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6576000" cy="29260800"/>
  <p:notesSz cx="9388475" cy="1277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6pPr>
    <a:lvl7pPr marL="2351186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7pPr>
    <a:lvl8pPr marL="274305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8pPr>
    <a:lvl9pPr marL="3134915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C20"/>
    <a:srgbClr val="00220C"/>
    <a:srgbClr val="001C0E"/>
    <a:srgbClr val="13731E"/>
    <a:srgbClr val="FDF3DE"/>
    <a:srgbClr val="87212E"/>
    <a:srgbClr val="000066"/>
    <a:srgbClr val="FF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4706"/>
  </p:normalViewPr>
  <p:slideViewPr>
    <p:cSldViewPr snapToGrid="0" showGuides="1">
      <p:cViewPr>
        <p:scale>
          <a:sx n="39" d="100"/>
          <a:sy n="39" d="100"/>
        </p:scale>
        <p:origin x="392" y="-2352"/>
      </p:cViewPr>
      <p:guideLst>
        <p:guide orient="horz" pos="9216"/>
        <p:guide pos="11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30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30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fld id="{12B199BC-D0CF-4DA5-9741-A0772C9F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4975" y="962025"/>
            <a:ext cx="5986463" cy="478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5713" y="6072188"/>
            <a:ext cx="6884987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12215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1212215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fld id="{0D4418BF-7CE8-4AC4-BC3B-111C6909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4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86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5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15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418BF-7CE8-4AC4-BC3B-111C6909691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625"/>
            <a:ext cx="31089600" cy="6272011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0835"/>
            <a:ext cx="25603200" cy="7478332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391864" indent="0" algn="ctr">
              <a:buNone/>
              <a:defRPr/>
            </a:lvl2pPr>
            <a:lvl3pPr marL="783729" indent="0" algn="ctr">
              <a:buNone/>
              <a:defRPr/>
            </a:lvl3pPr>
            <a:lvl4pPr marL="1175593" indent="0" algn="ctr">
              <a:buNone/>
              <a:defRPr/>
            </a:lvl4pPr>
            <a:lvl5pPr marL="1567457" indent="0" algn="ctr">
              <a:buNone/>
              <a:defRPr/>
            </a:lvl5pPr>
            <a:lvl6pPr marL="1959321" indent="0" algn="ctr">
              <a:buNone/>
              <a:defRPr/>
            </a:lvl6pPr>
            <a:lvl7pPr marL="2351186" indent="0" algn="ctr">
              <a:buNone/>
              <a:defRPr/>
            </a:lvl7pPr>
            <a:lvl8pPr marL="2743051" indent="0" algn="ctr">
              <a:buNone/>
              <a:defRPr/>
            </a:lvl8pPr>
            <a:lvl9pPr marL="31349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7FD4991-B0AA-4C78-9F45-3F23A133B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C542859-F12A-449A-AC2B-FAA8DA0E0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1738" y="2601533"/>
            <a:ext cx="7772400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5" y="2601533"/>
            <a:ext cx="23191537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20DF5ECC-1565-4C5A-A3E7-30DD94B65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61C8139-951B-4346-AB20-7923F52BA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917" y="18803156"/>
            <a:ext cx="31089600" cy="5811234"/>
          </a:xfrm>
          <a:prstGeom prst="rect">
            <a:avLst/>
          </a:prstGeom>
        </p:spPr>
        <p:txBody>
          <a:bodyPr lIns="90187" tIns="45094" rIns="90187" bIns="45094"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917" y="12402357"/>
            <a:ext cx="31089600" cy="6400800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1700"/>
            </a:lvl1pPr>
            <a:lvl2pPr marL="391864" indent="0">
              <a:buNone/>
              <a:defRPr sz="1500"/>
            </a:lvl2pPr>
            <a:lvl3pPr marL="783729" indent="0">
              <a:buNone/>
              <a:defRPr sz="1400"/>
            </a:lvl3pPr>
            <a:lvl4pPr marL="1175593" indent="0">
              <a:buNone/>
              <a:defRPr sz="1200"/>
            </a:lvl4pPr>
            <a:lvl5pPr marL="1567457" indent="0">
              <a:buNone/>
              <a:defRPr sz="1200"/>
            </a:lvl5pPr>
            <a:lvl6pPr marL="1959321" indent="0">
              <a:buNone/>
              <a:defRPr sz="1200"/>
            </a:lvl6pPr>
            <a:lvl7pPr marL="2351186" indent="0">
              <a:buNone/>
              <a:defRPr sz="1200"/>
            </a:lvl7pPr>
            <a:lvl8pPr marL="2743051" indent="0">
              <a:buNone/>
              <a:defRPr sz="1200"/>
            </a:lvl8pPr>
            <a:lvl9pPr marL="31349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64600EBC-7D1B-49A5-86C2-37AAAE677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866" y="8455696"/>
            <a:ext cx="15481967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2170" y="8455696"/>
            <a:ext cx="15481968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83796770-0A6D-4276-A1D0-832F75DE5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978"/>
            <a:ext cx="32918400" cy="4876800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549624"/>
            <a:ext cx="16161084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9279945"/>
            <a:ext cx="16161084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769" y="6549624"/>
            <a:ext cx="16166432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769" y="9279945"/>
            <a:ext cx="16166432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B8FBEA6E-6B58-4CC6-8D61-D7A483A21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97FA94F-F46C-4767-8B52-928E2037B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FEB4570-57DB-462E-93B8-C404F64FC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164824"/>
            <a:ext cx="12032917" cy="4958367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164823"/>
            <a:ext cx="20447000" cy="24973566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6123190"/>
            <a:ext cx="12032917" cy="20015200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0B1BBA61-B487-4C09-AFBE-F608CC0882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484" y="20483134"/>
            <a:ext cx="21945600" cy="2416935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484" y="2614414"/>
            <a:ext cx="21945600" cy="175567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2800"/>
            </a:lvl1pPr>
            <a:lvl2pPr marL="391864" indent="0">
              <a:buNone/>
              <a:defRPr sz="2500"/>
            </a:lvl2pPr>
            <a:lvl3pPr marL="783729" indent="0">
              <a:buNone/>
              <a:defRPr sz="2100"/>
            </a:lvl3pPr>
            <a:lvl4pPr marL="1175593" indent="0">
              <a:buNone/>
              <a:defRPr sz="1700"/>
            </a:lvl4pPr>
            <a:lvl5pPr marL="1567457" indent="0">
              <a:buNone/>
              <a:defRPr sz="1700"/>
            </a:lvl5pPr>
            <a:lvl6pPr marL="1959321" indent="0">
              <a:buNone/>
              <a:defRPr sz="1700"/>
            </a:lvl6pPr>
            <a:lvl7pPr marL="2351186" indent="0">
              <a:buNone/>
              <a:defRPr sz="1700"/>
            </a:lvl7pPr>
            <a:lvl8pPr marL="2743051" indent="0">
              <a:buNone/>
              <a:defRPr sz="1700"/>
            </a:lvl8pPr>
            <a:lvl9pPr marL="3134915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484" y="22900068"/>
            <a:ext cx="21945600" cy="34343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53EDBD1D-0B06-493F-9B9E-7B6F9BBD0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2pPr>
      <a:lvl3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3pPr>
      <a:lvl4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4pPr>
      <a:lvl5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5pPr>
      <a:lvl6pPr marL="391864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6pPr>
      <a:lvl7pPr marL="783729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7pPr>
      <a:lvl8pPr marL="1175593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8pPr>
      <a:lvl9pPr marL="1567457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9pPr>
    </p:titleStyle>
    <p:bodyStyle>
      <a:lvl1pPr marL="1432755" indent="-1432755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+mn-ea"/>
          <a:cs typeface="+mn-cs"/>
        </a:defRPr>
      </a:lvl1pPr>
      <a:lvl2pPr marL="3104981" indent="-1193282" algn="l" defTabSz="3824760" rtl="0" eaLnBrk="0" fontAlgn="base" hangingPunct="0">
        <a:spcBef>
          <a:spcPct val="20000"/>
        </a:spcBef>
        <a:spcAft>
          <a:spcPct val="0"/>
        </a:spcAft>
        <a:buChar char="–"/>
        <a:defRPr sz="11400">
          <a:solidFill>
            <a:schemeClr val="tx1"/>
          </a:solidFill>
          <a:latin typeface="+mn-lt"/>
        </a:defRPr>
      </a:lvl2pPr>
      <a:lvl3pPr marL="4775847" indent="-951088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</a:defRPr>
      </a:lvl3pPr>
      <a:lvl4pPr marL="6688907" indent="-952448" algn="l" defTabSz="3824760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</a:defRPr>
      </a:lvl4pPr>
      <a:lvl5pPr marL="8600606" indent="-955169" algn="l" defTabSz="3824760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5pPr>
      <a:lvl6pPr marL="8992471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6pPr>
      <a:lvl7pPr marL="938433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7pPr>
      <a:lvl8pPr marL="9776200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8pPr>
      <a:lvl9pPr marL="1016806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4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29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3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57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2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86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5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15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27365160" y="6477162"/>
            <a:ext cx="8540496" cy="152072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70010" y="23982103"/>
            <a:ext cx="8540496" cy="429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6394" y="6527592"/>
            <a:ext cx="8373606" cy="144790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9467573" y="6503469"/>
            <a:ext cx="8540496" cy="97744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351941" y="6503469"/>
            <a:ext cx="8525404" cy="218578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9" y="4759117"/>
            <a:ext cx="8525621" cy="1472357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500" y="4759117"/>
            <a:ext cx="8572500" cy="1472357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Collected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1941" y="4759117"/>
            <a:ext cx="8542533" cy="1472357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6717" y="4759117"/>
            <a:ext cx="8525933" cy="1472357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65160" y="21969663"/>
            <a:ext cx="8555567" cy="1472357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70932" y="6626468"/>
            <a:ext cx="8204437" cy="5496889"/>
          </a:xfrm>
          <a:prstGeom prst="rect">
            <a:avLst/>
          </a:prstGeom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Job Traces</a:t>
            </a:r>
          </a:p>
          <a:p>
            <a:pPr marL="42180" indent="-42180" defTabSz="3179816">
              <a:spcBef>
                <a:spcPct val="50000"/>
              </a:spcBef>
            </a:pPr>
            <a:endParaRPr lang="en-US" sz="35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defTabSz="3179816">
              <a:spcBef>
                <a:spcPct val="50000"/>
              </a:spcBef>
            </a:pPr>
            <a:endParaRPr lang="en-US" sz="35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defTabSz="3179816">
              <a:spcBef>
                <a:spcPct val="50000"/>
              </a:spcBef>
            </a:pPr>
            <a:endParaRPr lang="en-US" sz="35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defTabSz="3179816">
              <a:spcBef>
                <a:spcPct val="50000"/>
              </a:spcBef>
            </a:pPr>
            <a:endParaRPr lang="en-US" sz="35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defTabSz="3179816">
              <a:spcBef>
                <a:spcPct val="50000"/>
              </a:spcBef>
            </a:pPr>
            <a:endParaRPr lang="en-US" sz="35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Job Trace look like?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8686947" y="6626164"/>
            <a:ext cx="8190398" cy="64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Takeaways: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7645059" y="24036960"/>
            <a:ext cx="8190398" cy="4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09728" rIns="182880" bIns="109728">
            <a:spAutoFit/>
          </a:bodyPr>
          <a:lstStyle/>
          <a:p>
            <a:pPr defTabSz="3824760">
              <a:spcBef>
                <a:spcPts val="9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Zhang, Di, et al.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RLScheduler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 automated HPC batch job scheduler using reinforcement learning."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SC20: International Conference for High Performance Computing, Networking, Storage and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IEEE, 2020.</a:t>
            </a:r>
          </a:p>
          <a:p>
            <a:pPr defTabSz="3824760">
              <a:spcBef>
                <a:spcPts val="9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 Zhang, Di, Dong Dai, and Bing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SchedInspector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Batch Job Scheduling Inspector Using Reinforcement Learning."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31st International Symposium on High-Performance Parallel and Distributed Computing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2022.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70010" y="6626164"/>
            <a:ext cx="8259514" cy="13634502"/>
          </a:xfrm>
          <a:prstGeom prst="rect">
            <a:avLst/>
          </a:prstGeom>
          <a:noFill/>
        </p:spPr>
        <p:txBody>
          <a:bodyPr wrap="square" lIns="182880" tIns="0" rIns="182880" bIns="109728" rtlCol="0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4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57200" indent="-457200" defTabSz="382476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cross-system analysis was conducted on four real-world clusters, including classic HPC, classic DL, and hybrid setups, to understand the impact of emerging DL workloads on HPC scheduling.</a:t>
            </a:r>
          </a:p>
          <a:p>
            <a:pPr marL="457200" indent="-457200" defTabSz="382476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Seven key takeaways were identified, revealing notable differences and similarities among the clusters.</a:t>
            </a:r>
          </a:p>
          <a:p>
            <a:pPr marL="457200" indent="-457200" defTabSz="382476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insights will guide the design of more efficient job schedulers for future HPC systems.</a:t>
            </a:r>
          </a:p>
          <a:p>
            <a:pPr marL="457200" indent="-457200" defTabSz="382476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Two use case studies were introduced - job run time prediction and adaptive relaxed backfilling - to enhance existing job scheduling.</a:t>
            </a:r>
          </a:p>
          <a:p>
            <a:pPr marL="457200" indent="-457200" defTabSz="382476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824760">
              <a:spcBef>
                <a:spcPct val="30000"/>
              </a:spcBef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824760">
              <a:spcBef>
                <a:spcPct val="30000"/>
              </a:spcBef>
            </a:pPr>
            <a:r>
              <a:rPr lang="en-US" sz="32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824760">
              <a:spcBef>
                <a:spcPct val="300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All data processing logic and simulator will be publicly accessible and online analysis services will be provided, helping researchers design more efficient HPC schedulers in the future.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878652" y="11074417"/>
            <a:ext cx="7429201" cy="939072"/>
          </a:xfrm>
          <a:prstGeom prst="rect">
            <a:avLst/>
          </a:prstGeom>
        </p:spPr>
        <p:txBody>
          <a:bodyPr wrap="square" lIns="76551" tIns="38275" rIns="76551" bIns="38275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(Job Run Time) Takeaway 1: DL jobs tend to be shorter than traditional HPC jobs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117" y="281625"/>
            <a:ext cx="35709248" cy="3860940"/>
          </a:xfrm>
          <a:prstGeom prst="rect">
            <a:avLst/>
          </a:prstGeom>
          <a:solidFill>
            <a:srgbClr val="013C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635" y="353771"/>
            <a:ext cx="27643572" cy="3561608"/>
          </a:xfrm>
          <a:prstGeom prst="rect">
            <a:avLst/>
          </a:prstGeom>
          <a:noFill/>
        </p:spPr>
        <p:txBody>
          <a:bodyPr wrap="square" lIns="76551" tIns="38275" rIns="76551" bIns="38275" rtlCol="0" anchor="ctr" anchorCtr="0">
            <a:noAutofit/>
          </a:bodyPr>
          <a:lstStyle/>
          <a:p>
            <a:pPr>
              <a:spcAft>
                <a:spcPts val="418"/>
              </a:spcAft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Resource Management for Machine Learning Workloads in High-Performance Clusters</a:t>
            </a:r>
          </a:p>
          <a:p>
            <a:pPr>
              <a:spcAft>
                <a:spcPts val="418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UNC Charlotte  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DIRLAB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502902" y="18214763"/>
            <a:ext cx="8540496" cy="1014651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87831" y="16417128"/>
            <a:ext cx="8555567" cy="1555093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 Aspects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82802" y="18273765"/>
            <a:ext cx="8192567" cy="10875285"/>
          </a:xfrm>
          <a:prstGeom prst="rect">
            <a:avLst/>
          </a:prstGeom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Key Attributes</a:t>
            </a:r>
          </a:p>
          <a:p>
            <a:pPr marL="514350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Geometries Characterization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Run Time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Arrival Patterns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System Utilization and Resource Occupation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Waiting Time</a:t>
            </a:r>
          </a:p>
          <a:p>
            <a:pPr marL="514350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Failure Characterization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Job Failures Distribution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Job Failure and Job Geometries.</a:t>
            </a:r>
          </a:p>
          <a:p>
            <a:pPr marL="514350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Users’ Behaviors Characterization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Users’ Repeated Behaviors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Users’ Submission Behaviors.</a:t>
            </a:r>
          </a:p>
          <a:p>
            <a:pPr marL="849064" lvl="1" indent="-457200" defTabSz="3179816"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Per-User Job Run Time and Job Statuses.</a:t>
            </a:r>
          </a:p>
          <a:p>
            <a:pPr marL="457200" indent="-457200" defTabSz="3179816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E0E5D7D-7CE5-E471-B831-7F9C35BB1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472" y="239416"/>
            <a:ext cx="6863893" cy="3940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CB34B-13E1-AF4F-AC85-F7F894916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6" y="17014970"/>
            <a:ext cx="8192568" cy="367085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75C9216-0143-174C-868F-7A17AB048E5B}"/>
              </a:ext>
            </a:extLst>
          </p:cNvPr>
          <p:cNvSpPr/>
          <p:nvPr/>
        </p:nvSpPr>
        <p:spPr>
          <a:xfrm>
            <a:off x="529403" y="6675407"/>
            <a:ext cx="8192567" cy="10005816"/>
          </a:xfrm>
          <a:prstGeom prst="rect">
            <a:avLst/>
          </a:prstGeom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High-Performance Clusters…</a:t>
            </a:r>
          </a:p>
          <a:p>
            <a:pPr marL="457200" indent="-457200" defTabSz="317981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HPC systems are traditionally optimized for long-term, resource-heavy scientific simulations. </a:t>
            </a:r>
          </a:p>
          <a:p>
            <a:pPr marL="457200" indent="-457200" defTabSz="317981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increasing integration of DL applications presents new challenges due to their different characteristics:</a:t>
            </a:r>
          </a:p>
          <a:p>
            <a:pPr marL="906214" lvl="1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Heterogeneous resource use, leveraging both CPUs and GPUs.</a:t>
            </a:r>
          </a:p>
          <a:p>
            <a:pPr marL="906214" lvl="1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 cancellation rate due to feedback-driven exploration.</a:t>
            </a:r>
          </a:p>
          <a:p>
            <a:pPr marL="457200" indent="-457200" defTabSz="317981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rising popularity of DL in HPC is significantly impacting job scheduling.</a:t>
            </a:r>
          </a:p>
          <a:p>
            <a:pPr marL="457200" indent="-457200" defTabSz="317981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It's crucial for the HPC community to understand and adapt to these changes to maintain system performance and efficiency.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E76B1D-FF39-0141-8C6F-ACA314D9E883}"/>
              </a:ext>
            </a:extLst>
          </p:cNvPr>
          <p:cNvSpPr txBox="1"/>
          <p:nvPr/>
        </p:nvSpPr>
        <p:spPr>
          <a:xfrm>
            <a:off x="440579" y="21203709"/>
            <a:ext cx="8555567" cy="1555093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84BAF0-C0B1-7040-95AC-E1B017FFB415}"/>
              </a:ext>
            </a:extLst>
          </p:cNvPr>
          <p:cNvSpPr/>
          <p:nvPr/>
        </p:nvSpPr>
        <p:spPr bwMode="auto">
          <a:xfrm>
            <a:off x="448114" y="22955835"/>
            <a:ext cx="8540496" cy="54054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A07D9E-B49A-C140-85BC-419BB6B9A27C}"/>
              </a:ext>
            </a:extLst>
          </p:cNvPr>
          <p:cNvSpPr/>
          <p:nvPr/>
        </p:nvSpPr>
        <p:spPr>
          <a:xfrm>
            <a:off x="529403" y="22986018"/>
            <a:ext cx="8204437" cy="5081391"/>
          </a:xfrm>
          <a:prstGeom prst="rect">
            <a:avLst/>
          </a:prstGeom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514350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Compare and contrast the characteristics of traditional HPC jobs and DL jobs to gain a comprehensive understanding of their similarities and differences.</a:t>
            </a:r>
          </a:p>
          <a:p>
            <a:pPr marL="514350" indent="-514350" defTabSz="3179816">
              <a:spcBef>
                <a:spcPct val="50000"/>
              </a:spcBef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Identify novel opportunities in resource management to effectively cater to the demands of these emerging workloads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100" b="1" dirty="0">
              <a:solidFill>
                <a:srgbClr val="8721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09026B-2E4C-2D40-84FD-499849411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989" y="12013489"/>
            <a:ext cx="6422634" cy="42664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3B6E236-6C46-1541-AB72-3BE87198047D}"/>
              </a:ext>
            </a:extLst>
          </p:cNvPr>
          <p:cNvSpPr/>
          <p:nvPr/>
        </p:nvSpPr>
        <p:spPr>
          <a:xfrm>
            <a:off x="10409653" y="9287542"/>
            <a:ext cx="192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Mira (ANL)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EC8CAB-6725-3042-802E-0F48FE76D86A}"/>
              </a:ext>
            </a:extLst>
          </p:cNvPr>
          <p:cNvSpPr/>
          <p:nvPr/>
        </p:nvSpPr>
        <p:spPr>
          <a:xfrm>
            <a:off x="10291815" y="10736277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Philly (Microsoft)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88384A-5551-6A40-8761-8FE98EA9B15A}"/>
              </a:ext>
            </a:extLst>
          </p:cNvPr>
          <p:cNvSpPr/>
          <p:nvPr/>
        </p:nvSpPr>
        <p:spPr>
          <a:xfrm>
            <a:off x="13852953" y="9261690"/>
            <a:ext cx="3465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Blue Waters (NCSA)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5FBB64-8D74-1C44-975B-5804A1583A29}"/>
              </a:ext>
            </a:extLst>
          </p:cNvPr>
          <p:cNvSpPr/>
          <p:nvPr/>
        </p:nvSpPr>
        <p:spPr>
          <a:xfrm>
            <a:off x="13894155" y="10898429"/>
            <a:ext cx="3223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Helios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Sensetime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2570A12-FAA5-9A4A-A06E-7C12E5CF5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9496" y="7374823"/>
            <a:ext cx="8393125" cy="382543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8FE1693-088D-014C-AAC2-C497E63F4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7426" y="12071615"/>
            <a:ext cx="7926255" cy="381732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054CF28-F86D-684D-9BB0-149BF106EAD1}"/>
              </a:ext>
            </a:extLst>
          </p:cNvPr>
          <p:cNvSpPr/>
          <p:nvPr/>
        </p:nvSpPr>
        <p:spPr>
          <a:xfrm>
            <a:off x="19067545" y="15924948"/>
            <a:ext cx="7429201" cy="1369959"/>
          </a:xfrm>
          <a:prstGeom prst="rect">
            <a:avLst/>
          </a:prstGeom>
        </p:spPr>
        <p:txBody>
          <a:bodyPr wrap="square" lIns="76551" tIns="38275" rIns="76551" bIns="38275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(Job Failure) Takeaway 2: the larger and longer jobs present higher failure rates across the systems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76FD431-027B-3A45-9DF4-8BD340518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23639" y="17732473"/>
            <a:ext cx="8218982" cy="2831751"/>
          </a:xfrm>
          <a:prstGeom prst="rect">
            <a:avLst/>
          </a:prstGeom>
        </p:spPr>
      </p:pic>
      <p:sp>
        <p:nvSpPr>
          <p:cNvPr id="81" name="Text Box 23">
            <a:extLst>
              <a:ext uri="{FF2B5EF4-FFF2-40B4-BE49-F238E27FC236}">
                <a16:creationId xmlns:a16="http://schemas.microsoft.com/office/drawing/2014/main" id="{DF9F3E5E-8578-5142-BEA8-3EE29422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8337" y="17078415"/>
            <a:ext cx="1129147" cy="64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49B4FA-4841-E849-9401-292AEDFB5E2A}"/>
              </a:ext>
            </a:extLst>
          </p:cNvPr>
          <p:cNvSpPr/>
          <p:nvPr/>
        </p:nvSpPr>
        <p:spPr>
          <a:xfrm>
            <a:off x="18994480" y="20564224"/>
            <a:ext cx="7429201" cy="1800846"/>
          </a:xfrm>
          <a:prstGeom prst="rect">
            <a:avLst/>
          </a:prstGeom>
        </p:spPr>
        <p:txBody>
          <a:bodyPr wrap="square" lIns="76551" tIns="38275" rIns="76551" bIns="38275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(User Behavior) Takeaway 7: the elapsed time of users’ jobs, can be used to predict job runtimes and be utilized further for better scheduling efficiency</a:t>
            </a:r>
          </a:p>
        </p:txBody>
      </p:sp>
      <p:sp>
        <p:nvSpPr>
          <p:cNvPr id="83" name="Text Box 23">
            <a:extLst>
              <a:ext uri="{FF2B5EF4-FFF2-40B4-BE49-F238E27FC236}">
                <a16:creationId xmlns:a16="http://schemas.microsoft.com/office/drawing/2014/main" id="{4669F908-552F-DE4E-89A4-398CD2F1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6947" y="22454597"/>
            <a:ext cx="8190398" cy="64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0" rIns="182880" bIns="109728">
            <a:spAutoFit/>
          </a:bodyPr>
          <a:lstStyle/>
          <a:p>
            <a:pPr marL="42180" indent="-42180" defTabSz="3179816">
              <a:spcBef>
                <a:spcPct val="50000"/>
              </a:spcBef>
            </a:pPr>
            <a:r>
              <a:rPr lang="en-US" sz="3500" b="1" dirty="0">
                <a:solidFill>
                  <a:srgbClr val="872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Opportunities:</a:t>
            </a:r>
          </a:p>
        </p:txBody>
      </p:sp>
      <p:pic>
        <p:nvPicPr>
          <p:cNvPr id="84" name="Content Placeholder 3">
            <a:extLst>
              <a:ext uri="{FF2B5EF4-FFF2-40B4-BE49-F238E27FC236}">
                <a16:creationId xmlns:a16="http://schemas.microsoft.com/office/drawing/2014/main" id="{42BBC035-5B98-BE4A-92CA-CC390A5CB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67716" y="23149837"/>
            <a:ext cx="8156684" cy="364191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14297BE-0072-F94F-8320-5E32B41D3C54}"/>
              </a:ext>
            </a:extLst>
          </p:cNvPr>
          <p:cNvSpPr/>
          <p:nvPr/>
        </p:nvSpPr>
        <p:spPr>
          <a:xfrm>
            <a:off x="18467716" y="26973645"/>
            <a:ext cx="8218982" cy="939072"/>
          </a:xfrm>
          <a:prstGeom prst="rect">
            <a:avLst/>
          </a:prstGeom>
        </p:spPr>
        <p:txBody>
          <a:bodyPr wrap="square" lIns="76551" tIns="38275" rIns="76551" bIns="38275">
            <a:spAutoFit/>
          </a:bodyPr>
          <a:lstStyle/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Benefit on leveraging user behaviors in relaxed backfilling in HPC scheduling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9AD11E5-C597-F14B-8C20-ED354564CB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8531" y="9956686"/>
            <a:ext cx="3034899" cy="646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BFF1F2-6F47-FE48-986A-CE8D28D718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7872" y="7346306"/>
            <a:ext cx="2896453" cy="19055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5A9A0-1215-534F-AE2C-9B57A9CE5A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52392" y="7182748"/>
            <a:ext cx="2763231" cy="20443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BD170C4-FC53-2C42-8C13-A4492D106D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27615" y="9864392"/>
            <a:ext cx="3018612" cy="1135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522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</vt:lpstr>
      <vt:lpstr>PowerPoint Presentation</vt:lpstr>
    </vt:vector>
  </TitlesOfParts>
  <Company>Calvin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32x40 science fair posters</dc:title>
  <dc:creator>Erik Jon Byker</dc:creator>
  <cp:lastModifiedBy>Zhang, Di</cp:lastModifiedBy>
  <cp:revision>80</cp:revision>
  <cp:lastPrinted>2002-12-02T18:20:07Z</cp:lastPrinted>
  <dcterms:created xsi:type="dcterms:W3CDTF">2011-04-04T18:01:39Z</dcterms:created>
  <dcterms:modified xsi:type="dcterms:W3CDTF">2023-05-11T06:06:21Z</dcterms:modified>
</cp:coreProperties>
</file>