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94" r:id="rId4"/>
    <p:sldId id="296" r:id="rId5"/>
    <p:sldId id="299" r:id="rId6"/>
    <p:sldId id="300" r:id="rId7"/>
    <p:sldId id="301" r:id="rId8"/>
    <p:sldId id="30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0746C-40EC-9209-6B4A-6FA7A527B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4ECC70-58BF-9B0F-D4C8-A2E15E585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128179-AE1B-3782-02EC-81E3F150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7D-1A69-4164-A5A6-560578B8C596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16B789-47D5-764D-08ED-6ED4024F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575745-839D-E6BD-3EFE-963FF2C4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D370-AB48-471B-9657-C24F330A6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80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DA63D-8F6F-283A-F661-9AFB2D0C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04ED3E-870B-98D2-7F9F-E527014C6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3555C-F566-B449-C2F1-A92EDF782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7D-1A69-4164-A5A6-560578B8C596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E1C761-6D31-2639-50AB-40C3E748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64C905-6002-2D1C-A6CF-0C82E2EA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D370-AB48-471B-9657-C24F330A6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22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ACD5E9-86F4-7A6C-CC21-6B67928CE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98FD19-A541-90BD-0FB0-6F0A6456E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2A620A-C377-6A36-959C-86253D65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7D-1A69-4164-A5A6-560578B8C596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773E5-D3D0-A9F2-CFE5-9DF9BBD2E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DB61FF-1AF3-FFF3-CD38-993DD490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D370-AB48-471B-9657-C24F330A6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80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11D68-CF33-8158-36F7-E31A210A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1FA58-C81F-E993-18EC-54801E448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B9AF26-8087-B252-4698-62BEDD49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7D-1A69-4164-A5A6-560578B8C596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99BA3-BC46-FF45-9744-652AED850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A72F4-FD68-869E-217C-6472E7C3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D370-AB48-471B-9657-C24F330A6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07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D4514-780A-4F84-486D-6D81DFA01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EE39BD-2AE0-A847-6A87-38DAC4B41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07B5AA-6E59-9297-CAE5-D42BBEE2E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7D-1A69-4164-A5A6-560578B8C596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AF058F-B8E0-3373-76E5-0C44BAD0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1167C3-9AE8-30C4-B1D2-DD2C2516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D370-AB48-471B-9657-C24F330A6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83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2818F-8D2B-CE33-63AB-B62464FC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6A0DD2-D9E1-D3C3-433B-07A8F90C1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A45B90-A68A-F27B-9168-E36AC053E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9DB8C3-3476-29FC-468E-6E6885505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7D-1A69-4164-A5A6-560578B8C596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77F797-DE38-85C0-355A-FE45E3F9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AF4A52-DC4A-FA7C-55E9-7CA33B6E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D370-AB48-471B-9657-C24F330A6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25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D6BF5-56A1-DD64-42AD-8CE3D1F18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46E991-28BD-6682-C5CE-33924FC53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6AD7CD-F886-121A-6D6A-4C0DB9410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BC6FFC-4035-AC73-1310-508C99C9E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CFCDD0-7DA1-43CE-F6C9-0671B283B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EA8F4F-E00F-ED29-8433-A795DF82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7D-1A69-4164-A5A6-560578B8C596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036AB5-17ED-6625-17A7-8476A817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F5EDC4-6B2B-BAA6-5849-D870011D7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D370-AB48-471B-9657-C24F330A6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03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2D8FB-D49C-3239-A2F0-752F11A4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1FCBB7-3A21-86A7-A0FD-2FAA3B9C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7D-1A69-4164-A5A6-560578B8C596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597665-D034-233E-7274-59F994B0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0BC786-5CCB-8541-6533-5A3D059D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D370-AB48-471B-9657-C24F330A6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1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894C77-735B-03B9-7029-EDA81EB3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7D-1A69-4164-A5A6-560578B8C596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DF4A23-A1E9-E7A8-C103-470847F9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3D2759-07DD-19C1-517E-8ABE2CD37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D370-AB48-471B-9657-C24F330A6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78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25558-1BAF-437E-8974-00C0BF5BB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06EED2-F565-B797-1092-640D9B698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4E4449-C3B2-8C73-D3E9-E0170F142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2BF600-05F2-99A3-8031-C09C1A66D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7D-1A69-4164-A5A6-560578B8C596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E615BB-9A1D-1126-B136-550DEB7D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C92BF2-9BC9-C104-D2E3-665C2D9B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D370-AB48-471B-9657-C24F330A6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49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9E2C3-5BB7-67EF-1859-89F353612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7519DA-8B69-81A7-E05A-370F47CFB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564954-CFDC-73FB-F3FF-B2B9BD16D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ED3268-470D-A25C-273E-512D1D00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22B7D-1A69-4164-A5A6-560578B8C596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45A359-D691-BF9C-5D26-D7723F55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B54468-A6B1-3FA3-00A6-D4B8B0C7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5D370-AB48-471B-9657-C24F330A6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78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DBCB21-4667-D74D-9DB8-C0CA2AE84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C11DAD-0E57-B1DD-0C3D-1B3200447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491152-5724-4CFE-55B5-B83308AE4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22B7D-1A69-4164-A5A6-560578B8C596}" type="datetimeFigureOut">
              <a:rPr lang="zh-CN" altLang="en-US" smtClean="0"/>
              <a:t>2024/1/8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1E6827-0514-2929-81C4-39F12C6FB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AF24CE-B6FD-14C5-B120-649272959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5D370-AB48-471B-9657-C24F330A6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01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FEC31027-0D20-8B8A-594D-CED8E5F4B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09779"/>
            <a:ext cx="9144000" cy="36512"/>
          </a:xfrm>
          <a:prstGeom prst="rect">
            <a:avLst/>
          </a:prstGeom>
          <a:gradFill flip="none" rotWithShape="1">
            <a:gsLst>
              <a:gs pos="98333">
                <a:srgbClr val="FF0000"/>
              </a:gs>
              <a:gs pos="54000">
                <a:schemeClr val="tx1"/>
              </a:gs>
              <a:gs pos="0">
                <a:srgbClr val="FF0000"/>
              </a:gs>
            </a:gsLst>
            <a:lin ang="2700000" scaled="0"/>
            <a:tileRect/>
          </a:gradFill>
          <a:ln w="9525">
            <a:noFill/>
            <a:miter lim="800000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0A797F-8143-1607-4A45-124446FD5D61}"/>
              </a:ext>
            </a:extLst>
          </p:cNvPr>
          <p:cNvSpPr txBox="1"/>
          <p:nvPr/>
        </p:nvSpPr>
        <p:spPr>
          <a:xfrm>
            <a:off x="5199761" y="2425928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Cascadia Mono" panose="020B0609020000020004" pitchFamily="49" charset="0"/>
                <a:cs typeface="Arial" panose="020B0604020202020204" pitchFamily="34" charset="0"/>
              </a:rPr>
              <a:t>DIA-NN QC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E704DC00-D3AF-C3B5-462D-6901E567961B}"/>
              </a:ext>
            </a:extLst>
          </p:cNvPr>
          <p:cNvSpPr txBox="1"/>
          <p:nvPr/>
        </p:nvSpPr>
        <p:spPr>
          <a:xfrm>
            <a:off x="9096736" y="5839415"/>
            <a:ext cx="1571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Zhang Dong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Dec.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26,2023</a:t>
            </a:r>
          </a:p>
        </p:txBody>
      </p:sp>
    </p:spTree>
    <p:extLst>
      <p:ext uri="{BB962C8B-B14F-4D97-AF65-F5344CB8AC3E}">
        <p14:creationId xmlns:p14="http://schemas.microsoft.com/office/powerpoint/2010/main" val="362660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39FEB34A-DD8E-ED34-0303-801A60461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39" y="46039"/>
            <a:ext cx="84867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200" b="1" kern="100" dirty="0">
                <a:latin typeface="Arial" panose="020B0604020202020204" pitchFamily="34" charset="0"/>
                <a:ea typeface="等线" panose="02010600030101010101" pitchFamily="2" charset="-122"/>
              </a:rPr>
              <a:t>Summary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7940130-79A3-AEFC-97ED-14E51DF85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116317"/>
            <a:ext cx="9144000" cy="36512"/>
          </a:xfrm>
          <a:prstGeom prst="rect">
            <a:avLst/>
          </a:prstGeom>
          <a:gradFill flip="none" rotWithShape="1">
            <a:gsLst>
              <a:gs pos="98333">
                <a:srgbClr val="FF0000"/>
              </a:gs>
              <a:gs pos="54000">
                <a:schemeClr val="tx1"/>
              </a:gs>
              <a:gs pos="0">
                <a:srgbClr val="FF0000"/>
              </a:gs>
            </a:gsLst>
            <a:lin ang="2700000" scaled="0"/>
            <a:tileRect/>
          </a:gradFill>
          <a:ln w="9525">
            <a:noFill/>
            <a:miter lim="800000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2737C9-CB34-04F0-4D92-FA9B14E7FBD1}"/>
              </a:ext>
            </a:extLst>
          </p:cNvPr>
          <p:cNvSpPr txBox="1"/>
          <p:nvPr/>
        </p:nvSpPr>
        <p:spPr>
          <a:xfrm>
            <a:off x="714550" y="2105113"/>
            <a:ext cx="2683192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sym typeface="+mn-ea"/>
              </a:rPr>
              <a:t>DIA-NN result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CF4337-BE70-94CC-86F6-BC9118AC67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66"/>
          <a:stretch/>
        </p:blipFill>
        <p:spPr>
          <a:xfrm>
            <a:off x="200723" y="2519891"/>
            <a:ext cx="3868106" cy="15578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8F072BA-A351-172A-FE99-93E5ABAAEECF}"/>
              </a:ext>
            </a:extLst>
          </p:cNvPr>
          <p:cNvSpPr txBox="1"/>
          <p:nvPr/>
        </p:nvSpPr>
        <p:spPr>
          <a:xfrm>
            <a:off x="3574734" y="2105113"/>
            <a:ext cx="2683192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sym typeface="+mn-ea"/>
              </a:rPr>
              <a:t>normalization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E238F27-EDEA-B7DD-ED7C-42A72DC1ACD4}"/>
              </a:ext>
            </a:extLst>
          </p:cNvPr>
          <p:cNvGrpSpPr/>
          <p:nvPr/>
        </p:nvGrpSpPr>
        <p:grpSpPr>
          <a:xfrm>
            <a:off x="7879522" y="1645412"/>
            <a:ext cx="2119475" cy="1232110"/>
            <a:chOff x="8481688" y="1647735"/>
            <a:chExt cx="2119475" cy="1232110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E28217D-593A-BEDA-F376-170D61826745}"/>
                </a:ext>
              </a:extLst>
            </p:cNvPr>
            <p:cNvSpPr txBox="1"/>
            <p:nvPr/>
          </p:nvSpPr>
          <p:spPr>
            <a:xfrm>
              <a:off x="8840687" y="1647735"/>
              <a:ext cx="1760476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600" b="1" dirty="0">
                  <a:latin typeface="Arial" panose="020B0604020202020204" pitchFamily="34" charset="0"/>
                  <a:sym typeface="+mn-ea"/>
                </a:rPr>
                <a:t>Boxplot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DE867A7-D35A-0CE8-8B76-858EA3AD6ED7}"/>
                </a:ext>
              </a:extLst>
            </p:cNvPr>
            <p:cNvSpPr txBox="1"/>
            <p:nvPr/>
          </p:nvSpPr>
          <p:spPr>
            <a:xfrm>
              <a:off x="8840685" y="2094513"/>
              <a:ext cx="1760477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600" b="1" dirty="0">
                  <a:latin typeface="Arial" panose="020B0604020202020204" pitchFamily="34" charset="0"/>
                  <a:sym typeface="+mn-ea"/>
                </a:rPr>
                <a:t>PCA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4B3D2BC-AB8D-3917-B12B-3CE776D989A2}"/>
                </a:ext>
              </a:extLst>
            </p:cNvPr>
            <p:cNvSpPr txBox="1"/>
            <p:nvPr/>
          </p:nvSpPr>
          <p:spPr>
            <a:xfrm>
              <a:off x="8840685" y="2541291"/>
              <a:ext cx="1760478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1600" b="1" dirty="0">
                  <a:latin typeface="Arial" panose="020B0604020202020204" pitchFamily="34" charset="0"/>
                  <a:sym typeface="+mn-ea"/>
                </a:rPr>
                <a:t>Heatmap</a:t>
              </a:r>
            </a:p>
          </p:txBody>
        </p:sp>
        <p:sp>
          <p:nvSpPr>
            <p:cNvPr id="12" name="左大括号 11">
              <a:extLst>
                <a:ext uri="{FF2B5EF4-FFF2-40B4-BE49-F238E27FC236}">
                  <a16:creationId xmlns:a16="http://schemas.microsoft.com/office/drawing/2014/main" id="{58AE3F1C-893C-01A9-4FFF-90A6A1777660}"/>
                </a:ext>
              </a:extLst>
            </p:cNvPr>
            <p:cNvSpPr/>
            <p:nvPr/>
          </p:nvSpPr>
          <p:spPr>
            <a:xfrm>
              <a:off x="8481688" y="1817012"/>
              <a:ext cx="272228" cy="889776"/>
            </a:xfrm>
            <a:prstGeom prst="lef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F7C7F3D-45AB-E2F3-355A-CE12F2B9DFE7}"/>
              </a:ext>
            </a:extLst>
          </p:cNvPr>
          <p:cNvCxnSpPr/>
          <p:nvPr/>
        </p:nvCxnSpPr>
        <p:spPr>
          <a:xfrm>
            <a:off x="2921620" y="2261467"/>
            <a:ext cx="10794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465F201-25AF-7D46-D520-075948462305}"/>
              </a:ext>
            </a:extLst>
          </p:cNvPr>
          <p:cNvCxnSpPr>
            <a:cxnSpLocks/>
          </p:cNvCxnSpPr>
          <p:nvPr/>
        </p:nvCxnSpPr>
        <p:spPr>
          <a:xfrm>
            <a:off x="5661103" y="2261467"/>
            <a:ext cx="18726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9102363-0DD7-33AD-3096-C27C96542202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970470" y="2519891"/>
            <a:ext cx="0" cy="14647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CF252DD-5E2F-9E5B-69AB-D0C777253581}"/>
              </a:ext>
            </a:extLst>
          </p:cNvPr>
          <p:cNvSpPr txBox="1"/>
          <p:nvPr/>
        </p:nvSpPr>
        <p:spPr>
          <a:xfrm>
            <a:off x="3628874" y="3984662"/>
            <a:ext cx="2683192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sym typeface="+mn-ea"/>
              </a:rPr>
              <a:t>DE analysis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FEFF194-6A02-7B9C-0B07-82CE25E62EA1}"/>
              </a:ext>
            </a:extLst>
          </p:cNvPr>
          <p:cNvCxnSpPr>
            <a:cxnSpLocks/>
          </p:cNvCxnSpPr>
          <p:nvPr/>
        </p:nvCxnSpPr>
        <p:spPr>
          <a:xfrm>
            <a:off x="5661102" y="4153939"/>
            <a:ext cx="18726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6536F90-FEE6-C6DD-91B8-0D94EECFBB70}"/>
              </a:ext>
            </a:extLst>
          </p:cNvPr>
          <p:cNvSpPr txBox="1"/>
          <p:nvPr/>
        </p:nvSpPr>
        <p:spPr>
          <a:xfrm>
            <a:off x="8238518" y="4276842"/>
            <a:ext cx="194165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sym typeface="+mn-ea"/>
              </a:rPr>
              <a:t>Result matrix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2795F43-E908-1077-BED0-7D3DC6E1E721}"/>
              </a:ext>
            </a:extLst>
          </p:cNvPr>
          <p:cNvSpPr txBox="1"/>
          <p:nvPr/>
        </p:nvSpPr>
        <p:spPr>
          <a:xfrm>
            <a:off x="8238518" y="3739161"/>
            <a:ext cx="1941653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sym typeface="+mn-ea"/>
              </a:rPr>
              <a:t>Volcano plot</a:t>
            </a:r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9D217ADB-FB42-0E32-9FE7-6EDF15CF9518}"/>
              </a:ext>
            </a:extLst>
          </p:cNvPr>
          <p:cNvSpPr/>
          <p:nvPr/>
        </p:nvSpPr>
        <p:spPr>
          <a:xfrm>
            <a:off x="7851797" y="3711273"/>
            <a:ext cx="272228" cy="889776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1EDB2A23-34A1-42B9-0E12-3CDF9745C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647" y="4727791"/>
            <a:ext cx="5782279" cy="193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1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39FEB34A-DD8E-ED34-0303-801A60461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39" y="46039"/>
            <a:ext cx="84867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200" b="1" kern="100" dirty="0">
                <a:latin typeface="Arial" panose="020B0604020202020204" pitchFamily="34" charset="0"/>
                <a:ea typeface="等线" panose="02010600030101010101" pitchFamily="2" charset="-122"/>
              </a:rPr>
              <a:t>normalization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7940130-79A3-AEFC-97ED-14E51DF85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116317"/>
            <a:ext cx="9144000" cy="36512"/>
          </a:xfrm>
          <a:prstGeom prst="rect">
            <a:avLst/>
          </a:prstGeom>
          <a:gradFill flip="none" rotWithShape="1">
            <a:gsLst>
              <a:gs pos="98333">
                <a:srgbClr val="FF0000"/>
              </a:gs>
              <a:gs pos="54000">
                <a:schemeClr val="tx1"/>
              </a:gs>
              <a:gs pos="0">
                <a:srgbClr val="FF0000"/>
              </a:gs>
            </a:gsLst>
            <a:lin ang="2700000" scaled="0"/>
            <a:tileRect/>
          </a:gradFill>
          <a:ln w="9525">
            <a:noFill/>
            <a:miter lim="800000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E32E92-D8C4-DF42-4CB9-331148CEABC7}"/>
              </a:ext>
            </a:extLst>
          </p:cNvPr>
          <p:cNvSpPr txBox="1"/>
          <p:nvPr/>
        </p:nvSpPr>
        <p:spPr>
          <a:xfrm>
            <a:off x="1450077" y="1470265"/>
            <a:ext cx="344708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sym typeface="+mn-ea"/>
              </a:rPr>
              <a:t>DIA-NN </a:t>
            </a:r>
            <a:r>
              <a:rPr lang="en-US" altLang="zh-CN" sz="1600" b="1" dirty="0" err="1">
                <a:latin typeface="Arial" panose="020B0604020202020204" pitchFamily="34" charset="0"/>
                <a:sym typeface="+mn-ea"/>
              </a:rPr>
              <a:t>rawdata</a:t>
            </a:r>
            <a:endParaRPr lang="en-US" altLang="zh-CN" sz="1600" b="1" dirty="0">
              <a:latin typeface="Arial" panose="020B0604020202020204" pitchFamily="34" charset="0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BEDB16-338C-40AB-A063-E11F8304AFE4}"/>
              </a:ext>
            </a:extLst>
          </p:cNvPr>
          <p:cNvSpPr txBox="1"/>
          <p:nvPr/>
        </p:nvSpPr>
        <p:spPr>
          <a:xfrm>
            <a:off x="2213970" y="2055332"/>
            <a:ext cx="2683192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 dirty="0">
                <a:latin typeface="Arial" panose="020B0604020202020204" pitchFamily="34" charset="0"/>
                <a:sym typeface="+mn-ea"/>
              </a:rPr>
              <a:t>①</a:t>
            </a:r>
            <a:r>
              <a:rPr lang="en-US" altLang="zh-CN" sz="1600" b="1" dirty="0">
                <a:latin typeface="Arial" panose="020B0604020202020204" pitchFamily="34" charset="0"/>
                <a:sym typeface="+mn-ea"/>
              </a:rPr>
              <a:t>NA</a:t>
            </a:r>
            <a:r>
              <a:rPr lang="zh-CN" altLang="en-US" sz="1600" b="1" dirty="0">
                <a:latin typeface="Arial" panose="020B0604020202020204" pitchFamily="34" charset="0"/>
                <a:sym typeface="+mn-ea"/>
              </a:rPr>
              <a:t>→</a:t>
            </a:r>
            <a:r>
              <a:rPr lang="en-US" altLang="zh-CN" sz="1600" b="1" dirty="0">
                <a:latin typeface="Arial" panose="020B0604020202020204" pitchFamily="34" charset="0"/>
                <a:sym typeface="+mn-ea"/>
              </a:rPr>
              <a:t>0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5F7C19-2A1C-35B4-705C-63B56C790593}"/>
              </a:ext>
            </a:extLst>
          </p:cNvPr>
          <p:cNvSpPr txBox="1"/>
          <p:nvPr/>
        </p:nvSpPr>
        <p:spPr>
          <a:xfrm>
            <a:off x="2213970" y="2640399"/>
            <a:ext cx="2683192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 dirty="0">
                <a:latin typeface="Arial" panose="020B0604020202020204" pitchFamily="34" charset="0"/>
                <a:sym typeface="+mn-ea"/>
              </a:rPr>
              <a:t>②</a:t>
            </a:r>
            <a:r>
              <a:rPr lang="en-US" altLang="zh-CN" sz="1600" b="1" dirty="0">
                <a:latin typeface="Arial" panose="020B0604020202020204" pitchFamily="34" charset="0"/>
                <a:sym typeface="+mn-ea"/>
              </a:rPr>
              <a:t>X + 500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E0261C-6FC3-4698-1269-C0C22C258947}"/>
              </a:ext>
            </a:extLst>
          </p:cNvPr>
          <p:cNvSpPr txBox="1"/>
          <p:nvPr/>
        </p:nvSpPr>
        <p:spPr>
          <a:xfrm>
            <a:off x="2213970" y="3212175"/>
            <a:ext cx="373185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 dirty="0">
                <a:latin typeface="Arial" panose="020B0604020202020204" pitchFamily="34" charset="0"/>
                <a:sym typeface="+mn-ea"/>
              </a:rPr>
              <a:t>③</a:t>
            </a:r>
            <a:r>
              <a:rPr lang="en-US" altLang="zh-CN" sz="1600" b="1" dirty="0">
                <a:latin typeface="Arial" panose="020B0604020202020204" pitchFamily="34" charset="0"/>
                <a:sym typeface="+mn-ea"/>
              </a:rPr>
              <a:t>Intensity Correction(median)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76F3FC-5EA5-3416-E01C-58A00BEE803D}"/>
              </a:ext>
            </a:extLst>
          </p:cNvPr>
          <p:cNvSpPr txBox="1"/>
          <p:nvPr/>
        </p:nvSpPr>
        <p:spPr>
          <a:xfrm>
            <a:off x="1450076" y="3810296"/>
            <a:ext cx="3447085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sym typeface="+mn-ea"/>
              </a:rPr>
              <a:t>DIA-NN normalized data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399CAA9-6096-8EF5-D8A5-DA47B96B1D50}"/>
              </a:ext>
            </a:extLst>
          </p:cNvPr>
          <p:cNvCxnSpPr>
            <a:cxnSpLocks/>
          </p:cNvCxnSpPr>
          <p:nvPr/>
        </p:nvCxnSpPr>
        <p:spPr>
          <a:xfrm>
            <a:off x="1799064" y="1908013"/>
            <a:ext cx="0" cy="17585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3996FEC9-589D-E3BE-ADAC-6A4AB4B63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7627" y="4249284"/>
            <a:ext cx="4471982" cy="227690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DCA8011-BE1C-A970-3164-B4E1F797D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9332" y="4252591"/>
            <a:ext cx="4471982" cy="228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9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39FEB34A-DD8E-ED34-0303-801A60461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2612" y="41579"/>
            <a:ext cx="84867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200" b="1" kern="100" dirty="0">
                <a:latin typeface="Arial" panose="020B0604020202020204" pitchFamily="34" charset="0"/>
                <a:ea typeface="等线" panose="02010600030101010101" pitchFamily="2" charset="-122"/>
              </a:rPr>
              <a:t>QC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7940130-79A3-AEFC-97ED-14E51DF85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116317"/>
            <a:ext cx="9144000" cy="36512"/>
          </a:xfrm>
          <a:prstGeom prst="rect">
            <a:avLst/>
          </a:prstGeom>
          <a:gradFill flip="none" rotWithShape="1">
            <a:gsLst>
              <a:gs pos="98333">
                <a:srgbClr val="FF0000"/>
              </a:gs>
              <a:gs pos="54000">
                <a:schemeClr val="tx1"/>
              </a:gs>
              <a:gs pos="0">
                <a:srgbClr val="FF0000"/>
              </a:gs>
            </a:gsLst>
            <a:lin ang="2700000" scaled="0"/>
            <a:tileRect/>
          </a:gradFill>
          <a:ln w="9525">
            <a:noFill/>
            <a:miter lim="800000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C7396A-1DBB-F15C-7009-C9CEA4EE8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9947" y="1872103"/>
            <a:ext cx="5127540" cy="43834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BA8E3FC-7F7B-30D1-7CFC-FA39581B8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9917" y="1911857"/>
            <a:ext cx="5109170" cy="430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0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39FEB34A-DD8E-ED34-0303-801A60461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2612" y="77262"/>
            <a:ext cx="84867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None/>
            </a:pPr>
            <a:r>
              <a:rPr lang="en-US" altLang="zh-CN" sz="3200" b="1" dirty="0">
                <a:latin typeface="Arial" panose="020B0604020202020204" pitchFamily="34" charset="0"/>
                <a:sym typeface="+mn-ea"/>
              </a:rPr>
              <a:t>DE analysis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7940130-79A3-AEFC-97ED-14E51DF85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116317"/>
            <a:ext cx="9144000" cy="36512"/>
          </a:xfrm>
          <a:prstGeom prst="rect">
            <a:avLst/>
          </a:prstGeom>
          <a:gradFill flip="none" rotWithShape="1">
            <a:gsLst>
              <a:gs pos="98333">
                <a:srgbClr val="FF0000"/>
              </a:gs>
              <a:gs pos="54000">
                <a:schemeClr val="tx1"/>
              </a:gs>
              <a:gs pos="0">
                <a:srgbClr val="FF0000"/>
              </a:gs>
            </a:gsLst>
            <a:lin ang="2700000" scaled="0"/>
            <a:tileRect/>
          </a:gradFill>
          <a:ln w="9525">
            <a:noFill/>
            <a:miter lim="800000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FEEC6E8-AEC6-B13D-493F-6F5F35067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2566" y="2028406"/>
            <a:ext cx="4875449" cy="418059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C32896D-0460-8100-5368-DD4D80AC8D7F}"/>
              </a:ext>
            </a:extLst>
          </p:cNvPr>
          <p:cNvSpPr txBox="1"/>
          <p:nvPr/>
        </p:nvSpPr>
        <p:spPr>
          <a:xfrm>
            <a:off x="6593019" y="1349287"/>
            <a:ext cx="3447085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sym typeface="+mn-ea"/>
              </a:rPr>
              <a:t>Method:</a:t>
            </a:r>
            <a:r>
              <a:rPr lang="zh-CN" altLang="en-US" sz="1600" b="1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altLang="zh-CN" sz="1600" b="1" dirty="0" err="1">
                <a:latin typeface="Arial" panose="020B0604020202020204" pitchFamily="34" charset="0"/>
                <a:sym typeface="+mn-ea"/>
              </a:rPr>
              <a:t>limma</a:t>
            </a:r>
            <a:endParaRPr lang="en-US" altLang="zh-CN" sz="1600" b="1" dirty="0">
              <a:latin typeface="Arial" panose="020B0604020202020204" pitchFamily="34" charset="0"/>
              <a:sym typeface="+mn-ea"/>
            </a:endParaRPr>
          </a:p>
          <a:p>
            <a:r>
              <a:rPr lang="en-US" altLang="zh-CN" sz="1600" b="1" dirty="0">
                <a:latin typeface="Arial" panose="020B0604020202020204" pitchFamily="34" charset="0"/>
                <a:sym typeface="+mn-ea"/>
              </a:rPr>
              <a:t>Cut off :</a:t>
            </a:r>
          </a:p>
          <a:p>
            <a:r>
              <a:rPr lang="en-US" altLang="zh-CN" sz="1600" b="1" dirty="0">
                <a:latin typeface="Arial" panose="020B0604020202020204" pitchFamily="34" charset="0"/>
                <a:sym typeface="+mn-ea"/>
              </a:rPr>
              <a:t>    · </a:t>
            </a:r>
            <a:r>
              <a:rPr lang="en-US" altLang="zh-CN" sz="1600" b="1" dirty="0" err="1">
                <a:latin typeface="Arial" panose="020B0604020202020204" pitchFamily="34" charset="0"/>
                <a:sym typeface="+mn-ea"/>
              </a:rPr>
              <a:t>adj.p.value</a:t>
            </a:r>
            <a:r>
              <a:rPr lang="en-US" altLang="zh-CN" sz="1600" b="1" dirty="0">
                <a:latin typeface="Arial" panose="020B0604020202020204" pitchFamily="34" charset="0"/>
                <a:sym typeface="+mn-ea"/>
              </a:rPr>
              <a:t> &lt; 0.05</a:t>
            </a:r>
          </a:p>
          <a:p>
            <a:r>
              <a:rPr lang="en-US" altLang="zh-CN" sz="1600" b="1" dirty="0">
                <a:latin typeface="Arial" panose="020B0604020202020204" pitchFamily="34" charset="0"/>
                <a:sym typeface="+mn-ea"/>
              </a:rPr>
              <a:t>    · |log2FC| &gt;3*</a:t>
            </a:r>
            <a:r>
              <a:rPr lang="en-US" altLang="zh-CN" sz="1600" b="1" dirty="0" err="1">
                <a:latin typeface="Arial" panose="020B0604020202020204" pitchFamily="34" charset="0"/>
                <a:sym typeface="+mn-ea"/>
              </a:rPr>
              <a:t>sd</a:t>
            </a:r>
            <a:r>
              <a:rPr lang="en-US" altLang="zh-CN" sz="1600" b="1" dirty="0">
                <a:latin typeface="Arial" panose="020B0604020202020204" pitchFamily="34" charset="0"/>
                <a:sym typeface="+mn-ea"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93272F-D34E-E3D7-0352-000DD624C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015" y="3073630"/>
            <a:ext cx="5991342" cy="209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9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39FEB34A-DD8E-ED34-0303-801A60461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2612" y="77262"/>
            <a:ext cx="84867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None/>
            </a:pPr>
            <a:r>
              <a:rPr lang="en-US" altLang="zh-CN" sz="3200" b="1" dirty="0">
                <a:latin typeface="Arial" panose="020B0604020202020204" pitchFamily="34" charset="0"/>
                <a:sym typeface="+mn-ea"/>
              </a:rPr>
              <a:t>DE analysis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7940130-79A3-AEFC-97ED-14E51DF85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116317"/>
            <a:ext cx="9144000" cy="36512"/>
          </a:xfrm>
          <a:prstGeom prst="rect">
            <a:avLst/>
          </a:prstGeom>
          <a:gradFill flip="none" rotWithShape="1">
            <a:gsLst>
              <a:gs pos="98333">
                <a:srgbClr val="FF0000"/>
              </a:gs>
              <a:gs pos="54000">
                <a:schemeClr val="tx1"/>
              </a:gs>
              <a:gs pos="0">
                <a:srgbClr val="FF0000"/>
              </a:gs>
            </a:gsLst>
            <a:lin ang="2700000" scaled="0"/>
            <a:tileRect/>
          </a:gradFill>
          <a:ln w="9525">
            <a:noFill/>
            <a:miter lim="800000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32896D-0460-8100-5368-DD4D80AC8D7F}"/>
              </a:ext>
            </a:extLst>
          </p:cNvPr>
          <p:cNvSpPr txBox="1"/>
          <p:nvPr/>
        </p:nvSpPr>
        <p:spPr>
          <a:xfrm>
            <a:off x="7529721" y="1192820"/>
            <a:ext cx="344708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sym typeface="+mn-ea"/>
              </a:rPr>
              <a:t>Method:</a:t>
            </a:r>
            <a:r>
              <a:rPr lang="zh-CN" altLang="en-US" sz="1600" b="1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altLang="zh-CN" sz="1600" b="1" dirty="0">
                <a:latin typeface="Arial" panose="020B0604020202020204" pitchFamily="34" charset="0"/>
                <a:sym typeface="+mn-ea"/>
              </a:rPr>
              <a:t>KEGG &amp; GO</a:t>
            </a:r>
          </a:p>
          <a:p>
            <a:r>
              <a:rPr lang="en-US" altLang="zh-CN" sz="1600" b="1" dirty="0">
                <a:latin typeface="Arial" panose="020B0604020202020204" pitchFamily="34" charset="0"/>
                <a:sym typeface="+mn-ea"/>
              </a:rPr>
              <a:t>Cut off :</a:t>
            </a:r>
          </a:p>
          <a:p>
            <a:r>
              <a:rPr lang="en-US" altLang="zh-CN" sz="1600" b="1" dirty="0">
                <a:latin typeface="Arial" panose="020B0604020202020204" pitchFamily="34" charset="0"/>
                <a:sym typeface="+mn-ea"/>
              </a:rPr>
              <a:t>    · </a:t>
            </a:r>
            <a:r>
              <a:rPr lang="en-US" altLang="zh-CN" sz="1600" b="1" dirty="0" err="1">
                <a:latin typeface="Arial" panose="020B0604020202020204" pitchFamily="34" charset="0"/>
                <a:sym typeface="+mn-ea"/>
              </a:rPr>
              <a:t>adj.p.value</a:t>
            </a:r>
            <a:r>
              <a:rPr lang="en-US" altLang="zh-CN" sz="1600" b="1" dirty="0">
                <a:latin typeface="Arial" panose="020B0604020202020204" pitchFamily="34" charset="0"/>
                <a:sym typeface="+mn-ea"/>
              </a:rPr>
              <a:t> &lt; 0.05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B63E2D-7011-023B-52CB-24576EDD2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1428283"/>
            <a:ext cx="4418157" cy="46708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A15B274-F9E8-6B79-808B-690EAC1E3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7470" y="2023817"/>
            <a:ext cx="3986020" cy="429239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65A8ED4-1CE0-19D4-9FDC-69BE9EB26900}"/>
              </a:ext>
            </a:extLst>
          </p:cNvPr>
          <p:cNvSpPr txBox="1"/>
          <p:nvPr/>
        </p:nvSpPr>
        <p:spPr>
          <a:xfrm>
            <a:off x="3429942" y="6316209"/>
            <a:ext cx="606272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sym typeface="+mn-ea"/>
              </a:rPr>
              <a:t>GO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B158A47-D25E-EFE7-8DB1-82579C56A02F}"/>
              </a:ext>
            </a:extLst>
          </p:cNvPr>
          <p:cNvSpPr txBox="1"/>
          <p:nvPr/>
        </p:nvSpPr>
        <p:spPr>
          <a:xfrm>
            <a:off x="8838437" y="6316209"/>
            <a:ext cx="82965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sym typeface="+mn-ea"/>
              </a:rPr>
              <a:t>KEGG</a:t>
            </a:r>
          </a:p>
        </p:txBody>
      </p:sp>
    </p:spTree>
    <p:extLst>
      <p:ext uri="{BB962C8B-B14F-4D97-AF65-F5344CB8AC3E}">
        <p14:creationId xmlns:p14="http://schemas.microsoft.com/office/powerpoint/2010/main" val="291123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39FEB34A-DD8E-ED34-0303-801A60461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2612" y="77262"/>
            <a:ext cx="84867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None/>
            </a:pPr>
            <a:r>
              <a:rPr lang="en-US" altLang="zh-CN" sz="3200" b="1" dirty="0">
                <a:latin typeface="Arial" panose="020B0604020202020204" pitchFamily="34" charset="0"/>
                <a:sym typeface="+mn-ea"/>
              </a:rPr>
              <a:t>DE analysis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7940130-79A3-AEFC-97ED-14E51DF85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116317"/>
            <a:ext cx="9144000" cy="36512"/>
          </a:xfrm>
          <a:prstGeom prst="rect">
            <a:avLst/>
          </a:prstGeom>
          <a:gradFill flip="none" rotWithShape="1">
            <a:gsLst>
              <a:gs pos="98333">
                <a:srgbClr val="FF0000"/>
              </a:gs>
              <a:gs pos="54000">
                <a:schemeClr val="tx1"/>
              </a:gs>
              <a:gs pos="0">
                <a:srgbClr val="FF0000"/>
              </a:gs>
            </a:gsLst>
            <a:lin ang="2700000" scaled="0"/>
            <a:tileRect/>
          </a:gradFill>
          <a:ln w="9525">
            <a:noFill/>
            <a:miter lim="800000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32896D-0460-8100-5368-DD4D80AC8D7F}"/>
              </a:ext>
            </a:extLst>
          </p:cNvPr>
          <p:cNvSpPr txBox="1"/>
          <p:nvPr/>
        </p:nvSpPr>
        <p:spPr>
          <a:xfrm>
            <a:off x="7529721" y="1192820"/>
            <a:ext cx="3447085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sym typeface="+mn-ea"/>
              </a:rPr>
              <a:t>Method:</a:t>
            </a:r>
            <a:r>
              <a:rPr lang="zh-CN" altLang="en-US" sz="1600" b="1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altLang="zh-CN" sz="1600" b="1" dirty="0">
                <a:latin typeface="Arial" panose="020B0604020202020204" pitchFamily="34" charset="0"/>
                <a:sym typeface="+mn-ea"/>
              </a:rPr>
              <a:t>KEGG &amp; GO</a:t>
            </a:r>
          </a:p>
          <a:p>
            <a:r>
              <a:rPr lang="en-US" altLang="zh-CN" sz="1600" b="1" dirty="0">
                <a:latin typeface="Arial" panose="020B0604020202020204" pitchFamily="34" charset="0"/>
                <a:sym typeface="+mn-ea"/>
              </a:rPr>
              <a:t>Cut off :</a:t>
            </a:r>
          </a:p>
          <a:p>
            <a:r>
              <a:rPr lang="en-US" altLang="zh-CN" sz="1600" b="1" dirty="0">
                <a:latin typeface="Arial" panose="020B0604020202020204" pitchFamily="34" charset="0"/>
                <a:sym typeface="+mn-ea"/>
              </a:rPr>
              <a:t>    · </a:t>
            </a:r>
            <a:r>
              <a:rPr lang="en-US" altLang="zh-CN" sz="1600" b="1" dirty="0" err="1">
                <a:latin typeface="Arial" panose="020B0604020202020204" pitchFamily="34" charset="0"/>
                <a:sym typeface="+mn-ea"/>
              </a:rPr>
              <a:t>adj.p.value</a:t>
            </a:r>
            <a:r>
              <a:rPr lang="en-US" altLang="zh-CN" sz="1600" b="1" dirty="0">
                <a:latin typeface="Arial" panose="020B0604020202020204" pitchFamily="34" charset="0"/>
                <a:sym typeface="+mn-ea"/>
              </a:rPr>
              <a:t> &lt; 0.05</a:t>
            </a:r>
          </a:p>
          <a:p>
            <a:r>
              <a:rPr lang="en-US" altLang="zh-CN" sz="1600" b="1" dirty="0">
                <a:latin typeface="Arial" panose="020B0604020202020204" pitchFamily="34" charset="0"/>
                <a:sym typeface="+mn-ea"/>
              </a:rPr>
              <a:t>    · log2FC &lt; 0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B63E2D-7011-023B-52CB-24576EDD2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1497409"/>
            <a:ext cx="4418157" cy="48001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A15B274-F9E8-6B79-808B-690EAC1E3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6566" y="2303055"/>
            <a:ext cx="3667829" cy="40015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65A8ED4-1CE0-19D4-9FDC-69BE9EB26900}"/>
              </a:ext>
            </a:extLst>
          </p:cNvPr>
          <p:cNvSpPr txBox="1"/>
          <p:nvPr/>
        </p:nvSpPr>
        <p:spPr>
          <a:xfrm>
            <a:off x="3429942" y="6316209"/>
            <a:ext cx="606272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sym typeface="+mn-ea"/>
              </a:rPr>
              <a:t>GO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B158A47-D25E-EFE7-8DB1-82579C56A02F}"/>
              </a:ext>
            </a:extLst>
          </p:cNvPr>
          <p:cNvSpPr txBox="1"/>
          <p:nvPr/>
        </p:nvSpPr>
        <p:spPr>
          <a:xfrm>
            <a:off x="8838437" y="6316209"/>
            <a:ext cx="82965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sym typeface="+mn-ea"/>
              </a:rPr>
              <a:t>KEGG</a:t>
            </a:r>
          </a:p>
        </p:txBody>
      </p:sp>
    </p:spTree>
    <p:extLst>
      <p:ext uri="{BB962C8B-B14F-4D97-AF65-F5344CB8AC3E}">
        <p14:creationId xmlns:p14="http://schemas.microsoft.com/office/powerpoint/2010/main" val="4101408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39FEB34A-DD8E-ED34-0303-801A60461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2612" y="77262"/>
            <a:ext cx="84867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buNone/>
            </a:pPr>
            <a:r>
              <a:rPr lang="en-US" altLang="zh-CN" sz="3200" b="1" dirty="0">
                <a:latin typeface="Arial" panose="020B0604020202020204" pitchFamily="34" charset="0"/>
                <a:sym typeface="+mn-ea"/>
              </a:rPr>
              <a:t>DE analysis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7940130-79A3-AEFC-97ED-14E51DF85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116317"/>
            <a:ext cx="9144000" cy="36512"/>
          </a:xfrm>
          <a:prstGeom prst="rect">
            <a:avLst/>
          </a:prstGeom>
          <a:gradFill flip="none" rotWithShape="1">
            <a:gsLst>
              <a:gs pos="98333">
                <a:srgbClr val="FF0000"/>
              </a:gs>
              <a:gs pos="54000">
                <a:schemeClr val="tx1"/>
              </a:gs>
              <a:gs pos="0">
                <a:srgbClr val="FF0000"/>
              </a:gs>
            </a:gsLst>
            <a:lin ang="2700000" scaled="0"/>
            <a:tileRect/>
          </a:gradFill>
          <a:ln w="9525">
            <a:noFill/>
            <a:miter lim="800000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C32896D-0460-8100-5368-DD4D80AC8D7F}"/>
              </a:ext>
            </a:extLst>
          </p:cNvPr>
          <p:cNvSpPr txBox="1"/>
          <p:nvPr/>
        </p:nvSpPr>
        <p:spPr>
          <a:xfrm>
            <a:off x="7529721" y="1192820"/>
            <a:ext cx="3447085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b="1" dirty="0">
                <a:latin typeface="Arial" panose="020B0604020202020204" pitchFamily="34" charset="0"/>
                <a:sym typeface="+mn-ea"/>
              </a:rPr>
              <a:t>Method:</a:t>
            </a:r>
            <a:r>
              <a:rPr lang="zh-CN" altLang="en-US" sz="1600" b="1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altLang="zh-CN" sz="1600" b="1" dirty="0">
                <a:latin typeface="Arial" panose="020B0604020202020204" pitchFamily="34" charset="0"/>
                <a:sym typeface="+mn-ea"/>
              </a:rPr>
              <a:t>KEGG &amp; GO</a:t>
            </a:r>
          </a:p>
          <a:p>
            <a:r>
              <a:rPr lang="en-US" altLang="zh-CN" sz="1600" b="1" dirty="0">
                <a:latin typeface="Arial" panose="020B0604020202020204" pitchFamily="34" charset="0"/>
                <a:sym typeface="+mn-ea"/>
              </a:rPr>
              <a:t>Cut off :</a:t>
            </a:r>
          </a:p>
          <a:p>
            <a:r>
              <a:rPr lang="en-US" altLang="zh-CN" sz="1600" b="1" dirty="0">
                <a:latin typeface="Arial" panose="020B0604020202020204" pitchFamily="34" charset="0"/>
                <a:sym typeface="+mn-ea"/>
              </a:rPr>
              <a:t>    · </a:t>
            </a:r>
            <a:r>
              <a:rPr lang="en-US" altLang="zh-CN" sz="1600" b="1" dirty="0" err="1">
                <a:latin typeface="Arial" panose="020B0604020202020204" pitchFamily="34" charset="0"/>
                <a:sym typeface="+mn-ea"/>
              </a:rPr>
              <a:t>adj.p.value</a:t>
            </a:r>
            <a:r>
              <a:rPr lang="en-US" altLang="zh-CN" sz="1600" b="1" dirty="0">
                <a:latin typeface="Arial" panose="020B0604020202020204" pitchFamily="34" charset="0"/>
                <a:sym typeface="+mn-ea"/>
              </a:rPr>
              <a:t> &lt; 0.05</a:t>
            </a:r>
          </a:p>
          <a:p>
            <a:r>
              <a:rPr lang="en-US" altLang="zh-CN" sz="1600" b="1" dirty="0">
                <a:latin typeface="Arial" panose="020B0604020202020204" pitchFamily="34" charset="0"/>
                <a:sym typeface="+mn-ea"/>
              </a:rPr>
              <a:t>    · log2FC &gt; 0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B63E2D-7011-023B-52CB-24576EDD2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9962" y="1495556"/>
            <a:ext cx="4366231" cy="48038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A15B274-F9E8-6B79-808B-690EAC1E3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6078" y="2303055"/>
            <a:ext cx="3668803" cy="400153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65A8ED4-1CE0-19D4-9FDC-69BE9EB26900}"/>
              </a:ext>
            </a:extLst>
          </p:cNvPr>
          <p:cNvSpPr txBox="1"/>
          <p:nvPr/>
        </p:nvSpPr>
        <p:spPr>
          <a:xfrm>
            <a:off x="3429942" y="6316209"/>
            <a:ext cx="606272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sym typeface="+mn-ea"/>
              </a:rPr>
              <a:t>GO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B158A47-D25E-EFE7-8DB1-82579C56A02F}"/>
              </a:ext>
            </a:extLst>
          </p:cNvPr>
          <p:cNvSpPr txBox="1"/>
          <p:nvPr/>
        </p:nvSpPr>
        <p:spPr>
          <a:xfrm>
            <a:off x="8838437" y="6316209"/>
            <a:ext cx="82965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sym typeface="+mn-ea"/>
              </a:rPr>
              <a:t>KEGG</a:t>
            </a:r>
          </a:p>
        </p:txBody>
      </p:sp>
    </p:spTree>
    <p:extLst>
      <p:ext uri="{BB962C8B-B14F-4D97-AF65-F5344CB8AC3E}">
        <p14:creationId xmlns:p14="http://schemas.microsoft.com/office/powerpoint/2010/main" val="4031700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2290</TotalTime>
  <Words>140</Words>
  <Application>Microsoft Office PowerPoint</Application>
  <PresentationFormat>宽屏</PresentationFormat>
  <Paragraphs>44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dong zhang</dc:creator>
  <cp:lastModifiedBy>dong zhang</cp:lastModifiedBy>
  <cp:revision>26</cp:revision>
  <dcterms:created xsi:type="dcterms:W3CDTF">2023-12-01T06:38:24Z</dcterms:created>
  <dcterms:modified xsi:type="dcterms:W3CDTF">2024-01-08T08:40:01Z</dcterms:modified>
</cp:coreProperties>
</file>