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61" r:id="rId16"/>
    <p:sldId id="275" r:id="rId17"/>
    <p:sldId id="274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4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7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9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1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F44F-32CF-4469-93BC-69D9E140CE2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A053-62B7-4AC5-9871-D487F73F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主题自组织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刘荣</a:t>
            </a:r>
            <a:endParaRPr lang="en-US" altLang="zh-CN" dirty="0" smtClean="0"/>
          </a:p>
          <a:p>
            <a:r>
              <a:rPr lang="en-US" altLang="zh-CN" dirty="0" smtClean="0"/>
              <a:t>2017-11-21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6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08" y="0"/>
            <a:ext cx="8801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3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行为聚合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8852"/>
            <a:ext cx="10515600" cy="498061"/>
          </a:xfrm>
        </p:spPr>
        <p:txBody>
          <a:bodyPr/>
          <a:lstStyle/>
          <a:p>
            <a:r>
              <a:rPr lang="zh-CN" altLang="en-US" dirty="0" smtClean="0"/>
              <a:t>人群区分：寻找人群差异性视频。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58" y="1159933"/>
            <a:ext cx="658749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0225" y="1966030"/>
                <a:ext cx="6582379" cy="240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sz="2400" dirty="0" smtClean="0"/>
                  <a:t>维度下每个视频的</a:t>
                </a:r>
                <a:r>
                  <a:rPr lang="en-US" altLang="zh-CN" sz="2400" dirty="0" err="1" smtClean="0"/>
                  <a:t>vv</a:t>
                </a:r>
                <a:r>
                  <a:rPr lang="zh-CN" altLang="en-US" sz="2400" dirty="0" smtClean="0"/>
                  <a:t>比重（均值的倍数）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score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𝑣𝑖𝑑𝑒𝑜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)×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sz="2400" dirty="0" smtClean="0"/>
                  <a:t>2. </a:t>
                </a:r>
                <a:r>
                  <a:rPr lang="zh-CN" altLang="en-US" sz="2400" dirty="0" smtClean="0"/>
                  <a:t>每个视频下区分性维度（）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𝑣𝑖𝑑𝑒𝑜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)×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sz="2400" dirty="0" smtClean="0"/>
                  <a:t>3.  p(</a:t>
                </a:r>
                <a:r>
                  <a:rPr lang="en-US" altLang="zh-CN" sz="2400" dirty="0" err="1" smtClean="0"/>
                  <a:t>dim|v</a:t>
                </a:r>
                <a:r>
                  <a:rPr lang="en-US" altLang="zh-CN" sz="2400" dirty="0" smtClean="0"/>
                  <a:t>) top50,</a:t>
                </a:r>
                <a:r>
                  <a:rPr lang="zh-CN" altLang="en-US" sz="2400" dirty="0" smtClean="0"/>
                  <a:t>且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25" y="1966030"/>
                <a:ext cx="6582379" cy="2401940"/>
              </a:xfrm>
              <a:prstGeom prst="rect">
                <a:avLst/>
              </a:prstGeom>
              <a:blipFill rotWithShape="0">
                <a:blip r:embed="rId3"/>
                <a:stretch>
                  <a:fillRect l="-1481" t="-3046" b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95906" y="4588933"/>
            <a:ext cx="7146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假设两个维度：</a:t>
            </a:r>
            <a:r>
              <a:rPr lang="en-US" altLang="zh-CN" sz="2000" dirty="0" smtClean="0"/>
              <a:t>F M, </a:t>
            </a:r>
            <a:r>
              <a:rPr lang="zh-CN" altLang="en-US" sz="2000" dirty="0" smtClean="0"/>
              <a:t>视频</a:t>
            </a:r>
            <a:r>
              <a:rPr lang="en-US" altLang="zh-CN" sz="2000" dirty="0" smtClean="0"/>
              <a:t>v1,v2,v3</a:t>
            </a:r>
          </a:p>
          <a:p>
            <a:r>
              <a:rPr lang="en-US" altLang="zh-CN" sz="2000" dirty="0" smtClean="0"/>
              <a:t>F: v1:400,</a:t>
            </a:r>
            <a:r>
              <a:rPr lang="en-US" altLang="zh-CN" sz="2000" b="1" dirty="0" smtClean="0"/>
              <a:t>v2:400</a:t>
            </a:r>
            <a:r>
              <a:rPr lang="en-US" altLang="zh-CN" sz="2000" dirty="0" smtClean="0"/>
              <a:t>,v3:200</a:t>
            </a:r>
          </a:p>
          <a:p>
            <a:r>
              <a:rPr lang="en-US" altLang="zh-CN" sz="2000" dirty="0" smtClean="0"/>
              <a:t>M:v1:400,v2:100,</a:t>
            </a:r>
            <a:r>
              <a:rPr lang="en-US" altLang="zh-CN" sz="2000" b="1" dirty="0" smtClean="0"/>
              <a:t>v3:400</a:t>
            </a:r>
            <a:r>
              <a:rPr lang="en-US" altLang="zh-CN" sz="2000" dirty="0" smtClean="0"/>
              <a:t>,v4:100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Score(v1|F)=3*(0.4)=1.2    Score(v1|M)=4*(</a:t>
            </a:r>
            <a:r>
              <a:rPr lang="en-US" altLang="zh-CN" sz="2000" dirty="0"/>
              <a:t>0.4)=</a:t>
            </a:r>
            <a:r>
              <a:rPr lang="en-US" altLang="zh-CN" sz="2000" dirty="0" smtClean="0"/>
              <a:t>1.6        p(F|v1)=2*0.42=0.84       p(M|v1</a:t>
            </a:r>
            <a:r>
              <a:rPr lang="en-US" altLang="zh-CN" sz="2000" dirty="0"/>
              <a:t>)=</a:t>
            </a:r>
            <a:r>
              <a:rPr lang="en-US" altLang="zh-CN" sz="2000" dirty="0" smtClean="0"/>
              <a:t>2*0.57=1.14 </a:t>
            </a:r>
          </a:p>
          <a:p>
            <a:r>
              <a:rPr lang="en-US" altLang="zh-CN" sz="2000" dirty="0" smtClean="0"/>
              <a:t>Score(v2|F</a:t>
            </a:r>
            <a:r>
              <a:rPr lang="en-US" altLang="zh-CN" sz="2000" dirty="0"/>
              <a:t>)=3*(0.4)=</a:t>
            </a:r>
            <a:r>
              <a:rPr lang="en-US" altLang="zh-CN" sz="2000" dirty="0" smtClean="0"/>
              <a:t>1.2    Score(v2|M)=4*(0.1)=0.4</a:t>
            </a:r>
          </a:p>
          <a:p>
            <a:r>
              <a:rPr lang="en-US" altLang="zh-CN" sz="2000" dirty="0" smtClean="0"/>
              <a:t>p(F|v2)=2*0.75=1.5       p(M|v2)=2*0.25=0.5</a:t>
            </a:r>
            <a:endParaRPr lang="en-US" altLang="zh-CN" sz="2000" dirty="0"/>
          </a:p>
          <a:p>
            <a:r>
              <a:rPr lang="en-US" altLang="zh-CN" sz="2000" dirty="0" smtClean="0"/>
              <a:t>Score(v3|F</a:t>
            </a:r>
            <a:r>
              <a:rPr lang="en-US" altLang="zh-CN" sz="2000" dirty="0"/>
              <a:t>)=3*(</a:t>
            </a:r>
            <a:r>
              <a:rPr lang="en-US" altLang="zh-CN" sz="2000" dirty="0" smtClean="0"/>
              <a:t>0.2)=0.6    Score(v3|M)=4*(</a:t>
            </a:r>
            <a:r>
              <a:rPr lang="en-US" altLang="zh-CN" sz="2000" dirty="0"/>
              <a:t>0.4)=</a:t>
            </a:r>
            <a:r>
              <a:rPr lang="en-US" altLang="zh-CN" sz="2000" dirty="0" smtClean="0"/>
              <a:t>1.6</a:t>
            </a:r>
            <a:endParaRPr lang="en-US" altLang="zh-CN" sz="2000" dirty="0"/>
          </a:p>
          <a:p>
            <a:r>
              <a:rPr lang="en-US" altLang="zh-CN" sz="2000" dirty="0"/>
              <a:t>p(F|v2)=</a:t>
            </a:r>
            <a:r>
              <a:rPr lang="en-US" altLang="zh-CN" sz="2000" dirty="0" smtClean="0"/>
              <a:t>2*0.27=0.54       </a:t>
            </a:r>
            <a:r>
              <a:rPr lang="en-US" altLang="zh-CN" sz="2000" dirty="0"/>
              <a:t>p(M|v2)=</a:t>
            </a:r>
            <a:r>
              <a:rPr lang="en-US" altLang="zh-CN" sz="2000" dirty="0" smtClean="0"/>
              <a:t>2*0.72=1.44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377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行为聚合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8850"/>
            <a:ext cx="10515600" cy="560915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LDA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51583" y="3656427"/>
            <a:ext cx="3263703" cy="347003"/>
            <a:chOff x="514644" y="3756074"/>
            <a:chExt cx="3263703" cy="147711"/>
          </a:xfrm>
        </p:grpSpPr>
        <p:sp>
          <p:nvSpPr>
            <p:cNvPr id="5" name="椭圆 4"/>
            <p:cNvSpPr/>
            <p:nvPr/>
          </p:nvSpPr>
          <p:spPr>
            <a:xfrm>
              <a:off x="1414976" y="3756074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865142" y="3756074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71579" y="3763107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48354" y="3763107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525129" y="3756074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14644" y="3756074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64810" y="3756074"/>
              <a:ext cx="253218" cy="140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505244" y="2152356"/>
            <a:ext cx="379828" cy="170219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91176" y="3998744"/>
            <a:ext cx="379828" cy="167178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文档 16"/>
          <p:cNvSpPr/>
          <p:nvPr/>
        </p:nvSpPr>
        <p:spPr>
          <a:xfrm>
            <a:off x="4128867" y="2866292"/>
            <a:ext cx="689317" cy="3411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文档 17"/>
          <p:cNvSpPr/>
          <p:nvPr/>
        </p:nvSpPr>
        <p:spPr>
          <a:xfrm>
            <a:off x="4128867" y="4543864"/>
            <a:ext cx="689317" cy="3411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834643" y="2328205"/>
            <a:ext cx="196948" cy="3235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834643" y="2774853"/>
            <a:ext cx="196948" cy="3235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834643" y="3351628"/>
            <a:ext cx="196948" cy="3235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2834643" y="4100223"/>
            <a:ext cx="196948" cy="3235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2834643" y="4546871"/>
            <a:ext cx="196948" cy="3235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834643" y="5123646"/>
            <a:ext cx="196948" cy="3235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686933" y="2300069"/>
            <a:ext cx="513470" cy="1473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686933" y="4058528"/>
            <a:ext cx="513470" cy="1473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127742" y="2951577"/>
            <a:ext cx="422031" cy="170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2127742" y="4623363"/>
            <a:ext cx="422031" cy="170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414936" y="4642705"/>
            <a:ext cx="422031" cy="170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414936" y="2994659"/>
            <a:ext cx="422031" cy="170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21176" y="5881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观看历史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2399606" y="588127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转换为标签</a:t>
            </a:r>
            <a:endParaRPr lang="zh-CN" altLang="en-US" b="1" dirty="0"/>
          </a:p>
        </p:txBody>
      </p:sp>
      <p:sp>
        <p:nvSpPr>
          <p:cNvPr id="34" name="流程图: 多文档 33"/>
          <p:cNvSpPr/>
          <p:nvPr/>
        </p:nvSpPr>
        <p:spPr>
          <a:xfrm>
            <a:off x="5542668" y="3450098"/>
            <a:ext cx="1336431" cy="7596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LDA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/>
              <a:t>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 rot="2298531">
            <a:off x="4808221" y="3276257"/>
            <a:ext cx="633046" cy="8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9011796">
            <a:off x="4866934" y="4408026"/>
            <a:ext cx="633046" cy="8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22526" y="3396839"/>
            <a:ext cx="1308296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视频标记</a:t>
            </a:r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>
            <a:off x="7103864" y="3611876"/>
            <a:ext cx="393896" cy="323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692003" y="3430282"/>
            <a:ext cx="1308296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生成主题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>
            <a:off x="9199631" y="3611876"/>
            <a:ext cx="393896" cy="323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191943" y="5881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主题生成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964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377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行为聚合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8850"/>
            <a:ext cx="10515600" cy="560915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分词选择：阿里分词器、搜酷分词器、标签</a:t>
            </a:r>
            <a:r>
              <a:rPr lang="en-US" altLang="zh-CN" dirty="0" smtClean="0"/>
              <a:t>(10w)</a:t>
            </a:r>
          </a:p>
          <a:p>
            <a:pPr lvl="1"/>
            <a:r>
              <a:rPr lang="zh-CN" altLang="en-US" dirty="0" smtClean="0"/>
              <a:t>语料生成：覆盖标签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88" y="3512770"/>
            <a:ext cx="2745087" cy="685800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55" y="3512770"/>
            <a:ext cx="2646144" cy="685800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0" y="3512770"/>
            <a:ext cx="2641067" cy="6858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28800" y="267854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用户画像</a:t>
            </a:r>
            <a:r>
              <a:rPr lang="en-US" altLang="zh-CN" dirty="0"/>
              <a:t>(</a:t>
            </a:r>
            <a:r>
              <a:rPr lang="en-US" altLang="zh-CN" dirty="0" smtClean="0"/>
              <a:t>2001) 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525508" y="267854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用户画像热词抽样</a:t>
            </a:r>
            <a:r>
              <a:rPr lang="en-US" altLang="zh-CN" b="1" dirty="0" smtClean="0"/>
              <a:t>(3137)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888223" y="2678546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画像</a:t>
            </a:r>
            <a:r>
              <a:rPr lang="en-US" altLang="zh-CN" b="1" dirty="0" smtClean="0"/>
              <a:t>(4195)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869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3" y="0"/>
            <a:ext cx="11525753" cy="6618213"/>
          </a:xfrm>
        </p:spPr>
      </p:pic>
      <p:sp>
        <p:nvSpPr>
          <p:cNvPr id="5" name="矩形 4"/>
          <p:cNvSpPr/>
          <p:nvPr/>
        </p:nvSpPr>
        <p:spPr>
          <a:xfrm>
            <a:off x="7160455" y="2532185"/>
            <a:ext cx="1167619" cy="295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60455" y="1963726"/>
            <a:ext cx="1167619" cy="295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49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31" y="1180923"/>
            <a:ext cx="10515600" cy="4351338"/>
          </a:xfrm>
        </p:spPr>
        <p:txBody>
          <a:bodyPr/>
          <a:lstStyle/>
          <a:p>
            <a:r>
              <a:rPr lang="zh-CN" altLang="en-US" smtClean="0"/>
              <a:t>覆盖：</a:t>
            </a:r>
            <a:endParaRPr lang="en-US" altLang="zh-CN" smtClean="0"/>
          </a:p>
          <a:p>
            <a:pPr lvl="1"/>
            <a:r>
              <a:rPr lang="zh-CN" altLang="en-US" smtClean="0"/>
              <a:t>覆盖</a:t>
            </a:r>
            <a:r>
              <a:rPr lang="en-US" altLang="zh-CN" smtClean="0"/>
              <a:t>vv35%,top1000 50%</a:t>
            </a:r>
          </a:p>
          <a:p>
            <a:pPr marL="457200" lvl="1" indent="0">
              <a:buNone/>
            </a:pPr>
            <a:endParaRPr lang="en-US" altLang="zh-CN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97400"/>
              </p:ext>
            </p:extLst>
          </p:nvPr>
        </p:nvGraphicFramePr>
        <p:xfrm>
          <a:off x="764323" y="2306473"/>
          <a:ext cx="10281214" cy="3350834"/>
        </p:xfrm>
        <a:graphic>
          <a:graphicData uri="http://schemas.openxmlformats.org/drawingml/2006/table">
            <a:tbl>
              <a:tblPr/>
              <a:tblGrid>
                <a:gridCol w="919294"/>
                <a:gridCol w="730027"/>
                <a:gridCol w="689470"/>
                <a:gridCol w="730027"/>
                <a:gridCol w="790862"/>
                <a:gridCol w="730027"/>
                <a:gridCol w="730027"/>
                <a:gridCol w="730027"/>
                <a:gridCol w="730027"/>
                <a:gridCol w="730027"/>
                <a:gridCol w="730027"/>
                <a:gridCol w="1311345"/>
                <a:gridCol w="730027"/>
              </a:tblGrid>
              <a:tr h="5102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更新子文数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平均更新子文数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点击量占比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自组织标签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2258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60.6%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item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聚类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30.3%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节目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1.51%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优酷播单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人群自组织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2.12%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63649" y="3115469"/>
          <a:ext cx="9664701" cy="1771650"/>
        </p:xfrm>
        <a:graphic>
          <a:graphicData uri="http://schemas.openxmlformats.org/drawingml/2006/table">
            <a:tbl>
              <a:tblPr/>
              <a:tblGrid>
                <a:gridCol w="864168"/>
                <a:gridCol w="686251"/>
                <a:gridCol w="648126"/>
                <a:gridCol w="686251"/>
                <a:gridCol w="743438"/>
                <a:gridCol w="686251"/>
                <a:gridCol w="686251"/>
                <a:gridCol w="686251"/>
                <a:gridCol w="686251"/>
                <a:gridCol w="686251"/>
                <a:gridCol w="686251"/>
                <a:gridCol w="1232710"/>
                <a:gridCol w="68625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更新子文数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平均更新子文数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新增数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点击量占比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自组织标签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item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聚类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节目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优酷播单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人群自组织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7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r>
              <a:rPr lang="zh-CN" altLang="en-US" dirty="0"/>
              <a:t>数据</a:t>
            </a:r>
            <a:r>
              <a:rPr lang="zh-CN" altLang="en-US" dirty="0" smtClean="0"/>
              <a:t>可监控：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发现：入库更新流程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、子文时间</a:t>
            </a:r>
            <a:r>
              <a:rPr lang="en-US" altLang="zh-CN" dirty="0" smtClean="0"/>
              <a:t>bug…</a:t>
            </a:r>
          </a:p>
          <a:p>
            <a:pPr lvl="1"/>
            <a:r>
              <a:rPr lang="zh-CN" altLang="en-US" dirty="0" smtClean="0"/>
              <a:t>效果反馈：投入的审核、优化的方向。</a:t>
            </a:r>
            <a:endParaRPr lang="en-US" altLang="zh-CN" dirty="0" smtClean="0"/>
          </a:p>
          <a:p>
            <a:r>
              <a:rPr lang="zh-CN" altLang="en-US" dirty="0"/>
              <a:t>未</a:t>
            </a:r>
            <a:r>
              <a:rPr lang="zh-CN" altLang="en-US" dirty="0" smtClean="0"/>
              <a:t>做的事情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文的排序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主题的标题：自动生成或个性化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7400" y="2490643"/>
            <a:ext cx="2292927" cy="130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428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主题定义</a:t>
            </a:r>
            <a:endParaRPr lang="en-US" altLang="zh-CN" dirty="0" smtClean="0"/>
          </a:p>
          <a:p>
            <a:r>
              <a:rPr lang="zh-CN" altLang="en-US" dirty="0" smtClean="0"/>
              <a:t>如何自组织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行为聚类</a:t>
            </a:r>
            <a:endParaRPr lang="en-US" altLang="zh-CN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1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主题定义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 能够符合同一主题（语义、行为等）的视频集合。</a:t>
            </a:r>
            <a:endParaRPr lang="en-US" altLang="zh-CN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质量：主题（主题点击率）和及其对应子文质量（主题内点击视频个数）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覆盖：覆盖用户（覆盖单日</a:t>
            </a:r>
            <a:r>
              <a:rPr lang="en-US" altLang="zh-CN" sz="2000" dirty="0" err="1" smtClean="0"/>
              <a:t>vv</a:t>
            </a:r>
            <a:r>
              <a:rPr lang="zh-CN" altLang="en-US" sz="2000" dirty="0" smtClean="0"/>
              <a:t>和视频）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更新：每日更新数目和更新子文数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持续消费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9650" b="14862"/>
          <a:stretch/>
        </p:blipFill>
        <p:spPr>
          <a:xfrm>
            <a:off x="242301" y="4107765"/>
            <a:ext cx="3857625" cy="2433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4616" b="40923"/>
          <a:stretch/>
        </p:blipFill>
        <p:spPr>
          <a:xfrm>
            <a:off x="4139051" y="4192171"/>
            <a:ext cx="3857625" cy="2363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30359" b="33296"/>
          <a:stretch/>
        </p:blipFill>
        <p:spPr>
          <a:xfrm>
            <a:off x="8049870" y="4017919"/>
            <a:ext cx="3857625" cy="24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如何组织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38200" y="2156346"/>
            <a:ext cx="3818206" cy="3625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74055" y="2827607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976510" y="3701798"/>
            <a:ext cx="604911" cy="267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81421" y="3131060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38743" y="4231929"/>
            <a:ext cx="604911" cy="2672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74055" y="4499215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69144" y="3593844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15396" y="3727487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86685" y="4733101"/>
            <a:ext cx="604911" cy="2672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70526" y="4985642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43552" y="2510060"/>
            <a:ext cx="604911" cy="2672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79175" y="3046655"/>
            <a:ext cx="604911" cy="267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106575" y="3558674"/>
            <a:ext cx="1854585" cy="46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82486" y="2025748"/>
            <a:ext cx="2926080" cy="617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770054" y="2194564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29002" y="2194564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535549" y="2194564"/>
            <a:ext cx="604911" cy="267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82486" y="3131060"/>
            <a:ext cx="2926080" cy="617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770054" y="3299876"/>
            <a:ext cx="604911" cy="267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535549" y="3299876"/>
            <a:ext cx="604911" cy="267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82486" y="4148546"/>
            <a:ext cx="2926080" cy="617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770054" y="4317362"/>
            <a:ext cx="604911" cy="2672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535549" y="4317362"/>
            <a:ext cx="604911" cy="2672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73678" y="3756235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60468" y="4317362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82486" y="5147353"/>
            <a:ext cx="2926080" cy="617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770054" y="5316169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875519" y="5316169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506261" y="5316169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214337" y="5316169"/>
            <a:ext cx="604911" cy="267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868070" y="3277984"/>
            <a:ext cx="604911" cy="2672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220307" y="6016647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如何定义是相同颜色的？？</a:t>
            </a:r>
            <a:endParaRPr lang="zh-CN" altLang="en-US" sz="24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2217275" y="15947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视频池</a:t>
            </a:r>
            <a:endParaRPr lang="zh-CN" altLang="en-US" sz="24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8657934" y="139783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主题</a:t>
            </a:r>
            <a:endParaRPr lang="zh-CN" altLang="en-US" sz="2400" b="1" dirty="0"/>
          </a:p>
        </p:txBody>
      </p:sp>
      <p:sp>
        <p:nvSpPr>
          <p:cNvPr id="47" name="上弧形箭头 46"/>
          <p:cNvSpPr/>
          <p:nvPr/>
        </p:nvSpPr>
        <p:spPr>
          <a:xfrm>
            <a:off x="4895557" y="2827607"/>
            <a:ext cx="2377440" cy="5707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61111" y="2445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更新</a:t>
            </a:r>
            <a:endParaRPr lang="zh-CN" altLang="en-US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5710701" y="32996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生成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6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维度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5579" y="2093522"/>
            <a:ext cx="1828802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已</a:t>
            </a:r>
            <a:r>
              <a:rPr lang="zh-CN" altLang="en-US" b="1" dirty="0" smtClean="0">
                <a:solidFill>
                  <a:schemeClr val="tx1"/>
                </a:solidFill>
              </a:rPr>
              <a:t>有聚合视频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5579" y="3303343"/>
            <a:ext cx="1828802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视频属性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5579" y="4513164"/>
            <a:ext cx="1828802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行为</a:t>
            </a:r>
            <a:r>
              <a:rPr lang="zh-CN" altLang="en-US" b="1" dirty="0">
                <a:solidFill>
                  <a:schemeClr val="tx1"/>
                </a:solidFill>
              </a:rPr>
              <a:t>聚合</a:t>
            </a:r>
          </a:p>
        </p:txBody>
      </p:sp>
      <p:sp>
        <p:nvSpPr>
          <p:cNvPr id="9" name="矩形 8"/>
          <p:cNvSpPr/>
          <p:nvPr/>
        </p:nvSpPr>
        <p:spPr>
          <a:xfrm>
            <a:off x="1575579" y="5526040"/>
            <a:ext cx="1828802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其它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009290" y="2072419"/>
            <a:ext cx="1364566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竞品数据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24731" y="2072419"/>
            <a:ext cx="1043354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/>
              <a:t>Uc</a:t>
            </a:r>
            <a:r>
              <a:rPr lang="zh-CN" altLang="en-US" dirty="0" smtClean="0"/>
              <a:t>播单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18960" y="2051318"/>
            <a:ext cx="1226233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优酷播单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396069" y="2051318"/>
            <a:ext cx="705728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节目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337433" y="2051317"/>
            <a:ext cx="705728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榜单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910816" y="3258573"/>
            <a:ext cx="1111349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464124" y="3282240"/>
            <a:ext cx="1454835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类</a:t>
            </a:r>
            <a:r>
              <a:rPr lang="zh-CN" altLang="en-US" dirty="0" smtClean="0"/>
              <a:t>目（</a:t>
            </a:r>
            <a:r>
              <a:rPr lang="zh-CN" altLang="en-US" dirty="0"/>
              <a:t>频道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178041" y="3282240"/>
            <a:ext cx="1218028" cy="422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LDA(</a:t>
            </a:r>
            <a:r>
              <a:rPr lang="zh-CN" altLang="en-US" dirty="0" smtClean="0"/>
              <a:t>语义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910815" y="4414688"/>
            <a:ext cx="1713916" cy="593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（相似视频）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947701" y="4435789"/>
            <a:ext cx="1713916" cy="5723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（相似用户）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910815" y="5531165"/>
            <a:ext cx="1938411" cy="517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热点事件</a:t>
            </a:r>
            <a:endParaRPr lang="en-US" altLang="zh-CN" dirty="0"/>
          </a:p>
          <a:p>
            <a:pPr algn="ctr"/>
            <a:r>
              <a:rPr lang="zh-CN" altLang="en-US" dirty="0" smtClean="0"/>
              <a:t>（微博热搜）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10550769" y="2194560"/>
            <a:ext cx="675249" cy="3711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87295" y="3458091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获取</a:t>
            </a:r>
            <a:endParaRPr lang="en-US" altLang="zh-CN" b="1" dirty="0" smtClean="0"/>
          </a:p>
          <a:p>
            <a:r>
              <a:rPr lang="zh-CN" altLang="en-US" b="1" dirty="0" smtClean="0"/>
              <a:t>成本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631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70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视频属性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4106"/>
            <a:ext cx="2200422" cy="560027"/>
          </a:xfrm>
        </p:spPr>
        <p:txBody>
          <a:bodyPr/>
          <a:lstStyle/>
          <a:p>
            <a:r>
              <a:rPr lang="zh-CN" altLang="en-US" dirty="0" smtClean="0"/>
              <a:t>频道、标签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444516" y="1951721"/>
            <a:ext cx="2216475" cy="1725822"/>
            <a:chOff x="838200" y="2156346"/>
            <a:chExt cx="3818206" cy="3625476"/>
          </a:xfrm>
        </p:grpSpPr>
        <p:sp>
          <p:nvSpPr>
            <p:cNvPr id="6" name="椭圆 5"/>
            <p:cNvSpPr/>
            <p:nvPr/>
          </p:nvSpPr>
          <p:spPr>
            <a:xfrm>
              <a:off x="838200" y="2156346"/>
              <a:ext cx="3818206" cy="362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74055" y="2827607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976510" y="3701798"/>
              <a:ext cx="604911" cy="2672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81421" y="3131060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838743" y="4231929"/>
              <a:ext cx="604911" cy="2672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74055" y="4499215"/>
              <a:ext cx="604911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69144" y="3593844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15396" y="3727487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6685" y="4733101"/>
              <a:ext cx="604911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170526" y="4985642"/>
              <a:ext cx="604911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385216" y="2510059"/>
              <a:ext cx="604910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379175" y="3046655"/>
              <a:ext cx="604911" cy="2672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773678" y="3756235"/>
              <a:ext cx="604911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760468" y="4317362"/>
              <a:ext cx="604911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68070" y="3277984"/>
              <a:ext cx="604911" cy="2672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112351" y="4064828"/>
              <a:ext cx="604910" cy="2672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209393" y="3964643"/>
              <a:ext cx="604910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010486" y="2645726"/>
              <a:ext cx="604910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90126" y="3460201"/>
              <a:ext cx="604910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955874" y="5199730"/>
              <a:ext cx="604910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405576" y="4621011"/>
              <a:ext cx="604910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61817" y="2066297"/>
            <a:ext cx="2064014" cy="1545540"/>
            <a:chOff x="838200" y="2156346"/>
            <a:chExt cx="3818206" cy="3625476"/>
          </a:xfrm>
        </p:grpSpPr>
        <p:sp>
          <p:nvSpPr>
            <p:cNvPr id="23" name="椭圆 22"/>
            <p:cNvSpPr/>
            <p:nvPr/>
          </p:nvSpPr>
          <p:spPr>
            <a:xfrm>
              <a:off x="838200" y="2156346"/>
              <a:ext cx="3818206" cy="362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74055" y="2827607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81421" y="3131060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674055" y="4499215"/>
              <a:ext cx="604911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69144" y="3593844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15396" y="3727487"/>
              <a:ext cx="604911" cy="2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086685" y="4733101"/>
              <a:ext cx="604911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70526" y="4985642"/>
              <a:ext cx="604911" cy="267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643552" y="2510060"/>
              <a:ext cx="604911" cy="2672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2" name="右箭头 61"/>
          <p:cNvSpPr/>
          <p:nvPr/>
        </p:nvSpPr>
        <p:spPr>
          <a:xfrm>
            <a:off x="5465811" y="2729437"/>
            <a:ext cx="799801" cy="30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6500916" y="2199858"/>
            <a:ext cx="1222276" cy="312907"/>
            <a:chOff x="6360238" y="3405637"/>
            <a:chExt cx="2221053" cy="422029"/>
          </a:xfrm>
        </p:grpSpPr>
        <p:sp>
          <p:nvSpPr>
            <p:cNvPr id="63" name="矩形 62"/>
            <p:cNvSpPr/>
            <p:nvPr/>
          </p:nvSpPr>
          <p:spPr>
            <a:xfrm>
              <a:off x="6360238" y="3405637"/>
              <a:ext cx="2221053" cy="422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494350" y="3537114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7017258" y="3537114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562924" y="3521966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8063075" y="3511312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534385" y="2650926"/>
            <a:ext cx="1224160" cy="262768"/>
            <a:chOff x="6360238" y="3405637"/>
            <a:chExt cx="2221053" cy="422029"/>
          </a:xfrm>
        </p:grpSpPr>
        <p:sp>
          <p:nvSpPr>
            <p:cNvPr id="87" name="矩形 86"/>
            <p:cNvSpPr/>
            <p:nvPr/>
          </p:nvSpPr>
          <p:spPr>
            <a:xfrm>
              <a:off x="6360238" y="3405637"/>
              <a:ext cx="2221053" cy="422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94350" y="3537114"/>
              <a:ext cx="415876" cy="1825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562924" y="3521966"/>
              <a:ext cx="415876" cy="1825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537303" y="3159362"/>
            <a:ext cx="1222276" cy="272370"/>
            <a:chOff x="6360238" y="3362704"/>
            <a:chExt cx="2221053" cy="422029"/>
          </a:xfrm>
        </p:grpSpPr>
        <p:sp>
          <p:nvSpPr>
            <p:cNvPr id="93" name="矩形 92"/>
            <p:cNvSpPr/>
            <p:nvPr/>
          </p:nvSpPr>
          <p:spPr>
            <a:xfrm>
              <a:off x="6360238" y="3362704"/>
              <a:ext cx="2221053" cy="422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494350" y="3537114"/>
              <a:ext cx="415876" cy="182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62924" y="3521966"/>
              <a:ext cx="415876" cy="182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229683" y="2143966"/>
            <a:ext cx="1274535" cy="312907"/>
            <a:chOff x="6360238" y="3405637"/>
            <a:chExt cx="2221053" cy="422029"/>
          </a:xfrm>
        </p:grpSpPr>
        <p:sp>
          <p:nvSpPr>
            <p:cNvPr id="103" name="矩形 102"/>
            <p:cNvSpPr/>
            <p:nvPr/>
          </p:nvSpPr>
          <p:spPr>
            <a:xfrm>
              <a:off x="6360238" y="3405637"/>
              <a:ext cx="2221053" cy="422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494350" y="3537114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7017258" y="3537114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7562924" y="3521966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8063075" y="3511312"/>
              <a:ext cx="415876" cy="182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09" name="直接箭头连接符 108"/>
          <p:cNvCxnSpPr>
            <a:stCxn id="63" idx="3"/>
          </p:cNvCxnSpPr>
          <p:nvPr/>
        </p:nvCxnSpPr>
        <p:spPr>
          <a:xfrm flipV="1">
            <a:off x="7723192" y="2352455"/>
            <a:ext cx="374547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98045" y="3943278"/>
            <a:ext cx="18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单日曝光视频池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431724" y="3943278"/>
            <a:ext cx="13724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高</a:t>
            </a:r>
            <a:r>
              <a:rPr lang="en-US" altLang="zh-CN" b="1" dirty="0" err="1" smtClean="0"/>
              <a:t>ctr</a:t>
            </a:r>
            <a:r>
              <a:rPr lang="zh-CN" altLang="en-US" b="1" dirty="0" smtClean="0"/>
              <a:t>视频池</a:t>
            </a:r>
            <a:endParaRPr lang="zh-CN" altLang="en-US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08302" y="3820168"/>
            <a:ext cx="131539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组织主题</a:t>
            </a:r>
            <a:endParaRPr lang="en-US" altLang="zh-CN" b="1" dirty="0" smtClean="0"/>
          </a:p>
          <a:p>
            <a:pPr algn="ctr"/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去重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414830" y="3850945"/>
            <a:ext cx="144142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/>
              <a:t>主题入库</a:t>
            </a:r>
            <a:endParaRPr lang="en-US" altLang="zh-CN" sz="1600" b="1" dirty="0" smtClean="0"/>
          </a:p>
          <a:p>
            <a:r>
              <a:rPr lang="zh-CN" altLang="en-US" sz="1400" b="1" dirty="0" smtClean="0"/>
              <a:t>（审核和更新）</a:t>
            </a:r>
            <a:endParaRPr lang="zh-CN" altLang="en-US" sz="1400" b="1" dirty="0"/>
          </a:p>
        </p:txBody>
      </p:sp>
      <p:sp>
        <p:nvSpPr>
          <p:cNvPr id="115" name="右箭头 114"/>
          <p:cNvSpPr/>
          <p:nvPr/>
        </p:nvSpPr>
        <p:spPr>
          <a:xfrm>
            <a:off x="2777778" y="2867980"/>
            <a:ext cx="330932" cy="206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50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行为聚合</a:t>
            </a:r>
            <a:endParaRPr lang="zh-CN" altLang="en-US" dirty="0"/>
          </a:p>
        </p:txBody>
      </p:sp>
      <p:sp>
        <p:nvSpPr>
          <p:cNvPr id="63" name="笑脸 62"/>
          <p:cNvSpPr/>
          <p:nvPr/>
        </p:nvSpPr>
        <p:spPr>
          <a:xfrm>
            <a:off x="3792500" y="3324599"/>
            <a:ext cx="368490" cy="42308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86929" y="2389146"/>
            <a:ext cx="313899" cy="177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5286929" y="3179478"/>
            <a:ext cx="313899" cy="177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86929" y="4009808"/>
            <a:ext cx="313899" cy="1774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286929" y="4826490"/>
            <a:ext cx="31389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笑脸 72"/>
          <p:cNvSpPr/>
          <p:nvPr/>
        </p:nvSpPr>
        <p:spPr>
          <a:xfrm>
            <a:off x="3792500" y="4560476"/>
            <a:ext cx="368490" cy="423081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笑脸 78"/>
          <p:cNvSpPr/>
          <p:nvPr/>
        </p:nvSpPr>
        <p:spPr>
          <a:xfrm>
            <a:off x="3792500" y="5622818"/>
            <a:ext cx="368490" cy="423081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286929" y="5829189"/>
            <a:ext cx="313899" cy="1774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63" idx="6"/>
            <a:endCxn id="68" idx="2"/>
          </p:cNvCxnSpPr>
          <p:nvPr/>
        </p:nvCxnSpPr>
        <p:spPr>
          <a:xfrm>
            <a:off x="4160990" y="3536140"/>
            <a:ext cx="1125939" cy="5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3" idx="6"/>
            <a:endCxn id="67" idx="2"/>
          </p:cNvCxnSpPr>
          <p:nvPr/>
        </p:nvCxnSpPr>
        <p:spPr>
          <a:xfrm flipV="1">
            <a:off x="4160990" y="3268189"/>
            <a:ext cx="1125939" cy="2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3" idx="6"/>
            <a:endCxn id="66" idx="3"/>
          </p:cNvCxnSpPr>
          <p:nvPr/>
        </p:nvCxnSpPr>
        <p:spPr>
          <a:xfrm flipV="1">
            <a:off x="4160990" y="2540584"/>
            <a:ext cx="1171908" cy="99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3" idx="6"/>
            <a:endCxn id="66" idx="3"/>
          </p:cNvCxnSpPr>
          <p:nvPr/>
        </p:nvCxnSpPr>
        <p:spPr>
          <a:xfrm flipV="1">
            <a:off x="4160990" y="2540584"/>
            <a:ext cx="1171908" cy="22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3" idx="6"/>
            <a:endCxn id="68" idx="2"/>
          </p:cNvCxnSpPr>
          <p:nvPr/>
        </p:nvCxnSpPr>
        <p:spPr>
          <a:xfrm flipV="1">
            <a:off x="4160990" y="4098519"/>
            <a:ext cx="1125939" cy="6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9" idx="6"/>
            <a:endCxn id="68" idx="2"/>
          </p:cNvCxnSpPr>
          <p:nvPr/>
        </p:nvCxnSpPr>
        <p:spPr>
          <a:xfrm flipV="1">
            <a:off x="4160990" y="4098519"/>
            <a:ext cx="1125939" cy="173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6"/>
            <a:endCxn id="81" idx="3"/>
          </p:cNvCxnSpPr>
          <p:nvPr/>
        </p:nvCxnSpPr>
        <p:spPr>
          <a:xfrm>
            <a:off x="4160990" y="4772017"/>
            <a:ext cx="1171908" cy="12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9" idx="6"/>
            <a:endCxn id="69" idx="3"/>
          </p:cNvCxnSpPr>
          <p:nvPr/>
        </p:nvCxnSpPr>
        <p:spPr>
          <a:xfrm flipV="1">
            <a:off x="4160990" y="4977928"/>
            <a:ext cx="1171908" cy="85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8557847" y="2375078"/>
            <a:ext cx="313899" cy="177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笑脸 103"/>
          <p:cNvSpPr/>
          <p:nvPr/>
        </p:nvSpPr>
        <p:spPr>
          <a:xfrm>
            <a:off x="10266139" y="2713029"/>
            <a:ext cx="368490" cy="42308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笑脸 107"/>
          <p:cNvSpPr/>
          <p:nvPr/>
        </p:nvSpPr>
        <p:spPr>
          <a:xfrm>
            <a:off x="10593754" y="2237746"/>
            <a:ext cx="368490" cy="423081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8557847" y="2886459"/>
            <a:ext cx="313899" cy="1774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8461697" y="2155787"/>
            <a:ext cx="562708" cy="11144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9889590" y="2070490"/>
            <a:ext cx="1897255" cy="1286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笑脸 118"/>
          <p:cNvSpPr/>
          <p:nvPr/>
        </p:nvSpPr>
        <p:spPr>
          <a:xfrm>
            <a:off x="3792500" y="2341874"/>
            <a:ext cx="368490" cy="42308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/>
          <p:cNvCxnSpPr>
            <a:stCxn id="119" idx="6"/>
            <a:endCxn id="66" idx="3"/>
          </p:cNvCxnSpPr>
          <p:nvPr/>
        </p:nvCxnSpPr>
        <p:spPr>
          <a:xfrm flipV="1">
            <a:off x="4160990" y="2540584"/>
            <a:ext cx="1171908" cy="1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9" idx="6"/>
            <a:endCxn id="68" idx="2"/>
          </p:cNvCxnSpPr>
          <p:nvPr/>
        </p:nvCxnSpPr>
        <p:spPr>
          <a:xfrm>
            <a:off x="4160990" y="2553415"/>
            <a:ext cx="1125939" cy="154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笑脸 124"/>
          <p:cNvSpPr/>
          <p:nvPr/>
        </p:nvSpPr>
        <p:spPr>
          <a:xfrm>
            <a:off x="10786871" y="2774553"/>
            <a:ext cx="368490" cy="42308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119" idx="6"/>
            <a:endCxn id="67" idx="1"/>
          </p:cNvCxnSpPr>
          <p:nvPr/>
        </p:nvCxnSpPr>
        <p:spPr>
          <a:xfrm>
            <a:off x="4160990" y="2553415"/>
            <a:ext cx="1171908" cy="65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笑脸 132"/>
          <p:cNvSpPr/>
          <p:nvPr/>
        </p:nvSpPr>
        <p:spPr>
          <a:xfrm>
            <a:off x="8629865" y="4935854"/>
            <a:ext cx="368490" cy="42308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笑脸 136"/>
          <p:cNvSpPr/>
          <p:nvPr/>
        </p:nvSpPr>
        <p:spPr>
          <a:xfrm>
            <a:off x="8629865" y="5688919"/>
            <a:ext cx="368490" cy="42308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8503981" y="4805608"/>
            <a:ext cx="647033" cy="140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10821942" y="5120276"/>
            <a:ext cx="313899" cy="177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10388567" y="5416410"/>
            <a:ext cx="313899" cy="177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11030374" y="5532578"/>
            <a:ext cx="313899" cy="1774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10092827" y="4829006"/>
            <a:ext cx="1583360" cy="1286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右箭头 152"/>
          <p:cNvSpPr/>
          <p:nvPr/>
        </p:nvSpPr>
        <p:spPr>
          <a:xfrm rot="19579389">
            <a:off x="6218164" y="3130186"/>
            <a:ext cx="1606075" cy="33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箭头 153"/>
          <p:cNvSpPr/>
          <p:nvPr/>
        </p:nvSpPr>
        <p:spPr>
          <a:xfrm rot="1619133">
            <a:off x="6310636" y="4418866"/>
            <a:ext cx="1496011" cy="252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3722160" y="183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</a:t>
            </a:r>
            <a:endParaRPr lang="zh-CN" altLang="en-US" b="1" dirty="0"/>
          </a:p>
        </p:txBody>
      </p:sp>
      <p:sp>
        <p:nvSpPr>
          <p:cNvPr id="156" name="文本框 155"/>
          <p:cNvSpPr txBox="1"/>
          <p:nvPr/>
        </p:nvSpPr>
        <p:spPr>
          <a:xfrm>
            <a:off x="5009732" y="183128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视频</a:t>
            </a:r>
          </a:p>
        </p:txBody>
      </p:sp>
      <p:cxnSp>
        <p:nvCxnSpPr>
          <p:cNvPr id="158" name="直接箭头连接符 157"/>
          <p:cNvCxnSpPr>
            <a:stCxn id="79" idx="6"/>
            <a:endCxn id="67" idx="3"/>
          </p:cNvCxnSpPr>
          <p:nvPr/>
        </p:nvCxnSpPr>
        <p:spPr>
          <a:xfrm flipV="1">
            <a:off x="4160990" y="3330916"/>
            <a:ext cx="1171908" cy="250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8467440" y="2773874"/>
            <a:ext cx="562708" cy="1114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8591844" y="3511545"/>
            <a:ext cx="313899" cy="177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9874999" y="2657894"/>
            <a:ext cx="1897255" cy="1286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笑脸 164"/>
          <p:cNvSpPr/>
          <p:nvPr/>
        </p:nvSpPr>
        <p:spPr>
          <a:xfrm>
            <a:off x="10602626" y="3469943"/>
            <a:ext cx="368490" cy="423081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>
            <a:endCxn id="164" idx="2"/>
          </p:cNvCxnSpPr>
          <p:nvPr/>
        </p:nvCxnSpPr>
        <p:spPr>
          <a:xfrm>
            <a:off x="9024405" y="3268188"/>
            <a:ext cx="850594" cy="3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15" idx="3"/>
            <a:endCxn id="116" idx="2"/>
          </p:cNvCxnSpPr>
          <p:nvPr/>
        </p:nvCxnSpPr>
        <p:spPr>
          <a:xfrm>
            <a:off x="9024405" y="2713030"/>
            <a:ext cx="865185" cy="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8" idx="3"/>
            <a:endCxn id="151" idx="2"/>
          </p:cNvCxnSpPr>
          <p:nvPr/>
        </p:nvCxnSpPr>
        <p:spPr>
          <a:xfrm flipV="1">
            <a:off x="9151014" y="5472211"/>
            <a:ext cx="941813" cy="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6445679" y="3217497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Item</a:t>
            </a:r>
            <a:r>
              <a:rPr lang="zh-CN" altLang="en-US" b="1" dirty="0" smtClean="0"/>
              <a:t>协同</a:t>
            </a:r>
            <a:endParaRPr lang="zh-CN" altLang="en-US" b="1" dirty="0"/>
          </a:p>
        </p:txBody>
      </p:sp>
      <p:sp>
        <p:nvSpPr>
          <p:cNvPr id="174" name="文本框 173"/>
          <p:cNvSpPr txBox="1"/>
          <p:nvPr/>
        </p:nvSpPr>
        <p:spPr>
          <a:xfrm>
            <a:off x="6484544" y="425060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user</a:t>
            </a:r>
            <a:r>
              <a:rPr lang="zh-CN" altLang="en-US" b="1" dirty="0" smtClean="0"/>
              <a:t>协同</a:t>
            </a:r>
            <a:endParaRPr lang="zh-CN" altLang="en-US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53360" y="2062763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解决的问题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无维度视频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维度组合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27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56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行为聚合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pic>
        <p:nvPicPr>
          <p:cNvPr id="8" name="内容占位符 7" descr="下载 (3).png - Windows 照片查看器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54" y="1274760"/>
            <a:ext cx="9708245" cy="5495990"/>
          </a:xfrm>
        </p:spPr>
      </p:pic>
      <p:sp>
        <p:nvSpPr>
          <p:cNvPr id="9" name="文本框 8"/>
          <p:cNvSpPr txBox="1"/>
          <p:nvPr/>
        </p:nvSpPr>
        <p:spPr>
          <a:xfrm>
            <a:off x="255029" y="1561210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矩阵：</a:t>
            </a:r>
            <a:endParaRPr lang="en-US" altLang="zh-CN" dirty="0" smtClean="0"/>
          </a:p>
          <a:p>
            <a:r>
              <a:rPr lang="zh-CN" altLang="en-US" dirty="0" smtClean="0"/>
              <a:t>刷选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1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41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mtClean="0"/>
              <a:t>行为聚合</a:t>
            </a:r>
            <a:r>
              <a:rPr lang="en-US" altLang="zh-CN" smtClean="0"/>
              <a:t>—</a:t>
            </a:r>
            <a:r>
              <a:rPr lang="zh-CN" altLang="en-US" smtClean="0"/>
              <a:t>基于</a:t>
            </a:r>
            <a:r>
              <a:rPr lang="en-US" altLang="zh-CN" smtClean="0"/>
              <a:t>item</a:t>
            </a:r>
            <a:r>
              <a:rPr lang="zh-CN" altLang="en-US" smtClean="0"/>
              <a:t>聚类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1514764"/>
            <a:ext cx="5309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思路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视频相似度：</a:t>
            </a:r>
            <a:r>
              <a:rPr lang="en-US" altLang="zh-CN" dirty="0" smtClean="0"/>
              <a:t>CF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item2vec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聚类算法：标签传播、密度聚类、</a:t>
            </a:r>
            <a:r>
              <a:rPr lang="en-US" altLang="zh-CN" dirty="0" smtClean="0"/>
              <a:t>k-means..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00997" y="3080822"/>
            <a:ext cx="773723" cy="113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邻接矩阵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108465" y="3080822"/>
            <a:ext cx="773723" cy="113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聚类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6879099" y="3066754"/>
            <a:ext cx="1899139" cy="1153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聚类视频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078437" y="3650563"/>
            <a:ext cx="1631852" cy="0"/>
          </a:xfrm>
          <a:prstGeom prst="straightConnector1">
            <a:avLst/>
          </a:prstGeom>
          <a:ln w="47625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上弧形箭头 10"/>
          <p:cNvSpPr/>
          <p:nvPr/>
        </p:nvSpPr>
        <p:spPr>
          <a:xfrm rot="10800000">
            <a:off x="2700997" y="4375049"/>
            <a:ext cx="1969477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9425" y="327419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合并或新增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10391166" y="3010484"/>
            <a:ext cx="773723" cy="113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主题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77365" y="3643529"/>
            <a:ext cx="1244991" cy="7034"/>
          </a:xfrm>
          <a:prstGeom prst="straightConnector1">
            <a:avLst/>
          </a:prstGeom>
          <a:ln w="47625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64022" y="3168687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过滤</a:t>
            </a:r>
            <a:r>
              <a:rPr lang="en-US" altLang="zh-CN" b="1" dirty="0" smtClean="0"/>
              <a:t>CTR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标签限制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477107" y="3010484"/>
            <a:ext cx="731520" cy="44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62302" y="3770137"/>
            <a:ext cx="731520" cy="44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I2V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601327" y="3643529"/>
            <a:ext cx="422730" cy="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2" idx="1"/>
          </p:cNvCxnSpPr>
          <p:nvPr/>
        </p:nvCxnSpPr>
        <p:spPr>
          <a:xfrm>
            <a:off x="2208627" y="3234674"/>
            <a:ext cx="492370" cy="41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2" idx="1"/>
          </p:cNvCxnSpPr>
          <p:nvPr/>
        </p:nvCxnSpPr>
        <p:spPr>
          <a:xfrm flipV="1">
            <a:off x="2193822" y="3650564"/>
            <a:ext cx="507175" cy="34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57382" y="5004521"/>
            <a:ext cx="883767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问题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合并是否稳定：</a:t>
            </a:r>
            <a:r>
              <a:rPr lang="zh-CN" altLang="en-US" smtClean="0"/>
              <a:t>标签限制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是否垂直：审核通过率</a:t>
            </a:r>
            <a:r>
              <a:rPr lang="en-US" altLang="zh-CN" dirty="0" smtClean="0"/>
              <a:t>70%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聚类方法选择：标签传播（自动选择类别个数），密度聚类（</a:t>
            </a:r>
            <a:r>
              <a:rPr lang="en-US" altLang="zh-CN" dirty="0" err="1" smtClean="0"/>
              <a:t>pai</a:t>
            </a:r>
            <a:r>
              <a:rPr lang="zh-CN" altLang="en-US" dirty="0" smtClean="0"/>
              <a:t>平台有问题）</a:t>
            </a:r>
            <a:endParaRPr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8778238" y="2097980"/>
            <a:ext cx="1913208" cy="53267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feed</a:t>
            </a:r>
            <a:r>
              <a:rPr lang="zh-CN" altLang="en-US" dirty="0" smtClean="0">
                <a:solidFill>
                  <a:schemeClr val="tx1"/>
                </a:solidFill>
              </a:rPr>
              <a:t>单日</a:t>
            </a:r>
            <a:r>
              <a:rPr lang="en-US" altLang="zh-CN" dirty="0" err="1" smtClean="0">
                <a:solidFill>
                  <a:schemeClr val="tx1"/>
                </a:solidFill>
              </a:rPr>
              <a:t>ctr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828</Words>
  <Application>Microsoft Office PowerPoint</Application>
  <PresentationFormat>宽屏</PresentationFormat>
  <Paragraphs>376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主题自组织</vt:lpstr>
      <vt:lpstr>目录</vt:lpstr>
      <vt:lpstr>主题定义</vt:lpstr>
      <vt:lpstr>如何组织</vt:lpstr>
      <vt:lpstr>维度</vt:lpstr>
      <vt:lpstr>视频属性</vt:lpstr>
      <vt:lpstr>行为聚合</vt:lpstr>
      <vt:lpstr>行为聚合—基于item聚类</vt:lpstr>
      <vt:lpstr>PowerPoint 演示文稿</vt:lpstr>
      <vt:lpstr>PowerPoint 演示文稿</vt:lpstr>
      <vt:lpstr>行为聚合—基于USER聚类</vt:lpstr>
      <vt:lpstr>行为聚合—基于USER聚类</vt:lpstr>
      <vt:lpstr>行为聚合—基于USER聚类</vt:lpstr>
      <vt:lpstr>PowerPoint 演示文稿</vt:lpstr>
      <vt:lpstr>效果</vt:lpstr>
      <vt:lpstr>PowerPoint 演示文稿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主题自组织</dc:title>
  <dc:creator>caiye liu</dc:creator>
  <cp:lastModifiedBy>caiye liu</cp:lastModifiedBy>
  <cp:revision>41</cp:revision>
  <dcterms:created xsi:type="dcterms:W3CDTF">2017-11-21T11:57:32Z</dcterms:created>
  <dcterms:modified xsi:type="dcterms:W3CDTF">2017-11-24T09:15:17Z</dcterms:modified>
</cp:coreProperties>
</file>