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67" r:id="rId3"/>
    <p:sldId id="324" r:id="rId4"/>
    <p:sldId id="325" r:id="rId5"/>
    <p:sldId id="326" r:id="rId6"/>
    <p:sldId id="327" r:id="rId7"/>
    <p:sldId id="328" r:id="rId8"/>
    <p:sldId id="330" r:id="rId9"/>
    <p:sldId id="329" r:id="rId10"/>
    <p:sldId id="331" r:id="rId11"/>
    <p:sldId id="332" r:id="rId12"/>
    <p:sldId id="333" r:id="rId13"/>
    <p:sldId id="3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C76"/>
    <a:srgbClr val="AA47F5"/>
    <a:srgbClr val="0AA5FF"/>
    <a:srgbClr val="FC4E09"/>
    <a:srgbClr val="EF632F"/>
    <a:srgbClr val="FF2803"/>
    <a:srgbClr val="0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94357" autoAdjust="0"/>
  </p:normalViewPr>
  <p:slideViewPr>
    <p:cSldViewPr snapToGrid="0" showGuides="1">
      <p:cViewPr varScale="1">
        <p:scale>
          <a:sx n="84" d="100"/>
          <a:sy n="84" d="100"/>
        </p:scale>
        <p:origin x="499" y="53"/>
      </p:cViewPr>
      <p:guideLst>
        <p:guide orient="horz" pos="217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DC737-9B03-405A-AA5D-A4B99D68A6FC}" type="doc">
      <dgm:prSet loTypeId="urn:microsoft.com/office/officeart/2005/8/layout/radial3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B25BC2D1-42A8-42D2-8FA6-EB570020DBD6}">
      <dgm:prSet phldrT="[文本]" custT="1"/>
      <dgm:spPr>
        <a:ln>
          <a:noFill/>
        </a:ln>
      </dgm:spPr>
      <dgm:t>
        <a:bodyPr/>
        <a:lstStyle/>
        <a:p>
          <a:r>
            <a: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</a:rPr>
            <a:t>UC</a:t>
          </a:r>
          <a:r>
            <a: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rPr>
            <a:t>头条画像</a:t>
          </a:r>
        </a:p>
      </dgm:t>
    </dgm:pt>
    <dgm:pt modelId="{7975E1DD-89B2-4E03-9F72-462D018D185A}" type="parTrans" cxnId="{F085C4A3-0569-4273-91C5-25E386E6A1D6}">
      <dgm:prSet/>
      <dgm:spPr/>
      <dgm:t>
        <a:bodyPr/>
        <a:lstStyle/>
        <a:p>
          <a:endParaRPr lang="zh-CN" altLang="en-US"/>
        </a:p>
      </dgm:t>
    </dgm:pt>
    <dgm:pt modelId="{1CDFF4FE-F567-4C10-86C3-39555E7489F6}" type="sibTrans" cxnId="{F085C4A3-0569-4273-91C5-25E386E6A1D6}">
      <dgm:prSet/>
      <dgm:spPr/>
      <dgm:t>
        <a:bodyPr/>
        <a:lstStyle/>
        <a:p>
          <a:endParaRPr lang="zh-CN" altLang="en-US"/>
        </a:p>
      </dgm:t>
    </dgm:pt>
    <dgm:pt modelId="{D822024A-729B-40A5-8F91-5A88EBD5EC5E}">
      <dgm:prSet phldrT="[文本]" custT="1"/>
      <dgm:spPr>
        <a:ln>
          <a:noFill/>
        </a:ln>
      </dgm:spPr>
      <dgm:t>
        <a:bodyPr/>
        <a:lstStyle/>
        <a:p>
          <a:r>
            <a:rPr lang="en-US" altLang="zh-CN" sz="1050" dirty="0">
              <a:latin typeface="微软雅黑" panose="020B0503020204020204" pitchFamily="2" charset="-122"/>
              <a:ea typeface="微软雅黑" panose="020B0503020204020204" pitchFamily="2" charset="-122"/>
            </a:rPr>
            <a:t>UC</a:t>
          </a:r>
          <a:r>
            <a:rPr lang="zh-CN" altLang="en-US" sz="1050" dirty="0">
              <a:latin typeface="微软雅黑" panose="020B0503020204020204" pitchFamily="2" charset="-122"/>
              <a:ea typeface="微软雅黑" panose="020B0503020204020204" pitchFamily="2" charset="-122"/>
            </a:rPr>
            <a:t>头条日志</a:t>
          </a:r>
        </a:p>
      </dgm:t>
    </dgm:pt>
    <dgm:pt modelId="{D1F15DEA-EA31-4023-8C1F-2F07C624560F}" type="parTrans" cxnId="{0CEA60A5-D995-46DE-AC76-8E7F6009C148}">
      <dgm:prSet/>
      <dgm:spPr/>
      <dgm:t>
        <a:bodyPr/>
        <a:lstStyle/>
        <a:p>
          <a:endParaRPr lang="zh-CN" altLang="en-US"/>
        </a:p>
      </dgm:t>
    </dgm:pt>
    <dgm:pt modelId="{C226C9D9-8750-4942-B2FC-207B878E0213}" type="sibTrans" cxnId="{0CEA60A5-D995-46DE-AC76-8E7F6009C148}">
      <dgm:prSet/>
      <dgm:spPr/>
      <dgm:t>
        <a:bodyPr/>
        <a:lstStyle/>
        <a:p>
          <a:endParaRPr lang="zh-CN" altLang="en-US"/>
        </a:p>
      </dgm:t>
    </dgm:pt>
    <dgm:pt modelId="{FED62E3D-6722-4B99-94A5-2F4993BC0FCF}">
      <dgm:prSet phldrT="[文本]" custT="1"/>
      <dgm:spPr>
        <a:ln>
          <a:noFill/>
        </a:ln>
      </dgm:spPr>
      <dgm:t>
        <a:bodyPr/>
        <a:lstStyle/>
        <a:p>
          <a:r>
            <a:rPr lang="zh-CN" altLang="en-US" sz="1050" dirty="0">
              <a:latin typeface="微软雅黑" panose="020B0503020204020204" pitchFamily="2" charset="-122"/>
              <a:ea typeface="微软雅黑" panose="020B0503020204020204" pitchFamily="2" charset="-122"/>
            </a:rPr>
            <a:t>集团</a:t>
          </a:r>
          <a:r>
            <a:rPr lang="en-US" altLang="zh-CN" sz="1050" dirty="0">
              <a:latin typeface="微软雅黑" panose="020B0503020204020204" pitchFamily="2" charset="-122"/>
              <a:ea typeface="微软雅黑" panose="020B0503020204020204" pitchFamily="2" charset="-122"/>
            </a:rPr>
            <a:t>GProfile</a:t>
          </a:r>
          <a:endParaRPr lang="zh-CN" altLang="en-US" sz="1050" dirty="0">
            <a:latin typeface="微软雅黑" panose="020B0503020204020204" pitchFamily="2" charset="-122"/>
            <a:ea typeface="微软雅黑" panose="020B0503020204020204" pitchFamily="2" charset="-122"/>
          </a:endParaRPr>
        </a:p>
      </dgm:t>
    </dgm:pt>
    <dgm:pt modelId="{8BFFAD14-B14D-4BB6-98E6-1A2A1F9515E6}" type="parTrans" cxnId="{FFB581EF-DAB7-4CFC-B7CF-02A0D0DF0BDD}">
      <dgm:prSet/>
      <dgm:spPr/>
      <dgm:t>
        <a:bodyPr/>
        <a:lstStyle/>
        <a:p>
          <a:endParaRPr lang="zh-CN" altLang="en-US"/>
        </a:p>
      </dgm:t>
    </dgm:pt>
    <dgm:pt modelId="{0910D82D-3DEE-493B-88BA-F14AF00965FD}" type="sibTrans" cxnId="{FFB581EF-DAB7-4CFC-B7CF-02A0D0DF0BDD}">
      <dgm:prSet/>
      <dgm:spPr/>
      <dgm:t>
        <a:bodyPr/>
        <a:lstStyle/>
        <a:p>
          <a:endParaRPr lang="zh-CN" altLang="en-US"/>
        </a:p>
      </dgm:t>
    </dgm:pt>
    <dgm:pt modelId="{FB32AC21-5576-489E-BAB7-5D7587F3EBC7}">
      <dgm:prSet phldrT="[文本]" custT="1"/>
      <dgm:spPr>
        <a:ln>
          <a:noFill/>
        </a:ln>
      </dgm:spPr>
      <dgm:t>
        <a:bodyPr/>
        <a:lstStyle/>
        <a:p>
          <a:r>
            <a:rPr lang="zh-CN" altLang="en-US" sz="1050" dirty="0">
              <a:latin typeface="微软雅黑" panose="020B0503020204020204" pitchFamily="2" charset="-122"/>
              <a:ea typeface="微软雅黑" panose="020B0503020204020204" pitchFamily="2" charset="-122"/>
            </a:rPr>
            <a:t>高德地域画像</a:t>
          </a:r>
        </a:p>
      </dgm:t>
    </dgm:pt>
    <dgm:pt modelId="{E80B42CB-765A-40AC-9E02-65E18C6F65BE}" type="parTrans" cxnId="{EC734E72-F7CB-435C-9B7C-692DF7DB65F1}">
      <dgm:prSet/>
      <dgm:spPr/>
      <dgm:t>
        <a:bodyPr/>
        <a:lstStyle/>
        <a:p>
          <a:endParaRPr lang="zh-CN" altLang="en-US"/>
        </a:p>
      </dgm:t>
    </dgm:pt>
    <dgm:pt modelId="{05C1D8BD-2C05-4BC4-942C-CCB81C021062}" type="sibTrans" cxnId="{EC734E72-F7CB-435C-9B7C-692DF7DB65F1}">
      <dgm:prSet/>
      <dgm:spPr/>
      <dgm:t>
        <a:bodyPr/>
        <a:lstStyle/>
        <a:p>
          <a:endParaRPr lang="zh-CN" altLang="en-US"/>
        </a:p>
      </dgm:t>
    </dgm:pt>
    <dgm:pt modelId="{AD1DA8DC-E2EE-4DFB-A957-B1BFC5A27F64}">
      <dgm:prSet phldrT="[文本]" custT="1"/>
      <dgm:spPr>
        <a:ln>
          <a:noFill/>
        </a:ln>
      </dgm:spPr>
      <dgm:t>
        <a:bodyPr/>
        <a:lstStyle/>
        <a:p>
          <a:r>
            <a:rPr lang="zh-CN" altLang="en-US" sz="1050" dirty="0">
              <a:latin typeface="微软雅黑" panose="020B0503020204020204" pitchFamily="2" charset="-122"/>
              <a:ea typeface="微软雅黑" panose="020B0503020204020204" pitchFamily="2" charset="-122"/>
            </a:rPr>
            <a:t>神马搜索日志</a:t>
          </a:r>
        </a:p>
      </dgm:t>
    </dgm:pt>
    <dgm:pt modelId="{35012CF1-D614-450A-AB9B-4EFA7BCD94EA}" type="parTrans" cxnId="{949F6B82-1A75-48E6-BAF1-7E239CFA9E49}">
      <dgm:prSet/>
      <dgm:spPr/>
      <dgm:t>
        <a:bodyPr/>
        <a:lstStyle/>
        <a:p>
          <a:endParaRPr lang="zh-CN" altLang="en-US"/>
        </a:p>
      </dgm:t>
    </dgm:pt>
    <dgm:pt modelId="{2CA915DA-1C56-4454-AD03-3E85E6B1552E}" type="sibTrans" cxnId="{949F6B82-1A75-48E6-BAF1-7E239CFA9E49}">
      <dgm:prSet/>
      <dgm:spPr/>
      <dgm:t>
        <a:bodyPr/>
        <a:lstStyle/>
        <a:p>
          <a:endParaRPr lang="zh-CN" altLang="en-US"/>
        </a:p>
      </dgm:t>
    </dgm:pt>
    <dgm:pt modelId="{D0B522FE-6785-425E-A6C5-B706F04B6DED}">
      <dgm:prSet phldrT="[文本]" custT="1"/>
      <dgm:spPr>
        <a:ln>
          <a:noFill/>
        </a:ln>
      </dgm:spPr>
      <dgm:t>
        <a:bodyPr/>
        <a:lstStyle/>
        <a:p>
          <a:r>
            <a:rPr lang="en-US" altLang="zh-CN" sz="1050" dirty="0">
              <a:latin typeface="微软雅黑" panose="020B0503020204020204" pitchFamily="2" charset="-122"/>
              <a:ea typeface="微软雅黑" panose="020B0503020204020204" pitchFamily="2" charset="-122"/>
            </a:rPr>
            <a:t>App</a:t>
          </a:r>
          <a:r>
            <a:rPr lang="zh-CN" altLang="en-US" sz="1050" dirty="0">
              <a:latin typeface="微软雅黑" panose="020B0503020204020204" pitchFamily="2" charset="-122"/>
              <a:ea typeface="微软雅黑" panose="020B0503020204020204" pitchFamily="2" charset="-122"/>
            </a:rPr>
            <a:t>安装使用日志</a:t>
          </a:r>
        </a:p>
      </dgm:t>
    </dgm:pt>
    <dgm:pt modelId="{A01F235C-64ED-4C6A-AB74-04C6A08277DA}" type="parTrans" cxnId="{8B128AF2-6BEF-488F-A386-187D609BA248}">
      <dgm:prSet/>
      <dgm:spPr/>
      <dgm:t>
        <a:bodyPr/>
        <a:lstStyle/>
        <a:p>
          <a:endParaRPr lang="zh-CN" altLang="en-US"/>
        </a:p>
      </dgm:t>
    </dgm:pt>
    <dgm:pt modelId="{ACD44A30-3C76-46E4-BBF7-9C872CDEB51B}" type="sibTrans" cxnId="{8B128AF2-6BEF-488F-A386-187D609BA248}">
      <dgm:prSet/>
      <dgm:spPr/>
      <dgm:t>
        <a:bodyPr/>
        <a:lstStyle/>
        <a:p>
          <a:endParaRPr lang="zh-CN" altLang="en-US"/>
        </a:p>
      </dgm:t>
    </dgm:pt>
    <dgm:pt modelId="{5457BD11-331F-4298-ABE4-EE96D3AECE75}">
      <dgm:prSet phldrT="[文本]" custT="1"/>
      <dgm:spPr>
        <a:ln>
          <a:noFill/>
        </a:ln>
      </dgm:spPr>
      <dgm:t>
        <a:bodyPr/>
        <a:lstStyle/>
        <a:p>
          <a:r>
            <a:rPr lang="zh-CN" altLang="en-US" sz="1050" dirty="0">
              <a:latin typeface="微软雅黑" panose="020B0503020204020204" pitchFamily="2" charset="-122"/>
              <a:ea typeface="微软雅黑" panose="020B0503020204020204" pitchFamily="2" charset="-122"/>
            </a:rPr>
            <a:t>铜矿日志</a:t>
          </a:r>
        </a:p>
      </dgm:t>
    </dgm:pt>
    <dgm:pt modelId="{4EB612F1-6050-46DA-BFDD-3A93A4E1731D}" type="parTrans" cxnId="{964F12EA-2AC4-401A-A987-004FBC33D28A}">
      <dgm:prSet/>
      <dgm:spPr/>
      <dgm:t>
        <a:bodyPr/>
        <a:lstStyle/>
        <a:p>
          <a:endParaRPr lang="zh-CN" altLang="en-US"/>
        </a:p>
      </dgm:t>
    </dgm:pt>
    <dgm:pt modelId="{109BAA9D-D860-49DD-9C58-1DB22F55A2B6}" type="sibTrans" cxnId="{964F12EA-2AC4-401A-A987-004FBC33D28A}">
      <dgm:prSet/>
      <dgm:spPr/>
      <dgm:t>
        <a:bodyPr/>
        <a:lstStyle/>
        <a:p>
          <a:endParaRPr lang="zh-CN" altLang="en-US"/>
        </a:p>
      </dgm:t>
    </dgm:pt>
    <dgm:pt modelId="{9C51D242-00EA-6D47-AEAE-2E492BB81D76}">
      <dgm:prSet/>
      <dgm:spPr/>
      <dgm:t>
        <a:bodyPr/>
        <a:lstStyle/>
        <a:p>
          <a:r>
            <a:rPr lang="zh-Hans" altLang="en-US" dirty="0"/>
            <a:t>优土长视频画像</a:t>
          </a:r>
          <a:endParaRPr lang="zh-CN" altLang="en-US" dirty="0"/>
        </a:p>
      </dgm:t>
    </dgm:pt>
    <dgm:pt modelId="{C6C7486B-B5A8-5347-99C8-79D7723289FD}" type="parTrans" cxnId="{77B674CC-AEB4-E447-9B14-5D295888E47C}">
      <dgm:prSet/>
      <dgm:spPr/>
      <dgm:t>
        <a:bodyPr/>
        <a:lstStyle/>
        <a:p>
          <a:endParaRPr lang="zh-CN" altLang="en-US"/>
        </a:p>
      </dgm:t>
    </dgm:pt>
    <dgm:pt modelId="{CCC5775B-D781-A24E-9910-A4A3F9F9A787}" type="sibTrans" cxnId="{77B674CC-AEB4-E447-9B14-5D295888E47C}">
      <dgm:prSet/>
      <dgm:spPr/>
      <dgm:t>
        <a:bodyPr/>
        <a:lstStyle/>
        <a:p>
          <a:endParaRPr lang="zh-CN" altLang="en-US"/>
        </a:p>
      </dgm:t>
    </dgm:pt>
    <dgm:pt modelId="{5AAC8D6D-01F2-4AA4-8BF2-629E4509A7ED}" type="pres">
      <dgm:prSet presAssocID="{7AEDC737-9B03-405A-AA5D-A4B99D68A6F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E30D63-9773-44F9-978B-574C9B1184AA}" type="pres">
      <dgm:prSet presAssocID="{7AEDC737-9B03-405A-AA5D-A4B99D68A6FC}" presName="radial" presStyleCnt="0">
        <dgm:presLayoutVars>
          <dgm:animLvl val="ctr"/>
        </dgm:presLayoutVars>
      </dgm:prSet>
      <dgm:spPr/>
    </dgm:pt>
    <dgm:pt modelId="{76FF7F29-6755-44F1-A180-8A27371A9FC7}" type="pres">
      <dgm:prSet presAssocID="{B25BC2D1-42A8-42D2-8FA6-EB570020DBD6}" presName="centerShape" presStyleLbl="vennNode1" presStyleIdx="0" presStyleCnt="8"/>
      <dgm:spPr/>
      <dgm:t>
        <a:bodyPr/>
        <a:lstStyle/>
        <a:p>
          <a:endParaRPr lang="zh-CN" altLang="en-US"/>
        </a:p>
      </dgm:t>
    </dgm:pt>
    <dgm:pt modelId="{A53E9C00-2843-4A3F-9801-92318EFE80DE}" type="pres">
      <dgm:prSet presAssocID="{D822024A-729B-40A5-8F91-5A88EBD5EC5E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DF4E96-70FF-494E-B315-E55B69D49AA0}" type="pres">
      <dgm:prSet presAssocID="{FED62E3D-6722-4B99-94A5-2F4993BC0FCF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9CABE-DEC6-424D-96F2-BEE3E3C45D77}" type="pres">
      <dgm:prSet presAssocID="{FB32AC21-5576-489E-BAB7-5D7587F3EBC7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DC860E-BA4D-41C1-8912-AAEBD6A82176}" type="pres">
      <dgm:prSet presAssocID="{AD1DA8DC-E2EE-4DFB-A957-B1BFC5A27F64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5E3A9-3381-4B1B-8027-491DBFF2D23F}" type="pres">
      <dgm:prSet presAssocID="{D0B522FE-6785-425E-A6C5-B706F04B6DED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14C00-FC1C-4B6E-86A7-B1D05F282EB4}" type="pres">
      <dgm:prSet presAssocID="{5457BD11-331F-4298-ABE4-EE96D3AECE75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0E651-E9B8-7A4F-AEA6-9909D1F686E1}" type="pres">
      <dgm:prSet presAssocID="{9C51D242-00EA-6D47-AEAE-2E492BB81D76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128AF2-6BEF-488F-A386-187D609BA248}" srcId="{B25BC2D1-42A8-42D2-8FA6-EB570020DBD6}" destId="{D0B522FE-6785-425E-A6C5-B706F04B6DED}" srcOrd="4" destOrd="0" parTransId="{A01F235C-64ED-4C6A-AB74-04C6A08277DA}" sibTransId="{ACD44A30-3C76-46E4-BBF7-9C872CDEB51B}"/>
    <dgm:cxn modelId="{964F12EA-2AC4-401A-A987-004FBC33D28A}" srcId="{B25BC2D1-42A8-42D2-8FA6-EB570020DBD6}" destId="{5457BD11-331F-4298-ABE4-EE96D3AECE75}" srcOrd="5" destOrd="0" parTransId="{4EB612F1-6050-46DA-BFDD-3A93A4E1731D}" sibTransId="{109BAA9D-D860-49DD-9C58-1DB22F55A2B6}"/>
    <dgm:cxn modelId="{77B674CC-AEB4-E447-9B14-5D295888E47C}" srcId="{B25BC2D1-42A8-42D2-8FA6-EB570020DBD6}" destId="{9C51D242-00EA-6D47-AEAE-2E492BB81D76}" srcOrd="6" destOrd="0" parTransId="{C6C7486B-B5A8-5347-99C8-79D7723289FD}" sibTransId="{CCC5775B-D781-A24E-9910-A4A3F9F9A787}"/>
    <dgm:cxn modelId="{FB2C516D-4B2E-4068-8A9D-5CA8D67F1511}" type="presOf" srcId="{5457BD11-331F-4298-ABE4-EE96D3AECE75}" destId="{98214C00-FC1C-4B6E-86A7-B1D05F282EB4}" srcOrd="0" destOrd="0" presId="urn:microsoft.com/office/officeart/2005/8/layout/radial3"/>
    <dgm:cxn modelId="{90C76A93-F1D6-45E0-A044-65A0C4BCFA0B}" type="presOf" srcId="{D822024A-729B-40A5-8F91-5A88EBD5EC5E}" destId="{A53E9C00-2843-4A3F-9801-92318EFE80DE}" srcOrd="0" destOrd="0" presId="urn:microsoft.com/office/officeart/2005/8/layout/radial3"/>
    <dgm:cxn modelId="{1E9E0A19-1308-4158-B86A-C893C1E09920}" type="presOf" srcId="{7AEDC737-9B03-405A-AA5D-A4B99D68A6FC}" destId="{5AAC8D6D-01F2-4AA4-8BF2-629E4509A7ED}" srcOrd="0" destOrd="0" presId="urn:microsoft.com/office/officeart/2005/8/layout/radial3"/>
    <dgm:cxn modelId="{949F6B82-1A75-48E6-BAF1-7E239CFA9E49}" srcId="{B25BC2D1-42A8-42D2-8FA6-EB570020DBD6}" destId="{AD1DA8DC-E2EE-4DFB-A957-B1BFC5A27F64}" srcOrd="3" destOrd="0" parTransId="{35012CF1-D614-450A-AB9B-4EFA7BCD94EA}" sibTransId="{2CA915DA-1C56-4454-AD03-3E85E6B1552E}"/>
    <dgm:cxn modelId="{ED9673F9-25E1-484C-ABD6-B25125739D3F}" type="presOf" srcId="{AD1DA8DC-E2EE-4DFB-A957-B1BFC5A27F64}" destId="{26DC860E-BA4D-41C1-8912-AAEBD6A82176}" srcOrd="0" destOrd="0" presId="urn:microsoft.com/office/officeart/2005/8/layout/radial3"/>
    <dgm:cxn modelId="{F085C4A3-0569-4273-91C5-25E386E6A1D6}" srcId="{7AEDC737-9B03-405A-AA5D-A4B99D68A6FC}" destId="{B25BC2D1-42A8-42D2-8FA6-EB570020DBD6}" srcOrd="0" destOrd="0" parTransId="{7975E1DD-89B2-4E03-9F72-462D018D185A}" sibTransId="{1CDFF4FE-F567-4C10-86C3-39555E7489F6}"/>
    <dgm:cxn modelId="{6D6D8096-66C2-4002-A386-5A18FD166167}" type="presOf" srcId="{FB32AC21-5576-489E-BAB7-5D7587F3EBC7}" destId="{46F9CABE-DEC6-424D-96F2-BEE3E3C45D77}" srcOrd="0" destOrd="0" presId="urn:microsoft.com/office/officeart/2005/8/layout/radial3"/>
    <dgm:cxn modelId="{C7AF1739-0051-4C13-9BEC-3E15F1D9AA4E}" type="presOf" srcId="{D0B522FE-6785-425E-A6C5-B706F04B6DED}" destId="{48C5E3A9-3381-4B1B-8027-491DBFF2D23F}" srcOrd="0" destOrd="0" presId="urn:microsoft.com/office/officeart/2005/8/layout/radial3"/>
    <dgm:cxn modelId="{E9963EA4-7DC0-B543-9218-ECD275DAEF67}" type="presOf" srcId="{9C51D242-00EA-6D47-AEAE-2E492BB81D76}" destId="{1280E651-E9B8-7A4F-AEA6-9909D1F686E1}" srcOrd="0" destOrd="0" presId="urn:microsoft.com/office/officeart/2005/8/layout/radial3"/>
    <dgm:cxn modelId="{936867DE-13D8-42C6-B1E4-6ADF8172770B}" type="presOf" srcId="{B25BC2D1-42A8-42D2-8FA6-EB570020DBD6}" destId="{76FF7F29-6755-44F1-A180-8A27371A9FC7}" srcOrd="0" destOrd="0" presId="urn:microsoft.com/office/officeart/2005/8/layout/radial3"/>
    <dgm:cxn modelId="{EC734E72-F7CB-435C-9B7C-692DF7DB65F1}" srcId="{B25BC2D1-42A8-42D2-8FA6-EB570020DBD6}" destId="{FB32AC21-5576-489E-BAB7-5D7587F3EBC7}" srcOrd="2" destOrd="0" parTransId="{E80B42CB-765A-40AC-9E02-65E18C6F65BE}" sibTransId="{05C1D8BD-2C05-4BC4-942C-CCB81C021062}"/>
    <dgm:cxn modelId="{C4E8E15D-1E56-4041-BD7D-F67C1931A7DC}" type="presOf" srcId="{FED62E3D-6722-4B99-94A5-2F4993BC0FCF}" destId="{59DF4E96-70FF-494E-B315-E55B69D49AA0}" srcOrd="0" destOrd="0" presId="urn:microsoft.com/office/officeart/2005/8/layout/radial3"/>
    <dgm:cxn modelId="{0CEA60A5-D995-46DE-AC76-8E7F6009C148}" srcId="{B25BC2D1-42A8-42D2-8FA6-EB570020DBD6}" destId="{D822024A-729B-40A5-8F91-5A88EBD5EC5E}" srcOrd="0" destOrd="0" parTransId="{D1F15DEA-EA31-4023-8C1F-2F07C624560F}" sibTransId="{C226C9D9-8750-4942-B2FC-207B878E0213}"/>
    <dgm:cxn modelId="{FFB581EF-DAB7-4CFC-B7CF-02A0D0DF0BDD}" srcId="{B25BC2D1-42A8-42D2-8FA6-EB570020DBD6}" destId="{FED62E3D-6722-4B99-94A5-2F4993BC0FCF}" srcOrd="1" destOrd="0" parTransId="{8BFFAD14-B14D-4BB6-98E6-1A2A1F9515E6}" sibTransId="{0910D82D-3DEE-493B-88BA-F14AF00965FD}"/>
    <dgm:cxn modelId="{3C528A53-9F36-4286-8D2D-CB734528401D}" type="presParOf" srcId="{5AAC8D6D-01F2-4AA4-8BF2-629E4509A7ED}" destId="{43E30D63-9773-44F9-978B-574C9B1184AA}" srcOrd="0" destOrd="0" presId="urn:microsoft.com/office/officeart/2005/8/layout/radial3"/>
    <dgm:cxn modelId="{B45EB1E3-0859-4CC1-A169-2C88AA6C2DBB}" type="presParOf" srcId="{43E30D63-9773-44F9-978B-574C9B1184AA}" destId="{76FF7F29-6755-44F1-A180-8A27371A9FC7}" srcOrd="0" destOrd="0" presId="urn:microsoft.com/office/officeart/2005/8/layout/radial3"/>
    <dgm:cxn modelId="{FCA36868-310E-4E28-A875-ED7C678FB745}" type="presParOf" srcId="{43E30D63-9773-44F9-978B-574C9B1184AA}" destId="{A53E9C00-2843-4A3F-9801-92318EFE80DE}" srcOrd="1" destOrd="0" presId="urn:microsoft.com/office/officeart/2005/8/layout/radial3"/>
    <dgm:cxn modelId="{6158F0D3-B585-4B9B-834E-3813C7670332}" type="presParOf" srcId="{43E30D63-9773-44F9-978B-574C9B1184AA}" destId="{59DF4E96-70FF-494E-B315-E55B69D49AA0}" srcOrd="2" destOrd="0" presId="urn:microsoft.com/office/officeart/2005/8/layout/radial3"/>
    <dgm:cxn modelId="{CB86C519-0D95-4031-BAEB-D90F260743BF}" type="presParOf" srcId="{43E30D63-9773-44F9-978B-574C9B1184AA}" destId="{46F9CABE-DEC6-424D-96F2-BEE3E3C45D77}" srcOrd="3" destOrd="0" presId="urn:microsoft.com/office/officeart/2005/8/layout/radial3"/>
    <dgm:cxn modelId="{6E68C60F-DAFE-4172-8E0E-DB27C3D0DE74}" type="presParOf" srcId="{43E30D63-9773-44F9-978B-574C9B1184AA}" destId="{26DC860E-BA4D-41C1-8912-AAEBD6A82176}" srcOrd="4" destOrd="0" presId="urn:microsoft.com/office/officeart/2005/8/layout/radial3"/>
    <dgm:cxn modelId="{6EF2F4D5-F258-49BF-8A6B-038739F6A7AA}" type="presParOf" srcId="{43E30D63-9773-44F9-978B-574C9B1184AA}" destId="{48C5E3A9-3381-4B1B-8027-491DBFF2D23F}" srcOrd="5" destOrd="0" presId="urn:microsoft.com/office/officeart/2005/8/layout/radial3"/>
    <dgm:cxn modelId="{1B6F3138-C37B-4964-BD29-07FA4ABC56CA}" type="presParOf" srcId="{43E30D63-9773-44F9-978B-574C9B1184AA}" destId="{98214C00-FC1C-4B6E-86A7-B1D05F282EB4}" srcOrd="6" destOrd="0" presId="urn:microsoft.com/office/officeart/2005/8/layout/radial3"/>
    <dgm:cxn modelId="{A44AE68B-48C7-0C4A-A21E-AF699F8E8582}" type="presParOf" srcId="{43E30D63-9773-44F9-978B-574C9B1184AA}" destId="{1280E651-E9B8-7A4F-AEA6-9909D1F686E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F7F29-6755-44F1-A180-8A27371A9FC7}">
      <dsp:nvSpPr>
        <dsp:cNvPr id="0" name=""/>
        <dsp:cNvSpPr/>
      </dsp:nvSpPr>
      <dsp:spPr>
        <a:xfrm>
          <a:off x="1398100" y="687158"/>
          <a:ext cx="1643615" cy="16436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UC</a:t>
          </a:r>
          <a:r>
            <a:rPr lang="zh-CN" altLang="en-US" sz="160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头条画像</a:t>
          </a:r>
        </a:p>
      </dsp:txBody>
      <dsp:txXfrm>
        <a:off x="1638802" y="927860"/>
        <a:ext cx="1162211" cy="1162211"/>
      </dsp:txXfrm>
    </dsp:sp>
    <dsp:sp modelId="{A53E9C00-2843-4A3F-9801-92318EFE80DE}">
      <dsp:nvSpPr>
        <dsp:cNvPr id="0" name=""/>
        <dsp:cNvSpPr/>
      </dsp:nvSpPr>
      <dsp:spPr>
        <a:xfrm>
          <a:off x="1809004" y="27086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UC</a:t>
          </a:r>
          <a:r>
            <a:rPr lang="zh-CN" altLang="en-US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头条日志</a:t>
          </a:r>
        </a:p>
      </dsp:txBody>
      <dsp:txXfrm>
        <a:off x="1929355" y="147437"/>
        <a:ext cx="581105" cy="581105"/>
      </dsp:txXfrm>
    </dsp:sp>
    <dsp:sp modelId="{59DF4E96-70FF-494E-B315-E55B69D49AA0}">
      <dsp:nvSpPr>
        <dsp:cNvPr id="0" name=""/>
        <dsp:cNvSpPr/>
      </dsp:nvSpPr>
      <dsp:spPr>
        <a:xfrm>
          <a:off x="2646326" y="430319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集团</a:t>
          </a:r>
          <a:r>
            <a:rPr lang="en-US" altLang="zh-CN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GProfile</a:t>
          </a:r>
          <a:endParaRPr lang="zh-CN" altLang="en-US" sz="1050" kern="1200" dirty="0">
            <a:latin typeface="微软雅黑" panose="020B0503020204020204" pitchFamily="2" charset="-122"/>
            <a:ea typeface="微软雅黑" panose="020B0503020204020204" pitchFamily="2" charset="-122"/>
          </a:endParaRPr>
        </a:p>
      </dsp:txBody>
      <dsp:txXfrm>
        <a:off x="2766677" y="550670"/>
        <a:ext cx="581105" cy="581105"/>
      </dsp:txXfrm>
    </dsp:sp>
    <dsp:sp modelId="{46F9CABE-DEC6-424D-96F2-BEE3E3C45D77}">
      <dsp:nvSpPr>
        <dsp:cNvPr id="0" name=""/>
        <dsp:cNvSpPr/>
      </dsp:nvSpPr>
      <dsp:spPr>
        <a:xfrm>
          <a:off x="2853128" y="1336377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高德地域画像</a:t>
          </a:r>
        </a:p>
      </dsp:txBody>
      <dsp:txXfrm>
        <a:off x="2973479" y="1456728"/>
        <a:ext cx="581105" cy="581105"/>
      </dsp:txXfrm>
    </dsp:sp>
    <dsp:sp modelId="{26DC860E-BA4D-41C1-8912-AAEBD6A82176}">
      <dsp:nvSpPr>
        <dsp:cNvPr id="0" name=""/>
        <dsp:cNvSpPr/>
      </dsp:nvSpPr>
      <dsp:spPr>
        <a:xfrm>
          <a:off x="2273683" y="2062978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神马搜索日志</a:t>
          </a:r>
        </a:p>
      </dsp:txBody>
      <dsp:txXfrm>
        <a:off x="2394034" y="2183329"/>
        <a:ext cx="581105" cy="581105"/>
      </dsp:txXfrm>
    </dsp:sp>
    <dsp:sp modelId="{48C5E3A9-3381-4B1B-8027-491DBFF2D23F}">
      <dsp:nvSpPr>
        <dsp:cNvPr id="0" name=""/>
        <dsp:cNvSpPr/>
      </dsp:nvSpPr>
      <dsp:spPr>
        <a:xfrm>
          <a:off x="1344325" y="2062978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App</a:t>
          </a:r>
          <a:r>
            <a:rPr lang="zh-CN" altLang="en-US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安装使用日志</a:t>
          </a:r>
        </a:p>
      </dsp:txBody>
      <dsp:txXfrm>
        <a:off x="1464676" y="2183329"/>
        <a:ext cx="581105" cy="581105"/>
      </dsp:txXfrm>
    </dsp:sp>
    <dsp:sp modelId="{98214C00-FC1C-4B6E-86A7-B1D05F282EB4}">
      <dsp:nvSpPr>
        <dsp:cNvPr id="0" name=""/>
        <dsp:cNvSpPr/>
      </dsp:nvSpPr>
      <dsp:spPr>
        <a:xfrm>
          <a:off x="764879" y="1336377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>
              <a:latin typeface="微软雅黑" panose="020B0503020204020204" pitchFamily="2" charset="-122"/>
              <a:ea typeface="微软雅黑" panose="020B0503020204020204" pitchFamily="2" charset="-122"/>
            </a:rPr>
            <a:t>铜矿日志</a:t>
          </a:r>
        </a:p>
      </dsp:txBody>
      <dsp:txXfrm>
        <a:off x="885230" y="1456728"/>
        <a:ext cx="581105" cy="581105"/>
      </dsp:txXfrm>
    </dsp:sp>
    <dsp:sp modelId="{1280E651-E9B8-7A4F-AEA6-9909D1F686E1}">
      <dsp:nvSpPr>
        <dsp:cNvPr id="0" name=""/>
        <dsp:cNvSpPr/>
      </dsp:nvSpPr>
      <dsp:spPr>
        <a:xfrm>
          <a:off x="971681" y="430319"/>
          <a:ext cx="821807" cy="8218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Hans" altLang="en-US" sz="1300" kern="1200" dirty="0"/>
            <a:t>优土长视频画像</a:t>
          </a:r>
          <a:endParaRPr lang="zh-CN" altLang="en-US" sz="1300" kern="1200" dirty="0"/>
        </a:p>
      </dsp:txBody>
      <dsp:txXfrm>
        <a:off x="1092032" y="550670"/>
        <a:ext cx="581105" cy="58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7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>
            <a:fillRect/>
          </a:stretch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615C-48E6-4FB2-99E9-132213FFBDD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39442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6" name="同侧圆角矩形 5"/>
          <p:cNvSpPr/>
          <p:nvPr userDrawn="1"/>
        </p:nvSpPr>
        <p:spPr>
          <a:xfrm rot="5400000">
            <a:off x="-28575" y="409575"/>
            <a:ext cx="520700" cy="463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单击此处插入标题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4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48592" name="矩形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48593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4"/>
            <a:ext cx="2743200" cy="365125"/>
          </a:xfrm>
        </p:spPr>
        <p:txBody>
          <a:bodyPr/>
          <a:lstStyle/>
          <a:p>
            <a:fld id="{FADB615C-48E6-4FB2-99E9-132213FFBDD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104859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4"/>
            <a:ext cx="2743200" cy="365125"/>
          </a:xfrm>
        </p:spPr>
        <p:txBody>
          <a:bodyPr/>
          <a:lstStyle/>
          <a:p>
            <a:fld id="{4F10B626-C681-4C46-8786-B5FD1F7B60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912-EFEF-D941-9045-F4DE25FE6605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249B-F6E6-4549-AEE5-A811CF84058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6534" y="6144931"/>
            <a:ext cx="1062069" cy="4514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7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q.aliyun.com/articles/257438" TargetMode="External"/><Relationship Id="rId2" Type="http://schemas.openxmlformats.org/officeDocument/2006/relationships/hyperlink" Target="https://arxiv.org/pdf/1609.08675.pdf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k.alipay.com/aone60166/userprofile/uc-up-formulation" TargetMode="External"/><Relationship Id="rId2" Type="http://schemas.openxmlformats.org/officeDocument/2006/relationships/hyperlink" Target="https://static.googleusercontent.com/media/research.google.com/zh-CN/pubs/archive/35599.pdf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tatech.org/articles/94208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82601" y="1231900"/>
            <a:ext cx="10146167" cy="343063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画像 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= 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属性 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+ </a:t>
            </a: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行为</a:t>
            </a:r>
            <a:endParaRPr lang="en-US" altLang="zh-CN" sz="2000" dirty="0">
              <a:solidFill>
                <a:srgbClr val="0000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sym typeface="Wingdings" pitchFamily="2" charset="2"/>
              </a:rPr>
              <a:t>属性</a:t>
            </a:r>
            <a:r>
              <a:rPr lang="en-US" altLang="zh-CN" sz="2000" dirty="0">
                <a:solidFill>
                  <a:srgbClr val="000000"/>
                </a:solidFill>
                <a:sym typeface="Wingdings" pitchFamily="2" charset="2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个内部画像</a:t>
            </a:r>
            <a:r>
              <a:rPr lang="en-US" altLang="zh-CN" sz="2000" dirty="0">
                <a:solidFill>
                  <a:srgbClr val="000000"/>
                </a:solidFill>
              </a:rPr>
              <a:t>+5</a:t>
            </a:r>
            <a:r>
              <a:rPr lang="zh-CN" altLang="en-US" sz="2000" dirty="0">
                <a:solidFill>
                  <a:srgbClr val="000000"/>
                </a:solidFill>
              </a:rPr>
              <a:t>个外部画像，近百维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en-US" altLang="zh-CN" dirty="0" err="1">
                <a:solidFill>
                  <a:srgbClr val="000000"/>
                </a:solidFill>
              </a:rPr>
              <a:t>Iflow</a:t>
            </a:r>
            <a:r>
              <a:rPr lang="en-US" altLang="zh-CN" dirty="0">
                <a:solidFill>
                  <a:srgbClr val="000000"/>
                </a:solidFill>
              </a:rPr>
              <a:t> profile</a:t>
            </a:r>
            <a:r>
              <a:rPr lang="zh-CN" altLang="en-US" dirty="0">
                <a:solidFill>
                  <a:srgbClr val="000000"/>
                </a:solidFill>
              </a:rPr>
              <a:t>：信息流阅读兴趣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</a:rPr>
              <a:t>Ali profile</a:t>
            </a:r>
            <a:r>
              <a:rPr lang="zh-CN" altLang="en-US" dirty="0">
                <a:solidFill>
                  <a:srgbClr val="000000"/>
                </a:solidFill>
              </a:rPr>
              <a:t>：基础属性 </a:t>
            </a:r>
            <a:r>
              <a:rPr lang="en-US" altLang="zh-CN" dirty="0">
                <a:solidFill>
                  <a:srgbClr val="000000"/>
                </a:solidFill>
              </a:rPr>
              <a:t>+ </a:t>
            </a:r>
            <a:r>
              <a:rPr lang="zh-CN" altLang="en-US" dirty="0">
                <a:solidFill>
                  <a:srgbClr val="000000"/>
                </a:solidFill>
              </a:rPr>
              <a:t>电商属性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</a:rPr>
              <a:t>Region profile</a:t>
            </a:r>
            <a:r>
              <a:rPr lang="zh-CN" altLang="en-US" dirty="0">
                <a:solidFill>
                  <a:srgbClr val="000000"/>
                </a:solidFill>
              </a:rPr>
              <a:t>：地域属性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</a:rPr>
              <a:t>Query profile</a:t>
            </a:r>
            <a:r>
              <a:rPr lang="zh-CN" altLang="en-US" dirty="0">
                <a:solidFill>
                  <a:srgbClr val="000000"/>
                </a:solidFill>
              </a:rPr>
              <a:t>：搜索偏好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神马 </a:t>
            </a:r>
            <a:r>
              <a:rPr lang="en-US" altLang="zh-CN" dirty="0">
                <a:solidFill>
                  <a:srgbClr val="000000"/>
                </a:solidFill>
              </a:rPr>
              <a:t>+ </a:t>
            </a:r>
            <a:r>
              <a:rPr lang="zh-CN" altLang="en-US" dirty="0">
                <a:solidFill>
                  <a:srgbClr val="000000"/>
                </a:solidFill>
              </a:rPr>
              <a:t>百度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</a:rPr>
              <a:t>Sm profile</a:t>
            </a:r>
            <a:r>
              <a:rPr lang="zh-CN" altLang="en-US" dirty="0">
                <a:solidFill>
                  <a:srgbClr val="000000"/>
                </a:solidFill>
              </a:rPr>
              <a:t>：非信息流的浏览消费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uc</a:t>
            </a:r>
            <a:r>
              <a:rPr lang="zh-CN" altLang="en-US" dirty="0">
                <a:solidFill>
                  <a:srgbClr val="000000"/>
                </a:solidFill>
              </a:rPr>
              <a:t>浏览器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en-US" altLang="zh-CN" dirty="0">
                <a:solidFill>
                  <a:srgbClr val="000000"/>
                </a:solidFill>
              </a:rPr>
              <a:t>App profile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app </a:t>
            </a:r>
            <a:r>
              <a:rPr lang="zh-CN" altLang="en-US" dirty="0">
                <a:solidFill>
                  <a:srgbClr val="000000"/>
                </a:solidFill>
              </a:rPr>
              <a:t>按照和使用偏好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行为：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</a:rPr>
              <a:t>订阅，收藏，分享，不喜欢，顶踩，搜索，</a:t>
            </a:r>
            <a:r>
              <a:rPr lang="en-US" altLang="zh-CN" dirty="0" err="1" smtClean="0">
                <a:solidFill>
                  <a:srgbClr val="000000"/>
                </a:solidFill>
              </a:rPr>
              <a:t>etc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用户画像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BBF1FA84-F708-C645-9829-B4A437F24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509983"/>
              </p:ext>
            </p:extLst>
          </p:nvPr>
        </p:nvGraphicFramePr>
        <p:xfrm>
          <a:off x="6668021" y="1028502"/>
          <a:ext cx="4439816" cy="291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体系</a:t>
            </a:r>
            <a:r>
              <a:rPr lang="zh-CN" altLang="en-US" dirty="0"/>
              <a:t>：</a:t>
            </a:r>
            <a:r>
              <a:rPr lang="zh-CN" altLang="en-US" b="0" dirty="0" smtClean="0"/>
              <a:t>分类（一级分类）、标签（扁平，人工构造</a:t>
            </a:r>
            <a:r>
              <a:rPr lang="en-US" altLang="zh-CN" b="0" dirty="0" smtClean="0"/>
              <a:t>+</a:t>
            </a:r>
            <a:r>
              <a:rPr lang="zh-CN" altLang="en-US" b="0" dirty="0" smtClean="0"/>
              <a:t>新词发现）</a:t>
            </a:r>
            <a:endParaRPr lang="en-US" altLang="zh-CN" b="0" dirty="0" smtClean="0"/>
          </a:p>
          <a:p>
            <a:r>
              <a:rPr lang="zh-CN" altLang="en-US" dirty="0" smtClean="0"/>
              <a:t>特征：</a:t>
            </a:r>
            <a:r>
              <a:rPr lang="zh-CN" altLang="en-US" b="0" dirty="0" smtClean="0"/>
              <a:t>标题（分词、</a:t>
            </a:r>
            <a:r>
              <a:rPr lang="en-US" altLang="zh-CN" b="0" dirty="0" smtClean="0"/>
              <a:t>embedding</a:t>
            </a:r>
            <a:r>
              <a:rPr lang="zh-CN" altLang="en-US" b="0" dirty="0" smtClean="0"/>
              <a:t>）、频道主、外站点、外显标签、图片特征</a:t>
            </a:r>
            <a:endParaRPr lang="en-US" altLang="zh-CN" b="0" dirty="0" smtClean="0"/>
          </a:p>
          <a:p>
            <a:r>
              <a:rPr lang="zh-CN" altLang="en-US" dirty="0"/>
              <a:t>训练集：人工标注</a:t>
            </a:r>
            <a:r>
              <a:rPr lang="en-US" altLang="zh-CN" dirty="0"/>
              <a:t>+</a:t>
            </a:r>
            <a:r>
              <a:rPr lang="zh-CN" altLang="en-US" dirty="0"/>
              <a:t>规则筛选</a:t>
            </a:r>
            <a:r>
              <a:rPr lang="zh-CN" altLang="en-US" dirty="0" smtClean="0"/>
              <a:t>，针对性</a:t>
            </a:r>
            <a:r>
              <a:rPr lang="zh-CN" altLang="en-US" dirty="0"/>
              <a:t>解决</a:t>
            </a:r>
            <a:r>
              <a:rPr lang="en-US" altLang="zh-CN" dirty="0"/>
              <a:t>Case</a:t>
            </a:r>
            <a:r>
              <a:rPr lang="zh-CN" altLang="en-US" dirty="0"/>
              <a:t>，累积训练样本，构建</a:t>
            </a:r>
            <a:r>
              <a:rPr lang="zh-CN" altLang="en-US" dirty="0" smtClean="0"/>
              <a:t>壁垒</a:t>
            </a:r>
            <a:endParaRPr lang="en-US" altLang="zh-CN" dirty="0" smtClean="0"/>
          </a:p>
          <a:p>
            <a:r>
              <a:rPr lang="zh-CN" altLang="en-US" dirty="0" smtClean="0"/>
              <a:t>算法（</a:t>
            </a:r>
            <a:r>
              <a:rPr lang="en-US" altLang="zh-CN" dirty="0" smtClean="0"/>
              <a:t>Large-Scale Classification</a:t>
            </a:r>
            <a:r>
              <a:rPr lang="zh-CN" altLang="en-US" dirty="0" smtClean="0"/>
              <a:t>）：</a:t>
            </a:r>
            <a:r>
              <a:rPr lang="en-US" altLang="zh-CN" b="0" dirty="0" err="1" smtClean="0"/>
              <a:t>Ensembling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LR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GBDT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FASTTEXT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Deep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en-US" altLang="zh-CN" dirty="0" smtClean="0"/>
              <a:t>Serving</a:t>
            </a:r>
            <a:r>
              <a:rPr lang="zh-CN" altLang="en-US" dirty="0" smtClean="0"/>
              <a:t>：</a:t>
            </a:r>
            <a:r>
              <a:rPr lang="en-US" altLang="zh-CN" b="0" smtClean="0"/>
              <a:t>Convertor</a:t>
            </a:r>
            <a:r>
              <a:rPr lang="zh-CN" altLang="en-US" b="0" smtClean="0"/>
              <a:t>，</a:t>
            </a:r>
            <a:r>
              <a:rPr lang="zh-CN" altLang="en-US" b="0" dirty="0" smtClean="0"/>
              <a:t>单台</a:t>
            </a:r>
            <a:r>
              <a:rPr lang="en-US" altLang="zh-CN" b="0" dirty="0" smtClean="0"/>
              <a:t>QPS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3000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zh-CN" altLang="en-US" dirty="0" smtClean="0"/>
              <a:t>准确率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90%</a:t>
            </a:r>
            <a:r>
              <a:rPr lang="zh-CN" altLang="en-US" b="0" dirty="0" smtClean="0"/>
              <a:t>以上（保证准确率）</a:t>
            </a:r>
            <a:endParaRPr lang="en-US" altLang="zh-CN" b="0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PGC</a:t>
            </a:r>
            <a:r>
              <a:rPr lang="zh-CN" altLang="en-US" dirty="0" smtClean="0"/>
              <a:t>内容结构化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017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以视频内容为主（</a:t>
            </a:r>
            <a:r>
              <a:rPr lang="en-US" altLang="zh-CN" dirty="0" smtClean="0"/>
              <a:t>Large-Scale Video Classification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YouTube-8M: A Large-Scale Video Classification 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（</a:t>
            </a:r>
            <a:r>
              <a:rPr lang="en-US" altLang="zh-CN" dirty="0">
                <a:hlinkClick r:id="rId2"/>
              </a:rPr>
              <a:t>https://arxiv.org/pdf/1609.08675.pdf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Large-Scale Video Classification 2017 </a:t>
            </a:r>
            <a:r>
              <a:rPr lang="zh-CN" altLang="en-US" dirty="0"/>
              <a:t>比赛</a:t>
            </a:r>
            <a:r>
              <a:rPr lang="zh-CN" altLang="en-US" dirty="0" smtClean="0"/>
              <a:t>总结（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yq.aliyun.com/articles/257438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准确率：</a:t>
            </a:r>
            <a:r>
              <a:rPr lang="zh-CN" altLang="en-US" b="0" dirty="0" smtClean="0"/>
              <a:t>分类准确率</a:t>
            </a:r>
            <a:r>
              <a:rPr lang="en-US" altLang="zh-CN" b="0" dirty="0" smtClean="0"/>
              <a:t>79%</a:t>
            </a:r>
            <a:r>
              <a:rPr lang="zh-CN" altLang="en-US" b="0" dirty="0" smtClean="0"/>
              <a:t>附近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标签体系</a:t>
            </a:r>
            <a:r>
              <a:rPr lang="zh-CN" altLang="en-US" b="0" dirty="0" smtClean="0"/>
              <a:t>：</a:t>
            </a:r>
            <a:r>
              <a:rPr lang="zh-CN" altLang="en-US" b="0" dirty="0"/>
              <a:t> </a:t>
            </a:r>
            <a:r>
              <a:rPr lang="en-US" altLang="zh-CN" b="0" dirty="0" smtClean="0"/>
              <a:t>20</a:t>
            </a:r>
            <a:r>
              <a:rPr lang="zh-CN" altLang="en-US" b="0" dirty="0"/>
              <a:t>个类别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1000</a:t>
            </a:r>
            <a:r>
              <a:rPr lang="zh-CN" altLang="en-US" b="0" dirty="0" smtClean="0"/>
              <a:t>个标签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训练集</a:t>
            </a:r>
            <a:r>
              <a:rPr lang="zh-CN" altLang="en-US" b="0" dirty="0" smtClean="0"/>
              <a:t>：人工</a:t>
            </a:r>
            <a:r>
              <a:rPr lang="en-US" altLang="zh-CN" b="0" dirty="0" smtClean="0"/>
              <a:t>label</a:t>
            </a:r>
            <a:r>
              <a:rPr lang="zh-CN" altLang="en-US" b="0" dirty="0" smtClean="0"/>
              <a:t>，</a:t>
            </a:r>
            <a:r>
              <a:rPr lang="en-US" altLang="zh-CN" b="0" dirty="0"/>
              <a:t>6</a:t>
            </a:r>
            <a:r>
              <a:rPr lang="en-US" altLang="zh-CN" b="0" dirty="0" smtClean="0"/>
              <a:t>W</a:t>
            </a:r>
            <a:r>
              <a:rPr lang="zh-CN" altLang="en-US" b="0" dirty="0" smtClean="0"/>
              <a:t>训练集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视频截帧：</a:t>
            </a:r>
            <a:r>
              <a:rPr lang="en-US" altLang="zh-CN" dirty="0" smtClean="0"/>
              <a:t>fps=1/3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UGC</a:t>
            </a:r>
            <a:r>
              <a:rPr lang="zh-CN" altLang="en-US" dirty="0" smtClean="0"/>
              <a:t>内容结构化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2428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Video Frame Segmentation</a:t>
            </a:r>
          </a:p>
          <a:p>
            <a:pPr lvl="1"/>
            <a:r>
              <a:rPr lang="en-US" altLang="zh-CN" dirty="0" err="1"/>
              <a:t>ffmpeg</a:t>
            </a:r>
            <a:endParaRPr lang="en-US" altLang="zh-CN" dirty="0" smtClean="0"/>
          </a:p>
          <a:p>
            <a:r>
              <a:rPr lang="en-US" altLang="zh-CN" dirty="0" err="1" smtClean="0"/>
              <a:t>Finetune</a:t>
            </a:r>
            <a:r>
              <a:rPr lang="en-US" altLang="zh-CN" dirty="0" smtClean="0"/>
              <a:t> Inception</a:t>
            </a:r>
          </a:p>
          <a:p>
            <a:pPr lvl="1"/>
            <a:r>
              <a:rPr lang="en-US" altLang="zh-CN" dirty="0" smtClean="0"/>
              <a:t>InceptionV3</a:t>
            </a:r>
          </a:p>
          <a:p>
            <a:pPr lvl="1"/>
            <a:r>
              <a:rPr lang="en-US" altLang="zh-CN" dirty="0" smtClean="0"/>
              <a:t>InceptionV4</a:t>
            </a:r>
          </a:p>
          <a:p>
            <a:pPr lvl="1"/>
            <a:r>
              <a:rPr lang="en-US" altLang="zh-CN" dirty="0" smtClean="0"/>
              <a:t>Inception-resnet-v2</a:t>
            </a:r>
          </a:p>
          <a:p>
            <a:pPr lvl="1"/>
            <a:r>
              <a:rPr lang="en-US" altLang="zh-CN" dirty="0" err="1" smtClean="0"/>
              <a:t>Squeeze&amp;Excitation</a:t>
            </a:r>
            <a:endParaRPr lang="en-US" altLang="zh-CN" dirty="0" smtClean="0"/>
          </a:p>
          <a:p>
            <a:r>
              <a:rPr lang="en-US" altLang="zh-CN" dirty="0" smtClean="0"/>
              <a:t>Frame Feature Pooling</a:t>
            </a:r>
          </a:p>
          <a:p>
            <a:pPr lvl="1"/>
            <a:r>
              <a:rPr lang="en-US" altLang="zh-CN" dirty="0" err="1" smtClean="0"/>
              <a:t>netVLAD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</a:p>
          <a:p>
            <a:r>
              <a:rPr lang="en-US" altLang="zh-CN" b="0" dirty="0" smtClean="0"/>
              <a:t>C3D</a:t>
            </a:r>
          </a:p>
          <a:p>
            <a:r>
              <a:rPr lang="en-US" altLang="zh-CN" b="0" dirty="0"/>
              <a:t>Audio</a:t>
            </a:r>
            <a:endParaRPr lang="en-US" altLang="zh-CN" b="0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UGC</a:t>
            </a:r>
            <a:r>
              <a:rPr lang="zh-CN" altLang="en-US" dirty="0" smtClean="0"/>
              <a:t>分类打标算法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785" y="1568233"/>
            <a:ext cx="6015463" cy="44560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27540" y="4427145"/>
            <a:ext cx="57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MOE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3679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0" dirty="0">
                <a:hlinkClick r:id="rId2"/>
              </a:rPr>
              <a:t>Personalized News </a:t>
            </a:r>
            <a:r>
              <a:rPr lang="en-US" altLang="zh-CN" b="0" dirty="0" smtClean="0">
                <a:hlinkClick r:id="rId2"/>
              </a:rPr>
              <a:t>Recommendation </a:t>
            </a:r>
            <a:r>
              <a:rPr lang="en-US" altLang="zh-CN" b="0" dirty="0">
                <a:hlinkClick r:id="rId2"/>
              </a:rPr>
              <a:t>Based on Click </a:t>
            </a:r>
            <a:r>
              <a:rPr lang="en-US" altLang="zh-CN" b="0" dirty="0" smtClean="0">
                <a:hlinkClick r:id="rId2"/>
              </a:rPr>
              <a:t>Behavior</a:t>
            </a:r>
            <a:r>
              <a:rPr lang="zh-CN" altLang="en-US" b="0" dirty="0" smtClean="0"/>
              <a:t>（</a:t>
            </a:r>
            <a:r>
              <a:rPr lang="en-US" altLang="zh-CN" b="0" dirty="0">
                <a:hlinkClick r:id="rId2"/>
              </a:rPr>
              <a:t>https://static.googleusercontent.com/media/research.google.com/zh-CN//pubs/archive/35599.pdf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lark.alipay.com/aone60166/userprofile/uc-up-formulation</a:t>
            </a:r>
            <a:endParaRPr lang="en-US" altLang="zh-CN" dirty="0" smtClean="0"/>
          </a:p>
          <a:p>
            <a:r>
              <a:rPr lang="zh-CN" altLang="en-US" dirty="0" smtClean="0"/>
              <a:t>用户兴趣定义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用户兴趣画像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501" y="3865827"/>
            <a:ext cx="7974776" cy="13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10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时间衰减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用户非稳定行为降权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用户兴趣画像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65" y="2064567"/>
            <a:ext cx="4752975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71" y="4085094"/>
            <a:ext cx="54959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热点趋势以及最终的用户画像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热点</a:t>
            </a:r>
            <a:r>
              <a:rPr lang="zh-CN" altLang="en-US" dirty="0" smtClean="0"/>
              <a:t>事件退潮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用户兴趣画像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162175"/>
            <a:ext cx="9972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59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用户画像系统架构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53796" y="1641631"/>
            <a:ext cx="3767154" cy="46085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3817" y="3171905"/>
            <a:ext cx="147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Aero Spike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3797" y="5098015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4829" y="4161911"/>
            <a:ext cx="9540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3816" y="2433719"/>
            <a:ext cx="14761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5946" y="3997100"/>
            <a:ext cx="1440159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 Server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 flipH="1">
            <a:off x="7471868" y="3819977"/>
            <a:ext cx="1" cy="341934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>
            <a:off x="7471868" y="4665967"/>
            <a:ext cx="1" cy="432048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7471869" y="2937775"/>
            <a:ext cx="0" cy="23413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441170" y="2371978"/>
            <a:ext cx="1567408" cy="975202"/>
          </a:xfrm>
          <a:prstGeom prst="roundRect">
            <a:avLst>
              <a:gd name="adj" fmla="val 1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-profile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93570" y="2668394"/>
            <a:ext cx="1567408" cy="975202"/>
          </a:xfrm>
          <a:prstGeom prst="roundRect">
            <a:avLst>
              <a:gd name="adj" fmla="val 1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tudou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-profile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45970" y="2999255"/>
            <a:ext cx="1567408" cy="975202"/>
          </a:xfrm>
          <a:prstGeom prst="roundRect">
            <a:avLst>
              <a:gd name="adj" fmla="val 1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iflow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-profile</a:t>
            </a:r>
          </a:p>
        </p:txBody>
      </p:sp>
      <p:sp>
        <p:nvSpPr>
          <p:cNvPr id="16" name="矩形 15"/>
          <p:cNvSpPr/>
          <p:nvPr/>
        </p:nvSpPr>
        <p:spPr>
          <a:xfrm>
            <a:off x="5231289" y="2826669"/>
            <a:ext cx="800477" cy="133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5" idx="3"/>
            <a:endCxn id="16" idx="1"/>
          </p:cNvCxnSpPr>
          <p:nvPr/>
        </p:nvCxnSpPr>
        <p:spPr>
          <a:xfrm>
            <a:off x="3313378" y="3486856"/>
            <a:ext cx="1917911" cy="743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5" idx="1"/>
          </p:cNvCxnSpPr>
          <p:nvPr/>
        </p:nvCxnSpPr>
        <p:spPr>
          <a:xfrm>
            <a:off x="6031766" y="3494290"/>
            <a:ext cx="702051" cy="1651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6" idx="1"/>
          </p:cNvCxnSpPr>
          <p:nvPr/>
        </p:nvCxnSpPr>
        <p:spPr>
          <a:xfrm>
            <a:off x="3313378" y="3486856"/>
            <a:ext cx="3510419" cy="207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7"/>
          <p:cNvSpPr txBox="1"/>
          <p:nvPr/>
        </p:nvSpPr>
        <p:spPr>
          <a:xfrm>
            <a:off x="3929204" y="4512659"/>
            <a:ext cx="13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3961455" y="3097042"/>
            <a:ext cx="127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3796" y="1641631"/>
            <a:ext cx="16561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7345827" y="2145687"/>
            <a:ext cx="432047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778582" y="5530063"/>
            <a:ext cx="1728192" cy="1008112"/>
          </a:xfrm>
          <a:prstGeom prst="wedgeRectCallout">
            <a:avLst>
              <a:gd name="adj1" fmla="val 64087"/>
              <a:gd name="adj2" fmla="val -2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负责长尾查询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每份画像一张表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增加画像需要增加表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8552155" y="2999256"/>
            <a:ext cx="1691680" cy="946632"/>
          </a:xfrm>
          <a:prstGeom prst="wedgeRoundRectCallout">
            <a:avLst>
              <a:gd name="adj1" fmla="val -65252"/>
              <a:gd name="adj2" fmla="val -8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只更新已有的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异步从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取数据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3636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1563327" cy="4666128"/>
          </a:xfrm>
        </p:spPr>
        <p:txBody>
          <a:bodyPr/>
          <a:lstStyle/>
          <a:p>
            <a:r>
              <a:rPr lang="en-US" altLang="zh-CN" b="0" dirty="0"/>
              <a:t>Deep Neural Networks for YouTube </a:t>
            </a:r>
            <a:r>
              <a:rPr lang="en-US" altLang="zh-CN" b="0" dirty="0" smtClean="0"/>
              <a:t>Recommendations</a:t>
            </a:r>
            <a:r>
              <a:rPr lang="zh-CN" altLang="en-US" b="0" dirty="0" smtClean="0"/>
              <a:t>（</a:t>
            </a:r>
            <a:r>
              <a:rPr lang="en-US" altLang="zh-CN" b="0" dirty="0"/>
              <a:t> https://static.googleusercontent.com/media/research.google.com/zh-CN//pubs/archive/45530.pdf 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en-US" altLang="zh-CN" b="0" dirty="0" err="1"/>
              <a:t>DeepMatch</a:t>
            </a:r>
            <a:r>
              <a:rPr lang="en-US" altLang="zh-CN" b="0" dirty="0"/>
              <a:t>—</a:t>
            </a:r>
            <a:r>
              <a:rPr lang="zh-CN" altLang="en-US" b="0" dirty="0"/>
              <a:t>深度智能召回模型在手淘猜你喜欢的探索和</a:t>
            </a:r>
            <a:r>
              <a:rPr lang="zh-CN" altLang="en-US" b="0" dirty="0" smtClean="0"/>
              <a:t>实践（</a:t>
            </a:r>
            <a:r>
              <a:rPr lang="en-US" altLang="zh-CN" b="0" dirty="0" smtClean="0">
                <a:hlinkClick r:id="rId2"/>
              </a:rPr>
              <a:t>https://www.atatech.org/articles/94208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画像应用</a:t>
            </a:r>
            <a:r>
              <a:rPr lang="en-US" altLang="zh-CN" dirty="0" smtClean="0"/>
              <a:t>-DNN</a:t>
            </a:r>
            <a:r>
              <a:rPr lang="zh-CN" altLang="en-US" dirty="0" smtClean="0"/>
              <a:t>召回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91" y="3696008"/>
            <a:ext cx="3616728" cy="27610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9055" y="3285855"/>
            <a:ext cx="5334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实际上线效果：</a:t>
            </a:r>
            <a:endParaRPr lang="en-US" altLang="zh-CN" sz="24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离线</a:t>
            </a:r>
            <a:r>
              <a:rPr lang="en-US" altLang="zh-CN" sz="2400" dirty="0" smtClean="0"/>
              <a:t>MAP:2.7%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冷启动用户：</a:t>
            </a:r>
            <a:r>
              <a:rPr lang="en-US" altLang="zh-CN" sz="2400" dirty="0" smtClean="0"/>
              <a:t>5%-6%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全</a:t>
            </a:r>
            <a:r>
              <a:rPr lang="zh-CN" altLang="en-US" sz="2400" dirty="0" smtClean="0"/>
              <a:t>量用户：</a:t>
            </a:r>
            <a:r>
              <a:rPr lang="en-US" altLang="zh-CN" sz="2400" dirty="0" smtClean="0"/>
              <a:t>2%-3%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18821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画像应用</a:t>
            </a:r>
            <a:r>
              <a:rPr lang="en-US" altLang="zh-CN" dirty="0" smtClean="0"/>
              <a:t>-DNN</a:t>
            </a:r>
            <a:r>
              <a:rPr lang="zh-CN" altLang="en-US" dirty="0" smtClean="0"/>
              <a:t>召回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73" y="1222352"/>
            <a:ext cx="6186057" cy="50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632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画像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-DNN</a:t>
            </a:r>
            <a:r>
              <a:rPr lang="zh-CN" altLang="en-US" dirty="0" smtClean="0"/>
              <a:t>召回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97" y="1749677"/>
            <a:ext cx="8594333" cy="43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PGC</a:t>
            </a:r>
          </a:p>
          <a:p>
            <a:pPr lvl="1"/>
            <a:r>
              <a:rPr lang="zh-CN" altLang="en-US" dirty="0"/>
              <a:t>视频长度：</a:t>
            </a:r>
            <a:r>
              <a:rPr lang="en-US" altLang="zh-CN" dirty="0" smtClean="0"/>
              <a:t>1-20min</a:t>
            </a:r>
          </a:p>
          <a:p>
            <a:pPr lvl="1"/>
            <a:r>
              <a:rPr lang="zh-CN" altLang="en-US" dirty="0" smtClean="0"/>
              <a:t>标题</a:t>
            </a:r>
            <a:r>
              <a:rPr lang="zh-CN" altLang="en-US" dirty="0"/>
              <a:t>信息完整</a:t>
            </a:r>
            <a:endParaRPr lang="en-US" altLang="zh-CN" dirty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站点爬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en-US" altLang="zh-CN" dirty="0" smtClean="0"/>
              <a:t>UGC</a:t>
            </a:r>
          </a:p>
          <a:p>
            <a:pPr lvl="1"/>
            <a:r>
              <a:rPr lang="zh-CN" altLang="en-US" dirty="0" smtClean="0"/>
              <a:t>视频长度：</a:t>
            </a:r>
            <a:r>
              <a:rPr lang="en-US" altLang="zh-CN" dirty="0" smtClean="0"/>
              <a:t>17s</a:t>
            </a:r>
            <a:r>
              <a:rPr lang="zh-CN" altLang="en-US" dirty="0" smtClean="0"/>
              <a:t>附近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视频镜头多以单个场景为主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</a:t>
            </a:r>
            <a:r>
              <a:rPr lang="en-US" altLang="zh-CN" dirty="0"/>
              <a:t>9</a:t>
            </a:r>
            <a:r>
              <a:rPr lang="en-US" altLang="zh-CN" dirty="0" smtClean="0"/>
              <a:t>0%</a:t>
            </a:r>
            <a:r>
              <a:rPr lang="zh-CN" altLang="en-US" dirty="0" smtClean="0"/>
              <a:t>以上毫无意义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快手、火山、抖音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内容结构化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5434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517</Words>
  <Application>Microsoft Office PowerPoint</Application>
  <PresentationFormat>宽屏</PresentationFormat>
  <Paragraphs>108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DengXian Light</vt:lpstr>
      <vt:lpstr>宋体</vt:lpstr>
      <vt:lpstr>微软雅黑</vt:lpstr>
      <vt:lpstr>Arial</vt:lpstr>
      <vt:lpstr>Calibri</vt:lpstr>
      <vt:lpstr>Wingdings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pharosa</cp:lastModifiedBy>
  <cp:revision>230</cp:revision>
  <dcterms:created xsi:type="dcterms:W3CDTF">2016-12-19T14:41:00Z</dcterms:created>
  <dcterms:modified xsi:type="dcterms:W3CDTF">2018-02-27T06:09:42Z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