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handoutMasterIdLst>
    <p:handoutMasterId r:id="rId19"/>
  </p:handoutMasterIdLst>
  <p:sldIdLst>
    <p:sldId id="256" r:id="rId2"/>
    <p:sldId id="257" r:id="rId3"/>
    <p:sldId id="262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5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4E09"/>
    <a:srgbClr val="0AA5FF"/>
    <a:srgbClr val="FF2803"/>
    <a:srgbClr val="FF7C76"/>
    <a:srgbClr val="FF0000"/>
    <a:srgbClr val="0A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6" autoAdjust="0"/>
    <p:restoredTop sz="94424" autoAdjust="0"/>
  </p:normalViewPr>
  <p:slideViewPr>
    <p:cSldViewPr snapToGrid="0" showGuides="1">
      <p:cViewPr varScale="1">
        <p:scale>
          <a:sx n="71" d="100"/>
          <a:sy n="71" d="100"/>
        </p:scale>
        <p:origin x="69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2704F-B599-421D-AE32-2544BCCC8F11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8D21C-2E17-453D-A3CA-2EA354BFD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602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408822" y="2363783"/>
            <a:ext cx="6043238" cy="59176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单击此处插入标题</a:t>
            </a:r>
          </a:p>
        </p:txBody>
      </p:sp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18103" y="506539"/>
            <a:ext cx="1542086" cy="6554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3"/>
          <a:srcRect l="21167" b="14284"/>
          <a:stretch/>
        </p:blipFill>
        <p:spPr>
          <a:xfrm>
            <a:off x="0" y="1227473"/>
            <a:ext cx="5178419" cy="5630528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5638587"/>
            <a:ext cx="1051011" cy="12194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1110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80700" y="5308600"/>
            <a:ext cx="1511300" cy="1549400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628673" y="1102098"/>
            <a:ext cx="10934653" cy="4707031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Ø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buFont typeface="微软雅黑" panose="020B0503020204020204" pitchFamily="34" charset="-122"/>
              <a:buChar char="−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628673" y="394427"/>
            <a:ext cx="6320771" cy="452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单击此处插入标题</a:t>
            </a:r>
          </a:p>
        </p:txBody>
      </p:sp>
      <p:sp>
        <p:nvSpPr>
          <p:cNvPr id="6" name="同侧圆角矩形 5"/>
          <p:cNvSpPr/>
          <p:nvPr userDrawn="1"/>
        </p:nvSpPr>
        <p:spPr>
          <a:xfrm rot="5400000">
            <a:off x="-28575" y="409575"/>
            <a:ext cx="520700" cy="4635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C4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93453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775200" cy="5613400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sz="quarter" idx="10" hasCustomPrompt="1"/>
          </p:nvPr>
        </p:nvSpPr>
        <p:spPr>
          <a:xfrm>
            <a:off x="1774763" y="2866838"/>
            <a:ext cx="2569029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项目标题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1"/>
          </p:nvPr>
        </p:nvSpPr>
        <p:spPr>
          <a:xfrm>
            <a:off x="5806394" y="2095669"/>
            <a:ext cx="5994400" cy="2666661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A82FF"/>
              </a:buClr>
              <a:buSzTx/>
              <a:buFont typeface="+mj-ea"/>
              <a:buAutoNum type="circleNumDbPlain"/>
              <a:tabLst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82FF"/>
              </a:buClr>
              <a:buSzTx/>
              <a:buFont typeface="+mj-ea"/>
              <a:buAutoNum type="circleNumDbPlain"/>
              <a:tabLst/>
              <a:defRPr/>
            </a:pPr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82FF"/>
              </a:buClr>
              <a:buSzTx/>
              <a:buFont typeface="+mj-ea"/>
              <a:buAutoNum type="circleNumDbPlain"/>
              <a:tabLst/>
              <a:defRPr/>
            </a:pPr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82FF"/>
              </a:buClr>
              <a:buSzTx/>
              <a:buFont typeface="+mj-ea"/>
              <a:buAutoNum type="circleNumDbPlain"/>
              <a:tabLst/>
              <a:defRPr/>
            </a:pPr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82FF"/>
              </a:buClr>
              <a:buSzTx/>
              <a:buFont typeface="+mj-ea"/>
              <a:buAutoNum type="circleNumDbPlain"/>
              <a:tabLst/>
              <a:defRPr/>
            </a:pPr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82FF"/>
              </a:buClr>
              <a:buSzTx/>
              <a:buFont typeface="+mj-ea"/>
              <a:buAutoNum type="circleNumDbPlain"/>
              <a:tabLst/>
              <a:defRPr/>
            </a:pPr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39380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同侧圆角矩形 5"/>
          <p:cNvSpPr/>
          <p:nvPr userDrawn="1"/>
        </p:nvSpPr>
        <p:spPr>
          <a:xfrm rot="10800000">
            <a:off x="1296735" y="-3"/>
            <a:ext cx="5317421" cy="84221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C4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2336450" y="152380"/>
            <a:ext cx="3096162" cy="452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单击此处插入标题</a:t>
            </a:r>
          </a:p>
        </p:txBody>
      </p:sp>
    </p:spTree>
    <p:extLst>
      <p:ext uri="{BB962C8B-B14F-4D97-AF65-F5344CB8AC3E}">
        <p14:creationId xmlns:p14="http://schemas.microsoft.com/office/powerpoint/2010/main" val="103116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6"/>
          <p:cNvSpPr>
            <a:spLocks noGrp="1"/>
          </p:cNvSpPr>
          <p:nvPr>
            <p:ph sz="quarter" idx="10"/>
          </p:nvPr>
        </p:nvSpPr>
        <p:spPr>
          <a:xfrm>
            <a:off x="628673" y="1358154"/>
            <a:ext cx="10934653" cy="466612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Ø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buFont typeface="微软雅黑" panose="020B0503020204020204" pitchFamily="34" charset="-122"/>
              <a:buChar char="−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5" name="单圆角矩形 4"/>
          <p:cNvSpPr/>
          <p:nvPr userDrawn="1"/>
        </p:nvSpPr>
        <p:spPr>
          <a:xfrm rot="10800000" flipH="1">
            <a:off x="0" y="-2"/>
            <a:ext cx="8208211" cy="1189790"/>
          </a:xfrm>
          <a:prstGeom prst="round1Rect">
            <a:avLst>
              <a:gd name="adj" fmla="val 50000"/>
            </a:avLst>
          </a:prstGeom>
          <a:solidFill>
            <a:srgbClr val="FC4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628673" y="472597"/>
            <a:ext cx="6320771" cy="452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单击此处插入标题</a:t>
            </a:r>
          </a:p>
        </p:txBody>
      </p:sp>
    </p:spTree>
    <p:extLst>
      <p:ext uri="{BB962C8B-B14F-4D97-AF65-F5344CB8AC3E}">
        <p14:creationId xmlns:p14="http://schemas.microsoft.com/office/powerpoint/2010/main" val="228608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5176850" y="2763725"/>
            <a:ext cx="33201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6000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8502" y="2550146"/>
            <a:ext cx="1321161" cy="1321161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5878651"/>
            <a:ext cx="2109883" cy="979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5804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46534" y="6144931"/>
            <a:ext cx="1062069" cy="45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4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0" r:id="rId2"/>
    <p:sldLayoutId id="2147483658" r:id="rId3"/>
    <p:sldLayoutId id="2147483661" r:id="rId4"/>
    <p:sldLayoutId id="2147483662" r:id="rId5"/>
    <p:sldLayoutId id="2147483659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792071" y="2363783"/>
            <a:ext cx="7659989" cy="591763"/>
          </a:xfrm>
        </p:spPr>
        <p:txBody>
          <a:bodyPr/>
          <a:lstStyle/>
          <a:p>
            <a:r>
              <a:rPr lang="zh-CN" altLang="en-US" b="1" dirty="0"/>
              <a:t>视频画像计算方法以及优化</a:t>
            </a:r>
            <a:r>
              <a:rPr lang="zh-CN" altLang="en-US" b="1" dirty="0" smtClean="0"/>
              <a:t>方案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r>
              <a:rPr lang="zh-CN" altLang="en-US" b="1" dirty="0" smtClean="0"/>
              <a:t>金长虎</a:t>
            </a:r>
            <a:endParaRPr lang="en-US" altLang="zh-CN" b="1" dirty="0" smtClean="0"/>
          </a:p>
          <a:p>
            <a:r>
              <a:rPr lang="en-US" altLang="zh-CN" b="1" dirty="0" smtClean="0"/>
              <a:t>2017.06</a:t>
            </a:r>
            <a:endParaRPr lang="zh-CN" altLang="en-US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004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非</a:t>
            </a:r>
            <a:r>
              <a:rPr lang="zh-CN" altLang="en-US" dirty="0"/>
              <a:t>稳定事件降权</a:t>
            </a:r>
          </a:p>
          <a:p>
            <a:r>
              <a:rPr lang="zh-CN" altLang="en-US" b="0" dirty="0"/>
              <a:t>只针对计算</a:t>
            </a:r>
            <a:r>
              <a:rPr lang="en-US" altLang="zh-CN" b="0" dirty="0"/>
              <a:t>category</a:t>
            </a:r>
            <a:r>
              <a:rPr lang="zh-CN" altLang="en-US" b="0" dirty="0"/>
              <a:t>权重的时候用上了非稳定事件降权</a:t>
            </a:r>
            <a:r>
              <a:rPr lang="en-US" altLang="zh-CN" b="0" dirty="0"/>
              <a:t>factor</a:t>
            </a:r>
            <a:br>
              <a:rPr lang="en-US" altLang="zh-CN" b="0" dirty="0"/>
            </a:br>
            <a:r>
              <a:rPr lang="en-US" altLang="zh-CN" dirty="0" err="1"/>
              <a:t>interestWithDecay</a:t>
            </a:r>
            <a:r>
              <a:rPr lang="en-US" altLang="zh-CN" dirty="0"/>
              <a:t> *= </a:t>
            </a:r>
            <a:r>
              <a:rPr lang="en-US" altLang="zh-CN" dirty="0" err="1"/>
              <a:t>disDecay</a:t>
            </a:r>
            <a:r>
              <a:rPr lang="en-US" altLang="zh-CN" dirty="0"/>
              <a:t>; </a:t>
            </a:r>
            <a:r>
              <a:rPr lang="en-US" altLang="zh-CN" dirty="0" err="1"/>
              <a:t>disDecay</a:t>
            </a:r>
            <a:r>
              <a:rPr lang="en-US" altLang="zh-CN" dirty="0"/>
              <a:t> </a:t>
            </a:r>
            <a:r>
              <a:rPr lang="zh-CN" altLang="en-US" b="0" dirty="0"/>
              <a:t>取值范围是</a:t>
            </a:r>
            <a:r>
              <a:rPr lang="en-US" altLang="zh-CN" b="0" dirty="0"/>
              <a:t>[0.6-1)</a:t>
            </a:r>
          </a:p>
          <a:p>
            <a:r>
              <a:rPr lang="zh-CN" altLang="en-US" b="0" dirty="0"/>
              <a:t>降权因子</a:t>
            </a:r>
            <a:r>
              <a:rPr lang="en-US" altLang="zh-CN" b="0" dirty="0" err="1"/>
              <a:t>disDecay</a:t>
            </a:r>
            <a:r>
              <a:rPr lang="zh-CN" altLang="en-US" b="0" dirty="0"/>
              <a:t>的具体计算方式如下：（</a:t>
            </a:r>
            <a:r>
              <a:rPr lang="en-US" altLang="zh-CN" b="0" dirty="0" err="1"/>
              <a:t>minWeight</a:t>
            </a:r>
            <a:r>
              <a:rPr lang="en-US" altLang="zh-CN" b="0" dirty="0"/>
              <a:t>=3</a:t>
            </a:r>
            <a:r>
              <a:rPr lang="zh-CN" altLang="en-US" b="0" dirty="0"/>
              <a:t>）</a:t>
            </a:r>
            <a:br>
              <a:rPr lang="zh-CN" altLang="en-US" b="0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628673" y="472597"/>
            <a:ext cx="6320771" cy="45273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视频画像</a:t>
            </a:r>
            <a:r>
              <a:rPr lang="zh-CN" altLang="en-US" dirty="0" smtClean="0"/>
              <a:t>计算方法 </a:t>
            </a:r>
            <a:r>
              <a:rPr lang="en-US" altLang="zh-CN" dirty="0" smtClean="0"/>
              <a:t>(</a:t>
            </a:r>
            <a:r>
              <a:rPr lang="zh-CN" altLang="en-US" dirty="0"/>
              <a:t>其他小</a:t>
            </a:r>
            <a:r>
              <a:rPr lang="zh-CN" altLang="en-US" dirty="0" smtClean="0"/>
              <a:t>细节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135" y="3330110"/>
            <a:ext cx="38004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4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权重平滑</a:t>
            </a:r>
          </a:p>
          <a:p>
            <a:r>
              <a:rPr lang="zh-CN" altLang="en-US" b="0" dirty="0"/>
              <a:t>对某用户的每个</a:t>
            </a:r>
            <a:r>
              <a:rPr lang="en-US" altLang="zh-CN" b="0" dirty="0"/>
              <a:t>tag(j),</a:t>
            </a:r>
            <a:r>
              <a:rPr lang="zh-CN" altLang="en-US" b="0" dirty="0"/>
              <a:t>计算公式如下：</a:t>
            </a:r>
            <a:br>
              <a:rPr lang="zh-CN" altLang="en-US" b="0" dirty="0"/>
            </a:br>
            <a:r>
              <a:rPr lang="en-US" altLang="zh-CN" dirty="0" err="1"/>
              <a:t>tagWeight</a:t>
            </a:r>
            <a:r>
              <a:rPr lang="en-US" altLang="zh-CN" dirty="0"/>
              <a:t>[j] = </a:t>
            </a:r>
            <a:r>
              <a:rPr lang="en-US" altLang="zh-CN" dirty="0" err="1"/>
              <a:t>tagWeight</a:t>
            </a:r>
            <a:r>
              <a:rPr lang="en-US" altLang="zh-CN" dirty="0"/>
              <a:t>[j] * </a:t>
            </a:r>
            <a:r>
              <a:rPr lang="en-US" altLang="zh-CN" dirty="0" err="1"/>
              <a:t>globalUserWeightSum</a:t>
            </a:r>
            <a:r>
              <a:rPr lang="en-US" altLang="zh-CN" dirty="0"/>
              <a:t> / </a:t>
            </a:r>
            <a:r>
              <a:rPr lang="en-US" altLang="zh-CN" dirty="0" err="1"/>
              <a:t>globalUserInterestSum</a:t>
            </a:r>
            <a:r>
              <a:rPr lang="en-US" altLang="zh-CN" dirty="0"/>
              <a:t>;</a:t>
            </a:r>
            <a:r>
              <a:rPr lang="en-US" altLang="zh-CN" b="0" dirty="0"/>
              <a:t/>
            </a:r>
            <a:br>
              <a:rPr lang="en-US" altLang="zh-CN" b="0" dirty="0"/>
            </a:br>
            <a:r>
              <a:rPr lang="zh-CN" altLang="en-US" b="0" dirty="0"/>
              <a:t>其中</a:t>
            </a:r>
            <a:r>
              <a:rPr lang="en-US" altLang="zh-CN" b="0" dirty="0" err="1"/>
              <a:t>userInterest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</a:t>
            </a:r>
            <a:r>
              <a:rPr lang="zh-CN" altLang="en-US" b="0" dirty="0"/>
              <a:t>是步骤</a:t>
            </a:r>
            <a:r>
              <a:rPr lang="en-US" altLang="zh-CN" b="0" dirty="0"/>
              <a:t>1.1.4</a:t>
            </a:r>
            <a:r>
              <a:rPr lang="zh-CN" altLang="en-US" b="0" dirty="0"/>
              <a:t>中计算的</a:t>
            </a:r>
            <a:r>
              <a:rPr lang="en-US" altLang="zh-CN" b="0" dirty="0" err="1"/>
              <a:t>interestWithDecay</a:t>
            </a:r>
            <a:r>
              <a:rPr lang="zh-CN" altLang="en-US" b="0" dirty="0"/>
              <a:t>值。</a:t>
            </a:r>
          </a:p>
          <a:p>
            <a:r>
              <a:rPr lang="zh-CN" altLang="en-US" b="0" dirty="0"/>
              <a:t>平滑因子计算公式如下： （每个用户分别计算，累加该用户的所有标签权重）</a:t>
            </a:r>
            <a:br>
              <a:rPr lang="zh-CN" altLang="en-US" b="0" dirty="0"/>
            </a:br>
            <a:r>
              <a:rPr lang="en-US" altLang="zh-CN" b="0" dirty="0" err="1"/>
              <a:t>globalUserWeightSum</a:t>
            </a:r>
            <a:r>
              <a:rPr lang="en-US" altLang="zh-CN" b="0" dirty="0"/>
              <a:t> = sum(</a:t>
            </a:r>
            <a:r>
              <a:rPr lang="en-US" altLang="zh-CN" b="0" dirty="0" err="1"/>
              <a:t>userWeights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])</a:t>
            </a:r>
            <a:br>
              <a:rPr lang="en-US" altLang="zh-CN" b="0" dirty="0"/>
            </a:br>
            <a:r>
              <a:rPr lang="en-US" altLang="zh-CN" b="0" dirty="0" err="1"/>
              <a:t>globalUserInterestSum</a:t>
            </a:r>
            <a:r>
              <a:rPr lang="en-US" altLang="zh-CN" b="0" dirty="0"/>
              <a:t> = sum (</a:t>
            </a:r>
            <a:r>
              <a:rPr lang="en-US" altLang="zh-CN" b="0" dirty="0" err="1"/>
              <a:t>interestWithDecay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])</a:t>
            </a:r>
          </a:p>
          <a:p>
            <a:pPr lvl="1"/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628673" y="472597"/>
            <a:ext cx="6320771" cy="45273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视频画像计算方法 </a:t>
            </a:r>
            <a:r>
              <a:rPr lang="en-US" altLang="zh-CN" dirty="0"/>
              <a:t>(</a:t>
            </a:r>
            <a:r>
              <a:rPr lang="zh-CN" altLang="en-US" dirty="0"/>
              <a:t>其他小细节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098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热点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zh-CN" altLang="en-US" b="0" dirty="0" smtClean="0"/>
              <a:t>目前热点打压的方式是分时间桶来计算，时间桶的间隔为</a:t>
            </a:r>
            <a:r>
              <a:rPr lang="en-US" altLang="zh-CN" b="0" dirty="0" smtClean="0"/>
              <a:t>3</a:t>
            </a:r>
            <a:r>
              <a:rPr lang="zh-CN" altLang="en-US" b="0" dirty="0" smtClean="0"/>
              <a:t>天，只能打压一般周期（</a:t>
            </a:r>
            <a:r>
              <a:rPr lang="en-US" altLang="zh-CN" b="0" dirty="0" smtClean="0"/>
              <a:t>3</a:t>
            </a:r>
            <a:r>
              <a:rPr lang="zh-CN" altLang="en-US" b="0" dirty="0" smtClean="0"/>
              <a:t>天）的标签热度。</a:t>
            </a:r>
            <a:endParaRPr lang="en-US" altLang="zh-CN" b="0" dirty="0" smtClean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interestWithDecay</a:t>
            </a:r>
            <a:r>
              <a:rPr lang="en-US" altLang="zh-CN" dirty="0" smtClean="0"/>
              <a:t> </a:t>
            </a:r>
            <a:r>
              <a:rPr lang="en-US" altLang="zh-CN" dirty="0"/>
              <a:t>+= </a:t>
            </a:r>
            <a:r>
              <a:rPr lang="en-US" altLang="zh-CN" dirty="0" err="1"/>
              <a:t>timeDecayFactors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* </a:t>
            </a:r>
            <a:r>
              <a:rPr lang="en-US" altLang="zh-CN" dirty="0" err="1"/>
              <a:t>userWeights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/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feaWeights</a:t>
            </a: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r>
              <a:rPr lang="en-US" altLang="zh-CN" dirty="0"/>
              <a:t>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0" dirty="0"/>
              <a:t> </a:t>
            </a:r>
            <a:r>
              <a:rPr lang="en-US" altLang="zh-CN" b="0" dirty="0" smtClean="0"/>
              <a:t>   </a:t>
            </a:r>
            <a:r>
              <a:rPr lang="zh-CN" altLang="en-US" b="0" dirty="0" smtClean="0"/>
              <a:t>（</a:t>
            </a:r>
            <a:r>
              <a:rPr lang="en-US" altLang="zh-CN" b="0" dirty="0" err="1"/>
              <a:t>featureWeight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</a:t>
            </a:r>
            <a:r>
              <a:rPr lang="zh-CN" altLang="en-US" b="0" dirty="0"/>
              <a:t>是第</a:t>
            </a:r>
            <a:r>
              <a:rPr lang="en-US" altLang="zh-CN" b="0" dirty="0" err="1"/>
              <a:t>i</a:t>
            </a:r>
            <a:r>
              <a:rPr lang="zh-CN" altLang="en-US" b="0" dirty="0"/>
              <a:t>个时间桶中</a:t>
            </a:r>
            <a:r>
              <a:rPr lang="en-US" altLang="zh-CN" b="0" dirty="0"/>
              <a:t>feature</a:t>
            </a:r>
            <a:r>
              <a:rPr lang="zh-CN" altLang="en-US" b="0" dirty="0"/>
              <a:t>的热度）</a:t>
            </a:r>
            <a:endParaRPr lang="en-US" altLang="zh-CN" b="0" dirty="0"/>
          </a:p>
          <a:p>
            <a:endParaRPr lang="en-US" altLang="zh-CN" b="0" dirty="0" smtClean="0"/>
          </a:p>
          <a:p>
            <a:r>
              <a:rPr lang="zh-CN" altLang="en-US" b="0" dirty="0" smtClean="0"/>
              <a:t>长周期标签（大事件，专题时间，或者部分长视频的长期热门标签）需要再一次降权。</a:t>
            </a:r>
            <a:endParaRPr lang="zh-CN" altLang="en-US" b="0" dirty="0"/>
          </a:p>
          <a:p>
            <a:pPr marL="0" indent="0">
              <a:buNone/>
            </a:pPr>
            <a:r>
              <a:rPr lang="en-US" altLang="zh-CN" b="0" dirty="0"/>
              <a:t> </a:t>
            </a:r>
            <a:r>
              <a:rPr lang="en-US" altLang="zh-CN" b="0" dirty="0" smtClean="0"/>
              <a:t>   </a:t>
            </a:r>
          </a:p>
          <a:p>
            <a:pPr marL="0" indent="0">
              <a:buNone/>
            </a:pPr>
            <a:endParaRPr lang="zh-CN" altLang="en-US" b="0" dirty="0"/>
          </a:p>
          <a:p>
            <a:pPr lvl="1"/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628673" y="472597"/>
            <a:ext cx="6320771" cy="45273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问题点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5867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播放时长问题</a:t>
            </a:r>
          </a:p>
          <a:p>
            <a:r>
              <a:rPr lang="zh-CN" altLang="en-US" b="0" dirty="0"/>
              <a:t>目前播放时</a:t>
            </a:r>
            <a:r>
              <a:rPr lang="zh-CN" altLang="en-US" b="0" dirty="0" smtClean="0"/>
              <a:t>长用于计算</a:t>
            </a:r>
            <a:r>
              <a:rPr lang="zh-CN" altLang="en-US" b="0" dirty="0"/>
              <a:t>某一次点击置信</a:t>
            </a:r>
            <a:r>
              <a:rPr lang="zh-CN" altLang="en-US" b="0" dirty="0" smtClean="0"/>
              <a:t>度</a:t>
            </a:r>
            <a:endParaRPr lang="en-US" altLang="zh-CN" b="0" dirty="0" smtClean="0"/>
          </a:p>
          <a:p>
            <a:pPr marL="0" indent="0">
              <a:buNone/>
            </a:pPr>
            <a:r>
              <a:rPr lang="en-US" altLang="zh-CN" b="0" dirty="0" smtClean="0"/>
              <a:t>    </a:t>
            </a:r>
            <a:r>
              <a:rPr lang="en-US" altLang="zh-CN" dirty="0" err="1" smtClean="0"/>
              <a:t>readFactor</a:t>
            </a:r>
            <a:r>
              <a:rPr lang="en-US" altLang="zh-CN" dirty="0" smtClean="0"/>
              <a:t>[k</a:t>
            </a:r>
            <a:r>
              <a:rPr lang="en-US" altLang="zh-CN" dirty="0"/>
              <a:t>] = </a:t>
            </a:r>
            <a:r>
              <a:rPr lang="en-US" altLang="zh-CN" dirty="0" err="1"/>
              <a:t>readLength</a:t>
            </a:r>
            <a:r>
              <a:rPr lang="en-US" altLang="zh-CN" dirty="0"/>
              <a:t>/</a:t>
            </a:r>
            <a:r>
              <a:rPr lang="en-US" altLang="zh-CN" dirty="0" err="1"/>
              <a:t>avgReadLength</a:t>
            </a:r>
            <a:r>
              <a:rPr lang="en-US" altLang="zh-CN" dirty="0"/>
              <a:t> </a:t>
            </a:r>
          </a:p>
          <a:p>
            <a:r>
              <a:rPr lang="zh-CN" altLang="en-US" b="0" dirty="0" smtClean="0"/>
              <a:t>这个公式只适合短视频的场景，长视频场景下这种点击置信度计算方法不合理。</a:t>
            </a:r>
          </a:p>
          <a:p>
            <a:pPr lvl="1"/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628673" y="472597"/>
            <a:ext cx="6320771" cy="45273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问题点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2716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热点打压方案</a:t>
            </a:r>
          </a:p>
          <a:p>
            <a:r>
              <a:rPr lang="zh-CN" altLang="en-US" b="0" dirty="0"/>
              <a:t>计算周期（</a:t>
            </a:r>
            <a:r>
              <a:rPr lang="en-US" altLang="zh-CN" b="0" dirty="0"/>
              <a:t>60</a:t>
            </a:r>
            <a:r>
              <a:rPr lang="zh-CN" altLang="en-US" b="0" dirty="0"/>
              <a:t>天）内的标签热度，对所有标签生成全局的降权</a:t>
            </a:r>
            <a:r>
              <a:rPr lang="en-US" altLang="zh-CN" b="0" dirty="0"/>
              <a:t>factor</a:t>
            </a:r>
            <a:r>
              <a:rPr lang="zh-CN" altLang="en-US" b="0" dirty="0"/>
              <a:t>，进一步降权热点标签，解决热点问题。目前计划找几个热点标签，分析热点事件的影响力度，之后具体公式根据分析具体</a:t>
            </a:r>
            <a:r>
              <a:rPr lang="en-US" altLang="zh-CN" b="0" dirty="0"/>
              <a:t>case</a:t>
            </a:r>
            <a:r>
              <a:rPr lang="zh-CN" altLang="en-US" b="0" dirty="0"/>
              <a:t>来定。</a:t>
            </a:r>
            <a:endParaRPr lang="zh-CN" altLang="en-US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628673" y="472597"/>
            <a:ext cx="6320771" cy="45273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优化方案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409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播放时长使用</a:t>
            </a:r>
            <a:r>
              <a:rPr lang="zh-CN" altLang="en-US" dirty="0" smtClean="0"/>
              <a:t>方案</a:t>
            </a:r>
            <a:endParaRPr lang="zh-CN" altLang="en-US" dirty="0"/>
          </a:p>
          <a:p>
            <a:r>
              <a:rPr lang="zh-CN" altLang="en-US" b="0" dirty="0"/>
              <a:t>对于长视频的点击置信度计算一个新的置信度</a:t>
            </a:r>
            <a:r>
              <a:rPr lang="en-US" altLang="zh-CN" b="0" dirty="0"/>
              <a:t>factor</a:t>
            </a:r>
            <a:r>
              <a:rPr lang="zh-CN" altLang="en-US" b="0" dirty="0"/>
              <a:t>，用</a:t>
            </a:r>
            <a:r>
              <a:rPr lang="en-US" altLang="zh-CN" b="0" dirty="0" err="1"/>
              <a:t>sigmod</a:t>
            </a:r>
            <a:r>
              <a:rPr lang="zh-CN" altLang="en-US" b="0" dirty="0"/>
              <a:t>函数来打压播放时长在</a:t>
            </a:r>
            <a:r>
              <a:rPr lang="en-US" altLang="zh-CN" b="0" dirty="0"/>
              <a:t>3</a:t>
            </a:r>
            <a:r>
              <a:rPr lang="zh-CN" altLang="en-US" b="0" dirty="0"/>
              <a:t>秒</a:t>
            </a:r>
            <a:r>
              <a:rPr lang="en-US" altLang="zh-CN" b="0" dirty="0"/>
              <a:t>-10</a:t>
            </a:r>
            <a:r>
              <a:rPr lang="zh-CN" altLang="en-US" b="0" dirty="0"/>
              <a:t>秒的行为，具体公式如下：</a:t>
            </a:r>
          </a:p>
          <a:p>
            <a:pPr marL="0" indent="0">
              <a:buNone/>
            </a:pPr>
            <a:r>
              <a:rPr lang="en-US" altLang="zh-CN" dirty="0" smtClean="0"/>
              <a:t>   factor </a:t>
            </a:r>
            <a:r>
              <a:rPr lang="en-US" altLang="zh-CN" dirty="0"/>
              <a:t>= sigmoid(readLength-10) </a:t>
            </a:r>
          </a:p>
          <a:p>
            <a:endParaRPr lang="en-US" altLang="zh-CN" dirty="0"/>
          </a:p>
          <a:p>
            <a:r>
              <a:rPr lang="zh-CN" altLang="en-US" b="0" dirty="0"/>
              <a:t>播放时长</a:t>
            </a:r>
            <a:r>
              <a:rPr lang="en-US" altLang="zh-CN" b="0" dirty="0"/>
              <a:t>10</a:t>
            </a:r>
            <a:r>
              <a:rPr lang="zh-CN" altLang="en-US" b="0" dirty="0"/>
              <a:t>秒的时候</a:t>
            </a:r>
            <a:r>
              <a:rPr lang="en-US" altLang="zh-CN" b="0" dirty="0"/>
              <a:t>factor</a:t>
            </a:r>
            <a:r>
              <a:rPr lang="zh-CN" altLang="en-US" b="0" dirty="0"/>
              <a:t>值为</a:t>
            </a:r>
            <a:r>
              <a:rPr lang="en-US" altLang="zh-CN" b="0" dirty="0"/>
              <a:t>0.5</a:t>
            </a:r>
            <a:r>
              <a:rPr lang="zh-CN" altLang="en-US" b="0" dirty="0"/>
              <a:t>，可以有效地打压长视频的短暂寻找行为的置信度。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628673" y="472597"/>
            <a:ext cx="6320771" cy="45273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优化方案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328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</a:p>
          <a:p>
            <a:r>
              <a:rPr lang="zh-CN" altLang="en-US" dirty="0" smtClean="0"/>
              <a:t> </a:t>
            </a:r>
            <a:r>
              <a:rPr lang="zh-CN" altLang="en-US" b="0" dirty="0" smtClean="0"/>
              <a:t>日志</a:t>
            </a:r>
            <a:r>
              <a:rPr lang="zh-CN" altLang="en-US" b="0" dirty="0"/>
              <a:t>时长</a:t>
            </a:r>
          </a:p>
          <a:p>
            <a:pPr marL="0" indent="0">
              <a:buNone/>
            </a:pPr>
            <a:r>
              <a:rPr lang="zh-CN" altLang="en-US" b="0" dirty="0" smtClean="0"/>
              <a:t>   以后</a:t>
            </a:r>
            <a:r>
              <a:rPr lang="zh-CN" altLang="en-US" b="0" dirty="0"/>
              <a:t>尝试</a:t>
            </a:r>
            <a:r>
              <a:rPr lang="en-US" altLang="zh-CN" b="0" dirty="0"/>
              <a:t>3</a:t>
            </a:r>
            <a:r>
              <a:rPr lang="zh-CN" altLang="en-US" b="0" dirty="0"/>
              <a:t>个月</a:t>
            </a:r>
            <a:r>
              <a:rPr lang="en-US" altLang="zh-CN" b="0" dirty="0"/>
              <a:t>-6</a:t>
            </a:r>
            <a:r>
              <a:rPr lang="zh-CN" altLang="en-US" b="0" dirty="0"/>
              <a:t>个月的日志来计算用户兴趣，看看效果。</a:t>
            </a:r>
          </a:p>
          <a:p>
            <a:r>
              <a:rPr lang="zh-CN" altLang="en-US" b="0" dirty="0" smtClean="0"/>
              <a:t>时间</a:t>
            </a:r>
            <a:r>
              <a:rPr lang="zh-CN" altLang="en-US" b="0" dirty="0"/>
              <a:t>衰减</a:t>
            </a:r>
            <a:r>
              <a:rPr lang="zh-CN" altLang="en-US" b="0" dirty="0" smtClean="0"/>
              <a:t>因素</a:t>
            </a:r>
            <a:endParaRPr lang="en-US" altLang="zh-CN" b="0" dirty="0" smtClean="0"/>
          </a:p>
          <a:p>
            <a:pPr marL="0" indent="0">
              <a:buNone/>
            </a:pPr>
            <a:r>
              <a:rPr lang="zh-CN" altLang="en-US" b="0" dirty="0" smtClean="0"/>
              <a:t>   时间衰减因素是时间桶的个数依次衰减，所以时间桶个数多的用户的早期标签权重很低，用户之间的标签权重绝对值之间没有可比性。 后续改成统一方式来做时间降权。</a:t>
            </a:r>
            <a:endParaRPr lang="zh-CN" altLang="en-US" b="0" dirty="0"/>
          </a:p>
          <a:p>
            <a:r>
              <a:rPr lang="zh-CN" altLang="en-US" b="0" dirty="0" smtClean="0"/>
              <a:t>标签</a:t>
            </a:r>
            <a:r>
              <a:rPr lang="zh-CN" altLang="en-US" b="0" dirty="0"/>
              <a:t>热度</a:t>
            </a:r>
            <a:r>
              <a:rPr lang="zh-CN" altLang="en-US" b="0" dirty="0" smtClean="0"/>
              <a:t>计算</a:t>
            </a:r>
            <a:endParaRPr lang="en-US" altLang="zh-CN" b="0" dirty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feaWeights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/>
              <a:t>] = </a:t>
            </a:r>
            <a:r>
              <a:rPr lang="en-US" altLang="zh-CN" dirty="0" err="1"/>
              <a:t>ctr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]*sum(</a:t>
            </a:r>
            <a:r>
              <a:rPr lang="en-US" altLang="zh-CN" dirty="0" err="1"/>
              <a:t>featureWeights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][j]) /sum(</a:t>
            </a:r>
            <a:r>
              <a:rPr lang="en-US" altLang="zh-CN" dirty="0" err="1"/>
              <a:t>allClick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 smtClean="0"/>
              <a:t>])</a:t>
            </a:r>
          </a:p>
          <a:p>
            <a:pPr marL="0" indent="0">
              <a:buNone/>
            </a:pPr>
            <a:r>
              <a:rPr lang="zh-CN" altLang="en-US" b="0" dirty="0" smtClean="0"/>
              <a:t>   平滑</a:t>
            </a:r>
            <a:r>
              <a:rPr lang="zh-CN" altLang="en-US" b="0" dirty="0"/>
              <a:t>热度权重的方法太粗暴，然后强行映射到</a:t>
            </a:r>
            <a:r>
              <a:rPr lang="en-US" altLang="zh-CN" b="0" dirty="0"/>
              <a:t>[0.5-1.0]</a:t>
            </a:r>
            <a:r>
              <a:rPr lang="zh-CN" altLang="en-US" b="0" dirty="0"/>
              <a:t>区间</a:t>
            </a:r>
            <a:r>
              <a:rPr lang="zh-CN" altLang="en-US" b="0" dirty="0" smtClean="0"/>
              <a:t>导致热点降压因子的实际数据分布大部分都在</a:t>
            </a:r>
            <a:r>
              <a:rPr lang="en-US" altLang="zh-CN" b="0" dirty="0" smtClean="0"/>
              <a:t>【0.5-0.6】</a:t>
            </a:r>
            <a:r>
              <a:rPr lang="zh-CN" altLang="en-US" b="0" dirty="0" smtClean="0"/>
              <a:t>区间。这个</a:t>
            </a:r>
            <a:r>
              <a:rPr lang="zh-CN" altLang="en-US" b="0" dirty="0"/>
              <a:t>部分需要重新调整平滑方法，算出合理的热度值。</a:t>
            </a:r>
            <a:endParaRPr lang="zh-CN" altLang="en-US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628673" y="472597"/>
            <a:ext cx="6320771" cy="45273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优化方案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257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946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视频画像计算方法</a:t>
            </a:r>
            <a:endParaRPr lang="en-US" altLang="zh-CN" dirty="0" smtClean="0"/>
          </a:p>
          <a:p>
            <a:pPr lvl="1"/>
            <a:r>
              <a:rPr lang="zh-CN" altLang="en-US" dirty="0"/>
              <a:t>计算</a:t>
            </a:r>
            <a:r>
              <a:rPr lang="zh-CN" altLang="en-US" dirty="0" smtClean="0"/>
              <a:t>流程</a:t>
            </a:r>
            <a:endParaRPr lang="en-US" altLang="zh-CN" dirty="0" smtClean="0"/>
          </a:p>
          <a:p>
            <a:pPr lvl="1"/>
            <a:r>
              <a:rPr lang="zh-CN" altLang="en-US" dirty="0"/>
              <a:t>分</a:t>
            </a:r>
            <a:r>
              <a:rPr lang="zh-CN" altLang="en-US" dirty="0" smtClean="0"/>
              <a:t>桶计算框架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其他小细节</a:t>
            </a:r>
            <a:endParaRPr lang="en-US" altLang="zh-CN" dirty="0" smtClean="0"/>
          </a:p>
          <a:p>
            <a:r>
              <a:rPr lang="zh-CN" altLang="en-US" dirty="0"/>
              <a:t>问题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热点问题</a:t>
            </a:r>
            <a:endParaRPr lang="en-US" altLang="zh-CN" dirty="0" smtClean="0"/>
          </a:p>
          <a:p>
            <a:pPr lvl="1"/>
            <a:r>
              <a:rPr lang="zh-CN" altLang="en-US" dirty="0"/>
              <a:t>播放时</a:t>
            </a:r>
            <a:r>
              <a:rPr lang="zh-CN" altLang="en-US" dirty="0" smtClean="0"/>
              <a:t>长问题</a:t>
            </a:r>
            <a:endParaRPr lang="en-US" altLang="zh-CN" dirty="0" smtClean="0"/>
          </a:p>
          <a:p>
            <a:pPr lvl="1"/>
            <a:r>
              <a:rPr lang="zh-CN" altLang="en-US" dirty="0"/>
              <a:t>其他</a:t>
            </a:r>
            <a:endParaRPr lang="en-US" altLang="zh-CN" dirty="0" smtClean="0"/>
          </a:p>
          <a:p>
            <a:r>
              <a:rPr lang="zh-CN" altLang="en-US" dirty="0" smtClean="0"/>
              <a:t>优化方案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837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2336450" y="152380"/>
            <a:ext cx="3499574" cy="45273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视频画像计算流程</a:t>
            </a:r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2336450" y="1344706"/>
            <a:ext cx="6531303" cy="4890694"/>
            <a:chOff x="2336450" y="1344706"/>
            <a:chExt cx="6531303" cy="4890694"/>
          </a:xfrm>
        </p:grpSpPr>
        <p:grpSp>
          <p:nvGrpSpPr>
            <p:cNvPr id="5" name="组合 4"/>
            <p:cNvGrpSpPr/>
            <p:nvPr/>
          </p:nvGrpSpPr>
          <p:grpSpPr>
            <a:xfrm>
              <a:off x="2336450" y="1344706"/>
              <a:ext cx="3002032" cy="858353"/>
              <a:chOff x="2336450" y="1344706"/>
              <a:chExt cx="2528047" cy="858353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2336450" y="1344706"/>
                <a:ext cx="2528047" cy="793376"/>
              </a:xfrm>
              <a:prstGeom prst="rect">
                <a:avLst/>
              </a:prstGeom>
              <a:solidFill>
                <a:srgbClr val="0AA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2538156" y="1556728"/>
                <a:ext cx="21246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1. </a:t>
                </a:r>
                <a:r>
                  <a:rPr lang="zh-CN" altLang="en-US" dirty="0" smtClean="0"/>
                  <a:t>计算用户单天行为</a:t>
                </a:r>
                <a:endParaRPr lang="zh-CN" altLang="en-US" dirty="0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336450" y="2619933"/>
              <a:ext cx="2970654" cy="858353"/>
              <a:chOff x="2184050" y="2971799"/>
              <a:chExt cx="2528047" cy="858353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184050" y="2971799"/>
                <a:ext cx="2528047" cy="793376"/>
              </a:xfrm>
              <a:prstGeom prst="rect">
                <a:avLst/>
              </a:prstGeom>
              <a:solidFill>
                <a:srgbClr val="0AA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2433919" y="3183821"/>
                <a:ext cx="21246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2. </a:t>
                </a:r>
                <a:r>
                  <a:rPr lang="zh-CN" altLang="en-US" dirty="0" smtClean="0"/>
                  <a:t>整合</a:t>
                </a:r>
                <a:r>
                  <a:rPr lang="en-US" altLang="zh-CN" dirty="0" smtClean="0"/>
                  <a:t>60</a:t>
                </a:r>
                <a:r>
                  <a:rPr lang="zh-CN" altLang="en-US" dirty="0" smtClean="0"/>
                  <a:t>天行为数据</a:t>
                </a:r>
                <a:endParaRPr lang="en-US" altLang="zh-CN" dirty="0" smtClean="0"/>
              </a:p>
              <a:p>
                <a:r>
                  <a:rPr lang="zh-CN" altLang="en-US" dirty="0" smtClean="0"/>
                  <a:t>      （分桶储存）</a:t>
                </a:r>
                <a:endParaRPr lang="zh-CN" altLang="en-US" dirty="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898547" y="4146401"/>
              <a:ext cx="3376311" cy="858353"/>
              <a:chOff x="2184050" y="2971799"/>
              <a:chExt cx="2528047" cy="858353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2184050" y="2971799"/>
                <a:ext cx="2528047" cy="793376"/>
              </a:xfrm>
              <a:prstGeom prst="rect">
                <a:avLst/>
              </a:prstGeom>
              <a:solidFill>
                <a:srgbClr val="0AA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433919" y="3183821"/>
                <a:ext cx="21246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4. </a:t>
                </a:r>
                <a:r>
                  <a:rPr lang="zh-CN" altLang="en-US" dirty="0" smtClean="0"/>
                  <a:t>计算用户兴趣标签权重</a:t>
                </a:r>
                <a:endParaRPr lang="zh-CN" altLang="en-US" dirty="0"/>
              </a:p>
            </p:txBody>
          </p:sp>
        </p:grpSp>
        <p:sp>
          <p:nvSpPr>
            <p:cNvPr id="15" name="右箭头 14"/>
            <p:cNvSpPr/>
            <p:nvPr/>
          </p:nvSpPr>
          <p:spPr>
            <a:xfrm>
              <a:off x="5300948" y="2911062"/>
              <a:ext cx="596151" cy="323617"/>
            </a:xfrm>
            <a:prstGeom prst="rightArrow">
              <a:avLst/>
            </a:prstGeom>
            <a:solidFill>
              <a:srgbClr val="0AA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下箭头 15"/>
            <p:cNvSpPr/>
            <p:nvPr/>
          </p:nvSpPr>
          <p:spPr>
            <a:xfrm>
              <a:off x="4262718" y="3413309"/>
              <a:ext cx="448235" cy="739588"/>
            </a:xfrm>
            <a:prstGeom prst="downArrow">
              <a:avLst/>
            </a:prstGeom>
            <a:solidFill>
              <a:srgbClr val="0AA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下箭头 16"/>
            <p:cNvSpPr/>
            <p:nvPr/>
          </p:nvSpPr>
          <p:spPr>
            <a:xfrm>
              <a:off x="6119487" y="3413309"/>
              <a:ext cx="448235" cy="739588"/>
            </a:xfrm>
            <a:prstGeom prst="downArrow">
              <a:avLst/>
            </a:prstGeom>
            <a:solidFill>
              <a:srgbClr val="0AA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下箭头 17"/>
            <p:cNvSpPr/>
            <p:nvPr/>
          </p:nvSpPr>
          <p:spPr>
            <a:xfrm>
              <a:off x="3653688" y="2111188"/>
              <a:ext cx="336177" cy="525441"/>
            </a:xfrm>
            <a:prstGeom prst="downArrow">
              <a:avLst/>
            </a:prstGeom>
            <a:solidFill>
              <a:srgbClr val="0AA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3898548" y="5442024"/>
              <a:ext cx="3376310" cy="793376"/>
              <a:chOff x="2184050" y="2971799"/>
              <a:chExt cx="2528047" cy="793376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2184050" y="2971799"/>
                <a:ext cx="2528047" cy="793376"/>
              </a:xfrm>
              <a:prstGeom prst="rect">
                <a:avLst/>
              </a:prstGeom>
              <a:solidFill>
                <a:srgbClr val="0AA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2433919" y="3183821"/>
                <a:ext cx="21246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5. </a:t>
                </a:r>
                <a:r>
                  <a:rPr lang="zh-CN" altLang="en-US" dirty="0" smtClean="0"/>
                  <a:t>后续处理（调权，过滤）</a:t>
                </a:r>
                <a:endParaRPr lang="zh-CN" altLang="en-US" dirty="0"/>
              </a:p>
            </p:txBody>
          </p:sp>
        </p:grpSp>
        <p:sp>
          <p:nvSpPr>
            <p:cNvPr id="22" name="下箭头 21"/>
            <p:cNvSpPr/>
            <p:nvPr/>
          </p:nvSpPr>
          <p:spPr>
            <a:xfrm>
              <a:off x="5042257" y="4762928"/>
              <a:ext cx="448235" cy="739588"/>
            </a:xfrm>
            <a:prstGeom prst="downArrow">
              <a:avLst/>
            </a:prstGeom>
            <a:solidFill>
              <a:srgbClr val="0AA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5897099" y="2619933"/>
              <a:ext cx="2970654" cy="793376"/>
              <a:chOff x="2184050" y="2971799"/>
              <a:chExt cx="2528047" cy="793376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2184050" y="2971799"/>
                <a:ext cx="2528047" cy="793376"/>
              </a:xfrm>
              <a:prstGeom prst="rect">
                <a:avLst/>
              </a:prstGeom>
              <a:solidFill>
                <a:srgbClr val="0AA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2433919" y="3183821"/>
                <a:ext cx="21246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3. </a:t>
                </a:r>
                <a:r>
                  <a:rPr lang="zh-CN" altLang="en-US" dirty="0" smtClean="0"/>
                  <a:t>计算标签热度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851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计算用户单天行为</a:t>
            </a:r>
            <a:endParaRPr lang="en-US" altLang="zh-CN" dirty="0"/>
          </a:p>
          <a:p>
            <a:r>
              <a:rPr lang="zh-CN" altLang="en-US" b="0" dirty="0" smtClean="0"/>
              <a:t>标签</a:t>
            </a:r>
            <a:r>
              <a:rPr lang="zh-CN" altLang="en-US" b="0" dirty="0"/>
              <a:t>权重 </a:t>
            </a:r>
            <a:r>
              <a:rPr lang="en-US" altLang="zh-CN" b="0" dirty="0"/>
              <a:t>= sum(</a:t>
            </a:r>
            <a:r>
              <a:rPr lang="zh-CN" altLang="en-US" b="0" dirty="0"/>
              <a:t>用户点击*每次点击的置信度） </a:t>
            </a:r>
            <a:endParaRPr lang="en-US" altLang="zh-CN" b="0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tagWeight</a:t>
            </a:r>
            <a:r>
              <a:rPr lang="en-US" altLang="zh-CN" dirty="0" smtClean="0"/>
              <a:t> </a:t>
            </a:r>
            <a:r>
              <a:rPr lang="en-US" altLang="zh-CN" dirty="0"/>
              <a:t>= sum(click[k]*</a:t>
            </a:r>
            <a:r>
              <a:rPr lang="en-US" altLang="zh-CN" dirty="0" err="1"/>
              <a:t>readFactor</a:t>
            </a:r>
            <a:r>
              <a:rPr lang="en-US" altLang="zh-CN" dirty="0"/>
              <a:t>[k])</a:t>
            </a:r>
            <a:r>
              <a:rPr lang="en-US" altLang="zh-CN" b="0" dirty="0"/>
              <a:t> (click[k]=1) (k</a:t>
            </a:r>
            <a:r>
              <a:rPr lang="zh-CN" altLang="en-US" b="0" dirty="0"/>
              <a:t>是某一次点击</a:t>
            </a:r>
            <a:r>
              <a:rPr lang="zh-CN" altLang="en-US" b="0" dirty="0" smtClean="0"/>
              <a:t>）</a:t>
            </a:r>
            <a:endParaRPr lang="en-US" altLang="zh-CN" b="0" dirty="0"/>
          </a:p>
          <a:p>
            <a:r>
              <a:rPr lang="zh-CN" altLang="en-US" b="0" dirty="0" smtClean="0"/>
              <a:t>其中</a:t>
            </a:r>
            <a:r>
              <a:rPr lang="zh-CN" altLang="en-US" b="0" dirty="0"/>
              <a:t>点击置信度是根据当前点击的阅读时长来计算，具体如下：</a:t>
            </a:r>
            <a:br>
              <a:rPr lang="zh-CN" altLang="en-US" b="0" dirty="0"/>
            </a:br>
            <a:r>
              <a:rPr lang="en-US" altLang="zh-CN" dirty="0" err="1"/>
              <a:t>readFactor</a:t>
            </a:r>
            <a:r>
              <a:rPr lang="en-US" altLang="zh-CN" dirty="0"/>
              <a:t>[k] = </a:t>
            </a:r>
            <a:r>
              <a:rPr lang="en-US" altLang="zh-CN" dirty="0" err="1"/>
              <a:t>readLength</a:t>
            </a:r>
            <a:r>
              <a:rPr lang="en-US" altLang="zh-CN" dirty="0"/>
              <a:t>/</a:t>
            </a:r>
            <a:r>
              <a:rPr lang="en-US" altLang="zh-CN" dirty="0" err="1"/>
              <a:t>avgReadLength</a:t>
            </a: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b="0" dirty="0" smtClean="0"/>
              <a:t>（</a:t>
            </a:r>
            <a:r>
              <a:rPr lang="en-US" altLang="zh-CN" b="0" dirty="0" err="1"/>
              <a:t>avgReadLength</a:t>
            </a:r>
            <a:r>
              <a:rPr lang="zh-CN" altLang="en-US" b="0" dirty="0"/>
              <a:t>是该视频的所有用户的平均阅读时间。</a:t>
            </a:r>
            <a:r>
              <a:rPr lang="zh-CN" altLang="en-US" b="0" dirty="0" smtClean="0"/>
              <a:t>）</a:t>
            </a:r>
            <a:endParaRPr lang="en-US" altLang="zh-CN" b="0" dirty="0" smtClean="0"/>
          </a:p>
          <a:p>
            <a:r>
              <a:rPr lang="en-US" altLang="zh-CN" b="0" dirty="0" smtClean="0"/>
              <a:t>PS</a:t>
            </a:r>
            <a:r>
              <a:rPr lang="zh-CN" altLang="en-US" b="0" dirty="0"/>
              <a:t>： 播放时长小于</a:t>
            </a:r>
            <a:r>
              <a:rPr lang="en-US" altLang="zh-CN" b="0" dirty="0"/>
              <a:t>3</a:t>
            </a:r>
            <a:r>
              <a:rPr lang="zh-CN" altLang="en-US" b="0" dirty="0"/>
              <a:t>秒的行为不纳入计算范围内。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628673" y="472597"/>
            <a:ext cx="6320771" cy="45273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视频画像计算方法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093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整合</a:t>
            </a:r>
            <a:r>
              <a:rPr lang="en-US" altLang="zh-CN" dirty="0"/>
              <a:t>60</a:t>
            </a:r>
            <a:r>
              <a:rPr lang="zh-CN" altLang="en-US" dirty="0"/>
              <a:t>天行为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b="0" dirty="0"/>
              <a:t>将同一个时间桶上的用户行为聚合， 具体公式如下：</a:t>
            </a:r>
            <a:br>
              <a:rPr lang="zh-CN" altLang="en-US" b="0" dirty="0"/>
            </a:br>
            <a:r>
              <a:rPr lang="en-US" altLang="zh-CN" dirty="0" err="1"/>
              <a:t>userWeight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= sum(</a:t>
            </a:r>
            <a:r>
              <a:rPr lang="en-US" altLang="zh-CN" dirty="0" err="1"/>
              <a:t>tagWeight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 </a:t>
            </a:r>
            <a:r>
              <a:rPr lang="zh-CN" altLang="en-US" b="0" dirty="0"/>
              <a:t>（</a:t>
            </a:r>
            <a:r>
              <a:rPr lang="en-US" altLang="zh-CN" b="0" dirty="0" err="1"/>
              <a:t>i</a:t>
            </a:r>
            <a:r>
              <a:rPr lang="zh-CN" altLang="en-US" b="0" dirty="0"/>
              <a:t>是时间桶</a:t>
            </a:r>
            <a:r>
              <a:rPr lang="en-US" altLang="zh-CN" b="0" dirty="0"/>
              <a:t>ID</a:t>
            </a:r>
            <a:r>
              <a:rPr lang="zh-CN" altLang="en-US" b="0" dirty="0"/>
              <a:t>）</a:t>
            </a:r>
          </a:p>
          <a:p>
            <a:r>
              <a:rPr lang="zh-CN" altLang="en-US" b="0" dirty="0"/>
              <a:t>最终每个用户生成一个特征列表，按照时间桶时间顺序输出，具体格式如下</a:t>
            </a:r>
            <a:r>
              <a:rPr lang="en-US" altLang="zh-CN" b="0" dirty="0"/>
              <a:t>:</a:t>
            </a:r>
            <a:br>
              <a:rPr lang="en-US" altLang="zh-CN" b="0" dirty="0"/>
            </a:br>
            <a:r>
              <a:rPr lang="en-US" altLang="zh-CN" b="0" dirty="0"/>
              <a:t>user1 : feature1::userWeight1, feature2::userWeight2, feature3::userWeight3 ...</a:t>
            </a:r>
            <a:br>
              <a:rPr lang="en-US" altLang="zh-CN" b="0" dirty="0"/>
            </a:br>
            <a:r>
              <a:rPr lang="en-US" altLang="zh-CN" b="0" dirty="0"/>
              <a:t>user2 : feature1::userWeight1, feature2::userWeight2, feature3::userWeight3 ...</a:t>
            </a:r>
            <a:br>
              <a:rPr lang="en-US" altLang="zh-CN" b="0" dirty="0"/>
            </a:br>
            <a:r>
              <a:rPr lang="zh-CN" altLang="en-US" b="0" dirty="0"/>
              <a:t>（排在最前面的是点击时间最早的特征，这个顺序后续用到时间衰减因素计算中）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628673" y="472597"/>
            <a:ext cx="6320771" cy="45273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视频画像计算方法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608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/>
              <a:t>计算</a:t>
            </a:r>
            <a:r>
              <a:rPr lang="en-US" altLang="zh-CN" dirty="0"/>
              <a:t>tag</a:t>
            </a:r>
            <a:r>
              <a:rPr lang="zh-CN" altLang="en-US" dirty="0" smtClean="0"/>
              <a:t>热度</a:t>
            </a:r>
            <a:endParaRPr lang="en-US" altLang="zh-CN" dirty="0" smtClean="0"/>
          </a:p>
          <a:p>
            <a:r>
              <a:rPr lang="zh-CN" altLang="en-US" b="0" dirty="0" smtClean="0"/>
              <a:t>累加同一个时间桶的所有</a:t>
            </a:r>
            <a:r>
              <a:rPr lang="en-US" altLang="zh-CN" b="0" dirty="0" smtClean="0"/>
              <a:t>tag</a:t>
            </a:r>
            <a:r>
              <a:rPr lang="zh-CN" altLang="en-US" b="0" dirty="0" smtClean="0"/>
              <a:t>的权重除以同一个桶所有点击数来计算的，具体公式如下：</a:t>
            </a:r>
            <a:br>
              <a:rPr lang="zh-CN" altLang="en-US" b="0" dirty="0" smtClean="0"/>
            </a:br>
            <a:r>
              <a:rPr lang="en-US" altLang="zh-CN" dirty="0" err="1" smtClean="0"/>
              <a:t>feaWeights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</a:t>
            </a:r>
            <a:r>
              <a:rPr lang="en-US" altLang="zh-CN" dirty="0" err="1" smtClean="0"/>
              <a:t>ctr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]*sum(</a:t>
            </a:r>
            <a:r>
              <a:rPr lang="en-US" altLang="zh-CN" dirty="0" err="1" smtClean="0"/>
              <a:t>featureWeights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][j]) /sum(</a:t>
            </a:r>
            <a:r>
              <a:rPr lang="en-US" altLang="zh-CN" dirty="0" err="1" smtClean="0"/>
              <a:t>allClick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b="0" dirty="0" smtClean="0"/>
              <a:t>(</a:t>
            </a:r>
            <a:r>
              <a:rPr lang="en-US" altLang="zh-CN" b="0" dirty="0" err="1" smtClean="0"/>
              <a:t>i</a:t>
            </a:r>
            <a:r>
              <a:rPr lang="zh-CN" altLang="en-US" b="0" dirty="0" smtClean="0"/>
              <a:t>是</a:t>
            </a:r>
            <a:r>
              <a:rPr lang="en-US" altLang="zh-CN" b="0" dirty="0" err="1" smtClean="0"/>
              <a:t>buket</a:t>
            </a:r>
            <a:r>
              <a:rPr lang="zh-CN" altLang="en-US" b="0" dirty="0" smtClean="0"/>
              <a:t>的</a:t>
            </a:r>
            <a:r>
              <a:rPr lang="en-US" altLang="zh-CN" b="0" dirty="0" smtClean="0"/>
              <a:t>ID</a:t>
            </a:r>
            <a:r>
              <a:rPr lang="zh-CN" altLang="en-US" b="0" dirty="0" smtClean="0"/>
              <a:t>， </a:t>
            </a:r>
            <a:r>
              <a:rPr lang="en-US" altLang="zh-CN" b="0" dirty="0" smtClean="0"/>
              <a:t>j</a:t>
            </a:r>
            <a:r>
              <a:rPr lang="zh-CN" altLang="en-US" b="0" dirty="0" smtClean="0"/>
              <a:t>是</a:t>
            </a:r>
            <a:r>
              <a:rPr lang="en-US" altLang="zh-CN" b="0" dirty="0" smtClean="0"/>
              <a:t>tag</a:t>
            </a:r>
            <a:r>
              <a:rPr lang="zh-CN" altLang="en-US" b="0" dirty="0" smtClean="0"/>
              <a:t>的</a:t>
            </a:r>
            <a:r>
              <a:rPr lang="en-US" altLang="zh-CN" b="0" dirty="0" smtClean="0"/>
              <a:t>ID</a:t>
            </a:r>
            <a:r>
              <a:rPr lang="zh-CN" altLang="en-US" b="0" dirty="0" smtClean="0"/>
              <a:t>，仅</a:t>
            </a:r>
            <a:r>
              <a:rPr lang="en-US" altLang="zh-CN" b="0" dirty="0" smtClean="0"/>
              <a:t>category</a:t>
            </a:r>
            <a:r>
              <a:rPr lang="zh-CN" altLang="en-US" b="0" dirty="0" smtClean="0"/>
              <a:t>使用</a:t>
            </a:r>
            <a:r>
              <a:rPr lang="en-US" altLang="zh-CN" b="0" dirty="0" err="1" smtClean="0"/>
              <a:t>ctr</a:t>
            </a:r>
            <a:r>
              <a:rPr lang="zh-CN" altLang="en-US" b="0" dirty="0" smtClean="0"/>
              <a:t>进行平滑</a:t>
            </a:r>
            <a:r>
              <a:rPr lang="en-US" altLang="zh-CN" b="0" dirty="0" smtClean="0"/>
              <a:t>,</a:t>
            </a:r>
            <a:r>
              <a:rPr lang="zh-CN" altLang="en-US" b="0" dirty="0" smtClean="0"/>
              <a:t>但是目前没开启这个选项，所以所有</a:t>
            </a:r>
            <a:r>
              <a:rPr lang="en-US" altLang="zh-CN" b="0" dirty="0" err="1" smtClean="0"/>
              <a:t>ctr</a:t>
            </a:r>
            <a:r>
              <a:rPr lang="en-US" altLang="zh-CN" b="0" dirty="0" smtClean="0"/>
              <a:t>[</a:t>
            </a:r>
            <a:r>
              <a:rPr lang="en-US" altLang="zh-CN" b="0" dirty="0" err="1" smtClean="0"/>
              <a:t>i</a:t>
            </a:r>
            <a:r>
              <a:rPr lang="en-US" altLang="zh-CN" b="0" dirty="0" smtClean="0"/>
              <a:t>] = 1.0)</a:t>
            </a:r>
            <a:endParaRPr lang="en-US" altLang="zh-CN" b="0" dirty="0" smtClean="0"/>
          </a:p>
          <a:p>
            <a:pPr lvl="1"/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628673" y="472597"/>
            <a:ext cx="6320771" cy="45273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视频画像计算方法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78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/>
              <a:t>计算用户兴趣标签权重</a:t>
            </a:r>
          </a:p>
          <a:p>
            <a:r>
              <a:rPr lang="zh-CN" altLang="en-US" b="0" dirty="0" smtClean="0"/>
              <a:t>兴趣标签的权重是累加该用户的所有时间桶的</a:t>
            </a:r>
            <a:r>
              <a:rPr lang="en-US" altLang="zh-CN" b="0" dirty="0" smtClean="0"/>
              <a:t>(</a:t>
            </a:r>
            <a:r>
              <a:rPr lang="zh-CN" altLang="en-US" b="0" dirty="0"/>
              <a:t>标签权重*时间衰减因素</a:t>
            </a:r>
            <a:r>
              <a:rPr lang="en-US" altLang="zh-CN" b="0" dirty="0"/>
              <a:t>/</a:t>
            </a:r>
            <a:r>
              <a:rPr lang="zh-CN" altLang="en-US" b="0" dirty="0"/>
              <a:t>该标签的热度</a:t>
            </a:r>
            <a:r>
              <a:rPr lang="en-US" altLang="zh-CN" b="0" dirty="0" smtClean="0"/>
              <a:t>)</a:t>
            </a:r>
            <a:r>
              <a:rPr lang="zh-CN" altLang="en-US" b="0" dirty="0" smtClean="0"/>
              <a:t>来计算的。</a:t>
            </a:r>
            <a:br>
              <a:rPr lang="zh-CN" altLang="en-US" b="0" dirty="0" smtClean="0"/>
            </a:br>
            <a:r>
              <a:rPr lang="zh-CN" altLang="en-US" b="0" dirty="0" smtClean="0"/>
              <a:t>具体</a:t>
            </a:r>
            <a:r>
              <a:rPr lang="zh-CN" altLang="en-US" b="0" dirty="0"/>
              <a:t>计算公式如下：</a:t>
            </a:r>
            <a:r>
              <a:rPr lang="en-US" altLang="zh-CN" b="0" dirty="0"/>
              <a:t>(</a:t>
            </a:r>
            <a:r>
              <a:rPr lang="en-US" altLang="zh-CN" b="0" dirty="0" err="1"/>
              <a:t>totalUserBuket</a:t>
            </a:r>
            <a:r>
              <a:rPr lang="zh-CN" altLang="en-US" b="0" dirty="0"/>
              <a:t>是某用户的所有时间桶的数）</a:t>
            </a:r>
            <a:br>
              <a:rPr lang="zh-CN" altLang="en-US" b="0" dirty="0"/>
            </a:br>
            <a:r>
              <a:rPr lang="en-US" altLang="zh-CN" b="0" dirty="0"/>
              <a:t>for</a:t>
            </a:r>
            <a:r>
              <a:rPr lang="zh-CN" altLang="en-US" b="0" dirty="0"/>
              <a:t>（</a:t>
            </a:r>
            <a:r>
              <a:rPr lang="en-US" altLang="zh-CN" b="0" dirty="0" err="1"/>
              <a:t>i</a:t>
            </a:r>
            <a:r>
              <a:rPr lang="en-US" altLang="zh-CN" b="0" dirty="0"/>
              <a:t>=0</a:t>
            </a:r>
            <a:r>
              <a:rPr lang="zh-CN" altLang="en-US" b="0" dirty="0"/>
              <a:t>； </a:t>
            </a:r>
            <a:r>
              <a:rPr lang="en-US" altLang="zh-CN" b="0" dirty="0" err="1"/>
              <a:t>i</a:t>
            </a:r>
            <a:r>
              <a:rPr lang="en-US" altLang="zh-CN" b="0" dirty="0"/>
              <a:t> &lt; </a:t>
            </a:r>
            <a:r>
              <a:rPr lang="en-US" altLang="zh-CN" b="0" dirty="0" err="1"/>
              <a:t>totalUserBuket</a:t>
            </a:r>
            <a:r>
              <a:rPr lang="en-US" altLang="zh-CN" b="0" dirty="0"/>
              <a:t>; </a:t>
            </a:r>
            <a:r>
              <a:rPr lang="en-US" altLang="zh-CN" b="0" dirty="0" err="1"/>
              <a:t>i</a:t>
            </a:r>
            <a:r>
              <a:rPr lang="en-US" altLang="zh-CN" b="0" dirty="0"/>
              <a:t>++</a:t>
            </a:r>
            <a:r>
              <a:rPr lang="zh-CN" altLang="en-US" b="0" dirty="0"/>
              <a:t>）</a:t>
            </a:r>
            <a:r>
              <a:rPr lang="en-US" altLang="zh-CN" b="0" dirty="0"/>
              <a:t>{</a:t>
            </a:r>
            <a:br>
              <a:rPr lang="en-US" altLang="zh-CN" b="0" dirty="0"/>
            </a:br>
            <a:r>
              <a:rPr lang="en-US" altLang="zh-CN" b="0" dirty="0" smtClean="0"/>
              <a:t>	</a:t>
            </a:r>
            <a:r>
              <a:rPr lang="en-US" altLang="zh-CN" dirty="0" err="1" smtClean="0"/>
              <a:t>interestWithDecay</a:t>
            </a:r>
            <a:r>
              <a:rPr lang="en-US" altLang="zh-CN" dirty="0" smtClean="0"/>
              <a:t> </a:t>
            </a:r>
            <a:r>
              <a:rPr lang="en-US" altLang="zh-CN" dirty="0"/>
              <a:t>+= </a:t>
            </a:r>
            <a:r>
              <a:rPr lang="en-US" altLang="zh-CN" dirty="0" err="1"/>
              <a:t>timeDecayFactors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* </a:t>
            </a:r>
            <a:r>
              <a:rPr lang="en-US" altLang="zh-CN" dirty="0" err="1"/>
              <a:t>userWeights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/ </a:t>
            </a:r>
            <a:r>
              <a:rPr lang="en-US" altLang="zh-CN" dirty="0" err="1"/>
              <a:t>feaWeights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  <a:br>
              <a:rPr lang="en-US" altLang="zh-CN" dirty="0"/>
            </a:br>
            <a:r>
              <a:rPr lang="en-US" altLang="zh-CN" b="0" dirty="0"/>
              <a:t>}</a:t>
            </a:r>
          </a:p>
          <a:p>
            <a:r>
              <a:rPr lang="zh-CN" altLang="en-US" b="0" dirty="0"/>
              <a:t>其中时间衰减因素计算公式如下：（</a:t>
            </a:r>
            <a:r>
              <a:rPr lang="en-US" altLang="zh-CN" b="0" dirty="0"/>
              <a:t>alpha=0.9</a:t>
            </a:r>
            <a:r>
              <a:rPr lang="zh-CN" altLang="en-US" b="0" dirty="0"/>
              <a:t>，初始值：</a:t>
            </a:r>
            <a:r>
              <a:rPr lang="en-US" altLang="zh-CN" b="0" dirty="0" err="1"/>
              <a:t>timeDecayFactors</a:t>
            </a:r>
            <a:r>
              <a:rPr lang="en-US" altLang="zh-CN" b="0" dirty="0"/>
              <a:t>[totalUserBuket-1]=1</a:t>
            </a:r>
            <a:r>
              <a:rPr lang="zh-CN" altLang="en-US" b="0" dirty="0"/>
              <a:t>）</a:t>
            </a:r>
            <a:br>
              <a:rPr lang="zh-CN" altLang="en-US" b="0" dirty="0"/>
            </a:br>
            <a:r>
              <a:rPr lang="en-US" altLang="zh-CN" dirty="0" err="1"/>
              <a:t>timeDecayFactors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 - 1] = alpha * </a:t>
            </a:r>
            <a:r>
              <a:rPr lang="en-US" altLang="zh-CN" dirty="0" err="1"/>
              <a:t>timeDecayFactors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628673" y="472597"/>
            <a:ext cx="6320771" cy="45273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视频画像计算方法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449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/>
              <a:t>后续处理</a:t>
            </a:r>
          </a:p>
          <a:p>
            <a:r>
              <a:rPr lang="zh-CN" altLang="en-US" dirty="0"/>
              <a:t>长期热门标签权重</a:t>
            </a:r>
            <a:r>
              <a:rPr lang="en-US" altLang="zh-CN" dirty="0"/>
              <a:t>tuning</a:t>
            </a:r>
          </a:p>
          <a:p>
            <a:pPr marL="0" indent="0">
              <a:buNone/>
            </a:pPr>
            <a:r>
              <a:rPr lang="zh-CN" altLang="en-US" b="0" dirty="0" smtClean="0"/>
              <a:t>     对于</a:t>
            </a:r>
            <a:r>
              <a:rPr lang="zh-CN" altLang="en-US" b="0" dirty="0"/>
              <a:t>一些长期热度很高的的标签（如：</a:t>
            </a:r>
            <a:r>
              <a:rPr lang="en-US" altLang="zh-CN" b="0" dirty="0"/>
              <a:t>mv, </a:t>
            </a:r>
            <a:r>
              <a:rPr lang="zh-CN" altLang="en-US" b="0" dirty="0"/>
              <a:t>上海，中国，中国电影等</a:t>
            </a:r>
            <a:r>
              <a:rPr lang="en-US" altLang="zh-CN" b="0" dirty="0"/>
              <a:t>206</a:t>
            </a:r>
            <a:r>
              <a:rPr lang="zh-CN" altLang="en-US" b="0" dirty="0"/>
              <a:t>个标签），人工定制标签调权</a:t>
            </a:r>
            <a:r>
              <a:rPr lang="zh-CN" altLang="en-US" b="0" dirty="0" smtClean="0"/>
              <a:t>表；已经</a:t>
            </a:r>
            <a:r>
              <a:rPr lang="zh-CN" altLang="en-US" b="0" dirty="0"/>
              <a:t>计算出的权重乘以人工制定调权值，再次降权这些标签的权重。</a:t>
            </a:r>
            <a:br>
              <a:rPr lang="zh-CN" altLang="en-US" b="0" dirty="0"/>
            </a:br>
            <a:r>
              <a:rPr lang="zh-CN" altLang="en-US" b="0" dirty="0" smtClean="0"/>
              <a:t>     公式</a:t>
            </a:r>
            <a:r>
              <a:rPr lang="zh-CN" altLang="en-US" b="0" dirty="0"/>
              <a:t>：</a:t>
            </a:r>
            <a:r>
              <a:rPr lang="en-US" altLang="zh-CN" dirty="0"/>
              <a:t>weight(t) *= factor(t)</a:t>
            </a:r>
            <a:br>
              <a:rPr lang="en-US" altLang="zh-CN" dirty="0"/>
            </a:br>
            <a:r>
              <a:rPr lang="en-US" altLang="zh-CN" dirty="0" smtClean="0"/>
              <a:t>    </a:t>
            </a:r>
            <a:r>
              <a:rPr lang="zh-CN" altLang="en-US" b="0" dirty="0" smtClean="0"/>
              <a:t>其中</a:t>
            </a:r>
            <a:r>
              <a:rPr lang="en-US" altLang="zh-CN" b="0" dirty="0"/>
              <a:t>factor</a:t>
            </a:r>
            <a:r>
              <a:rPr lang="zh-CN" altLang="en-US" b="0" dirty="0"/>
              <a:t>（</a:t>
            </a:r>
            <a:r>
              <a:rPr lang="en-US" altLang="zh-CN" b="0" dirty="0"/>
              <a:t>t</a:t>
            </a:r>
            <a:r>
              <a:rPr lang="zh-CN" altLang="en-US" b="0" dirty="0"/>
              <a:t>）的取值范围是</a:t>
            </a:r>
            <a:r>
              <a:rPr lang="en-US" altLang="zh-CN" b="0" dirty="0"/>
              <a:t>[0.1, 0.2, 0.3 ... 0.8, 0.9]</a:t>
            </a:r>
            <a:r>
              <a:rPr lang="zh-CN" altLang="en-US" b="0" dirty="0"/>
              <a:t>之中的一个值。</a:t>
            </a:r>
          </a:p>
          <a:p>
            <a:r>
              <a:rPr lang="zh-CN" altLang="en-US" dirty="0"/>
              <a:t>删除已下线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0" dirty="0" smtClean="0"/>
              <a:t>    读取</a:t>
            </a:r>
            <a:r>
              <a:rPr lang="zh-CN" altLang="en-US" b="0" dirty="0"/>
              <a:t>下线标签表，从已经计算的用户兴趣标签中删除已下线标签。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628673" y="472597"/>
            <a:ext cx="6320771" cy="45273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视频画像计算方法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625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分桶计算框架</a:t>
            </a:r>
          </a:p>
          <a:p>
            <a:r>
              <a:rPr lang="zh-CN" altLang="en-US" b="0" dirty="0" smtClean="0"/>
              <a:t>整合</a:t>
            </a:r>
            <a:r>
              <a:rPr lang="en-US" altLang="zh-CN" b="0" dirty="0"/>
              <a:t>60</a:t>
            </a:r>
            <a:r>
              <a:rPr lang="zh-CN" altLang="en-US" b="0" dirty="0"/>
              <a:t>天行为</a:t>
            </a:r>
            <a:r>
              <a:rPr lang="zh-CN" altLang="en-US" b="0" dirty="0" smtClean="0"/>
              <a:t>数据的</a:t>
            </a:r>
            <a:r>
              <a:rPr lang="zh-CN" altLang="en-US" b="0" dirty="0"/>
              <a:t>时候使用时间桶计算框架，具体方法是：</a:t>
            </a:r>
          </a:p>
          <a:p>
            <a:pPr marL="0" indent="0">
              <a:buNone/>
            </a:pPr>
            <a:r>
              <a:rPr lang="en-US" altLang="zh-CN" b="0" dirty="0"/>
              <a:t> </a:t>
            </a:r>
            <a:r>
              <a:rPr lang="en-US" altLang="zh-CN" b="0" dirty="0" smtClean="0"/>
              <a:t>   </a:t>
            </a:r>
            <a:r>
              <a:rPr lang="zh-CN" altLang="en-US" b="0" dirty="0" smtClean="0"/>
              <a:t>以</a:t>
            </a:r>
            <a:r>
              <a:rPr lang="zh-CN" altLang="en-US" b="0" dirty="0"/>
              <a:t>用户观看时刻为基准，每</a:t>
            </a:r>
            <a:r>
              <a:rPr lang="en-US" altLang="zh-CN" b="0" dirty="0"/>
              <a:t>3</a:t>
            </a:r>
            <a:r>
              <a:rPr lang="zh-CN" altLang="en-US" b="0" dirty="0"/>
              <a:t>天（可配置）期间作为一个时间桶来聚合用户的单天行为权重，最终按照时间桶的时间顺序来保存结果。</a:t>
            </a:r>
          </a:p>
          <a:p>
            <a:endParaRPr lang="zh-CN" altLang="en-US" b="0" dirty="0"/>
          </a:p>
          <a:p>
            <a:r>
              <a:rPr lang="en-US" altLang="zh-CN" b="0" dirty="0"/>
              <a:t>tag</a:t>
            </a:r>
            <a:r>
              <a:rPr lang="zh-CN" altLang="en-US" b="0" dirty="0"/>
              <a:t>热度是同样时间段的所有桶里的</a:t>
            </a:r>
            <a:r>
              <a:rPr lang="en-US" altLang="zh-CN" b="0" dirty="0"/>
              <a:t>tag</a:t>
            </a:r>
            <a:r>
              <a:rPr lang="zh-CN" altLang="en-US" b="0" dirty="0"/>
              <a:t>的</a:t>
            </a:r>
            <a:r>
              <a:rPr lang="en-US" altLang="zh-CN" b="0" dirty="0"/>
              <a:t>weight</a:t>
            </a:r>
            <a:r>
              <a:rPr lang="zh-CN" altLang="en-US" b="0" dirty="0"/>
              <a:t>累加生成的。每个时间桶各自计算</a:t>
            </a:r>
            <a:r>
              <a:rPr lang="en-US" altLang="zh-CN" b="0" dirty="0"/>
              <a:t>tag</a:t>
            </a:r>
            <a:r>
              <a:rPr lang="zh-CN" altLang="en-US" b="0" dirty="0"/>
              <a:t>的热度。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628673" y="472597"/>
            <a:ext cx="6320771" cy="45273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视频画像计算方法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231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AA5F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845</Words>
  <Application>Microsoft Office PowerPoint</Application>
  <PresentationFormat>宽屏</PresentationFormat>
  <Paragraphs>92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Wingdings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李腾</dc:creator>
  <cp:lastModifiedBy>heyi</cp:lastModifiedBy>
  <cp:revision>89</cp:revision>
  <dcterms:created xsi:type="dcterms:W3CDTF">2016-12-19T14:41:11Z</dcterms:created>
  <dcterms:modified xsi:type="dcterms:W3CDTF">2017-06-30T03:39:26Z</dcterms:modified>
</cp:coreProperties>
</file>