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an" initials="k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80" autoAdjust="0"/>
  </p:normalViewPr>
  <p:slideViewPr>
    <p:cSldViewPr snapToGrid="0">
      <p:cViewPr varScale="1">
        <p:scale>
          <a:sx n="88" d="100"/>
          <a:sy n="8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BFA16-1C12-4868-BE9E-E23F0B7D1B8B}" type="doc">
      <dgm:prSet loTypeId="urn:microsoft.com/office/officeart/2005/8/layout/hList6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F652C0B-4F3E-4926-9340-ADF1B4E5448D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用户数据服务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0D15E1-39ED-4B68-BB2F-91FD05856BCF}" cxnId="{3AE82BE1-C576-4081-B3DB-734A4F51BEE9}" type="parTrans">
      <dgm:prSet/>
      <dgm:spPr/>
      <dgm:t>
        <a:bodyPr/>
        <a:lstStyle/>
        <a:p>
          <a:endParaRPr lang="zh-CN" altLang="en-US"/>
        </a:p>
      </dgm:t>
    </dgm:pt>
    <dgm:pt modelId="{CB43748F-A89C-4281-A798-108863B88D85}" cxnId="{3AE82BE1-C576-4081-B3DB-734A4F51BEE9}" type="sibTrans">
      <dgm:prSet/>
      <dgm:spPr/>
      <dgm:t>
        <a:bodyPr/>
        <a:lstStyle/>
        <a:p>
          <a:endParaRPr lang="zh-CN" altLang="en-US"/>
        </a:p>
      </dgm:t>
    </dgm:pt>
    <dgm:pt modelId="{4DB35BD2-CC96-4E10-851B-8AB54539F4F4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缓存</a:t>
          </a:r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异步加载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F8C362-FFD1-4D10-A590-F80496F43EBF}" cxnId="{FC0B426F-5FB1-459E-84C3-4C7FBDD2BB4F}" type="parTrans">
      <dgm:prSet/>
      <dgm:spPr/>
      <dgm:t>
        <a:bodyPr/>
        <a:lstStyle/>
        <a:p>
          <a:endParaRPr lang="zh-CN" altLang="en-US"/>
        </a:p>
      </dgm:t>
    </dgm:pt>
    <dgm:pt modelId="{1467EAB5-4BC4-4A3C-A33E-F6B2C7E49F18}" cxnId="{FC0B426F-5FB1-459E-84C3-4C7FBDD2BB4F}" type="sibTrans">
      <dgm:prSet/>
      <dgm:spPr/>
      <dgm:t>
        <a:bodyPr/>
        <a:lstStyle/>
        <a:p>
          <a:endParaRPr lang="zh-CN" altLang="en-US"/>
        </a:p>
      </dgm:t>
    </dgm:pt>
    <dgm:pt modelId="{1FE09CE9-5E25-4D34-BE85-E8C0981DFB63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推荐服务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D5657C-8666-4AA6-956C-438941BAE480}" cxnId="{1C7D7BE5-B0A4-49D8-B99B-3CDE36C59E88}" type="parTrans">
      <dgm:prSet/>
      <dgm:spPr/>
      <dgm:t>
        <a:bodyPr/>
        <a:lstStyle/>
        <a:p>
          <a:endParaRPr lang="zh-CN" altLang="en-US"/>
        </a:p>
      </dgm:t>
    </dgm:pt>
    <dgm:pt modelId="{0ED720B4-BDC6-49B7-9EC9-BA83A09BAA23}" cxnId="{1C7D7BE5-B0A4-49D8-B99B-3CDE36C59E88}" type="sibTrans">
      <dgm:prSet/>
      <dgm:spPr/>
      <dgm:t>
        <a:bodyPr/>
        <a:lstStyle/>
        <a:p>
          <a:endParaRPr lang="zh-CN" altLang="en-US"/>
        </a:p>
      </dgm:t>
    </dgm:pt>
    <dgm:pt modelId="{475F014B-CC76-4CCE-8626-A25E4D0E4AE5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减少召回计算量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1A3BC6-6C11-4163-9E30-6794B266DF75}" cxnId="{99553F96-A792-46A6-882E-2B26AEB56E4F}" type="parTrans">
      <dgm:prSet/>
      <dgm:spPr/>
      <dgm:t>
        <a:bodyPr/>
        <a:lstStyle/>
        <a:p>
          <a:endParaRPr lang="zh-CN" altLang="en-US"/>
        </a:p>
      </dgm:t>
    </dgm:pt>
    <dgm:pt modelId="{6D75469C-D21A-46B7-AE21-F4DB43ACAED6}" cxnId="{99553F96-A792-46A6-882E-2B26AEB56E4F}" type="sibTrans">
      <dgm:prSet/>
      <dgm:spPr/>
      <dgm:t>
        <a:bodyPr/>
        <a:lstStyle/>
        <a:p>
          <a:endParaRPr lang="zh-CN" altLang="en-US"/>
        </a:p>
      </dgm:t>
    </dgm:pt>
    <dgm:pt modelId="{EF14150C-3291-4603-BE0D-5F96636D56C0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整体自动降级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0A5700-C587-48CD-86EC-30D84AF6C40C}" cxnId="{5554A794-50BD-4AA3-A0A9-6504077BAF6E}" type="parTrans">
      <dgm:prSet/>
      <dgm:spPr/>
      <dgm:t>
        <a:bodyPr/>
        <a:lstStyle/>
        <a:p>
          <a:endParaRPr lang="zh-CN" altLang="en-US"/>
        </a:p>
      </dgm:t>
    </dgm:pt>
    <dgm:pt modelId="{6B05971A-6182-4C4C-A75F-6DF94D154C85}" cxnId="{5554A794-50BD-4AA3-A0A9-6504077BAF6E}" type="sibTrans">
      <dgm:prSet/>
      <dgm:spPr/>
      <dgm:t>
        <a:bodyPr/>
        <a:lstStyle/>
        <a:p>
          <a:endParaRPr lang="zh-CN" altLang="en-US"/>
        </a:p>
      </dgm:t>
    </dgm:pt>
    <dgm:pt modelId="{8CBCE2FD-03CD-4146-B811-D7FE1C8EF645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根据系统负载和服务平响自动降级及恢复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4442B0-B81D-47BB-A5DF-22B9667B0526}" cxnId="{84DF1993-5F63-482B-AD7D-51607030AEA9}" type="parTrans">
      <dgm:prSet/>
      <dgm:spPr/>
      <dgm:t>
        <a:bodyPr/>
        <a:lstStyle/>
        <a:p>
          <a:endParaRPr lang="zh-CN" altLang="en-US"/>
        </a:p>
      </dgm:t>
    </dgm:pt>
    <dgm:pt modelId="{F61C3397-9FEC-4D12-8370-98F1683F9167}" cxnId="{84DF1993-5F63-482B-AD7D-51607030AEA9}" type="sibTrans">
      <dgm:prSet/>
      <dgm:spPr/>
      <dgm:t>
        <a:bodyPr/>
        <a:lstStyle/>
        <a:p>
          <a:endParaRPr lang="zh-CN" altLang="en-US"/>
        </a:p>
      </dgm:t>
    </dgm:pt>
    <dgm:pt modelId="{872C3775-B572-473A-8892-B7C20B9729E4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从后到前自动降级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B70730-BAE9-47FA-A509-6AFCE535A18C}" cxnId="{DEB609B8-477A-428E-8132-8468D34A23BC}" type="parTrans">
      <dgm:prSet/>
      <dgm:spPr/>
      <dgm:t>
        <a:bodyPr/>
        <a:lstStyle/>
        <a:p>
          <a:endParaRPr lang="zh-CN" altLang="en-US"/>
        </a:p>
      </dgm:t>
    </dgm:pt>
    <dgm:pt modelId="{6FF56D92-CB04-4E46-ABAF-07D057C5E41B}" cxnId="{DEB609B8-477A-428E-8132-8468D34A23BC}" type="sibTrans">
      <dgm:prSet/>
      <dgm:spPr/>
      <dgm:t>
        <a:bodyPr/>
        <a:lstStyle/>
        <a:p>
          <a:endParaRPr lang="zh-CN" altLang="en-US"/>
        </a:p>
      </dgm:t>
    </dgm:pt>
    <dgm:pt modelId="{3CD23637-AE5D-4338-A049-949AB36BAFA1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更新数据异步处理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8EB660-2D17-4793-A141-F13F751777F1}" cxnId="{2E8FE8E5-F940-437A-9D03-486B14D4B599}" type="parTrans">
      <dgm:prSet/>
      <dgm:spPr/>
      <dgm:t>
        <a:bodyPr/>
        <a:lstStyle/>
        <a:p>
          <a:endParaRPr lang="zh-CN" altLang="en-US"/>
        </a:p>
      </dgm:t>
    </dgm:pt>
    <dgm:pt modelId="{4E5AC07D-AA37-4F52-8D0B-A547ED9B8CD7}" cxnId="{2E8FE8E5-F940-437A-9D03-486B14D4B599}" type="sibTrans">
      <dgm:prSet/>
      <dgm:spPr/>
      <dgm:t>
        <a:bodyPr/>
        <a:lstStyle/>
        <a:p>
          <a:endParaRPr lang="zh-CN" altLang="en-US"/>
        </a:p>
      </dgm:t>
    </dgm:pt>
    <dgm:pt modelId="{812893FE-6101-4AD3-ACA9-88A6D77AD63F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精品结果按比例替换个性化结果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884890-B357-49C3-94F3-655AB17FBB98}" cxnId="{31AD23CD-32B1-45CE-B6F3-E7C946568C4D}" type="parTrans">
      <dgm:prSet/>
      <dgm:spPr/>
      <dgm:t>
        <a:bodyPr/>
        <a:lstStyle/>
        <a:p>
          <a:endParaRPr lang="zh-CN" altLang="en-US"/>
        </a:p>
      </dgm:t>
    </dgm:pt>
    <dgm:pt modelId="{3318D939-1656-41BC-BBCA-F4C118E4BD8D}" cxnId="{31AD23CD-32B1-45CE-B6F3-E7C946568C4D}" type="sibTrans">
      <dgm:prSet/>
      <dgm:spPr/>
      <dgm:t>
        <a:bodyPr/>
        <a:lstStyle/>
        <a:p>
          <a:endParaRPr lang="zh-CN" altLang="en-US"/>
        </a:p>
      </dgm:t>
    </dgm:pt>
    <dgm:pt modelId="{062E824E-89AF-4DEE-8F34-13374225DA19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减少模型数据计算量，降低个性化质量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CB3417-74F9-4AD8-98E9-DF2103D8157D}" cxnId="{10A339DC-D0C0-4595-844E-32233BF2C7C5}" type="parTrans">
      <dgm:prSet/>
      <dgm:spPr/>
      <dgm:t>
        <a:bodyPr/>
        <a:lstStyle/>
        <a:p>
          <a:endParaRPr lang="zh-CN" altLang="en-US"/>
        </a:p>
      </dgm:t>
    </dgm:pt>
    <dgm:pt modelId="{28845EEB-3DBA-4A8B-8C73-8455DEEE4F51}" cxnId="{10A339DC-D0C0-4595-844E-32233BF2C7C5}" type="sibTrans">
      <dgm:prSet/>
      <dgm:spPr/>
      <dgm:t>
        <a:bodyPr/>
        <a:lstStyle/>
        <a:p>
          <a:endParaRPr lang="zh-CN" altLang="en-US"/>
        </a:p>
      </dgm:t>
    </dgm:pt>
    <dgm:pt modelId="{7468CB70-FB10-4E69-8454-50E067F1CC61}" type="pres">
      <dgm:prSet presAssocID="{B57BFA16-1C12-4868-BE9E-E23F0B7D1B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6311FA-61AD-4094-ABF1-6C9D31BC3D25}" type="pres">
      <dgm:prSet presAssocID="{1F652C0B-4F3E-4926-9340-ADF1B4E5448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44DF1-D807-432D-82DA-B5458DAB452B}" type="pres">
      <dgm:prSet presAssocID="{CB43748F-A89C-4281-A798-108863B88D85}" presName="sibTrans" presStyleCnt="0"/>
      <dgm:spPr/>
    </dgm:pt>
    <dgm:pt modelId="{1F6E6982-97E2-4D26-97B5-8094B658ECD8}" type="pres">
      <dgm:prSet presAssocID="{1FE09CE9-5E25-4D34-BE85-E8C0981DFB6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F62F34-8001-4143-AFF5-B8FEF82237DD}" type="pres">
      <dgm:prSet presAssocID="{0ED720B4-BDC6-49B7-9EC9-BA83A09BAA23}" presName="sibTrans" presStyleCnt="0"/>
      <dgm:spPr/>
    </dgm:pt>
    <dgm:pt modelId="{0518EB6C-30DF-4AEA-91D6-DB95A1F6C397}" type="pres">
      <dgm:prSet presAssocID="{EF14150C-3291-4603-BE0D-5F96636D56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553F96-A792-46A6-882E-2B26AEB56E4F}" srcId="{1FE09CE9-5E25-4D34-BE85-E8C0981DFB63}" destId="{475F014B-CC76-4CCE-8626-A25E4D0E4AE5}" srcOrd="0" destOrd="0" parTransId="{731A3BC6-6C11-4163-9E30-6794B266DF75}" sibTransId="{6D75469C-D21A-46B7-AE21-F4DB43ACAED6}"/>
    <dgm:cxn modelId="{9BB6A2BF-F928-48F6-BAD9-4090897B0F59}" type="presOf" srcId="{3CD23637-AE5D-4338-A049-949AB36BAFA1}" destId="{F26311FA-61AD-4094-ABF1-6C9D31BC3D25}" srcOrd="0" destOrd="2" presId="urn:microsoft.com/office/officeart/2005/8/layout/hList6"/>
    <dgm:cxn modelId="{3AE82BE1-C576-4081-B3DB-734A4F51BEE9}" srcId="{B57BFA16-1C12-4868-BE9E-E23F0B7D1B8B}" destId="{1F652C0B-4F3E-4926-9340-ADF1B4E5448D}" srcOrd="0" destOrd="0" parTransId="{500D15E1-39ED-4B68-BB2F-91FD05856BCF}" sibTransId="{CB43748F-A89C-4281-A798-108863B88D85}"/>
    <dgm:cxn modelId="{1C7D7BE5-B0A4-49D8-B99B-3CDE36C59E88}" srcId="{B57BFA16-1C12-4868-BE9E-E23F0B7D1B8B}" destId="{1FE09CE9-5E25-4D34-BE85-E8C0981DFB63}" srcOrd="1" destOrd="0" parTransId="{0DD5657C-8666-4AA6-956C-438941BAE480}" sibTransId="{0ED720B4-BDC6-49B7-9EC9-BA83A09BAA23}"/>
    <dgm:cxn modelId="{31AD23CD-32B1-45CE-B6F3-E7C946568C4D}" srcId="{1FE09CE9-5E25-4D34-BE85-E8C0981DFB63}" destId="{812893FE-6101-4AD3-ACA9-88A6D77AD63F}" srcOrd="1" destOrd="0" parTransId="{A2884890-B357-49C3-94F3-655AB17FBB98}" sibTransId="{3318D939-1656-41BC-BBCA-F4C118E4BD8D}"/>
    <dgm:cxn modelId="{9DECFADD-A0FC-41FF-A722-127268F7F1DA}" type="presOf" srcId="{1FE09CE9-5E25-4D34-BE85-E8C0981DFB63}" destId="{1F6E6982-97E2-4D26-97B5-8094B658ECD8}" srcOrd="0" destOrd="0" presId="urn:microsoft.com/office/officeart/2005/8/layout/hList6"/>
    <dgm:cxn modelId="{0A0821D3-CEC3-4E32-90A4-C59FE951104A}" type="presOf" srcId="{062E824E-89AF-4DEE-8F34-13374225DA19}" destId="{1F6E6982-97E2-4D26-97B5-8094B658ECD8}" srcOrd="0" destOrd="3" presId="urn:microsoft.com/office/officeart/2005/8/layout/hList6"/>
    <dgm:cxn modelId="{35945691-8CF0-4539-849D-AE0517B16B01}" type="presOf" srcId="{8CBCE2FD-03CD-4146-B811-D7FE1C8EF645}" destId="{0518EB6C-30DF-4AEA-91D6-DB95A1F6C397}" srcOrd="0" destOrd="1" presId="urn:microsoft.com/office/officeart/2005/8/layout/hList6"/>
    <dgm:cxn modelId="{2E8FE8E5-F940-437A-9D03-486B14D4B599}" srcId="{1F652C0B-4F3E-4926-9340-ADF1B4E5448D}" destId="{3CD23637-AE5D-4338-A049-949AB36BAFA1}" srcOrd="1" destOrd="0" parTransId="{1A8EB660-2D17-4793-A141-F13F751777F1}" sibTransId="{4E5AC07D-AA37-4F52-8D0B-A547ED9B8CD7}"/>
    <dgm:cxn modelId="{88C45462-6BCE-4D1F-8CE6-9091626F7697}" type="presOf" srcId="{812893FE-6101-4AD3-ACA9-88A6D77AD63F}" destId="{1F6E6982-97E2-4D26-97B5-8094B658ECD8}" srcOrd="0" destOrd="2" presId="urn:microsoft.com/office/officeart/2005/8/layout/hList6"/>
    <dgm:cxn modelId="{B19D7B93-4D0B-415A-AB10-C81FE315B973}" type="presOf" srcId="{1F652C0B-4F3E-4926-9340-ADF1B4E5448D}" destId="{F26311FA-61AD-4094-ABF1-6C9D31BC3D25}" srcOrd="0" destOrd="0" presId="urn:microsoft.com/office/officeart/2005/8/layout/hList6"/>
    <dgm:cxn modelId="{84DF1993-5F63-482B-AD7D-51607030AEA9}" srcId="{EF14150C-3291-4603-BE0D-5F96636D56C0}" destId="{8CBCE2FD-03CD-4146-B811-D7FE1C8EF645}" srcOrd="0" destOrd="0" parTransId="{964442B0-B81D-47BB-A5DF-22B9667B0526}" sibTransId="{F61C3397-9FEC-4D12-8370-98F1683F9167}"/>
    <dgm:cxn modelId="{DEB609B8-477A-428E-8132-8468D34A23BC}" srcId="{EF14150C-3291-4603-BE0D-5F96636D56C0}" destId="{872C3775-B572-473A-8892-B7C20B9729E4}" srcOrd="1" destOrd="0" parTransId="{F5B70730-BAE9-47FA-A509-6AFCE535A18C}" sibTransId="{6FF56D92-CB04-4E46-ABAF-07D057C5E41B}"/>
    <dgm:cxn modelId="{C1288903-3222-434B-A5A9-9C5DCEFC4B6D}" type="presOf" srcId="{4DB35BD2-CC96-4E10-851B-8AB54539F4F4}" destId="{F26311FA-61AD-4094-ABF1-6C9D31BC3D25}" srcOrd="0" destOrd="1" presId="urn:microsoft.com/office/officeart/2005/8/layout/hList6"/>
    <dgm:cxn modelId="{E75720FD-6B6F-43DE-A0FD-74F301DA43F3}" type="presOf" srcId="{B57BFA16-1C12-4868-BE9E-E23F0B7D1B8B}" destId="{7468CB70-FB10-4E69-8454-50E067F1CC61}" srcOrd="0" destOrd="0" presId="urn:microsoft.com/office/officeart/2005/8/layout/hList6"/>
    <dgm:cxn modelId="{10A339DC-D0C0-4595-844E-32233BF2C7C5}" srcId="{1FE09CE9-5E25-4D34-BE85-E8C0981DFB63}" destId="{062E824E-89AF-4DEE-8F34-13374225DA19}" srcOrd="2" destOrd="0" parTransId="{4ACB3417-74F9-4AD8-98E9-DF2103D8157D}" sibTransId="{28845EEB-3DBA-4A8B-8C73-8455DEEE4F51}"/>
    <dgm:cxn modelId="{FC0B426F-5FB1-459E-84C3-4C7FBDD2BB4F}" srcId="{1F652C0B-4F3E-4926-9340-ADF1B4E5448D}" destId="{4DB35BD2-CC96-4E10-851B-8AB54539F4F4}" srcOrd="0" destOrd="0" parTransId="{9BF8C362-FFD1-4D10-A590-F80496F43EBF}" sibTransId="{1467EAB5-4BC4-4A3C-A33E-F6B2C7E49F18}"/>
    <dgm:cxn modelId="{5554A794-50BD-4AA3-A0A9-6504077BAF6E}" srcId="{B57BFA16-1C12-4868-BE9E-E23F0B7D1B8B}" destId="{EF14150C-3291-4603-BE0D-5F96636D56C0}" srcOrd="2" destOrd="0" parTransId="{B20A5700-C587-48CD-86EC-30D84AF6C40C}" sibTransId="{6B05971A-6182-4C4C-A75F-6DF94D154C85}"/>
    <dgm:cxn modelId="{598BE0A6-AD4B-425A-9DDC-4D87278B0500}" type="presOf" srcId="{872C3775-B572-473A-8892-B7C20B9729E4}" destId="{0518EB6C-30DF-4AEA-91D6-DB95A1F6C397}" srcOrd="0" destOrd="2" presId="urn:microsoft.com/office/officeart/2005/8/layout/hList6"/>
    <dgm:cxn modelId="{DF2284BD-06F2-48F2-BEFE-BBCFA4C91DCB}" type="presOf" srcId="{EF14150C-3291-4603-BE0D-5F96636D56C0}" destId="{0518EB6C-30DF-4AEA-91D6-DB95A1F6C397}" srcOrd="0" destOrd="0" presId="urn:microsoft.com/office/officeart/2005/8/layout/hList6"/>
    <dgm:cxn modelId="{834E4A17-84E9-404E-B3F1-132C937C5E0E}" type="presOf" srcId="{475F014B-CC76-4CCE-8626-A25E4D0E4AE5}" destId="{1F6E6982-97E2-4D26-97B5-8094B658ECD8}" srcOrd="0" destOrd="1" presId="urn:microsoft.com/office/officeart/2005/8/layout/hList6"/>
    <dgm:cxn modelId="{1633775A-BA10-4EE8-B7AF-86A20722B33D}" type="presParOf" srcId="{7468CB70-FB10-4E69-8454-50E067F1CC61}" destId="{F26311FA-61AD-4094-ABF1-6C9D31BC3D25}" srcOrd="0" destOrd="0" presId="urn:microsoft.com/office/officeart/2005/8/layout/hList6"/>
    <dgm:cxn modelId="{C77EA787-DABC-4851-B937-C53AE0BE079A}" type="presParOf" srcId="{7468CB70-FB10-4E69-8454-50E067F1CC61}" destId="{BB944DF1-D807-432D-82DA-B5458DAB452B}" srcOrd="1" destOrd="0" presId="urn:microsoft.com/office/officeart/2005/8/layout/hList6"/>
    <dgm:cxn modelId="{D4C2E33B-5436-4DED-B4D3-0EB66B8D0824}" type="presParOf" srcId="{7468CB70-FB10-4E69-8454-50E067F1CC61}" destId="{1F6E6982-97E2-4D26-97B5-8094B658ECD8}" srcOrd="2" destOrd="0" presId="urn:microsoft.com/office/officeart/2005/8/layout/hList6"/>
    <dgm:cxn modelId="{E128CC5D-6A84-4E6C-AB07-6FBA09A8434A}" type="presParOf" srcId="{7468CB70-FB10-4E69-8454-50E067F1CC61}" destId="{C4F62F34-8001-4143-AFF5-B8FEF82237DD}" srcOrd="3" destOrd="0" presId="urn:microsoft.com/office/officeart/2005/8/layout/hList6"/>
    <dgm:cxn modelId="{2D9B7BCD-2CBD-48F5-B892-0F29710249A0}" type="presParOf" srcId="{7468CB70-FB10-4E69-8454-50E067F1CC61}" destId="{0518EB6C-30DF-4AEA-91D6-DB95A1F6C39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311FA-61AD-4094-ABF1-6C9D31BC3D25}">
      <dsp:nvSpPr>
        <dsp:cNvPr id="0" name=""/>
        <dsp:cNvSpPr/>
      </dsp:nvSpPr>
      <dsp:spPr>
        <a:xfrm rot="16200000">
          <a:off x="-295616" y="296419"/>
          <a:ext cx="2680071" cy="2087233"/>
        </a:xfrm>
        <a:prstGeom prst="flowChartManualOperati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002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用户数据服务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缓存</a:t>
          </a:r>
          <a:r>
            <a:rPr lang="en-US" altLang="zh-CN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异步加载</a:t>
          </a:r>
          <a:endParaRPr lang="zh-CN" altLang="en-US" sz="11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更新数据异步处理</a:t>
          </a:r>
          <a:endParaRPr lang="zh-CN" altLang="en-US" sz="11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803" y="536014"/>
        <a:ext cx="2087233" cy="1608043"/>
      </dsp:txXfrm>
    </dsp:sp>
    <dsp:sp modelId="{1F6E6982-97E2-4D26-97B5-8094B658ECD8}">
      <dsp:nvSpPr>
        <dsp:cNvPr id="0" name=""/>
        <dsp:cNvSpPr/>
      </dsp:nvSpPr>
      <dsp:spPr>
        <a:xfrm rot="16200000">
          <a:off x="1948160" y="296419"/>
          <a:ext cx="2680071" cy="2087233"/>
        </a:xfrm>
        <a:prstGeom prst="flowChartManualOperati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002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推荐服务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减少召回计算量</a:t>
          </a:r>
          <a:endParaRPr lang="zh-CN" altLang="en-US" sz="11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精品结果按比例替换个性化结果</a:t>
          </a:r>
          <a:endParaRPr lang="zh-CN" altLang="en-US" sz="11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减少模型数据计算量，降低个性化质量</a:t>
          </a:r>
          <a:endParaRPr lang="zh-CN" altLang="en-US" sz="11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244579" y="536014"/>
        <a:ext cx="2087233" cy="1608043"/>
      </dsp:txXfrm>
    </dsp:sp>
    <dsp:sp modelId="{0518EB6C-30DF-4AEA-91D6-DB95A1F6C397}">
      <dsp:nvSpPr>
        <dsp:cNvPr id="0" name=""/>
        <dsp:cNvSpPr/>
      </dsp:nvSpPr>
      <dsp:spPr>
        <a:xfrm rot="16200000">
          <a:off x="4191936" y="296419"/>
          <a:ext cx="2680071" cy="2087233"/>
        </a:xfrm>
        <a:prstGeom prst="flowChartManualOperati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002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整体自动降级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根据系统负载和服务平响自动降级及恢复</a:t>
          </a:r>
          <a:endParaRPr lang="zh-CN" altLang="en-US" sz="11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从后到前自动降级</a:t>
          </a:r>
          <a:endParaRPr lang="zh-CN" altLang="en-US" sz="11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4488355" y="536014"/>
        <a:ext cx="2087233" cy="1608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A72C-5E81-4CF6-9092-D14B53EA51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CF933-FF14-46D6-9ACD-D8AB35E333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71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7171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656176E-BE5A-4730-A1EF-EBF7C6ECAF47}" type="slidenum">
              <a:rPr kumimoji="0" lang="zh-CN" altLang="en-US"/>
            </a:fld>
            <a:endParaRPr kumimoji="0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F96FC1-F36E-4F5C-B80A-2DD118FD6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F96FC1-F36E-4F5C-B80A-2DD118FD6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F96FC1-F36E-4F5C-B80A-2DD118FD6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F96FC1-F36E-4F5C-B80A-2DD118FD6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F96FC1-F36E-4F5C-B80A-2DD118FD6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F96FC1-F36E-4F5C-B80A-2DD118FD6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F96FC1-F36E-4F5C-B80A-2DD118FD6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F96FC1-F36E-4F5C-B80A-2DD118FD6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F96FC1-F36E-4F5C-B80A-2DD118FD6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F96FC1-F36E-4F5C-B80A-2DD118FD6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F96FC1-F36E-4F5C-B80A-2DD118FD6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82B09-0182-4AE6-AB50-8B72DEC4B1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99F1-7D3A-4B2D-A4B9-C77FDEEBD4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C092-C1CA-40AE-955D-FE078745F9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5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6"/>
          <p:cNvSpPr txBox="1">
            <a:spLocks noChangeArrowheads="1"/>
          </p:cNvSpPr>
          <p:nvPr/>
        </p:nvSpPr>
        <p:spPr bwMode="auto">
          <a:xfrm>
            <a:off x="4427538" y="4210050"/>
            <a:ext cx="2587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李求会，寇岩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阿里移动事业群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高级技术专家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文本框 4"/>
          <p:cNvSpPr txBox="1">
            <a:spLocks noChangeArrowheads="1"/>
          </p:cNvSpPr>
          <p:nvPr/>
        </p:nvSpPr>
        <p:spPr bwMode="auto">
          <a:xfrm>
            <a:off x="742950" y="1924050"/>
            <a:ext cx="40227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头条在线服务架构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812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4" descr="PPT-20160919-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3825"/>
            <a:ext cx="19319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3104352" y="165515"/>
            <a:ext cx="25478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实时反馈数据流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0719" y="794490"/>
            <a:ext cx="6885119" cy="3880120"/>
            <a:chOff x="590719" y="794490"/>
            <a:chExt cx="6885119" cy="3880120"/>
          </a:xfrm>
        </p:grpSpPr>
        <p:grpSp>
          <p:nvGrpSpPr>
            <p:cNvPr id="9" name="组合 8"/>
            <p:cNvGrpSpPr/>
            <p:nvPr/>
          </p:nvGrpSpPr>
          <p:grpSpPr>
            <a:xfrm>
              <a:off x="4485224" y="933858"/>
              <a:ext cx="1381328" cy="1590092"/>
              <a:chOff x="4364597" y="1160167"/>
              <a:chExt cx="1381328" cy="159009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364597" y="1160167"/>
                <a:ext cx="1381328" cy="1590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458443" y="1305657"/>
                <a:ext cx="1167967" cy="421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模型训练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4458442" y="1900687"/>
                <a:ext cx="1167967" cy="421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画像训练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9"/>
              <p:cNvSpPr txBox="1">
                <a:spLocks noChangeArrowheads="1"/>
              </p:cNvSpPr>
              <p:nvPr/>
            </p:nvSpPr>
            <p:spPr bwMode="auto">
              <a:xfrm>
                <a:off x="4428906" y="2434709"/>
                <a:ext cx="128131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MR/MPI/ODPS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094510" y="2503874"/>
              <a:ext cx="1381328" cy="2170736"/>
              <a:chOff x="6103211" y="2302409"/>
              <a:chExt cx="1381328" cy="224384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6103211" y="2302409"/>
                <a:ext cx="1381328" cy="224384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210714" y="2517764"/>
                <a:ext cx="1167967" cy="421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日志拼接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6226561" y="3079711"/>
                <a:ext cx="1167967" cy="421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实时统计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6232533" y="3627484"/>
                <a:ext cx="1167967" cy="421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反作弊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9"/>
              <p:cNvSpPr txBox="1">
                <a:spLocks noChangeArrowheads="1"/>
              </p:cNvSpPr>
              <p:nvPr/>
            </p:nvSpPr>
            <p:spPr bwMode="auto">
              <a:xfrm>
                <a:off x="6446245" y="4171936"/>
                <a:ext cx="6503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storm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流程图: 过程 10"/>
            <p:cNvSpPr/>
            <p:nvPr/>
          </p:nvSpPr>
          <p:spPr bwMode="auto">
            <a:xfrm>
              <a:off x="707288" y="3817685"/>
              <a:ext cx="725272" cy="378057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zh-CN" altLang="en-US" sz="12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kumimoji="1"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21"/>
            <p:cNvSpPr txBox="1">
              <a:spLocks noChangeArrowheads="1"/>
            </p:cNvSpPr>
            <p:nvPr/>
          </p:nvSpPr>
          <p:spPr bwMode="auto">
            <a:xfrm>
              <a:off x="1586515" y="2314705"/>
              <a:ext cx="7925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展现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2"/>
            <p:cNvSpPr txBox="1">
              <a:spLocks noChangeArrowheads="1"/>
            </p:cNvSpPr>
            <p:nvPr/>
          </p:nvSpPr>
          <p:spPr bwMode="auto">
            <a:xfrm>
              <a:off x="1621537" y="3753801"/>
              <a:ext cx="8675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行为数据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>
              <a:endCxn id="17" idx="1"/>
            </p:cNvCxnSpPr>
            <p:nvPr/>
          </p:nvCxnSpPr>
          <p:spPr bwMode="auto">
            <a:xfrm>
              <a:off x="1432560" y="4006714"/>
              <a:ext cx="1101283" cy="152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4078310" y="3240473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消息队列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流程图: 过程 16"/>
            <p:cNvSpPr/>
            <p:nvPr/>
          </p:nvSpPr>
          <p:spPr bwMode="auto">
            <a:xfrm>
              <a:off x="2533843" y="3819208"/>
              <a:ext cx="725272" cy="378057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zh-CN" altLang="en-US" sz="12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日志接口服务</a:t>
              </a:r>
              <a:endParaRPr kumimoji="1"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16" idx="6"/>
            </p:cNvCxnSpPr>
            <p:nvPr/>
          </p:nvCxnSpPr>
          <p:spPr bwMode="auto">
            <a:xfrm flipV="1">
              <a:off x="5246277" y="2873580"/>
              <a:ext cx="955736" cy="57765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22"/>
            <p:cNvSpPr txBox="1">
              <a:spLocks noChangeArrowheads="1"/>
            </p:cNvSpPr>
            <p:nvPr/>
          </p:nvSpPr>
          <p:spPr bwMode="auto">
            <a:xfrm rot="19603497">
              <a:off x="3235259" y="3460497"/>
              <a:ext cx="8675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6" idx="6"/>
            </p:cNvCxnSpPr>
            <p:nvPr/>
          </p:nvCxnSpPr>
          <p:spPr bwMode="auto">
            <a:xfrm flipV="1">
              <a:off x="5246277" y="3417217"/>
              <a:ext cx="971583" cy="3402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6" idx="6"/>
            </p:cNvCxnSpPr>
            <p:nvPr/>
          </p:nvCxnSpPr>
          <p:spPr bwMode="auto">
            <a:xfrm>
              <a:off x="5246277" y="3451239"/>
              <a:ext cx="977555" cy="49590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5" idx="0"/>
              <a:endCxn id="24" idx="2"/>
            </p:cNvCxnSpPr>
            <p:nvPr/>
          </p:nvCxnSpPr>
          <p:spPr bwMode="auto">
            <a:xfrm flipV="1">
              <a:off x="6785174" y="1306418"/>
              <a:ext cx="0" cy="119745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等于号 23"/>
            <p:cNvSpPr/>
            <p:nvPr/>
          </p:nvSpPr>
          <p:spPr>
            <a:xfrm>
              <a:off x="6342488" y="1203314"/>
              <a:ext cx="885372" cy="129854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流程图: 过程 24"/>
            <p:cNvSpPr/>
            <p:nvPr/>
          </p:nvSpPr>
          <p:spPr bwMode="auto">
            <a:xfrm>
              <a:off x="2533843" y="2367578"/>
              <a:ext cx="725272" cy="378057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2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Server</a:t>
              </a:r>
              <a:endParaRPr kumimoji="1"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流程图: 过程 25"/>
            <p:cNvSpPr/>
            <p:nvPr/>
          </p:nvSpPr>
          <p:spPr bwMode="auto">
            <a:xfrm>
              <a:off x="706507" y="2389590"/>
              <a:ext cx="725272" cy="378057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zh-CN" altLang="en-US" sz="12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推荐引擎</a:t>
              </a:r>
              <a:endParaRPr kumimoji="1" lang="zh-CN" altLang="en-US" sz="1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1"/>
            <p:cNvSpPr txBox="1">
              <a:spLocks noChangeArrowheads="1"/>
            </p:cNvSpPr>
            <p:nvPr/>
          </p:nvSpPr>
          <p:spPr bwMode="auto">
            <a:xfrm>
              <a:off x="1571534" y="2686061"/>
              <a:ext cx="7925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9"/>
            <p:cNvSpPr txBox="1">
              <a:spLocks noChangeArrowheads="1"/>
            </p:cNvSpPr>
            <p:nvPr/>
          </p:nvSpPr>
          <p:spPr bwMode="auto">
            <a:xfrm>
              <a:off x="6374765" y="794490"/>
              <a:ext cx="9760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merge log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统计数据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flipH="1" flipV="1">
              <a:off x="5747037" y="1261086"/>
              <a:ext cx="712807" cy="103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4" idx="4"/>
              <a:endCxn id="52" idx="6"/>
            </p:cNvCxnSpPr>
            <p:nvPr/>
          </p:nvCxnSpPr>
          <p:spPr bwMode="auto">
            <a:xfrm flipH="1">
              <a:off x="5747036" y="1291147"/>
              <a:ext cx="712808" cy="59399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endCxn id="26" idx="0"/>
            </p:cNvCxnSpPr>
            <p:nvPr/>
          </p:nvCxnSpPr>
          <p:spPr>
            <a:xfrm rot="10800000" flipV="1">
              <a:off x="1069143" y="1274322"/>
              <a:ext cx="2252002" cy="111526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21"/>
            <p:cNvSpPr txBox="1">
              <a:spLocks noChangeArrowheads="1"/>
            </p:cNvSpPr>
            <p:nvPr/>
          </p:nvSpPr>
          <p:spPr bwMode="auto">
            <a:xfrm>
              <a:off x="3285719" y="1009376"/>
              <a:ext cx="7925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模型数据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2"/>
            <p:cNvSpPr txBox="1">
              <a:spLocks noChangeArrowheads="1"/>
            </p:cNvSpPr>
            <p:nvPr/>
          </p:nvSpPr>
          <p:spPr bwMode="auto">
            <a:xfrm rot="16200000">
              <a:off x="2364059" y="3129004"/>
              <a:ext cx="7685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行为数据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肘形连接符 33"/>
            <p:cNvCxnSpPr>
              <a:stCxn id="42" idx="2"/>
              <a:endCxn id="25" idx="3"/>
            </p:cNvCxnSpPr>
            <p:nvPr/>
          </p:nvCxnSpPr>
          <p:spPr>
            <a:xfrm rot="5400000">
              <a:off x="3140260" y="2045551"/>
              <a:ext cx="629912" cy="3922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7" idx="0"/>
              <a:endCxn id="25" idx="2"/>
            </p:cNvCxnSpPr>
            <p:nvPr/>
          </p:nvCxnSpPr>
          <p:spPr bwMode="auto">
            <a:xfrm flipV="1">
              <a:off x="2896479" y="2745635"/>
              <a:ext cx="0" cy="10735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25" idx="1"/>
            </p:cNvCxnSpPr>
            <p:nvPr/>
          </p:nvCxnSpPr>
          <p:spPr>
            <a:xfrm flipV="1">
              <a:off x="1431779" y="2556607"/>
              <a:ext cx="1102064" cy="78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1424175" y="2663212"/>
              <a:ext cx="1053430" cy="161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21"/>
            <p:cNvSpPr txBox="1">
              <a:spLocks noChangeArrowheads="1"/>
            </p:cNvSpPr>
            <p:nvPr/>
          </p:nvSpPr>
          <p:spPr bwMode="auto">
            <a:xfrm>
              <a:off x="3270494" y="1595330"/>
              <a:ext cx="7925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画像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箭头连接符 38"/>
            <p:cNvCxnSpPr>
              <a:stCxn id="26" idx="2"/>
              <a:endCxn id="11" idx="0"/>
            </p:cNvCxnSpPr>
            <p:nvPr/>
          </p:nvCxnSpPr>
          <p:spPr>
            <a:xfrm>
              <a:off x="1069143" y="2767647"/>
              <a:ext cx="781" cy="1050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2"/>
            <p:cNvSpPr txBox="1">
              <a:spLocks noChangeArrowheads="1"/>
            </p:cNvSpPr>
            <p:nvPr/>
          </p:nvSpPr>
          <p:spPr bwMode="auto">
            <a:xfrm>
              <a:off x="590719" y="3150368"/>
              <a:ext cx="11627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个性化推荐数据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等于号 40"/>
            <p:cNvSpPr/>
            <p:nvPr/>
          </p:nvSpPr>
          <p:spPr>
            <a:xfrm>
              <a:off x="3235661" y="1219293"/>
              <a:ext cx="885372" cy="129854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于号 41"/>
            <p:cNvSpPr/>
            <p:nvPr/>
          </p:nvSpPr>
          <p:spPr>
            <a:xfrm>
              <a:off x="3208630" y="1823591"/>
              <a:ext cx="885372" cy="129854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51" idx="2"/>
            </p:cNvCxnSpPr>
            <p:nvPr/>
          </p:nvCxnSpPr>
          <p:spPr bwMode="auto">
            <a:xfrm flipH="1" flipV="1">
              <a:off x="4026092" y="1285382"/>
              <a:ext cx="552978" cy="473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 bwMode="auto">
            <a:xfrm flipH="1" flipV="1">
              <a:off x="4026091" y="1878509"/>
              <a:ext cx="552978" cy="473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文本框 21"/>
          <p:cNvSpPr txBox="1">
            <a:spLocks noChangeArrowheads="1"/>
          </p:cNvSpPr>
          <p:nvPr/>
        </p:nvSpPr>
        <p:spPr bwMode="auto">
          <a:xfrm rot="2906278">
            <a:off x="3429221" y="2905342"/>
            <a:ext cx="792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展现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>
            <a:endCxn id="16" idx="2"/>
          </p:cNvCxnSpPr>
          <p:nvPr/>
        </p:nvCxnSpPr>
        <p:spPr>
          <a:xfrm>
            <a:off x="3257785" y="2547942"/>
            <a:ext cx="820525" cy="9032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16" idx="2"/>
          </p:cNvCxnSpPr>
          <p:nvPr/>
        </p:nvCxnSpPr>
        <p:spPr>
          <a:xfrm flipV="1">
            <a:off x="3250904" y="3451239"/>
            <a:ext cx="827406" cy="54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812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4" descr="PPT-20160919-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3825"/>
            <a:ext cx="19319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1221640" y="232410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四、推送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场景应对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812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4" descr="PPT-20160919-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3825"/>
            <a:ext cx="19319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Diagram 1"/>
          <p:cNvGraphicFramePr/>
          <p:nvPr/>
        </p:nvGraphicFramePr>
        <p:xfrm>
          <a:off x="1043608" y="1923678"/>
          <a:ext cx="657639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995362" y="1038238"/>
            <a:ext cx="3061381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场景特点：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不可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事件流量大，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暴涨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衰退快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不会在波峰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停留很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久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331804" y="1038238"/>
            <a:ext cx="30613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推荐质量自动降级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812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4" descr="PPT-20160919-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3825"/>
            <a:ext cx="19319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013075" y="1595438"/>
            <a:ext cx="200501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架构大图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推送场景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792163" y="1828800"/>
            <a:ext cx="1316037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850900" y="3414713"/>
            <a:ext cx="1316038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896938" y="2012950"/>
            <a:ext cx="1127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68350" y="2592388"/>
            <a:ext cx="1531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5441950" y="1158875"/>
            <a:ext cx="3163888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2014.08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：神马早知道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2015.07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浏览器信息流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2016.03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2016.05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：自媒体平台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812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4" descr="PPT-20160919-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3825"/>
            <a:ext cx="19319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993775"/>
            <a:ext cx="4878387" cy="354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812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4" descr="PPT-20160919-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3825"/>
            <a:ext cx="19319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1327959" y="2360612"/>
            <a:ext cx="55165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二、架构大图：接入，计算，存储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812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4" descr="PPT-20160919-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3825"/>
            <a:ext cx="19319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266876" y="1536667"/>
            <a:ext cx="1025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>
            <a:spLocks noChangeArrowheads="1"/>
          </p:cNvSpPr>
          <p:nvPr/>
        </p:nvSpPr>
        <p:spPr bwMode="auto">
          <a:xfrm>
            <a:off x="266876" y="2719199"/>
            <a:ext cx="10255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66876" y="4215013"/>
            <a:ext cx="1025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266876" y="963070"/>
            <a:ext cx="1025525" cy="36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端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2988" y="1486265"/>
            <a:ext cx="5860339" cy="50402"/>
          </a:xfrm>
          <a:prstGeom prst="line">
            <a:avLst/>
          </a:prstGeom>
          <a:ln w="952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2988" y="2163336"/>
            <a:ext cx="5860339" cy="12291"/>
          </a:xfrm>
          <a:prstGeom prst="line">
            <a:avLst/>
          </a:prstGeom>
          <a:ln w="952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82988" y="4153947"/>
            <a:ext cx="5860339" cy="22562"/>
          </a:xfrm>
          <a:prstGeom prst="line">
            <a:avLst/>
          </a:prstGeom>
          <a:ln w="952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82988" y="4709519"/>
            <a:ext cx="5860339" cy="6178"/>
          </a:xfrm>
          <a:prstGeom prst="line">
            <a:avLst/>
          </a:prstGeom>
          <a:ln w="952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1003670" y="963070"/>
            <a:ext cx="7257" cy="4005943"/>
          </a:xfrm>
          <a:prstGeom prst="line">
            <a:avLst/>
          </a:prstGeom>
          <a:ln w="952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/>
          <p:cNvSpPr/>
          <p:nvPr/>
        </p:nvSpPr>
        <p:spPr bwMode="auto">
          <a:xfrm>
            <a:off x="1631609" y="1031235"/>
            <a:ext cx="744537" cy="29911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/>
          <p:cNvSpPr/>
          <p:nvPr/>
        </p:nvSpPr>
        <p:spPr bwMode="auto">
          <a:xfrm>
            <a:off x="2618999" y="1031234"/>
            <a:ext cx="744537" cy="29911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kumimoji="1" lang="zh-CN" altLang="en-US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过程 18"/>
          <p:cNvSpPr/>
          <p:nvPr/>
        </p:nvSpPr>
        <p:spPr bwMode="auto">
          <a:xfrm>
            <a:off x="3595646" y="1031235"/>
            <a:ext cx="744537" cy="29911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神马新闻</a:t>
            </a:r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/>
          <p:cNvSpPr/>
          <p:nvPr/>
        </p:nvSpPr>
        <p:spPr bwMode="auto">
          <a:xfrm>
            <a:off x="4599780" y="1031234"/>
            <a:ext cx="744537" cy="29911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外渠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过程 20"/>
          <p:cNvSpPr/>
          <p:nvPr/>
        </p:nvSpPr>
        <p:spPr bwMode="auto">
          <a:xfrm>
            <a:off x="1237569" y="1664897"/>
            <a:ext cx="814015" cy="37500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eed</a:t>
            </a:r>
            <a:endParaRPr kumimoji="1" lang="en-US" altLang="zh-CN" sz="11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过程 21"/>
          <p:cNvSpPr/>
          <p:nvPr/>
        </p:nvSpPr>
        <p:spPr bwMode="auto">
          <a:xfrm>
            <a:off x="2183912" y="1664692"/>
            <a:ext cx="804211" cy="37500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endParaRPr kumimoji="1" lang="en-US" altLang="zh-CN" sz="11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文章相关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过程 22"/>
          <p:cNvSpPr/>
          <p:nvPr/>
        </p:nvSpPr>
        <p:spPr bwMode="auto">
          <a:xfrm>
            <a:off x="4101566" y="1671076"/>
            <a:ext cx="792185" cy="37500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endParaRPr kumimoji="1" lang="en-US" altLang="zh-CN" sz="11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kumimoji="1" lang="zh-CN" altLang="en-US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3143322" y="1664487"/>
            <a:ext cx="803045" cy="37500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cmt</a:t>
            </a:r>
            <a:endParaRPr kumimoji="1" lang="en-US" altLang="zh-CN" sz="11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过程 24"/>
          <p:cNvSpPr/>
          <p:nvPr/>
        </p:nvSpPr>
        <p:spPr bwMode="auto">
          <a:xfrm>
            <a:off x="5005103" y="1671076"/>
            <a:ext cx="792185" cy="37500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kumimoji="1" lang="en-US" altLang="zh-CN" sz="11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kumimoji="1" lang="zh-CN" altLang="en-US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908640" y="898369"/>
            <a:ext cx="0" cy="4085158"/>
          </a:xfrm>
          <a:prstGeom prst="line">
            <a:avLst/>
          </a:prstGeom>
          <a:ln w="952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185098" y="2271705"/>
            <a:ext cx="3143800" cy="1776439"/>
            <a:chOff x="1429657" y="2178879"/>
            <a:chExt cx="3143800" cy="1776439"/>
          </a:xfrm>
        </p:grpSpPr>
        <p:sp>
          <p:nvSpPr>
            <p:cNvPr id="31" name="矩形 30"/>
            <p:cNvSpPr/>
            <p:nvPr/>
          </p:nvSpPr>
          <p:spPr>
            <a:xfrm>
              <a:off x="1429657" y="2178879"/>
              <a:ext cx="3143800" cy="17764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32" name="流程图: 过程 31"/>
            <p:cNvSpPr/>
            <p:nvPr/>
          </p:nvSpPr>
          <p:spPr bwMode="auto">
            <a:xfrm>
              <a:off x="1536959" y="2280393"/>
              <a:ext cx="891512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</a:t>
              </a:r>
              <a:endPara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图文</a:t>
              </a:r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流程图: 过程 32"/>
            <p:cNvSpPr/>
            <p:nvPr/>
          </p:nvSpPr>
          <p:spPr bwMode="auto">
            <a:xfrm>
              <a:off x="2558949" y="3257906"/>
              <a:ext cx="891512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r>
                <a:rPr kumimoji="1" lang="en-US" altLang="zh-CN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ow-Q</a:t>
              </a:r>
              <a:endPara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低质</a:t>
              </a:r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流程图: 过程 33"/>
            <p:cNvSpPr/>
            <p:nvPr/>
          </p:nvSpPr>
          <p:spPr bwMode="auto">
            <a:xfrm>
              <a:off x="1536960" y="2752228"/>
              <a:ext cx="891511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relate</a:t>
              </a:r>
              <a:endPara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相关推荐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流程图: 过程 34"/>
            <p:cNvSpPr/>
            <p:nvPr/>
          </p:nvSpPr>
          <p:spPr bwMode="auto">
            <a:xfrm>
              <a:off x="1535940" y="3247921"/>
              <a:ext cx="891512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</a:t>
              </a:r>
              <a:endPara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</a:t>
              </a:r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流程图: 过程 35"/>
            <p:cNvSpPr/>
            <p:nvPr/>
          </p:nvSpPr>
          <p:spPr bwMode="auto">
            <a:xfrm>
              <a:off x="2558949" y="2280393"/>
              <a:ext cx="891512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video</a:t>
              </a:r>
              <a:endPara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视频推荐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流程图: 过程 36"/>
            <p:cNvSpPr/>
            <p:nvPr/>
          </p:nvSpPr>
          <p:spPr bwMode="auto">
            <a:xfrm>
              <a:off x="2562504" y="2757463"/>
              <a:ext cx="891512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</a:t>
              </a:r>
              <a:endPara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100" dirty="0"/>
            </a:p>
          </p:txBody>
        </p:sp>
        <p:sp>
          <p:nvSpPr>
            <p:cNvPr id="38" name="文本框 22"/>
            <p:cNvSpPr txBox="1">
              <a:spLocks noChangeArrowheads="1"/>
            </p:cNvSpPr>
            <p:nvPr/>
          </p:nvSpPr>
          <p:spPr bwMode="auto">
            <a:xfrm>
              <a:off x="2655398" y="3698691"/>
              <a:ext cx="9413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推荐服务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流程图: 过程 38"/>
            <p:cNvSpPr/>
            <p:nvPr/>
          </p:nvSpPr>
          <p:spPr bwMode="auto">
            <a:xfrm>
              <a:off x="3587148" y="2752228"/>
              <a:ext cx="891512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</a:t>
              </a:r>
              <a:endPara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正文</a:t>
              </a:r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流程图: 过程 39"/>
            <p:cNvSpPr/>
            <p:nvPr/>
          </p:nvSpPr>
          <p:spPr bwMode="auto">
            <a:xfrm>
              <a:off x="3580270" y="3261194"/>
              <a:ext cx="891512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classify</a:t>
              </a:r>
              <a:endPara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流程图: 过程 40"/>
            <p:cNvSpPr/>
            <p:nvPr/>
          </p:nvSpPr>
          <p:spPr bwMode="auto">
            <a:xfrm>
              <a:off x="3587148" y="2282139"/>
              <a:ext cx="891512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search</a:t>
              </a:r>
              <a:endPara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检索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02133" y="2280129"/>
            <a:ext cx="1064915" cy="1776439"/>
            <a:chOff x="4637833" y="2216331"/>
            <a:chExt cx="1064915" cy="1776439"/>
          </a:xfrm>
        </p:grpSpPr>
        <p:sp>
          <p:nvSpPr>
            <p:cNvPr id="43" name="矩形 42"/>
            <p:cNvSpPr/>
            <p:nvPr/>
          </p:nvSpPr>
          <p:spPr>
            <a:xfrm>
              <a:off x="4637833" y="2216331"/>
              <a:ext cx="1064915" cy="17764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44" name="流程图: 过程 43"/>
            <p:cNvSpPr/>
            <p:nvPr/>
          </p:nvSpPr>
          <p:spPr bwMode="auto">
            <a:xfrm>
              <a:off x="4726307" y="2792725"/>
              <a:ext cx="891512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</a:t>
              </a:r>
              <a:endPara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</a:t>
              </a:r>
              <a:endPara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流程图: 过程 44"/>
            <p:cNvSpPr/>
            <p:nvPr/>
          </p:nvSpPr>
          <p:spPr bwMode="auto">
            <a:xfrm>
              <a:off x="4726307" y="2298219"/>
              <a:ext cx="891512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hot cmt</a:t>
              </a:r>
              <a:endPara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热</a:t>
              </a:r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评挖掘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流程图: 过程 45"/>
            <p:cNvSpPr/>
            <p:nvPr/>
          </p:nvSpPr>
          <p:spPr bwMode="auto">
            <a:xfrm>
              <a:off x="4726307" y="3276949"/>
              <a:ext cx="891512" cy="3750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counter</a:t>
              </a:r>
              <a:endParaRPr kumimoji="1" lang="en-US" altLang="zh-CN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计数器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22"/>
            <p:cNvSpPr txBox="1">
              <a:spLocks noChangeArrowheads="1"/>
            </p:cNvSpPr>
            <p:nvPr/>
          </p:nvSpPr>
          <p:spPr bwMode="auto">
            <a:xfrm>
              <a:off x="4767462" y="3699253"/>
              <a:ext cx="8208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流程图: 过程 49"/>
          <p:cNvSpPr/>
          <p:nvPr/>
        </p:nvSpPr>
        <p:spPr bwMode="auto">
          <a:xfrm>
            <a:off x="1202426" y="4314151"/>
            <a:ext cx="745647" cy="25230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过程 50"/>
          <p:cNvSpPr/>
          <p:nvPr/>
        </p:nvSpPr>
        <p:spPr bwMode="auto">
          <a:xfrm>
            <a:off x="2182893" y="4314151"/>
            <a:ext cx="745647" cy="25230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流程图: 过程 51"/>
          <p:cNvSpPr/>
          <p:nvPr/>
        </p:nvSpPr>
        <p:spPr bwMode="auto">
          <a:xfrm>
            <a:off x="3065299" y="4319075"/>
            <a:ext cx="845047" cy="25230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aerospike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过程 52"/>
          <p:cNvSpPr/>
          <p:nvPr/>
        </p:nvSpPr>
        <p:spPr bwMode="auto">
          <a:xfrm>
            <a:off x="4080188" y="4328851"/>
            <a:ext cx="744707" cy="25230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过程 53"/>
          <p:cNvSpPr/>
          <p:nvPr/>
        </p:nvSpPr>
        <p:spPr bwMode="auto">
          <a:xfrm>
            <a:off x="4971963" y="4314151"/>
            <a:ext cx="744707" cy="25230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22"/>
          <p:cNvSpPr txBox="1">
            <a:spLocks noChangeArrowheads="1"/>
          </p:cNvSpPr>
          <p:nvPr/>
        </p:nvSpPr>
        <p:spPr bwMode="auto">
          <a:xfrm>
            <a:off x="6689756" y="3787594"/>
            <a:ext cx="8208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基础组件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67805" y="2281920"/>
            <a:ext cx="1834252" cy="1776439"/>
            <a:chOff x="6163498" y="2218122"/>
            <a:chExt cx="1834252" cy="1776439"/>
          </a:xfrm>
        </p:grpSpPr>
        <p:sp>
          <p:nvSpPr>
            <p:cNvPr id="7" name="矩形 6"/>
            <p:cNvSpPr/>
            <p:nvPr/>
          </p:nvSpPr>
          <p:spPr>
            <a:xfrm>
              <a:off x="6163498" y="2218122"/>
              <a:ext cx="1834252" cy="17764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27" name="流程图: 过程 26"/>
            <p:cNvSpPr/>
            <p:nvPr/>
          </p:nvSpPr>
          <p:spPr bwMode="auto">
            <a:xfrm>
              <a:off x="6286741" y="2734227"/>
              <a:ext cx="745647" cy="252303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流程图: 过程 27"/>
            <p:cNvSpPr/>
            <p:nvPr/>
          </p:nvSpPr>
          <p:spPr bwMode="auto">
            <a:xfrm>
              <a:off x="6286744" y="3082568"/>
              <a:ext cx="745647" cy="252303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流程图: 过程 28"/>
            <p:cNvSpPr/>
            <p:nvPr/>
          </p:nvSpPr>
          <p:spPr bwMode="auto">
            <a:xfrm>
              <a:off x="6293607" y="3446950"/>
              <a:ext cx="745647" cy="252303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storm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流程图: 过程 47"/>
            <p:cNvSpPr/>
            <p:nvPr/>
          </p:nvSpPr>
          <p:spPr bwMode="auto">
            <a:xfrm>
              <a:off x="6286741" y="2371374"/>
              <a:ext cx="745647" cy="252303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kumimoji="1" lang="zh-CN" altLang="en-US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流程图: 过程 48"/>
            <p:cNvSpPr/>
            <p:nvPr/>
          </p:nvSpPr>
          <p:spPr bwMode="auto">
            <a:xfrm>
              <a:off x="7144395" y="3362138"/>
              <a:ext cx="745647" cy="362853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twem</a:t>
              </a:r>
              <a:endPara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proxy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流程图: 过程 55"/>
            <p:cNvSpPr/>
            <p:nvPr/>
          </p:nvSpPr>
          <p:spPr bwMode="auto">
            <a:xfrm>
              <a:off x="7142259" y="2371374"/>
              <a:ext cx="745647" cy="252303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tddl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流程图: 过程 56"/>
            <p:cNvSpPr/>
            <p:nvPr/>
          </p:nvSpPr>
          <p:spPr bwMode="auto">
            <a:xfrm>
              <a:off x="7142259" y="2727926"/>
              <a:ext cx="745647" cy="252303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DRC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流程图: 过程 57"/>
            <p:cNvSpPr/>
            <p:nvPr/>
          </p:nvSpPr>
          <p:spPr bwMode="auto">
            <a:xfrm>
              <a:off x="7141199" y="3053505"/>
              <a:ext cx="745647" cy="252303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1" lang="en-US" altLang="zh-CN" sz="1100" noProof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</a:t>
              </a:r>
              <a:endParaRPr kumimoji="1" lang="zh-CN" altLang="en-US" sz="1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22"/>
          <p:cNvSpPr txBox="1">
            <a:spLocks noChangeArrowheads="1"/>
          </p:cNvSpPr>
          <p:nvPr/>
        </p:nvSpPr>
        <p:spPr bwMode="auto">
          <a:xfrm>
            <a:off x="6774916" y="3796120"/>
            <a:ext cx="8208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313548" y="1060781"/>
            <a:ext cx="4644590" cy="3745307"/>
            <a:chOff x="3419872" y="986350"/>
            <a:chExt cx="5187709" cy="3745307"/>
          </a:xfrm>
        </p:grpSpPr>
        <p:sp>
          <p:nvSpPr>
            <p:cNvPr id="8" name="任意多边形 7"/>
            <p:cNvSpPr/>
            <p:nvPr/>
          </p:nvSpPr>
          <p:spPr>
            <a:xfrm>
              <a:off x="3423005" y="986350"/>
              <a:ext cx="5184576" cy="1395495"/>
            </a:xfrm>
            <a:custGeom>
              <a:avLst/>
              <a:gdLst>
                <a:gd name="connsiteX0" fmla="*/ 0 w 5184576"/>
                <a:gd name="connsiteY0" fmla="*/ 488744 h 1395493"/>
                <a:gd name="connsiteX1" fmla="*/ 2417851 w 5184576"/>
                <a:gd name="connsiteY1" fmla="*/ 488744 h 1395493"/>
                <a:gd name="connsiteX2" fmla="*/ 2417851 w 5184576"/>
                <a:gd name="connsiteY2" fmla="*/ 348873 h 1395493"/>
                <a:gd name="connsiteX3" fmla="*/ 2243415 w 5184576"/>
                <a:gd name="connsiteY3" fmla="*/ 348873 h 1395493"/>
                <a:gd name="connsiteX4" fmla="*/ 2592288 w 5184576"/>
                <a:gd name="connsiteY4" fmla="*/ 0 h 1395493"/>
                <a:gd name="connsiteX5" fmla="*/ 2941161 w 5184576"/>
                <a:gd name="connsiteY5" fmla="*/ 348873 h 1395493"/>
                <a:gd name="connsiteX6" fmla="*/ 2766725 w 5184576"/>
                <a:gd name="connsiteY6" fmla="*/ 348873 h 1395493"/>
                <a:gd name="connsiteX7" fmla="*/ 2766725 w 5184576"/>
                <a:gd name="connsiteY7" fmla="*/ 488744 h 1395493"/>
                <a:gd name="connsiteX8" fmla="*/ 5184576 w 5184576"/>
                <a:gd name="connsiteY8" fmla="*/ 488744 h 1395493"/>
                <a:gd name="connsiteX9" fmla="*/ 5184576 w 5184576"/>
                <a:gd name="connsiteY9" fmla="*/ 1395493 h 1395493"/>
                <a:gd name="connsiteX10" fmla="*/ 0 w 5184576"/>
                <a:gd name="connsiteY10" fmla="*/ 1395493 h 1395493"/>
                <a:gd name="connsiteX11" fmla="*/ 0 w 5184576"/>
                <a:gd name="connsiteY11" fmla="*/ 488744 h 139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84576" h="1395493">
                  <a:moveTo>
                    <a:pt x="5184576" y="906749"/>
                  </a:moveTo>
                  <a:lnTo>
                    <a:pt x="2766725" y="906749"/>
                  </a:lnTo>
                  <a:lnTo>
                    <a:pt x="2766725" y="1046620"/>
                  </a:lnTo>
                  <a:lnTo>
                    <a:pt x="2941161" y="1046620"/>
                  </a:lnTo>
                  <a:lnTo>
                    <a:pt x="2592288" y="1395492"/>
                  </a:lnTo>
                  <a:lnTo>
                    <a:pt x="2243415" y="1046620"/>
                  </a:lnTo>
                  <a:lnTo>
                    <a:pt x="2417851" y="1046620"/>
                  </a:lnTo>
                  <a:lnTo>
                    <a:pt x="2417851" y="906749"/>
                  </a:lnTo>
                  <a:lnTo>
                    <a:pt x="0" y="906749"/>
                  </a:lnTo>
                  <a:lnTo>
                    <a:pt x="0" y="1"/>
                  </a:lnTo>
                  <a:lnTo>
                    <a:pt x="5184576" y="1"/>
                  </a:lnTo>
                  <a:lnTo>
                    <a:pt x="5184576" y="9067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7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7"/>
                <a:lumOff val="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1019468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HBase</a:t>
              </a:r>
              <a:endParaRPr lang="zh-CN" altLang="en-US" sz="1600" kern="1200" dirty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419872" y="3751989"/>
              <a:ext cx="5184576" cy="907342"/>
            </a:xfrm>
            <a:custGeom>
              <a:avLst/>
              <a:gdLst>
                <a:gd name="connsiteX0" fmla="*/ 0 w 5184576"/>
                <a:gd name="connsiteY0" fmla="*/ 0 h 907342"/>
                <a:gd name="connsiteX1" fmla="*/ 5184576 w 5184576"/>
                <a:gd name="connsiteY1" fmla="*/ 0 h 907342"/>
                <a:gd name="connsiteX2" fmla="*/ 5184576 w 5184576"/>
                <a:gd name="connsiteY2" fmla="*/ 907342 h 907342"/>
                <a:gd name="connsiteX3" fmla="*/ 0 w 5184576"/>
                <a:gd name="connsiteY3" fmla="*/ 907342 h 907342"/>
                <a:gd name="connsiteX4" fmla="*/ 0 w 5184576"/>
                <a:gd name="connsiteY4" fmla="*/ 0 h 90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4576" h="907342">
                  <a:moveTo>
                    <a:pt x="0" y="0"/>
                  </a:moveTo>
                  <a:lnTo>
                    <a:pt x="5184576" y="0"/>
                  </a:lnTo>
                  <a:lnTo>
                    <a:pt x="5184576" y="907342"/>
                  </a:lnTo>
                  <a:lnTo>
                    <a:pt x="0" y="907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531169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Aerospike</a:t>
              </a:r>
              <a:endParaRPr lang="zh-CN" altLang="en-US" sz="1600" kern="1200" dirty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427129" y="4223808"/>
              <a:ext cx="2592288" cy="507849"/>
            </a:xfrm>
            <a:custGeom>
              <a:avLst/>
              <a:gdLst>
                <a:gd name="connsiteX0" fmla="*/ 0 w 2592288"/>
                <a:gd name="connsiteY0" fmla="*/ 0 h 417377"/>
                <a:gd name="connsiteX1" fmla="*/ 2592288 w 2592288"/>
                <a:gd name="connsiteY1" fmla="*/ 0 h 417377"/>
                <a:gd name="connsiteX2" fmla="*/ 2592288 w 2592288"/>
                <a:gd name="connsiteY2" fmla="*/ 417377 h 417377"/>
                <a:gd name="connsiteX3" fmla="*/ 0 w 2592288"/>
                <a:gd name="connsiteY3" fmla="*/ 417377 h 417377"/>
                <a:gd name="connsiteX4" fmla="*/ 0 w 2592288"/>
                <a:gd name="connsiteY4" fmla="*/ 0 h 41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88" h="417377">
                  <a:moveTo>
                    <a:pt x="0" y="0"/>
                  </a:moveTo>
                  <a:lnTo>
                    <a:pt x="2592288" y="0"/>
                  </a:lnTo>
                  <a:lnTo>
                    <a:pt x="2592288" y="417377"/>
                  </a:lnTo>
                  <a:lnTo>
                    <a:pt x="0" y="4173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6" tIns="10160" rIns="56896" bIns="1016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数据类型丰富，支持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内存索引，数据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落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盘，</a:t>
              </a: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ssd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优化，读写性能优异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004903" y="4223808"/>
              <a:ext cx="2592288" cy="507849"/>
            </a:xfrm>
            <a:custGeom>
              <a:avLst/>
              <a:gdLst>
                <a:gd name="connsiteX0" fmla="*/ 0 w 2592288"/>
                <a:gd name="connsiteY0" fmla="*/ 0 h 417377"/>
                <a:gd name="connsiteX1" fmla="*/ 2592288 w 2592288"/>
                <a:gd name="connsiteY1" fmla="*/ 0 h 417377"/>
                <a:gd name="connsiteX2" fmla="*/ 2592288 w 2592288"/>
                <a:gd name="connsiteY2" fmla="*/ 417377 h 417377"/>
                <a:gd name="connsiteX3" fmla="*/ 0 w 2592288"/>
                <a:gd name="connsiteY3" fmla="*/ 417377 h 417377"/>
                <a:gd name="connsiteX4" fmla="*/ 0 w 2592288"/>
                <a:gd name="connsiteY4" fmla="*/ 0 h 41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88" h="417377">
                  <a:moveTo>
                    <a:pt x="0" y="0"/>
                  </a:moveTo>
                  <a:lnTo>
                    <a:pt x="2592288" y="0"/>
                  </a:lnTo>
                  <a:lnTo>
                    <a:pt x="2592288" y="417377"/>
                  </a:lnTo>
                  <a:lnTo>
                    <a:pt x="0" y="4173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2302784"/>
                <a:satOff val="-12251"/>
                <a:lumOff val="-697"/>
                <a:alphaOff val="0"/>
              </a:schemeClr>
            </a:lnRef>
            <a:fillRef idx="1">
              <a:schemeClr val="accent4">
                <a:tint val="40000"/>
                <a:alpha val="90000"/>
                <a:hueOff val="2302784"/>
                <a:satOff val="-12251"/>
                <a:lumOff val="-697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2302784"/>
                <a:satOff val="-12251"/>
                <a:lumOff val="-69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6" tIns="10160" rIns="56896" bIns="1016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本身不带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419872" y="2370106"/>
              <a:ext cx="5184576" cy="1395494"/>
            </a:xfrm>
            <a:custGeom>
              <a:avLst/>
              <a:gdLst>
                <a:gd name="connsiteX0" fmla="*/ 0 w 5184576"/>
                <a:gd name="connsiteY0" fmla="*/ 488744 h 1395493"/>
                <a:gd name="connsiteX1" fmla="*/ 2417851 w 5184576"/>
                <a:gd name="connsiteY1" fmla="*/ 488744 h 1395493"/>
                <a:gd name="connsiteX2" fmla="*/ 2417851 w 5184576"/>
                <a:gd name="connsiteY2" fmla="*/ 348873 h 1395493"/>
                <a:gd name="connsiteX3" fmla="*/ 2243415 w 5184576"/>
                <a:gd name="connsiteY3" fmla="*/ 348873 h 1395493"/>
                <a:gd name="connsiteX4" fmla="*/ 2592288 w 5184576"/>
                <a:gd name="connsiteY4" fmla="*/ 0 h 1395493"/>
                <a:gd name="connsiteX5" fmla="*/ 2941161 w 5184576"/>
                <a:gd name="connsiteY5" fmla="*/ 348873 h 1395493"/>
                <a:gd name="connsiteX6" fmla="*/ 2766725 w 5184576"/>
                <a:gd name="connsiteY6" fmla="*/ 348873 h 1395493"/>
                <a:gd name="connsiteX7" fmla="*/ 2766725 w 5184576"/>
                <a:gd name="connsiteY7" fmla="*/ 488744 h 1395493"/>
                <a:gd name="connsiteX8" fmla="*/ 5184576 w 5184576"/>
                <a:gd name="connsiteY8" fmla="*/ 488744 h 1395493"/>
                <a:gd name="connsiteX9" fmla="*/ 5184576 w 5184576"/>
                <a:gd name="connsiteY9" fmla="*/ 1395493 h 1395493"/>
                <a:gd name="connsiteX10" fmla="*/ 0 w 5184576"/>
                <a:gd name="connsiteY10" fmla="*/ 1395493 h 1395493"/>
                <a:gd name="connsiteX11" fmla="*/ 0 w 5184576"/>
                <a:gd name="connsiteY11" fmla="*/ 488744 h 139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84576" h="1395493">
                  <a:moveTo>
                    <a:pt x="5184576" y="906749"/>
                  </a:moveTo>
                  <a:lnTo>
                    <a:pt x="2766725" y="906749"/>
                  </a:lnTo>
                  <a:lnTo>
                    <a:pt x="2766725" y="1046620"/>
                  </a:lnTo>
                  <a:lnTo>
                    <a:pt x="2941161" y="1046620"/>
                  </a:lnTo>
                  <a:lnTo>
                    <a:pt x="2592288" y="1395492"/>
                  </a:lnTo>
                  <a:lnTo>
                    <a:pt x="2243415" y="1046620"/>
                  </a:lnTo>
                  <a:lnTo>
                    <a:pt x="2417851" y="1046620"/>
                  </a:lnTo>
                  <a:lnTo>
                    <a:pt x="2417851" y="906749"/>
                  </a:lnTo>
                  <a:lnTo>
                    <a:pt x="0" y="906749"/>
                  </a:lnTo>
                  <a:lnTo>
                    <a:pt x="0" y="1"/>
                  </a:lnTo>
                  <a:lnTo>
                    <a:pt x="5184576" y="1"/>
                  </a:lnTo>
                  <a:lnTo>
                    <a:pt x="5184576" y="90674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6"/>
                <a:satOff val="-23983"/>
                <a:lumOff val="883"/>
                <a:alphaOff val="0"/>
              </a:schemeClr>
            </a:fillRef>
            <a:effectRef idx="0">
              <a:schemeClr val="accent4">
                <a:hueOff val="5197846"/>
                <a:satOff val="-23983"/>
                <a:lumOff val="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019468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Cassandra</a:t>
              </a:r>
              <a:endParaRPr lang="zh-CN" altLang="en-US" sz="1600" kern="1200" dirty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427129" y="2816382"/>
              <a:ext cx="2592288" cy="492876"/>
            </a:xfrm>
            <a:custGeom>
              <a:avLst/>
              <a:gdLst>
                <a:gd name="connsiteX0" fmla="*/ 0 w 2592288"/>
                <a:gd name="connsiteY0" fmla="*/ 0 h 417252"/>
                <a:gd name="connsiteX1" fmla="*/ 2592288 w 2592288"/>
                <a:gd name="connsiteY1" fmla="*/ 0 h 417252"/>
                <a:gd name="connsiteX2" fmla="*/ 2592288 w 2592288"/>
                <a:gd name="connsiteY2" fmla="*/ 417252 h 417252"/>
                <a:gd name="connsiteX3" fmla="*/ 0 w 2592288"/>
                <a:gd name="connsiteY3" fmla="*/ 417252 h 417252"/>
                <a:gd name="connsiteX4" fmla="*/ 0 w 2592288"/>
                <a:gd name="connsiteY4" fmla="*/ 0 h 417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88" h="417252">
                  <a:moveTo>
                    <a:pt x="0" y="0"/>
                  </a:moveTo>
                  <a:lnTo>
                    <a:pt x="2592288" y="0"/>
                  </a:lnTo>
                  <a:lnTo>
                    <a:pt x="2592288" y="417252"/>
                  </a:lnTo>
                  <a:lnTo>
                    <a:pt x="0" y="4172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4605567"/>
                <a:satOff val="-24503"/>
                <a:lumOff val="-1395"/>
                <a:alphaOff val="0"/>
              </a:schemeClr>
            </a:lnRef>
            <a:fillRef idx="1">
              <a:schemeClr val="accent4">
                <a:tint val="40000"/>
                <a:alpha val="90000"/>
                <a:hueOff val="4605567"/>
                <a:satOff val="-24503"/>
                <a:lumOff val="-1395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4605567"/>
                <a:satOff val="-24503"/>
                <a:lumOff val="-139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6" tIns="10160" rIns="56896" bIns="1016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数据类型丰富，支持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部署简单，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架构，无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997646" y="2816381"/>
              <a:ext cx="2592288" cy="492877"/>
            </a:xfrm>
            <a:custGeom>
              <a:avLst/>
              <a:gdLst>
                <a:gd name="connsiteX0" fmla="*/ 0 w 2592288"/>
                <a:gd name="connsiteY0" fmla="*/ 0 h 417252"/>
                <a:gd name="connsiteX1" fmla="*/ 2592288 w 2592288"/>
                <a:gd name="connsiteY1" fmla="*/ 0 h 417252"/>
                <a:gd name="connsiteX2" fmla="*/ 2592288 w 2592288"/>
                <a:gd name="connsiteY2" fmla="*/ 417252 h 417252"/>
                <a:gd name="connsiteX3" fmla="*/ 0 w 2592288"/>
                <a:gd name="connsiteY3" fmla="*/ 417252 h 417252"/>
                <a:gd name="connsiteX4" fmla="*/ 0 w 2592288"/>
                <a:gd name="connsiteY4" fmla="*/ 0 h 417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88" h="417252">
                  <a:moveTo>
                    <a:pt x="0" y="0"/>
                  </a:moveTo>
                  <a:lnTo>
                    <a:pt x="2592288" y="0"/>
                  </a:lnTo>
                  <a:lnTo>
                    <a:pt x="2592288" y="417252"/>
                  </a:lnTo>
                  <a:lnTo>
                    <a:pt x="0" y="4172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6908351"/>
                <a:satOff val="-36756"/>
                <a:lumOff val="-2093"/>
                <a:alphaOff val="0"/>
              </a:schemeClr>
            </a:lnRef>
            <a:fillRef idx="1">
              <a:schemeClr val="accent4">
                <a:tint val="40000"/>
                <a:alpha val="90000"/>
                <a:hueOff val="6908351"/>
                <a:satOff val="-36756"/>
                <a:lumOff val="-2093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6908351"/>
                <a:satOff val="-36756"/>
                <a:lumOff val="-209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6" tIns="10160" rIns="56896" bIns="1016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写性能远远好于读性能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读写比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1:2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下，读性性能不够实时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434385" y="1362343"/>
              <a:ext cx="2592288" cy="518023"/>
            </a:xfrm>
            <a:custGeom>
              <a:avLst/>
              <a:gdLst>
                <a:gd name="connsiteX0" fmla="*/ 0 w 2592288"/>
                <a:gd name="connsiteY0" fmla="*/ 0 h 518023"/>
                <a:gd name="connsiteX1" fmla="*/ 2592288 w 2592288"/>
                <a:gd name="connsiteY1" fmla="*/ 0 h 518023"/>
                <a:gd name="connsiteX2" fmla="*/ 2592288 w 2592288"/>
                <a:gd name="connsiteY2" fmla="*/ 518023 h 518023"/>
                <a:gd name="connsiteX3" fmla="*/ 0 w 2592288"/>
                <a:gd name="connsiteY3" fmla="*/ 518023 h 518023"/>
                <a:gd name="connsiteX4" fmla="*/ 0 w 2592288"/>
                <a:gd name="connsiteY4" fmla="*/ 0 h 51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88" h="518023">
                  <a:moveTo>
                    <a:pt x="0" y="0"/>
                  </a:moveTo>
                  <a:lnTo>
                    <a:pt x="2592288" y="0"/>
                  </a:lnTo>
                  <a:lnTo>
                    <a:pt x="2592288" y="518023"/>
                  </a:lnTo>
                  <a:lnTo>
                    <a:pt x="0" y="5180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9211134"/>
                <a:satOff val="-49008"/>
                <a:lumOff val="-2791"/>
                <a:alphaOff val="0"/>
              </a:schemeClr>
            </a:lnRef>
            <a:fillRef idx="1">
              <a:schemeClr val="accent4">
                <a:tint val="40000"/>
                <a:alpha val="90000"/>
                <a:hueOff val="9211134"/>
                <a:satOff val="-49008"/>
                <a:lumOff val="-2791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9211134"/>
                <a:satOff val="-49008"/>
                <a:lumOff val="-279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6" tIns="10160" rIns="56896" bIns="1016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0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持久化成熟方案</a:t>
              </a:r>
              <a:endParaRPr lang="en-US" altLang="zh-CN" sz="1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0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1000" kern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10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，已有</a:t>
              </a:r>
              <a:r>
                <a:rPr lang="en-US" altLang="zh-CN" sz="1000" kern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000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  <a:endParaRPr lang="en-US" altLang="zh-CN" sz="1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026674" y="1362343"/>
              <a:ext cx="2563260" cy="518023"/>
            </a:xfrm>
            <a:custGeom>
              <a:avLst/>
              <a:gdLst>
                <a:gd name="connsiteX0" fmla="*/ 0 w 2592288"/>
                <a:gd name="connsiteY0" fmla="*/ 0 h 518023"/>
                <a:gd name="connsiteX1" fmla="*/ 2592288 w 2592288"/>
                <a:gd name="connsiteY1" fmla="*/ 0 h 518023"/>
                <a:gd name="connsiteX2" fmla="*/ 2592288 w 2592288"/>
                <a:gd name="connsiteY2" fmla="*/ 518023 h 518023"/>
                <a:gd name="connsiteX3" fmla="*/ 0 w 2592288"/>
                <a:gd name="connsiteY3" fmla="*/ 518023 h 518023"/>
                <a:gd name="connsiteX4" fmla="*/ 0 w 2592288"/>
                <a:gd name="connsiteY4" fmla="*/ 0 h 51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88" h="518023">
                  <a:moveTo>
                    <a:pt x="0" y="0"/>
                  </a:moveTo>
                  <a:lnTo>
                    <a:pt x="2592288" y="0"/>
                  </a:lnTo>
                  <a:lnTo>
                    <a:pt x="2592288" y="518023"/>
                  </a:lnTo>
                  <a:lnTo>
                    <a:pt x="0" y="5180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11513918"/>
                <a:satOff val="-61260"/>
                <a:lumOff val="-3489"/>
                <a:alphaOff val="0"/>
              </a:schemeClr>
            </a:lnRef>
            <a:fillRef idx="1">
              <a:schemeClr val="accent4">
                <a:tint val="40000"/>
                <a:alpha val="90000"/>
                <a:hueOff val="11513918"/>
                <a:satOff val="-61260"/>
                <a:lumOff val="-3489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11513918"/>
                <a:satOff val="-61260"/>
                <a:lumOff val="-348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6" tIns="10160" rIns="56896" bIns="1016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平响抖动大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不支持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，增量更新的支持差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21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812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4" descr="PPT-20160919-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3825"/>
            <a:ext cx="19319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占位符 2"/>
          <p:cNvSpPr txBox="1"/>
          <p:nvPr/>
        </p:nvSpPr>
        <p:spPr bwMode="auto">
          <a:xfrm>
            <a:off x="161570" y="1137077"/>
            <a:ext cx="3351651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服务关键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展示历史记录：去重和推荐多样性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点击行为记录：实时画像生效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画像：个性化推荐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实时性要求高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并发，读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~1:2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一次推荐请求对应一次全量读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一次推荐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请求更新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次展现历史记录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点击更新一次点击行为记录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全量数据大于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30T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每日新增数据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9"/>
          <p:cNvSpPr txBox="1">
            <a:spLocks noChangeArrowheads="1"/>
          </p:cNvSpPr>
          <p:nvPr/>
        </p:nvSpPr>
        <p:spPr bwMode="auto">
          <a:xfrm>
            <a:off x="2679050" y="165515"/>
            <a:ext cx="27666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用户数据存储选型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812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4" descr="PPT-20160919-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3825"/>
            <a:ext cx="19319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1214088" y="2303462"/>
            <a:ext cx="5872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三、数据流：入库，推荐，实时反馈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812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4" descr="PPT-20160919-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3825"/>
            <a:ext cx="19319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22"/>
          <p:cNvSpPr txBox="1">
            <a:spLocks noChangeArrowheads="1"/>
          </p:cNvSpPr>
          <p:nvPr/>
        </p:nvSpPr>
        <p:spPr bwMode="auto">
          <a:xfrm>
            <a:off x="3002923" y="1847905"/>
            <a:ext cx="6734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9"/>
          <p:cNvSpPr>
            <a:spLocks noGrp="1" noChangeArrowheads="1"/>
          </p:cNvSpPr>
          <p:nvPr/>
        </p:nvSpPr>
        <p:spPr bwMode="auto">
          <a:xfrm>
            <a:off x="3918921" y="2772682"/>
            <a:ext cx="1280041" cy="66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4"/>
          <p:cNvSpPr>
            <a:spLocks noGrp="1" noChangeArrowheads="1"/>
          </p:cNvSpPr>
          <p:nvPr/>
        </p:nvSpPr>
        <p:spPr bwMode="auto">
          <a:xfrm>
            <a:off x="1389861" y="3759771"/>
            <a:ext cx="2372320" cy="27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新闻，体育卡片，专题新闻等等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104352" y="165515"/>
            <a:ext cx="27666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 bwMode="auto">
          <a:xfrm>
            <a:off x="376152" y="1891662"/>
            <a:ext cx="744537" cy="299115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机构媒体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 bwMode="auto">
          <a:xfrm>
            <a:off x="376151" y="4148844"/>
            <a:ext cx="744537" cy="304925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kumimoji="1" lang="zh-CN" altLang="en-US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自媒体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82641" y="1465147"/>
            <a:ext cx="1381328" cy="2237007"/>
            <a:chOff x="2006499" y="1678278"/>
            <a:chExt cx="1381328" cy="2040356"/>
          </a:xfrm>
        </p:grpSpPr>
        <p:sp>
          <p:nvSpPr>
            <p:cNvPr id="14" name="矩形 13"/>
            <p:cNvSpPr/>
            <p:nvPr/>
          </p:nvSpPr>
          <p:spPr>
            <a:xfrm>
              <a:off x="2006499" y="1678278"/>
              <a:ext cx="1381328" cy="20296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02212" y="3457024"/>
              <a:ext cx="8926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内容爬取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143919" y="1755886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图片爬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113943" y="2219089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渲染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109745" y="2684409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RSS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数据爬取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流程图: 过程 18"/>
          <p:cNvSpPr/>
          <p:nvPr/>
        </p:nvSpPr>
        <p:spPr bwMode="auto">
          <a:xfrm>
            <a:off x="376151" y="3755681"/>
            <a:ext cx="744537" cy="328182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1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内部运营</a:t>
            </a:r>
            <a:endParaRPr kumimoji="1" lang="zh-CN" altLang="en-US" sz="1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06259" y="1457890"/>
            <a:ext cx="1381328" cy="2232500"/>
            <a:chOff x="3945150" y="1671021"/>
            <a:chExt cx="1381328" cy="2232500"/>
          </a:xfrm>
        </p:grpSpPr>
        <p:sp>
          <p:nvSpPr>
            <p:cNvPr id="21" name="矩形 20"/>
            <p:cNvSpPr/>
            <p:nvPr/>
          </p:nvSpPr>
          <p:spPr>
            <a:xfrm>
              <a:off x="3945150" y="1671021"/>
              <a:ext cx="1381328" cy="22325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042513" y="1736155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结构化提取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040872" y="2202492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拼分页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042513" y="2670659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图片填充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039064" y="3146942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杂质过滤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232343" y="3641910"/>
              <a:ext cx="8926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结构提取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50341" y="1457889"/>
            <a:ext cx="1381328" cy="2849082"/>
            <a:chOff x="5614225" y="1671020"/>
            <a:chExt cx="1381328" cy="2849082"/>
          </a:xfrm>
        </p:grpSpPr>
        <p:sp>
          <p:nvSpPr>
            <p:cNvPr id="28" name="矩形 27"/>
            <p:cNvSpPr/>
            <p:nvPr/>
          </p:nvSpPr>
          <p:spPr>
            <a:xfrm>
              <a:off x="5614225" y="1671020"/>
              <a:ext cx="1381328" cy="28490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5711588" y="1736155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全局去重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09947" y="2209367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自动分类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711588" y="2684409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特征抽取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08139" y="3167567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地域识别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85353" y="4105883"/>
              <a:ext cx="8926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特征分析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722330" y="3641153"/>
              <a:ext cx="1167967" cy="421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时效性分析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171853" y="2105853"/>
            <a:ext cx="896176" cy="1124881"/>
            <a:chOff x="7259117" y="2157687"/>
            <a:chExt cx="896176" cy="1124881"/>
          </a:xfrm>
        </p:grpSpPr>
        <p:sp>
          <p:nvSpPr>
            <p:cNvPr id="36" name="文本框 21"/>
            <p:cNvSpPr txBox="1">
              <a:spLocks noChangeArrowheads="1"/>
            </p:cNvSpPr>
            <p:nvPr/>
          </p:nvSpPr>
          <p:spPr bwMode="auto">
            <a:xfrm>
              <a:off x="7362702" y="2157687"/>
              <a:ext cx="7925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于号 36"/>
            <p:cNvSpPr/>
            <p:nvPr/>
          </p:nvSpPr>
          <p:spPr>
            <a:xfrm>
              <a:off x="7264519" y="2367604"/>
              <a:ext cx="885372" cy="129854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文本框 21"/>
            <p:cNvSpPr txBox="1">
              <a:spLocks noChangeArrowheads="1"/>
            </p:cNvSpPr>
            <p:nvPr/>
          </p:nvSpPr>
          <p:spPr bwMode="auto">
            <a:xfrm>
              <a:off x="7357300" y="2942797"/>
              <a:ext cx="7925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全文库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于号 38"/>
            <p:cNvSpPr/>
            <p:nvPr/>
          </p:nvSpPr>
          <p:spPr>
            <a:xfrm>
              <a:off x="7259117" y="3152714"/>
              <a:ext cx="885372" cy="129854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文本框 22"/>
          <p:cNvSpPr txBox="1">
            <a:spLocks noChangeArrowheads="1"/>
          </p:cNvSpPr>
          <p:nvPr/>
        </p:nvSpPr>
        <p:spPr bwMode="auto">
          <a:xfrm>
            <a:off x="1167732" y="1855239"/>
            <a:ext cx="4535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网页内容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1142561" y="2044661"/>
            <a:ext cx="553183" cy="11610"/>
          </a:xfrm>
          <a:prstGeom prst="straightConnector1">
            <a:avLst/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 bwMode="auto">
          <a:xfrm>
            <a:off x="1119959" y="3974156"/>
            <a:ext cx="4455924" cy="6450"/>
          </a:xfrm>
          <a:prstGeom prst="straightConnector1">
            <a:avLst/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 flipV="1">
            <a:off x="1119959" y="4283325"/>
            <a:ext cx="4455924" cy="8018"/>
          </a:xfrm>
          <a:prstGeom prst="straightConnector1">
            <a:avLst/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24"/>
          <p:cNvSpPr>
            <a:spLocks noGrp="1" noChangeArrowheads="1"/>
          </p:cNvSpPr>
          <p:nvPr/>
        </p:nvSpPr>
        <p:spPr bwMode="auto">
          <a:xfrm>
            <a:off x="1379675" y="4083863"/>
            <a:ext cx="2372320" cy="27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自媒体文章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5007594" y="2063055"/>
            <a:ext cx="542011" cy="1874"/>
          </a:xfrm>
          <a:prstGeom prst="straightConnector1">
            <a:avLst/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 bwMode="auto">
          <a:xfrm>
            <a:off x="3058947" y="2055295"/>
            <a:ext cx="534858" cy="7760"/>
          </a:xfrm>
          <a:prstGeom prst="straightConnector1">
            <a:avLst/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22"/>
          <p:cNvSpPr txBox="1">
            <a:spLocks noChangeArrowheads="1"/>
          </p:cNvSpPr>
          <p:nvPr/>
        </p:nvSpPr>
        <p:spPr bwMode="auto">
          <a:xfrm>
            <a:off x="4976355" y="1868052"/>
            <a:ext cx="673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endCxn id="37" idx="4"/>
          </p:cNvCxnSpPr>
          <p:nvPr/>
        </p:nvCxnSpPr>
        <p:spPr bwMode="auto">
          <a:xfrm flipV="1">
            <a:off x="6931669" y="2403603"/>
            <a:ext cx="362942" cy="315424"/>
          </a:xfrm>
          <a:prstGeom prst="straightConnector1">
            <a:avLst/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8" idx="3"/>
            <a:endCxn id="39" idx="4"/>
          </p:cNvCxnSpPr>
          <p:nvPr/>
        </p:nvCxnSpPr>
        <p:spPr bwMode="auto">
          <a:xfrm>
            <a:off x="6931669" y="2882430"/>
            <a:ext cx="357540" cy="306283"/>
          </a:xfrm>
          <a:prstGeom prst="straightConnector1">
            <a:avLst/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3812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4" descr="PPT-20160919-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3825"/>
            <a:ext cx="19319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777768" y="948776"/>
            <a:ext cx="6936576" cy="3854116"/>
            <a:chOff x="592138" y="766763"/>
            <a:chExt cx="7580730" cy="4338637"/>
          </a:xfrm>
        </p:grpSpPr>
        <p:sp>
          <p:nvSpPr>
            <p:cNvPr id="8" name="Rectangle 98"/>
            <p:cNvSpPr/>
            <p:nvPr/>
          </p:nvSpPr>
          <p:spPr>
            <a:xfrm>
              <a:off x="6158377" y="1806436"/>
              <a:ext cx="2014491" cy="28568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Flowchart: Process 1"/>
            <p:cNvSpPr/>
            <p:nvPr/>
          </p:nvSpPr>
          <p:spPr>
            <a:xfrm>
              <a:off x="2992438" y="1504950"/>
              <a:ext cx="1008062" cy="50323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特征提取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lowchart: Process 2"/>
            <p:cNvSpPr/>
            <p:nvPr/>
          </p:nvSpPr>
          <p:spPr>
            <a:xfrm>
              <a:off x="2992438" y="766763"/>
              <a:ext cx="1008062" cy="503237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lowchart: Process 3"/>
            <p:cNvSpPr/>
            <p:nvPr/>
          </p:nvSpPr>
          <p:spPr>
            <a:xfrm>
              <a:off x="1768475" y="2255838"/>
              <a:ext cx="1008063" cy="503237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数据召回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lowchart: Process 4"/>
            <p:cNvSpPr/>
            <p:nvPr/>
          </p:nvSpPr>
          <p:spPr>
            <a:xfrm>
              <a:off x="1768475" y="3006725"/>
              <a:ext cx="1008063" cy="50323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模型调权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lowchart: Process 5"/>
            <p:cNvSpPr/>
            <p:nvPr/>
          </p:nvSpPr>
          <p:spPr>
            <a:xfrm>
              <a:off x="1768475" y="3741738"/>
              <a:ext cx="1008063" cy="503237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Rank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lowchart: Process 6"/>
            <p:cNvSpPr/>
            <p:nvPr/>
          </p:nvSpPr>
          <p:spPr>
            <a:xfrm>
              <a:off x="2992438" y="4602163"/>
              <a:ext cx="1008062" cy="503237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融合打散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Straight Arrow Connector 7"/>
            <p:cNvCxnSpPr>
              <a:stCxn id="10" idx="2"/>
              <a:endCxn id="9" idx="0"/>
            </p:cNvCxnSpPr>
            <p:nvPr/>
          </p:nvCxnSpPr>
          <p:spPr>
            <a:xfrm>
              <a:off x="3495675" y="1270000"/>
              <a:ext cx="0" cy="23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8"/>
            <p:cNvCxnSpPr>
              <a:stCxn id="9" idx="2"/>
              <a:endCxn id="11" idx="0"/>
            </p:cNvCxnSpPr>
            <p:nvPr/>
          </p:nvCxnSpPr>
          <p:spPr>
            <a:xfrm flipH="1">
              <a:off x="2271713" y="2008188"/>
              <a:ext cx="1223962" cy="247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9"/>
            <p:cNvCxnSpPr>
              <a:stCxn id="11" idx="2"/>
              <a:endCxn id="12" idx="0"/>
            </p:cNvCxnSpPr>
            <p:nvPr/>
          </p:nvCxnSpPr>
          <p:spPr>
            <a:xfrm>
              <a:off x="2271713" y="2759075"/>
              <a:ext cx="0" cy="247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0"/>
            <p:cNvCxnSpPr>
              <a:stCxn id="12" idx="2"/>
              <a:endCxn id="13" idx="0"/>
            </p:cNvCxnSpPr>
            <p:nvPr/>
          </p:nvCxnSpPr>
          <p:spPr>
            <a:xfrm>
              <a:off x="2271713" y="3509963"/>
              <a:ext cx="0" cy="231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1"/>
            <p:cNvCxnSpPr>
              <a:stCxn id="13" idx="2"/>
              <a:endCxn id="14" idx="0"/>
            </p:cNvCxnSpPr>
            <p:nvPr/>
          </p:nvCxnSpPr>
          <p:spPr>
            <a:xfrm>
              <a:off x="2271713" y="4244975"/>
              <a:ext cx="1223962" cy="357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Alternate Process 19"/>
            <p:cNvSpPr/>
            <p:nvPr/>
          </p:nvSpPr>
          <p:spPr>
            <a:xfrm>
              <a:off x="592138" y="841375"/>
              <a:ext cx="865187" cy="381000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  <a:endCxn id="10" idx="1"/>
            </p:cNvCxnSpPr>
            <p:nvPr/>
          </p:nvCxnSpPr>
          <p:spPr>
            <a:xfrm flipV="1">
              <a:off x="1457325" y="1017588"/>
              <a:ext cx="1535113" cy="14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4" idx="1"/>
              <a:endCxn id="20" idx="2"/>
            </p:cNvCxnSpPr>
            <p:nvPr/>
          </p:nvCxnSpPr>
          <p:spPr>
            <a:xfrm rot="10800000">
              <a:off x="1023938" y="1222375"/>
              <a:ext cx="1968500" cy="36322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Process 36"/>
            <p:cNvSpPr/>
            <p:nvPr/>
          </p:nvSpPr>
          <p:spPr>
            <a:xfrm>
              <a:off x="2992438" y="2260600"/>
              <a:ext cx="1008062" cy="50323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数据召回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lowchart: Process 37"/>
            <p:cNvSpPr/>
            <p:nvPr/>
          </p:nvSpPr>
          <p:spPr>
            <a:xfrm>
              <a:off x="2992438" y="3011488"/>
              <a:ext cx="1008062" cy="503237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模型调权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lowchart: Process 38"/>
            <p:cNvSpPr/>
            <p:nvPr/>
          </p:nvSpPr>
          <p:spPr>
            <a:xfrm>
              <a:off x="2992438" y="3746500"/>
              <a:ext cx="1008062" cy="50323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Rank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Straight Arrow Connector 39"/>
            <p:cNvCxnSpPr>
              <a:stCxn id="23" idx="2"/>
              <a:endCxn id="24" idx="0"/>
            </p:cNvCxnSpPr>
            <p:nvPr/>
          </p:nvCxnSpPr>
          <p:spPr>
            <a:xfrm>
              <a:off x="3495675" y="2763838"/>
              <a:ext cx="0" cy="247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0"/>
            <p:cNvCxnSpPr>
              <a:stCxn id="24" idx="2"/>
              <a:endCxn id="25" idx="0"/>
            </p:cNvCxnSpPr>
            <p:nvPr/>
          </p:nvCxnSpPr>
          <p:spPr>
            <a:xfrm>
              <a:off x="3495675" y="3514725"/>
              <a:ext cx="0" cy="231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Process 41"/>
            <p:cNvSpPr/>
            <p:nvPr/>
          </p:nvSpPr>
          <p:spPr>
            <a:xfrm>
              <a:off x="4159250" y="2260600"/>
              <a:ext cx="1008063" cy="50323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数据召回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lowchart: Process 42"/>
            <p:cNvSpPr/>
            <p:nvPr/>
          </p:nvSpPr>
          <p:spPr>
            <a:xfrm>
              <a:off x="4159250" y="3011488"/>
              <a:ext cx="1008063" cy="503237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模型调权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owchart: Process 43"/>
            <p:cNvSpPr/>
            <p:nvPr/>
          </p:nvSpPr>
          <p:spPr>
            <a:xfrm>
              <a:off x="4159250" y="3746500"/>
              <a:ext cx="1008063" cy="50323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Rank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Straight Arrow Connector 44"/>
            <p:cNvCxnSpPr>
              <a:stCxn id="28" idx="2"/>
              <a:endCxn id="29" idx="0"/>
            </p:cNvCxnSpPr>
            <p:nvPr/>
          </p:nvCxnSpPr>
          <p:spPr>
            <a:xfrm>
              <a:off x="4664075" y="2763838"/>
              <a:ext cx="0" cy="247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5"/>
            <p:cNvCxnSpPr>
              <a:stCxn id="29" idx="2"/>
              <a:endCxn id="30" idx="0"/>
            </p:cNvCxnSpPr>
            <p:nvPr/>
          </p:nvCxnSpPr>
          <p:spPr>
            <a:xfrm>
              <a:off x="4664075" y="3514725"/>
              <a:ext cx="0" cy="231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51"/>
            <p:cNvCxnSpPr>
              <a:stCxn id="25" idx="2"/>
              <a:endCxn id="14" idx="0"/>
            </p:cNvCxnSpPr>
            <p:nvPr/>
          </p:nvCxnSpPr>
          <p:spPr>
            <a:xfrm flipH="1">
              <a:off x="3495675" y="4249738"/>
              <a:ext cx="0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54"/>
            <p:cNvCxnSpPr>
              <a:stCxn id="30" idx="2"/>
              <a:endCxn id="14" idx="0"/>
            </p:cNvCxnSpPr>
            <p:nvPr/>
          </p:nvCxnSpPr>
          <p:spPr>
            <a:xfrm flipH="1">
              <a:off x="3496469" y="4249737"/>
              <a:ext cx="1166813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72"/>
            <p:cNvCxnSpPr>
              <a:stCxn id="9" idx="2"/>
              <a:endCxn id="23" idx="0"/>
            </p:cNvCxnSpPr>
            <p:nvPr/>
          </p:nvCxnSpPr>
          <p:spPr>
            <a:xfrm flipH="1">
              <a:off x="3495675" y="2008188"/>
              <a:ext cx="0" cy="2524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73"/>
            <p:cNvCxnSpPr>
              <a:stCxn id="9" idx="2"/>
              <a:endCxn id="28" idx="0"/>
            </p:cNvCxnSpPr>
            <p:nvPr/>
          </p:nvCxnSpPr>
          <p:spPr>
            <a:xfrm>
              <a:off x="3495675" y="2008188"/>
              <a:ext cx="1168400" cy="2524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Snip Diagonal Corner Rectangle 83"/>
            <p:cNvSpPr/>
            <p:nvPr/>
          </p:nvSpPr>
          <p:spPr>
            <a:xfrm>
              <a:off x="4791075" y="823913"/>
              <a:ext cx="1008063" cy="3810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/>
                <a:t>User Server</a:t>
              </a:r>
              <a:endParaRPr lang="zh-CN" altLang="en-US" sz="1200" dirty="0"/>
            </a:p>
          </p:txBody>
        </p:sp>
        <p:sp>
          <p:nvSpPr>
            <p:cNvPr id="38" name="Flowchart: Alternate Process 89"/>
            <p:cNvSpPr/>
            <p:nvPr/>
          </p:nvSpPr>
          <p:spPr>
            <a:xfrm>
              <a:off x="1528764" y="2124279"/>
              <a:ext cx="3887788" cy="2287791"/>
            </a:xfrm>
            <a:prstGeom prst="flowChartAlternateProcess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Line Callout 1 (Accent Bar) 90"/>
            <p:cNvSpPr/>
            <p:nvPr/>
          </p:nvSpPr>
          <p:spPr>
            <a:xfrm>
              <a:off x="1304733" y="1681465"/>
              <a:ext cx="1116012" cy="379413"/>
            </a:xfrm>
            <a:prstGeom prst="accentCallout1">
              <a:avLst>
                <a:gd name="adj1" fmla="val 41370"/>
                <a:gd name="adj2" fmla="val 100114"/>
                <a:gd name="adj3" fmla="val 115980"/>
                <a:gd name="adj4" fmla="val 121390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类别推荐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lowchart: Multidocument 91"/>
            <p:cNvSpPr/>
            <p:nvPr/>
          </p:nvSpPr>
          <p:spPr>
            <a:xfrm>
              <a:off x="6724867" y="1884363"/>
              <a:ext cx="836613" cy="549275"/>
            </a:xfrm>
            <a:prstGeom prst="flowChartMultidocumen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lowchart: Magnetic Disk 92"/>
            <p:cNvSpPr/>
            <p:nvPr/>
          </p:nvSpPr>
          <p:spPr>
            <a:xfrm>
              <a:off x="6302375" y="3206750"/>
              <a:ext cx="755650" cy="576263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Meta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owchart: Magnetic Disk 93"/>
            <p:cNvSpPr/>
            <p:nvPr/>
          </p:nvSpPr>
          <p:spPr>
            <a:xfrm>
              <a:off x="6302375" y="2498725"/>
              <a:ext cx="755650" cy="576263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lowchart: Magnetic Disk 94"/>
            <p:cNvSpPr/>
            <p:nvPr/>
          </p:nvSpPr>
          <p:spPr>
            <a:xfrm>
              <a:off x="7251700" y="2498725"/>
              <a:ext cx="757238" cy="576263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LR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lowchart: Magnetic Disk 95"/>
            <p:cNvSpPr/>
            <p:nvPr/>
          </p:nvSpPr>
          <p:spPr>
            <a:xfrm>
              <a:off x="7251700" y="3914773"/>
              <a:ext cx="757239" cy="576263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CF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lowchart: Magnetic Disk 96"/>
            <p:cNvSpPr/>
            <p:nvPr/>
          </p:nvSpPr>
          <p:spPr>
            <a:xfrm>
              <a:off x="7251700" y="3219450"/>
              <a:ext cx="757238" cy="576263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MF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lowchart: Magnetic Disk 97"/>
            <p:cNvSpPr/>
            <p:nvPr/>
          </p:nvSpPr>
          <p:spPr>
            <a:xfrm>
              <a:off x="6313026" y="3914774"/>
              <a:ext cx="755650" cy="576261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eft-Right Arrow 100"/>
            <p:cNvSpPr/>
            <p:nvPr/>
          </p:nvSpPr>
          <p:spPr>
            <a:xfrm>
              <a:off x="4060825" y="920750"/>
              <a:ext cx="668338" cy="200025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Left-Right Arrow 101"/>
            <p:cNvSpPr/>
            <p:nvPr/>
          </p:nvSpPr>
          <p:spPr>
            <a:xfrm>
              <a:off x="5500702" y="3011488"/>
              <a:ext cx="527050" cy="200025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9" name="文本框 9"/>
          <p:cNvSpPr txBox="1">
            <a:spLocks noChangeArrowheads="1"/>
          </p:cNvSpPr>
          <p:nvPr/>
        </p:nvSpPr>
        <p:spPr bwMode="auto">
          <a:xfrm>
            <a:off x="3104352" y="165515"/>
            <a:ext cx="276667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2"/>
          <p:cNvSpPr txBox="1">
            <a:spLocks noChangeArrowheads="1"/>
          </p:cNvSpPr>
          <p:nvPr/>
        </p:nvSpPr>
        <p:spPr bwMode="auto">
          <a:xfrm rot="16200000">
            <a:off x="443209" y="2095403"/>
            <a:ext cx="11627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个性化推荐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22"/>
          <p:cNvSpPr txBox="1">
            <a:spLocks noChangeArrowheads="1"/>
          </p:cNvSpPr>
          <p:nvPr/>
        </p:nvSpPr>
        <p:spPr bwMode="auto">
          <a:xfrm>
            <a:off x="1829133" y="984978"/>
            <a:ext cx="841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设备信息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场景信息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1175</Words>
  <Application>WPS 演示</Application>
  <PresentationFormat>全屏显示(16:9)</PresentationFormat>
  <Paragraphs>326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Verdana</vt:lpstr>
      <vt:lpstr>幼圆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李求会</dc:creator>
  <cp:lastModifiedBy>tli</cp:lastModifiedBy>
  <cp:revision>289</cp:revision>
  <dcterms:created xsi:type="dcterms:W3CDTF">2016-10-10T07:33:00Z</dcterms:created>
  <dcterms:modified xsi:type="dcterms:W3CDTF">2016-12-24T08:21:30Z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