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</p:sldMasterIdLst>
  <p:notesMasterIdLst>
    <p:notesMasterId r:id="rId18"/>
  </p:notesMasterIdLst>
  <p:handoutMasterIdLst>
    <p:handoutMasterId r:id="rId19"/>
  </p:handoutMasterIdLst>
  <p:sldIdLst>
    <p:sldId id="265" r:id="rId3"/>
    <p:sldId id="316" r:id="rId4"/>
    <p:sldId id="312" r:id="rId5"/>
    <p:sldId id="330" r:id="rId6"/>
    <p:sldId id="335" r:id="rId7"/>
    <p:sldId id="267" r:id="rId8"/>
    <p:sldId id="336" r:id="rId9"/>
    <p:sldId id="339" r:id="rId10"/>
    <p:sldId id="340" r:id="rId11"/>
    <p:sldId id="341" r:id="rId12"/>
    <p:sldId id="338" r:id="rId13"/>
    <p:sldId id="337" r:id="rId14"/>
    <p:sldId id="342" r:id="rId15"/>
    <p:sldId id="343" r:id="rId16"/>
    <p:sldId id="31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>
          <p15:clr>
            <a:srgbClr val="A4A3A4"/>
          </p15:clr>
        </p15:guide>
        <p15:guide id="2" pos="38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E09"/>
    <a:srgbClr val="EF632F"/>
    <a:srgbClr val="FF7C76"/>
    <a:srgbClr val="FF0000"/>
    <a:srgbClr val="AA47F5"/>
    <a:srgbClr val="0AA5FF"/>
    <a:srgbClr val="FF2803"/>
    <a:srgbClr val="0A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9" autoAdjust="0"/>
    <p:restoredTop sz="87770" autoAdjust="0"/>
  </p:normalViewPr>
  <p:slideViewPr>
    <p:cSldViewPr snapToGrid="0" showGuides="1">
      <p:cViewPr varScale="1">
        <p:scale>
          <a:sx n="65" d="100"/>
          <a:sy n="65" d="100"/>
        </p:scale>
        <p:origin x="612" y="72"/>
      </p:cViewPr>
      <p:guideLst>
        <p:guide orient="horz" pos="2172"/>
        <p:guide pos="3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2704F-B599-421D-AE32-2544BCCC8F11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8D21C-2E17-453D-A3CA-2EA354BFD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440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79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1BF5D-5A31-4051-95FF-5CECA22C6E5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094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 dirty="0" smtClean="0"/>
              <a:t>最后说一下自己都做了哪些</a:t>
            </a:r>
            <a:endParaRPr kumimoji="0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039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注：实际上只有个性化的部分参与排序，</a:t>
            </a:r>
            <a:r>
              <a:rPr lang="en-US" altLang="zh-CN" dirty="0" smtClean="0"/>
              <a:t>probe</a:t>
            </a:r>
            <a:r>
              <a:rPr lang="zh-CN" altLang="en-US" dirty="0" smtClean="0"/>
              <a:t>，热点等是不参与统一排序的（每个分支自己内部排序）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52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Ps</a:t>
            </a:r>
            <a:r>
              <a:rPr lang="zh-CN" altLang="en-US" dirty="0" smtClean="0"/>
              <a:t>：用户画像缓存部分不包括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st_fea</a:t>
            </a:r>
            <a:r>
              <a:rPr lang="zh-CN" altLang="en-US" baseline="0" dirty="0" smtClean="0"/>
              <a:t>，</a:t>
            </a:r>
            <a:r>
              <a:rPr lang="en-US" altLang="zh-CN" baseline="0" dirty="0" err="1" smtClean="0"/>
              <a:t>st</a:t>
            </a:r>
            <a:r>
              <a:rPr lang="zh-CN" altLang="en-US" baseline="0" dirty="0" smtClean="0"/>
              <a:t>画像每次都会根据</a:t>
            </a:r>
            <a:r>
              <a:rPr lang="en-US" altLang="zh-CN" baseline="0" dirty="0" err="1" smtClean="0"/>
              <a:t>recent_click</a:t>
            </a:r>
            <a:r>
              <a:rPr lang="zh-CN" altLang="en-US" baseline="0" dirty="0" smtClean="0"/>
              <a:t>重新计算，并不是从</a:t>
            </a:r>
            <a:r>
              <a:rPr lang="en-US" altLang="zh-CN" baseline="0" dirty="0" err="1" smtClean="0"/>
              <a:t>user_profile_server</a:t>
            </a:r>
            <a:r>
              <a:rPr lang="zh-CN" altLang="en-US" baseline="0" smtClean="0"/>
              <a:t>服务直接获取。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62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08822" y="2363783"/>
            <a:ext cx="6043238" cy="5917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单击此处插入标题</a:t>
            </a:r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18103" y="506539"/>
            <a:ext cx="1542086" cy="655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/>
          <a:srcRect l="21167" b="14284"/>
          <a:stretch>
            <a:fillRect/>
          </a:stretch>
        </p:blipFill>
        <p:spPr>
          <a:xfrm>
            <a:off x="0" y="1227473"/>
            <a:ext cx="5178419" cy="5630528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5638587"/>
            <a:ext cx="1051011" cy="1219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2017/8/11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2017/8/11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2017/8/11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2017/8/11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615C-48E6-4FB2-99E9-132213FFBDDE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B626-C681-4C46-8786-B5FD1F7B600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图片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矩形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2017/8/11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2017/8/11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2017/8/11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2017/8/11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08822" y="2363783"/>
            <a:ext cx="6043238" cy="5917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单击此处插入标题</a:t>
            </a:r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18103" y="506539"/>
            <a:ext cx="1542086" cy="655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/>
          <a:srcRect l="21167" b="14284"/>
          <a:stretch>
            <a:fillRect/>
          </a:stretch>
        </p:blipFill>
        <p:spPr>
          <a:xfrm>
            <a:off x="0" y="1227473"/>
            <a:ext cx="5178419" cy="5630528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5638587"/>
            <a:ext cx="1051011" cy="1219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80700" y="5308600"/>
            <a:ext cx="1511300" cy="154940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28673" y="1102098"/>
            <a:ext cx="10934653" cy="470703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Font typeface="微软雅黑" panose="020B0503020204020204" pitchFamily="34" charset="-122"/>
              <a:buChar char="−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73" y="394427"/>
            <a:ext cx="6320771" cy="452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单击此处插入标题</a:t>
            </a:r>
          </a:p>
        </p:txBody>
      </p:sp>
      <p:sp>
        <p:nvSpPr>
          <p:cNvPr id="6" name="同侧圆角矩形 5"/>
          <p:cNvSpPr/>
          <p:nvPr userDrawn="1"/>
        </p:nvSpPr>
        <p:spPr>
          <a:xfrm rot="5400000">
            <a:off x="-28575" y="409575"/>
            <a:ext cx="520700" cy="4635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C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6"/>
          <p:cNvSpPr>
            <a:spLocks noGrp="1"/>
          </p:cNvSpPr>
          <p:nvPr>
            <p:ph sz="quarter" idx="10"/>
          </p:nvPr>
        </p:nvSpPr>
        <p:spPr>
          <a:xfrm>
            <a:off x="628673" y="1358154"/>
            <a:ext cx="10934653" cy="466612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Font typeface="微软雅黑" panose="020B0503020204020204" pitchFamily="34" charset="-122"/>
              <a:buChar char="−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单圆角矩形 4"/>
          <p:cNvSpPr/>
          <p:nvPr userDrawn="1"/>
        </p:nvSpPr>
        <p:spPr>
          <a:xfrm rot="10800000" flipH="1">
            <a:off x="0" y="-2"/>
            <a:ext cx="8208211" cy="1189790"/>
          </a:xfrm>
          <a:prstGeom prst="round1Rect">
            <a:avLst>
              <a:gd name="adj" fmla="val 50000"/>
            </a:avLst>
          </a:prstGeom>
          <a:solidFill>
            <a:srgbClr val="FC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73" y="472597"/>
            <a:ext cx="6320771" cy="452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单击此处插入标题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5176850" y="2763725"/>
            <a:ext cx="33201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8502" y="2550146"/>
            <a:ext cx="1321161" cy="13211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878651"/>
            <a:ext cx="2109883" cy="979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775200" cy="561340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1774763" y="2866838"/>
            <a:ext cx="2569029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项目标题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1"/>
          </p:nvPr>
        </p:nvSpPr>
        <p:spPr>
          <a:xfrm>
            <a:off x="5806394" y="2095669"/>
            <a:ext cx="5994400" cy="2666661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defRPr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defRPr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defRPr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defRPr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defRPr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侧圆角矩形 5"/>
          <p:cNvSpPr/>
          <p:nvPr userDrawn="1"/>
        </p:nvSpPr>
        <p:spPr>
          <a:xfrm rot="10800000">
            <a:off x="1296735" y="-3"/>
            <a:ext cx="5317421" cy="84221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C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2336450" y="152380"/>
            <a:ext cx="3096162" cy="452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单击此处插入标题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6"/>
          <p:cNvSpPr>
            <a:spLocks noGrp="1"/>
          </p:cNvSpPr>
          <p:nvPr>
            <p:ph sz="quarter" idx="10"/>
          </p:nvPr>
        </p:nvSpPr>
        <p:spPr>
          <a:xfrm>
            <a:off x="628673" y="1358154"/>
            <a:ext cx="10934653" cy="466612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Font typeface="微软雅黑" panose="020B0503020204020204" pitchFamily="34" charset="-122"/>
              <a:buChar char="−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单圆角矩形 4"/>
          <p:cNvSpPr/>
          <p:nvPr userDrawn="1"/>
        </p:nvSpPr>
        <p:spPr>
          <a:xfrm rot="10800000" flipH="1">
            <a:off x="0" y="-2"/>
            <a:ext cx="8208211" cy="1189790"/>
          </a:xfrm>
          <a:prstGeom prst="round1Rect">
            <a:avLst>
              <a:gd name="adj" fmla="val 50000"/>
            </a:avLst>
          </a:prstGeom>
          <a:solidFill>
            <a:srgbClr val="FC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73" y="472597"/>
            <a:ext cx="6320771" cy="452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单击此处插入标题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5176850" y="2763725"/>
            <a:ext cx="33201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8502" y="2550146"/>
            <a:ext cx="1321161" cy="13211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878651"/>
            <a:ext cx="2109883" cy="979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097154" name="图片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048592" name="矩形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048593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51604"/>
            <a:ext cx="2743200" cy="365125"/>
          </a:xfrm>
        </p:spPr>
        <p:txBody>
          <a:bodyPr/>
          <a:lstStyle/>
          <a:p>
            <a:fld id="{FADB615C-48E6-4FB2-99E9-132213FFBDDE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104859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45160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4859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451604"/>
            <a:ext cx="2743200" cy="365125"/>
          </a:xfrm>
        </p:spPr>
        <p:txBody>
          <a:bodyPr/>
          <a:lstStyle/>
          <a:p>
            <a:fld id="{4F10B626-C681-4C46-8786-B5FD1F7B60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2017/8/11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2017/8/11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46534" y="6144931"/>
            <a:ext cx="1062069" cy="4514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F7912-EFEF-D941-9045-F4DE25FE6605}" type="datetimeFigureOut">
              <a:rPr kumimoji="1" lang="zh-CN" altLang="en-US" smtClean="0"/>
              <a:t>2017/8/11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46534" y="6144931"/>
            <a:ext cx="1062069" cy="4514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70" r:id="rId13"/>
    <p:sldLayoutId id="2147483671" r:id="rId14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副标题 2"/>
          <p:cNvSpPr>
            <a:spLocks noGrp="1"/>
          </p:cNvSpPr>
          <p:nvPr>
            <p:ph type="body" sz="quarter" idx="10"/>
          </p:nvPr>
        </p:nvSpPr>
        <p:spPr>
          <a:xfrm>
            <a:off x="6459268" y="4743606"/>
            <a:ext cx="4851400" cy="911860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sym typeface="+mn-ea"/>
              </a:rPr>
              <a:t>大土豆</a:t>
            </a:r>
            <a:r>
              <a:rPr lang="en-US" altLang="zh-CN" sz="2400" dirty="0" smtClean="0">
                <a:sym typeface="+mn-ea"/>
              </a:rPr>
              <a:t>-</a:t>
            </a:r>
            <a:r>
              <a:rPr lang="zh-CN" altLang="en-US" sz="2400" dirty="0" smtClean="0">
                <a:sym typeface="+mn-ea"/>
              </a:rPr>
              <a:t>算法产品技术中心</a:t>
            </a:r>
          </a:p>
          <a:p>
            <a:r>
              <a:rPr lang="zh-CN" altLang="en-US" sz="2400" dirty="0">
                <a:sym typeface="+mn-ea"/>
              </a:rPr>
              <a:t>于留宝</a:t>
            </a:r>
          </a:p>
        </p:txBody>
      </p:sp>
      <p:sp>
        <p:nvSpPr>
          <p:cNvPr id="1048588" name="标题 1"/>
          <p:cNvSpPr>
            <a:spLocks noGrp="1"/>
          </p:cNvSpPr>
          <p:nvPr>
            <p:ph type="title" idx="4294967295"/>
          </p:nvPr>
        </p:nvSpPr>
        <p:spPr>
          <a:xfrm>
            <a:off x="5218981" y="2481263"/>
            <a:ext cx="6973019" cy="1212850"/>
          </a:xfrm>
        </p:spPr>
        <p:txBody>
          <a:bodyPr>
            <a:noAutofit/>
          </a:bodyPr>
          <a:lstStyle/>
          <a:p>
            <a:r>
              <a:rPr lang="zh-CN" altLang="en-US" sz="4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用户画像加载流程草读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866906" y="404358"/>
            <a:ext cx="2578551" cy="452738"/>
          </a:xfrm>
        </p:spPr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选出最可信</a:t>
            </a:r>
            <a:r>
              <a:rPr kumimoji="1" lang="en-US" altLang="zh-CN" dirty="0" err="1" smtClean="0"/>
              <a:t>lt</a:t>
            </a:r>
            <a:r>
              <a:rPr kumimoji="1" lang="en-US" altLang="zh-CN" dirty="0" smtClean="0"/>
              <a:t> profile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reco/bizc/user_lib/user_info.cc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43" y="1873044"/>
            <a:ext cx="90773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47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866906" y="404358"/>
            <a:ext cx="2578551" cy="45273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err="1" smtClean="0"/>
              <a:t>User_fea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定义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 smtClean="0"/>
              <a:t>reco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serv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reco_video</a:t>
            </a:r>
            <a:r>
              <a:rPr lang="en-US" altLang="zh-CN" dirty="0" smtClean="0"/>
              <a:t>/strategy/</a:t>
            </a:r>
            <a:r>
              <a:rPr lang="en-US" altLang="zh-CN" dirty="0" err="1" smtClean="0"/>
              <a:t>user_feature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user_feature.h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019" y="1897781"/>
            <a:ext cx="71342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18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866906" y="404358"/>
            <a:ext cx="2578551" cy="452738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 err="1" smtClean="0"/>
              <a:t>User_fea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加载入口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  <a:r>
              <a:rPr lang="zh-CN" altLang="en-US" dirty="0" smtClean="0"/>
              <a:t>：</a:t>
            </a:r>
            <a:r>
              <a:rPr lang="en-US" altLang="zh-CN" dirty="0"/>
              <a:t>reco/serv/reco_video/strategy/user_feature/user_fea_extractor.cc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01" y="2062779"/>
            <a:ext cx="98202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59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866906" y="404358"/>
            <a:ext cx="2578551" cy="452738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加载 </a:t>
            </a:r>
            <a:r>
              <a:rPr kumimoji="1" lang="en-US" altLang="zh-CN" dirty="0" smtClean="0"/>
              <a:t>raw data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reco/serv/reco_video/strategy/user_feature/user_fea_extractor.cc</a:t>
            </a:r>
          </a:p>
          <a:p>
            <a:pPr lvl="1"/>
            <a:r>
              <a:rPr lang="zh-CN" altLang="en-US" dirty="0" smtClean="0"/>
              <a:t>分别抽取各画像，各画像最后都会先内部归一化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72" y="2337927"/>
            <a:ext cx="87153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28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866906" y="404358"/>
            <a:ext cx="2578551" cy="452738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m</a:t>
            </a:r>
            <a:r>
              <a:rPr kumimoji="1" lang="en-US" altLang="zh-CN" dirty="0" smtClean="0"/>
              <a:t>erge feature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reco/serv/reco_video/strategy/user_feature/extractor/user_fea_merger.cc</a:t>
            </a:r>
          </a:p>
          <a:p>
            <a:pPr lvl="1"/>
            <a:r>
              <a:rPr lang="zh-CN" altLang="en-US" dirty="0"/>
              <a:t>根据</a:t>
            </a:r>
            <a:r>
              <a:rPr lang="zh-CN" altLang="en-US" dirty="0" smtClean="0"/>
              <a:t>各画像</a:t>
            </a:r>
            <a:r>
              <a:rPr lang="en-US" altLang="zh-CN" dirty="0" err="1" smtClean="0"/>
              <a:t>click_num</a:t>
            </a:r>
            <a:r>
              <a:rPr lang="zh-CN" altLang="en-US" dirty="0" smtClean="0"/>
              <a:t>计算各画像影响力</a:t>
            </a:r>
            <a:endParaRPr lang="en-US" altLang="zh-CN" dirty="0" smtClean="0"/>
          </a:p>
          <a:p>
            <a:pPr lvl="1"/>
            <a:r>
              <a:rPr lang="zh-CN" altLang="en-US" dirty="0"/>
              <a:t>根据</a:t>
            </a:r>
            <a:r>
              <a:rPr lang="zh-CN" altLang="en-US" dirty="0" smtClean="0"/>
              <a:t>各画像影响力</a:t>
            </a:r>
            <a:r>
              <a:rPr lang="en-US" altLang="zh-CN" dirty="0" smtClean="0"/>
              <a:t>merge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25" y="3134032"/>
            <a:ext cx="85629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05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164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图片 119" descr="XIAOQIZ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6" y="39688"/>
            <a:ext cx="315913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7" name="组 3"/>
          <p:cNvGrpSpPr>
            <a:grpSpLocks/>
          </p:cNvGrpSpPr>
          <p:nvPr/>
        </p:nvGrpSpPr>
        <p:grpSpPr bwMode="auto">
          <a:xfrm>
            <a:off x="5410201" y="552451"/>
            <a:ext cx="4373563" cy="733425"/>
            <a:chOff x="898042" y="1209675"/>
            <a:chExt cx="4374751" cy="983859"/>
          </a:xfrm>
        </p:grpSpPr>
        <p:sp>
          <p:nvSpPr>
            <p:cNvPr id="21549" name="矩形 2"/>
            <p:cNvSpPr>
              <a:spLocks noChangeArrowheads="1"/>
            </p:cNvSpPr>
            <p:nvPr/>
          </p:nvSpPr>
          <p:spPr bwMode="auto">
            <a:xfrm>
              <a:off x="898042" y="1209675"/>
              <a:ext cx="4374751" cy="9838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2" name="多文档 1"/>
            <p:cNvSpPr/>
            <p:nvPr/>
          </p:nvSpPr>
          <p:spPr bwMode="auto">
            <a:xfrm>
              <a:off x="1398241" y="1399207"/>
              <a:ext cx="1513298" cy="640998"/>
            </a:xfrm>
            <a:prstGeom prst="flowChartMultidocumen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buFont typeface="Arial" charset="0"/>
                <a:buNone/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黑体"/>
                  <a:ea typeface="黑体"/>
                  <a:cs typeface="黑体"/>
                </a:rPr>
                <a:t>爬虫抓取</a:t>
              </a:r>
            </a:p>
          </p:txBody>
        </p:sp>
        <p:sp>
          <p:nvSpPr>
            <p:cNvPr id="5" name="多文档 4"/>
            <p:cNvSpPr/>
            <p:nvPr/>
          </p:nvSpPr>
          <p:spPr bwMode="auto">
            <a:xfrm>
              <a:off x="3321225" y="1399207"/>
              <a:ext cx="1513299" cy="640998"/>
            </a:xfrm>
            <a:prstGeom prst="flowChartMultidocumen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buFont typeface="Arial" charset="0"/>
                <a:buNone/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黑体"/>
                  <a:ea typeface="黑体"/>
                  <a:cs typeface="黑体"/>
                </a:rPr>
                <a:t>自媒体</a:t>
              </a:r>
            </a:p>
          </p:txBody>
        </p:sp>
      </p:grpSp>
      <p:sp>
        <p:nvSpPr>
          <p:cNvPr id="21508" name="可选流程 16"/>
          <p:cNvSpPr>
            <a:spLocks noChangeArrowheads="1"/>
          </p:cNvSpPr>
          <p:nvPr/>
        </p:nvSpPr>
        <p:spPr bwMode="auto">
          <a:xfrm>
            <a:off x="2379662" y="5679629"/>
            <a:ext cx="1444625" cy="392112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altLang="zh-CN" dirty="0" err="1">
                <a:latin typeface="黑体"/>
                <a:ea typeface="黑体"/>
                <a:cs typeface="黑体"/>
              </a:rPr>
              <a:t>Iflow</a:t>
            </a:r>
            <a:r>
              <a:rPr lang="zh-CN" altLang="en-US" dirty="0">
                <a:latin typeface="黑体"/>
                <a:ea typeface="黑体"/>
                <a:cs typeface="黑体"/>
              </a:rPr>
              <a:t>接口</a:t>
            </a:r>
          </a:p>
        </p:txBody>
      </p:sp>
      <p:sp>
        <p:nvSpPr>
          <p:cNvPr id="21509" name="多文档 14"/>
          <p:cNvSpPr>
            <a:spLocks noChangeArrowheads="1"/>
          </p:cNvSpPr>
          <p:nvPr/>
        </p:nvSpPr>
        <p:spPr bwMode="auto">
          <a:xfrm>
            <a:off x="2406651" y="1817689"/>
            <a:ext cx="1616075" cy="446087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zh-CN" altLang="en-US" dirty="0">
                <a:latin typeface="黑体"/>
                <a:ea typeface="黑体"/>
                <a:cs typeface="黑体"/>
              </a:rPr>
              <a:t>线上索引</a:t>
            </a:r>
          </a:p>
        </p:txBody>
      </p:sp>
      <p:sp>
        <p:nvSpPr>
          <p:cNvPr id="21510" name="可选流程 25"/>
          <p:cNvSpPr>
            <a:spLocks noChangeArrowheads="1"/>
          </p:cNvSpPr>
          <p:nvPr/>
        </p:nvSpPr>
        <p:spPr bwMode="auto">
          <a:xfrm>
            <a:off x="6904039" y="1568451"/>
            <a:ext cx="1385887" cy="942975"/>
          </a:xfrm>
          <a:prstGeom prst="flowChartAlternateProcess">
            <a:avLst/>
          </a:prstGeom>
          <a:solidFill>
            <a:srgbClr val="C0504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altLang="zh-CN">
                <a:latin typeface="黑体"/>
                <a:ea typeface="黑体"/>
                <a:cs typeface="黑体"/>
              </a:rPr>
              <a:t>Convertor</a:t>
            </a:r>
          </a:p>
          <a:p>
            <a:pPr algn="ctr" eaLnBrk="1" hangingPunct="1">
              <a:buFont typeface="Arial" charset="0"/>
              <a:buNone/>
            </a:pPr>
            <a:r>
              <a:rPr lang="zh-CN" altLang="en-US">
                <a:latin typeface="黑体"/>
                <a:ea typeface="黑体"/>
                <a:cs typeface="黑体"/>
              </a:rPr>
              <a:t>打标</a:t>
            </a:r>
            <a:endParaRPr lang="en-US" altLang="zh-CN">
              <a:latin typeface="黑体"/>
              <a:ea typeface="黑体"/>
              <a:cs typeface="黑体"/>
            </a:endParaRPr>
          </a:p>
          <a:p>
            <a:pPr algn="ctr" eaLnBrk="1" hangingPunct="1">
              <a:buFont typeface="Arial" charset="0"/>
              <a:buNone/>
            </a:pPr>
            <a:r>
              <a:rPr lang="en-US">
                <a:latin typeface="黑体"/>
                <a:ea typeface="黑体"/>
                <a:cs typeface="黑体"/>
              </a:rPr>
              <a:t>元</a:t>
            </a:r>
            <a:r>
              <a:rPr lang="zh-CN" altLang="en-US">
                <a:latin typeface="黑体"/>
                <a:ea typeface="黑体"/>
                <a:cs typeface="黑体"/>
              </a:rPr>
              <a:t>信息</a:t>
            </a:r>
          </a:p>
        </p:txBody>
      </p:sp>
      <p:grpSp>
        <p:nvGrpSpPr>
          <p:cNvPr id="21511" name="组 22"/>
          <p:cNvGrpSpPr>
            <a:grpSpLocks/>
          </p:cNvGrpSpPr>
          <p:nvPr/>
        </p:nvGrpSpPr>
        <p:grpSpPr bwMode="auto">
          <a:xfrm>
            <a:off x="8542338" y="1376364"/>
            <a:ext cx="1822450" cy="1323975"/>
            <a:chOff x="199896" y="2385949"/>
            <a:chExt cx="1821744" cy="1667599"/>
          </a:xfrm>
        </p:grpSpPr>
        <p:sp>
          <p:nvSpPr>
            <p:cNvPr id="21546" name="矩形 21"/>
            <p:cNvSpPr>
              <a:spLocks noChangeArrowheads="1"/>
            </p:cNvSpPr>
            <p:nvPr/>
          </p:nvSpPr>
          <p:spPr bwMode="auto">
            <a:xfrm>
              <a:off x="199896" y="2385949"/>
              <a:ext cx="1821744" cy="16675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21547" name="磁盘 11"/>
            <p:cNvSpPr>
              <a:spLocks noChangeArrowheads="1"/>
            </p:cNvSpPr>
            <p:nvPr/>
          </p:nvSpPr>
          <p:spPr bwMode="auto">
            <a:xfrm>
              <a:off x="528381" y="2547909"/>
              <a:ext cx="1194925" cy="671838"/>
            </a:xfrm>
            <a:prstGeom prst="flowChartMagneticDisk">
              <a:avLst/>
            </a:prstGeom>
            <a:solidFill>
              <a:srgbClr val="C0504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charset="0"/>
                <a:buNone/>
              </a:pPr>
              <a:r>
                <a:rPr lang="zh-CN" altLang="en-US">
                  <a:latin typeface="黑体"/>
                  <a:ea typeface="黑体"/>
                  <a:cs typeface="黑体"/>
                </a:rPr>
                <a:t>知识库</a:t>
              </a:r>
            </a:p>
          </p:txBody>
        </p:sp>
        <p:sp>
          <p:nvSpPr>
            <p:cNvPr id="21548" name="可选流程 26"/>
            <p:cNvSpPr>
              <a:spLocks noChangeArrowheads="1"/>
            </p:cNvSpPr>
            <p:nvPr/>
          </p:nvSpPr>
          <p:spPr bwMode="auto">
            <a:xfrm>
              <a:off x="447450" y="3417701"/>
              <a:ext cx="1385350" cy="519875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charset="0"/>
                <a:buNone/>
              </a:pPr>
              <a:r>
                <a:rPr lang="zh-CN" altLang="en-US">
                  <a:latin typeface="黑体"/>
                  <a:ea typeface="黑体"/>
                  <a:cs typeface="黑体"/>
                </a:rPr>
                <a:t>分类服务</a:t>
              </a:r>
            </a:p>
          </p:txBody>
        </p:sp>
      </p:grpSp>
      <p:cxnSp>
        <p:nvCxnSpPr>
          <p:cNvPr id="21512" name="直线连接符 29"/>
          <p:cNvCxnSpPr>
            <a:cxnSpLocks noChangeShapeType="1"/>
            <a:stCxn id="21510" idx="3"/>
            <a:endCxn id="21546" idx="1"/>
          </p:cNvCxnSpPr>
          <p:nvPr/>
        </p:nvCxnSpPr>
        <p:spPr bwMode="auto">
          <a:xfrm flipV="1">
            <a:off x="8289926" y="2038350"/>
            <a:ext cx="25241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13" name="磁盘 38"/>
          <p:cNvSpPr>
            <a:spLocks noChangeArrowheads="1"/>
          </p:cNvSpPr>
          <p:nvPr/>
        </p:nvSpPr>
        <p:spPr bwMode="auto">
          <a:xfrm>
            <a:off x="4813300" y="1692275"/>
            <a:ext cx="1193800" cy="69215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altLang="zh-CN">
                <a:latin typeface="黑体"/>
                <a:ea typeface="黑体"/>
                <a:cs typeface="黑体"/>
              </a:rPr>
              <a:t>RecoItem</a:t>
            </a:r>
            <a:endParaRPr lang="zh-CN" altLang="en-US">
              <a:latin typeface="黑体"/>
              <a:ea typeface="黑体"/>
              <a:cs typeface="黑体"/>
            </a:endParaRPr>
          </a:p>
        </p:txBody>
      </p:sp>
      <p:grpSp>
        <p:nvGrpSpPr>
          <p:cNvPr id="21514" name="组 9"/>
          <p:cNvGrpSpPr>
            <a:grpSpLocks/>
          </p:cNvGrpSpPr>
          <p:nvPr/>
        </p:nvGrpSpPr>
        <p:grpSpPr bwMode="auto">
          <a:xfrm>
            <a:off x="2046288" y="2422526"/>
            <a:ext cx="2112962" cy="2957512"/>
            <a:chOff x="529432" y="2608263"/>
            <a:chExt cx="2112962" cy="1217943"/>
          </a:xfrm>
        </p:grpSpPr>
        <p:sp>
          <p:nvSpPr>
            <p:cNvPr id="21543" name="矩形 23579"/>
            <p:cNvSpPr>
              <a:spLocks noChangeArrowheads="1"/>
            </p:cNvSpPr>
            <p:nvPr/>
          </p:nvSpPr>
          <p:spPr bwMode="auto">
            <a:xfrm>
              <a:off x="529432" y="2608263"/>
              <a:ext cx="2112962" cy="1217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21544" name="可选流程 27"/>
            <p:cNvSpPr>
              <a:spLocks noChangeArrowheads="1"/>
            </p:cNvSpPr>
            <p:nvPr/>
          </p:nvSpPr>
          <p:spPr bwMode="auto">
            <a:xfrm>
              <a:off x="804863" y="2812377"/>
              <a:ext cx="1562100" cy="181457"/>
            </a:xfrm>
            <a:prstGeom prst="flowChartAlternateProcess">
              <a:avLst/>
            </a:prstGeom>
            <a:solidFill>
              <a:srgbClr val="C0504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charset="0"/>
                <a:buNone/>
              </a:pPr>
              <a:r>
                <a:rPr lang="en-US" altLang="zh-CN" dirty="0" err="1">
                  <a:latin typeface="黑体"/>
                  <a:ea typeface="黑体"/>
                  <a:cs typeface="黑体"/>
                </a:rPr>
                <a:t>LeafServer</a:t>
              </a:r>
              <a:endParaRPr lang="zh-CN" altLang="en-US" dirty="0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21545" name="可选流程 62"/>
            <p:cNvSpPr>
              <a:spLocks noChangeArrowheads="1"/>
            </p:cNvSpPr>
            <p:nvPr/>
          </p:nvSpPr>
          <p:spPr bwMode="auto">
            <a:xfrm>
              <a:off x="724694" y="3506479"/>
              <a:ext cx="1720850" cy="178917"/>
            </a:xfrm>
            <a:prstGeom prst="flowChartAlternateProcess">
              <a:avLst/>
            </a:prstGeom>
            <a:solidFill>
              <a:srgbClr val="C0504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charset="0"/>
                <a:buNone/>
              </a:pPr>
              <a:r>
                <a:rPr lang="en-US" altLang="zh-CN">
                  <a:latin typeface="黑体"/>
                  <a:ea typeface="黑体"/>
                  <a:cs typeface="黑体"/>
                </a:rPr>
                <a:t>VideoServer</a:t>
              </a:r>
              <a:endParaRPr lang="zh-CN" altLang="en-US">
                <a:latin typeface="黑体"/>
                <a:ea typeface="黑体"/>
                <a:cs typeface="黑体"/>
              </a:endParaRPr>
            </a:p>
          </p:txBody>
        </p:sp>
      </p:grpSp>
      <p:grpSp>
        <p:nvGrpSpPr>
          <p:cNvPr id="21515" name="组 24"/>
          <p:cNvGrpSpPr>
            <a:grpSpLocks/>
          </p:cNvGrpSpPr>
          <p:nvPr/>
        </p:nvGrpSpPr>
        <p:grpSpPr bwMode="auto">
          <a:xfrm>
            <a:off x="6316663" y="3895725"/>
            <a:ext cx="1797050" cy="1468438"/>
            <a:chOff x="4968110" y="3182143"/>
            <a:chExt cx="1797815" cy="1469232"/>
          </a:xfrm>
        </p:grpSpPr>
        <p:sp>
          <p:nvSpPr>
            <p:cNvPr id="21540" name="矩形 23"/>
            <p:cNvSpPr>
              <a:spLocks noChangeArrowheads="1"/>
            </p:cNvSpPr>
            <p:nvPr/>
          </p:nvSpPr>
          <p:spPr bwMode="auto">
            <a:xfrm>
              <a:off x="4968110" y="3182143"/>
              <a:ext cx="1797815" cy="14692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21541" name="可选流程 24"/>
            <p:cNvSpPr>
              <a:spLocks noChangeArrowheads="1"/>
            </p:cNvSpPr>
            <p:nvPr/>
          </p:nvSpPr>
          <p:spPr bwMode="auto">
            <a:xfrm>
              <a:off x="5207000" y="3378199"/>
              <a:ext cx="1384300" cy="392113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charset="0"/>
                <a:buNone/>
              </a:pPr>
              <a:r>
                <a:rPr lang="zh-CN" altLang="en-US">
                  <a:latin typeface="黑体"/>
                  <a:ea typeface="黑体"/>
                  <a:cs typeface="黑体"/>
                </a:rPr>
                <a:t>算法数据</a:t>
              </a:r>
            </a:p>
          </p:txBody>
        </p:sp>
        <p:sp>
          <p:nvSpPr>
            <p:cNvPr id="21542" name="可选流程 63"/>
            <p:cNvSpPr>
              <a:spLocks noChangeArrowheads="1"/>
            </p:cNvSpPr>
            <p:nvPr/>
          </p:nvSpPr>
          <p:spPr bwMode="auto">
            <a:xfrm>
              <a:off x="5207000" y="4005262"/>
              <a:ext cx="1384300" cy="392113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charset="0"/>
                <a:buNone/>
              </a:pPr>
              <a:r>
                <a:rPr lang="zh-CN" altLang="en-US">
                  <a:latin typeface="黑体"/>
                  <a:ea typeface="黑体"/>
                  <a:cs typeface="黑体"/>
                </a:rPr>
                <a:t>模型</a:t>
              </a:r>
            </a:p>
          </p:txBody>
        </p:sp>
      </p:grpSp>
      <p:cxnSp>
        <p:nvCxnSpPr>
          <p:cNvPr id="21516" name="直线箭头连接符 41"/>
          <p:cNvCxnSpPr>
            <a:cxnSpLocks noChangeShapeType="1"/>
            <a:stCxn id="21510" idx="1"/>
            <a:endCxn id="21513" idx="4"/>
          </p:cNvCxnSpPr>
          <p:nvPr/>
        </p:nvCxnSpPr>
        <p:spPr bwMode="auto">
          <a:xfrm flipH="1" flipV="1">
            <a:off x="6007100" y="2038350"/>
            <a:ext cx="89693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7" name="直线箭头连接符 43"/>
          <p:cNvCxnSpPr>
            <a:cxnSpLocks noChangeShapeType="1"/>
            <a:stCxn id="21513" idx="2"/>
            <a:endCxn id="21509" idx="3"/>
          </p:cNvCxnSpPr>
          <p:nvPr/>
        </p:nvCxnSpPr>
        <p:spPr bwMode="auto">
          <a:xfrm flipH="1">
            <a:off x="4022726" y="2038351"/>
            <a:ext cx="790575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8" name="直线箭头连接符 46"/>
          <p:cNvCxnSpPr>
            <a:cxnSpLocks noChangeShapeType="1"/>
            <a:stCxn id="21509" idx="2"/>
            <a:endCxn id="21543" idx="0"/>
          </p:cNvCxnSpPr>
          <p:nvPr/>
        </p:nvCxnSpPr>
        <p:spPr bwMode="auto">
          <a:xfrm>
            <a:off x="3102311" y="2246883"/>
            <a:ext cx="458" cy="1756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9" name="直线箭头连接符 58"/>
          <p:cNvCxnSpPr>
            <a:cxnSpLocks noChangeShapeType="1"/>
            <a:stCxn id="21549" idx="2"/>
            <a:endCxn id="21510" idx="0"/>
          </p:cNvCxnSpPr>
          <p:nvPr/>
        </p:nvCxnSpPr>
        <p:spPr bwMode="auto">
          <a:xfrm>
            <a:off x="7597775" y="1285876"/>
            <a:ext cx="0" cy="282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0" name="直线箭头连接符 70"/>
          <p:cNvCxnSpPr>
            <a:cxnSpLocks noChangeShapeType="1"/>
            <a:stCxn id="21543" idx="2"/>
            <a:endCxn id="21508" idx="0"/>
          </p:cNvCxnSpPr>
          <p:nvPr/>
        </p:nvCxnSpPr>
        <p:spPr bwMode="auto">
          <a:xfrm flipH="1">
            <a:off x="3101975" y="5380038"/>
            <a:ext cx="794" cy="2995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21" name="直接访问存储器 78"/>
          <p:cNvSpPr>
            <a:spLocks noChangeArrowheads="1"/>
          </p:cNvSpPr>
          <p:nvPr/>
        </p:nvSpPr>
        <p:spPr bwMode="auto">
          <a:xfrm>
            <a:off x="6529388" y="5691535"/>
            <a:ext cx="1371600" cy="368300"/>
          </a:xfrm>
          <a:prstGeom prst="flowChartMagneticDrum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dirty="0">
                <a:latin typeface="黑体"/>
                <a:ea typeface="黑体"/>
                <a:cs typeface="黑体"/>
              </a:rPr>
              <a:t>日志</a:t>
            </a:r>
          </a:p>
        </p:txBody>
      </p:sp>
      <p:grpSp>
        <p:nvGrpSpPr>
          <p:cNvPr id="21522" name="组 23595"/>
          <p:cNvGrpSpPr>
            <a:grpSpLocks/>
          </p:cNvGrpSpPr>
          <p:nvPr/>
        </p:nvGrpSpPr>
        <p:grpSpPr bwMode="auto">
          <a:xfrm>
            <a:off x="8542338" y="3138489"/>
            <a:ext cx="1879600" cy="1512887"/>
            <a:chOff x="5139326" y="2309568"/>
            <a:chExt cx="1879250" cy="1513082"/>
          </a:xfrm>
        </p:grpSpPr>
        <p:sp>
          <p:nvSpPr>
            <p:cNvPr id="21537" name="矩形 23594"/>
            <p:cNvSpPr>
              <a:spLocks noChangeArrowheads="1"/>
            </p:cNvSpPr>
            <p:nvPr/>
          </p:nvSpPr>
          <p:spPr bwMode="auto">
            <a:xfrm>
              <a:off x="5139326" y="2309568"/>
              <a:ext cx="1879250" cy="15130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21538" name="可选流程 138"/>
            <p:cNvSpPr>
              <a:spLocks noChangeArrowheads="1"/>
            </p:cNvSpPr>
            <p:nvPr/>
          </p:nvSpPr>
          <p:spPr bwMode="auto">
            <a:xfrm>
              <a:off x="5380581" y="2549311"/>
              <a:ext cx="1385629" cy="412803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charset="0"/>
                <a:buNone/>
              </a:pPr>
              <a:r>
                <a:rPr lang="zh-CN" altLang="en-US">
                  <a:latin typeface="黑体"/>
                  <a:ea typeface="黑体"/>
                  <a:cs typeface="黑体"/>
                </a:rPr>
                <a:t>运营平台</a:t>
              </a:r>
            </a:p>
          </p:txBody>
        </p:sp>
        <p:sp>
          <p:nvSpPr>
            <p:cNvPr id="21539" name="可选流程 139"/>
            <p:cNvSpPr>
              <a:spLocks noChangeArrowheads="1"/>
            </p:cNvSpPr>
            <p:nvPr/>
          </p:nvSpPr>
          <p:spPr bwMode="auto">
            <a:xfrm>
              <a:off x="5380581" y="3154227"/>
              <a:ext cx="1385629" cy="41439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charset="0"/>
                <a:buNone/>
              </a:pPr>
              <a:r>
                <a:rPr lang="zh-CN" altLang="en-US">
                  <a:latin typeface="黑体"/>
                  <a:ea typeface="黑体"/>
                  <a:cs typeface="黑体"/>
                </a:rPr>
                <a:t>审核平台</a:t>
              </a:r>
              <a:endParaRPr lang="en-US" altLang="zh-CN">
                <a:latin typeface="黑体"/>
                <a:ea typeface="黑体"/>
                <a:cs typeface="黑体"/>
              </a:endParaRPr>
            </a:p>
          </p:txBody>
        </p:sp>
      </p:grpSp>
      <p:cxnSp>
        <p:nvCxnSpPr>
          <p:cNvPr id="21523" name="直线箭头连接符 23597"/>
          <p:cNvCxnSpPr>
            <a:cxnSpLocks noChangeShapeType="1"/>
            <a:stCxn id="21537" idx="1"/>
            <a:endCxn id="21510" idx="2"/>
          </p:cNvCxnSpPr>
          <p:nvPr/>
        </p:nvCxnSpPr>
        <p:spPr bwMode="auto">
          <a:xfrm flipH="1" flipV="1">
            <a:off x="7597776" y="2511426"/>
            <a:ext cx="944563" cy="1382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直线箭头连接符 26"/>
          <p:cNvCxnSpPr>
            <a:stCxn id="21508" idx="3"/>
            <a:endCxn id="21521" idx="1"/>
          </p:cNvCxnSpPr>
          <p:nvPr/>
        </p:nvCxnSpPr>
        <p:spPr bwMode="auto">
          <a:xfrm>
            <a:off x="3824287" y="5875685"/>
            <a:ext cx="27051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504" name="直线箭头连接符 21503"/>
          <p:cNvCxnSpPr>
            <a:stCxn id="21521" idx="0"/>
            <a:endCxn id="21540" idx="2"/>
          </p:cNvCxnSpPr>
          <p:nvPr/>
        </p:nvCxnSpPr>
        <p:spPr bwMode="auto">
          <a:xfrm flipV="1">
            <a:off x="7215188" y="5364163"/>
            <a:ext cx="0" cy="3273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553" name="直线箭头连接符 21552"/>
          <p:cNvCxnSpPr>
            <a:stCxn id="21540" idx="1"/>
            <a:endCxn id="21535" idx="3"/>
          </p:cNvCxnSpPr>
          <p:nvPr/>
        </p:nvCxnSpPr>
        <p:spPr bwMode="auto">
          <a:xfrm flipH="1" flipV="1">
            <a:off x="5886450" y="4533980"/>
            <a:ext cx="430213" cy="95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1527" name="组 3"/>
          <p:cNvGrpSpPr>
            <a:grpSpLocks/>
          </p:cNvGrpSpPr>
          <p:nvPr/>
        </p:nvGrpSpPr>
        <p:grpSpPr bwMode="auto">
          <a:xfrm>
            <a:off x="4333875" y="3689351"/>
            <a:ext cx="1771650" cy="1690687"/>
            <a:chOff x="2809875" y="3098800"/>
            <a:chExt cx="1771650" cy="1878013"/>
          </a:xfrm>
        </p:grpSpPr>
        <p:sp>
          <p:nvSpPr>
            <p:cNvPr id="21533" name="矩形 67"/>
            <p:cNvSpPr>
              <a:spLocks noChangeArrowheads="1"/>
            </p:cNvSpPr>
            <p:nvPr/>
          </p:nvSpPr>
          <p:spPr bwMode="auto">
            <a:xfrm>
              <a:off x="2809875" y="3098800"/>
              <a:ext cx="1771650" cy="1878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21534" name="可选流程 61"/>
            <p:cNvSpPr>
              <a:spLocks noChangeArrowheads="1"/>
            </p:cNvSpPr>
            <p:nvPr/>
          </p:nvSpPr>
          <p:spPr bwMode="auto">
            <a:xfrm>
              <a:off x="2978150" y="4397375"/>
              <a:ext cx="1384300" cy="392113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charset="0"/>
                <a:buNone/>
              </a:pPr>
              <a:r>
                <a:rPr lang="en-US" altLang="zh-CN">
                  <a:latin typeface="黑体"/>
                  <a:ea typeface="黑体"/>
                  <a:cs typeface="黑体"/>
                </a:rPr>
                <a:t>DocServer</a:t>
              </a:r>
              <a:endParaRPr lang="zh-CN" altLang="en-US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21535" name="可选流程 68"/>
            <p:cNvSpPr>
              <a:spLocks noChangeArrowheads="1"/>
            </p:cNvSpPr>
            <p:nvPr/>
          </p:nvSpPr>
          <p:spPr bwMode="auto">
            <a:xfrm>
              <a:off x="2978150" y="3840163"/>
              <a:ext cx="1384300" cy="393700"/>
            </a:xfrm>
            <a:prstGeom prst="flowChartAlternateProcess">
              <a:avLst/>
            </a:prstGeom>
            <a:solidFill>
              <a:srgbClr val="C0504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charset="0"/>
                <a:buNone/>
              </a:pPr>
              <a:r>
                <a:rPr lang="en-US" altLang="zh-CN">
                  <a:latin typeface="黑体"/>
                  <a:ea typeface="黑体"/>
                  <a:cs typeface="黑体"/>
                </a:rPr>
                <a:t>DictServer</a:t>
              </a:r>
              <a:endParaRPr lang="zh-CN" altLang="en-US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21536" name="可选流程 24"/>
            <p:cNvSpPr>
              <a:spLocks noChangeArrowheads="1"/>
            </p:cNvSpPr>
            <p:nvPr/>
          </p:nvSpPr>
          <p:spPr bwMode="auto">
            <a:xfrm>
              <a:off x="2978150" y="3263900"/>
              <a:ext cx="1384300" cy="392113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charset="0"/>
                <a:buNone/>
              </a:pPr>
              <a:r>
                <a:rPr lang="en-US" altLang="zh-CN">
                  <a:latin typeface="黑体"/>
                  <a:ea typeface="黑体"/>
                  <a:cs typeface="黑体"/>
                </a:rPr>
                <a:t>UserServer</a:t>
              </a:r>
              <a:endParaRPr lang="zh-CN" altLang="en-US">
                <a:latin typeface="黑体"/>
                <a:ea typeface="黑体"/>
                <a:cs typeface="黑体"/>
              </a:endParaRPr>
            </a:p>
          </p:txBody>
        </p:sp>
      </p:grpSp>
      <p:sp>
        <p:nvSpPr>
          <p:cNvPr id="3" name="椭圆形标注 2"/>
          <p:cNvSpPr/>
          <p:nvPr/>
        </p:nvSpPr>
        <p:spPr bwMode="auto">
          <a:xfrm>
            <a:off x="4332289" y="2568576"/>
            <a:ext cx="1984375" cy="866775"/>
          </a:xfrm>
          <a:prstGeom prst="wedgeEllipseCallout">
            <a:avLst>
              <a:gd name="adj1" fmla="val -110052"/>
              <a:gd name="adj2" fmla="val 1128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zh-CN" altLang="en-US" dirty="0">
                <a:latin typeface="黑体"/>
                <a:ea typeface="黑体"/>
                <a:cs typeface="黑体"/>
              </a:rPr>
              <a:t>异步计算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>
                <a:latin typeface="黑体"/>
                <a:ea typeface="黑体"/>
                <a:cs typeface="黑体"/>
              </a:rPr>
              <a:t>图文</a:t>
            </a:r>
            <a:r>
              <a:rPr lang="en-US" altLang="zh-CN" dirty="0">
                <a:latin typeface="黑体"/>
                <a:ea typeface="黑体"/>
                <a:cs typeface="黑体"/>
              </a:rPr>
              <a:t>+</a:t>
            </a:r>
            <a:r>
              <a:rPr lang="zh-CN" altLang="en-US" dirty="0">
                <a:latin typeface="黑体"/>
                <a:ea typeface="黑体"/>
                <a:cs typeface="黑体"/>
              </a:rPr>
              <a:t>视频</a:t>
            </a:r>
          </a:p>
        </p:txBody>
      </p:sp>
      <p:cxnSp>
        <p:nvCxnSpPr>
          <p:cNvPr id="7" name="直线箭头连接符 6"/>
          <p:cNvCxnSpPr>
            <a:stCxn id="21544" idx="2"/>
            <a:endCxn id="21545" idx="0"/>
          </p:cNvCxnSpPr>
          <p:nvPr/>
        </p:nvCxnSpPr>
        <p:spPr bwMode="auto">
          <a:xfrm flipH="1">
            <a:off x="3101975" y="3359150"/>
            <a:ext cx="1588" cy="1244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可选流程 138"/>
          <p:cNvSpPr>
            <a:spLocks noChangeArrowheads="1"/>
          </p:cNvSpPr>
          <p:nvPr/>
        </p:nvSpPr>
        <p:spPr bwMode="auto">
          <a:xfrm>
            <a:off x="8760619" y="5688058"/>
            <a:ext cx="1385887" cy="412750"/>
          </a:xfrm>
          <a:prstGeom prst="flowChartAlternateProcess">
            <a:avLst/>
          </a:prstGeom>
          <a:solidFill>
            <a:schemeClr val="accent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charset="0"/>
              <a:buNone/>
              <a:defRPr/>
            </a:pPr>
            <a:r>
              <a:rPr lang="zh-CN" altLang="en-US" dirty="0">
                <a:latin typeface="黑体"/>
                <a:ea typeface="黑体"/>
                <a:cs typeface="黑体"/>
              </a:rPr>
              <a:t>机器送审流</a:t>
            </a:r>
          </a:p>
        </p:txBody>
      </p:sp>
      <p:cxnSp>
        <p:nvCxnSpPr>
          <p:cNvPr id="9" name="直线箭头连接符 8"/>
          <p:cNvCxnSpPr>
            <a:stCxn id="21521" idx="4"/>
            <a:endCxn id="54" idx="1"/>
          </p:cNvCxnSpPr>
          <p:nvPr/>
        </p:nvCxnSpPr>
        <p:spPr bwMode="auto">
          <a:xfrm>
            <a:off x="7900988" y="5875685"/>
            <a:ext cx="859631" cy="18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线箭头连接符 11"/>
          <p:cNvCxnSpPr>
            <a:stCxn id="54" idx="0"/>
            <a:endCxn id="21539" idx="2"/>
          </p:cNvCxnSpPr>
          <p:nvPr/>
        </p:nvCxnSpPr>
        <p:spPr bwMode="auto">
          <a:xfrm flipV="1">
            <a:off x="9453563" y="4397376"/>
            <a:ext cx="23019" cy="12906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信息流整体架构</a:t>
            </a:r>
            <a:endParaRPr lang="zh-CN" altLang="en-US" dirty="0"/>
          </a:p>
        </p:txBody>
      </p:sp>
      <p:cxnSp>
        <p:nvCxnSpPr>
          <p:cNvPr id="71" name="直线箭头连接符 70"/>
          <p:cNvCxnSpPr>
            <a:cxnSpLocks noChangeShapeType="1"/>
          </p:cNvCxnSpPr>
          <p:nvPr/>
        </p:nvCxnSpPr>
        <p:spPr bwMode="auto">
          <a:xfrm flipH="1">
            <a:off x="3046195" y="6100808"/>
            <a:ext cx="794" cy="2995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2" name="可选流程 16"/>
          <p:cNvSpPr>
            <a:spLocks noChangeArrowheads="1"/>
          </p:cNvSpPr>
          <p:nvPr/>
        </p:nvSpPr>
        <p:spPr bwMode="auto">
          <a:xfrm>
            <a:off x="1736726" y="6387207"/>
            <a:ext cx="2948485" cy="392112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altLang="zh-CN" dirty="0" smtClean="0">
                <a:latin typeface="黑体"/>
                <a:ea typeface="黑体"/>
                <a:cs typeface="黑体"/>
              </a:rPr>
              <a:t>APP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（</a:t>
            </a:r>
            <a:r>
              <a:rPr lang="en-US" altLang="zh-CN" dirty="0" err="1" smtClean="0">
                <a:latin typeface="黑体"/>
                <a:ea typeface="黑体"/>
                <a:cs typeface="黑体"/>
              </a:rPr>
              <a:t>uc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头条、优酷、土豆）</a:t>
            </a:r>
            <a:endParaRPr lang="zh-CN" altLang="en-US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731878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 smtClean="0"/>
              <a:t>视频推荐系统（</a:t>
            </a:r>
            <a:r>
              <a:rPr kumimoji="1" lang="en-US" altLang="zh-CN" dirty="0" smtClean="0"/>
              <a:t>video server</a:t>
            </a:r>
            <a:r>
              <a:rPr kumimoji="1" lang="zh-CN" altLang="en-US" dirty="0" smtClean="0"/>
              <a:t>）总体流程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73" y="1424032"/>
            <a:ext cx="10796973" cy="51446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UserInfo</a:t>
            </a:r>
            <a:r>
              <a:rPr lang="zh-CN" altLang="en-US" dirty="0" smtClean="0">
                <a:solidFill>
                  <a:srgbClr val="FF0000"/>
                </a:solidFill>
              </a:rPr>
              <a:t>如何加载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Index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 err="1" smtClean="0"/>
              <a:t>Amonitor</a:t>
            </a:r>
            <a:r>
              <a:rPr lang="en-US" altLang="zh-CN" dirty="0" smtClean="0"/>
              <a:t>/Counter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r>
              <a:rPr lang="en-US" altLang="zh-CN" dirty="0" smtClean="0"/>
              <a:t>Vlog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画像</a:t>
            </a:r>
            <a:r>
              <a:rPr lang="en-US" altLang="zh-CN" dirty="0" smtClean="0">
                <a:solidFill>
                  <a:srgbClr val="FF0000"/>
                </a:solidFill>
              </a:rPr>
              <a:t>info/ profile</a:t>
            </a:r>
          </a:p>
          <a:p>
            <a:r>
              <a:rPr lang="zh-CN" altLang="en-US" dirty="0" smtClean="0"/>
              <a:t>外部存储</a:t>
            </a:r>
            <a:endParaRPr lang="en-US" altLang="zh-CN" dirty="0" smtClean="0"/>
          </a:p>
          <a:p>
            <a:r>
              <a:rPr lang="zh-CN" altLang="en-US" dirty="0" smtClean="0"/>
              <a:t>推荐接口与</a:t>
            </a:r>
            <a:r>
              <a:rPr lang="en-US" altLang="zh-CN" dirty="0" err="1" smtClean="0"/>
              <a:t>mergelog</a:t>
            </a:r>
            <a:endParaRPr lang="en-US" altLang="zh-CN" dirty="0" smtClean="0"/>
          </a:p>
          <a:p>
            <a:r>
              <a:rPr lang="zh-CN" altLang="en-US" dirty="0" smtClean="0"/>
              <a:t>其他小知识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Channelid</a:t>
            </a:r>
            <a:r>
              <a:rPr lang="en-US" altLang="zh-CN" dirty="0" smtClean="0"/>
              <a:t>=10016</a:t>
            </a:r>
          </a:p>
          <a:p>
            <a:r>
              <a:rPr lang="zh-CN" altLang="en-US" dirty="0" smtClean="0"/>
              <a:t>洗刷刷后台</a:t>
            </a:r>
            <a:endParaRPr lang="en-US" altLang="zh-CN" dirty="0" smtClean="0"/>
          </a:p>
          <a:p>
            <a:r>
              <a:rPr lang="zh-CN" altLang="en-US" dirty="0" smtClean="0"/>
              <a:t>常见名词</a:t>
            </a:r>
            <a:r>
              <a:rPr lang="en-US" altLang="zh-CN" dirty="0" smtClean="0"/>
              <a:t>/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其他待后续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732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用户画像加载流程</a:t>
            </a:r>
            <a:endParaRPr kumimoji="1" lang="zh-CN" altLang="en-US" dirty="0"/>
          </a:p>
        </p:txBody>
      </p:sp>
      <p:grpSp>
        <p:nvGrpSpPr>
          <p:cNvPr id="5" name="组 9"/>
          <p:cNvGrpSpPr>
            <a:grpSpLocks/>
          </p:cNvGrpSpPr>
          <p:nvPr/>
        </p:nvGrpSpPr>
        <p:grpSpPr bwMode="auto">
          <a:xfrm>
            <a:off x="7568876" y="1314520"/>
            <a:ext cx="2112962" cy="2785530"/>
            <a:chOff x="529432" y="2608263"/>
            <a:chExt cx="2112962" cy="1217943"/>
          </a:xfrm>
        </p:grpSpPr>
        <p:sp>
          <p:nvSpPr>
            <p:cNvPr id="6" name="矩形 23579"/>
            <p:cNvSpPr>
              <a:spLocks noChangeArrowheads="1"/>
            </p:cNvSpPr>
            <p:nvPr/>
          </p:nvSpPr>
          <p:spPr bwMode="auto">
            <a:xfrm>
              <a:off x="529432" y="2608263"/>
              <a:ext cx="2112962" cy="1217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7" name="可选流程 27"/>
            <p:cNvSpPr>
              <a:spLocks noChangeArrowheads="1"/>
            </p:cNvSpPr>
            <p:nvPr/>
          </p:nvSpPr>
          <p:spPr bwMode="auto">
            <a:xfrm>
              <a:off x="724694" y="2680487"/>
              <a:ext cx="1720849" cy="243380"/>
            </a:xfrm>
            <a:prstGeom prst="flowChartAlternateProcess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charset="0"/>
                <a:buNone/>
              </a:pPr>
              <a:r>
                <a:rPr lang="en-US" altLang="zh-CN" dirty="0" err="1" smtClean="0">
                  <a:latin typeface="黑体"/>
                  <a:ea typeface="黑体"/>
                  <a:cs typeface="黑体"/>
                </a:rPr>
                <a:t>user_server</a:t>
              </a:r>
              <a:endParaRPr lang="zh-CN" altLang="en-US" dirty="0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8" name="可选流程 62"/>
            <p:cNvSpPr>
              <a:spLocks noChangeArrowheads="1"/>
            </p:cNvSpPr>
            <p:nvPr/>
          </p:nvSpPr>
          <p:spPr bwMode="auto">
            <a:xfrm>
              <a:off x="724694" y="3078045"/>
              <a:ext cx="1720850" cy="278379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charset="0"/>
                <a:buNone/>
              </a:pPr>
              <a:r>
                <a:rPr lang="en-US" altLang="zh-CN" dirty="0" err="1">
                  <a:latin typeface="黑体"/>
                  <a:ea typeface="黑体"/>
                  <a:cs typeface="黑体"/>
                </a:rPr>
                <a:t>u</a:t>
              </a:r>
              <a:r>
                <a:rPr lang="en-US" altLang="zh-CN" dirty="0" err="1" smtClean="0">
                  <a:latin typeface="黑体"/>
                  <a:ea typeface="黑体"/>
                  <a:cs typeface="黑体"/>
                </a:rPr>
                <a:t>ser_profile_server</a:t>
              </a:r>
              <a:endParaRPr lang="zh-CN" altLang="en-US" dirty="0">
                <a:latin typeface="黑体"/>
                <a:ea typeface="黑体"/>
                <a:cs typeface="黑体"/>
              </a:endParaRPr>
            </a:p>
          </p:txBody>
        </p:sp>
      </p:grpSp>
      <p:sp>
        <p:nvSpPr>
          <p:cNvPr id="11" name="可选流程 138"/>
          <p:cNvSpPr>
            <a:spLocks noChangeArrowheads="1"/>
          </p:cNvSpPr>
          <p:nvPr/>
        </p:nvSpPr>
        <p:spPr bwMode="auto">
          <a:xfrm>
            <a:off x="3908324" y="2321314"/>
            <a:ext cx="1419930" cy="685357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charset="0"/>
              <a:buNone/>
              <a:defRPr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用户画像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algn="ctr" eaLnBrk="1" hangingPunct="1">
              <a:buFont typeface="Arial" charset="0"/>
              <a:buNone/>
              <a:defRPr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缓存</a:t>
            </a:r>
            <a:endParaRPr lang="zh-CN" altLang="en-US" dirty="0">
              <a:latin typeface="黑体"/>
              <a:ea typeface="黑体"/>
              <a:cs typeface="黑体"/>
            </a:endParaRPr>
          </a:p>
        </p:txBody>
      </p:sp>
      <p:grpSp>
        <p:nvGrpSpPr>
          <p:cNvPr id="13" name="组 9"/>
          <p:cNvGrpSpPr>
            <a:grpSpLocks/>
          </p:cNvGrpSpPr>
          <p:nvPr/>
        </p:nvGrpSpPr>
        <p:grpSpPr bwMode="auto">
          <a:xfrm>
            <a:off x="1092562" y="1314520"/>
            <a:ext cx="2112962" cy="2785530"/>
            <a:chOff x="529432" y="2608263"/>
            <a:chExt cx="2112962" cy="1217943"/>
          </a:xfrm>
        </p:grpSpPr>
        <p:sp>
          <p:nvSpPr>
            <p:cNvPr id="14" name="矩形 23579"/>
            <p:cNvSpPr>
              <a:spLocks noChangeArrowheads="1"/>
            </p:cNvSpPr>
            <p:nvPr/>
          </p:nvSpPr>
          <p:spPr bwMode="auto">
            <a:xfrm>
              <a:off x="529432" y="2608263"/>
              <a:ext cx="2112962" cy="1217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15" name="可选流程 27"/>
            <p:cNvSpPr>
              <a:spLocks noChangeArrowheads="1"/>
            </p:cNvSpPr>
            <p:nvPr/>
          </p:nvSpPr>
          <p:spPr bwMode="auto">
            <a:xfrm>
              <a:off x="724695" y="2680487"/>
              <a:ext cx="1720849" cy="228438"/>
            </a:xfrm>
            <a:prstGeom prst="flowChartAlternateProcess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charset="0"/>
                <a:buNone/>
              </a:pPr>
              <a:r>
                <a:rPr lang="zh-CN" altLang="en-US" dirty="0" smtClean="0">
                  <a:latin typeface="黑体"/>
                  <a:ea typeface="黑体"/>
                  <a:cs typeface="黑体"/>
                </a:rPr>
                <a:t>行为相关的</a:t>
              </a:r>
              <a:endParaRPr lang="zh-CN" altLang="en-US" dirty="0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16" name="可选流程 62"/>
            <p:cNvSpPr>
              <a:spLocks noChangeArrowheads="1"/>
            </p:cNvSpPr>
            <p:nvPr/>
          </p:nvSpPr>
          <p:spPr bwMode="auto">
            <a:xfrm>
              <a:off x="724695" y="3078045"/>
              <a:ext cx="1720850" cy="203319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charset="0"/>
                <a:buNone/>
              </a:pPr>
              <a:r>
                <a:rPr lang="zh-CN" altLang="en-US" dirty="0">
                  <a:latin typeface="黑体"/>
                  <a:ea typeface="黑体"/>
                  <a:cs typeface="黑体"/>
                </a:rPr>
                <a:t>用户画像</a:t>
              </a:r>
            </a:p>
          </p:txBody>
        </p:sp>
      </p:grpSp>
      <p:sp>
        <p:nvSpPr>
          <p:cNvPr id="17" name="右箭头 16"/>
          <p:cNvSpPr/>
          <p:nvPr/>
        </p:nvSpPr>
        <p:spPr>
          <a:xfrm>
            <a:off x="3244704" y="1505577"/>
            <a:ext cx="4245812" cy="39537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3244704" y="2447635"/>
            <a:ext cx="663620" cy="36930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5328254" y="2330739"/>
            <a:ext cx="2162262" cy="581114"/>
          </a:xfrm>
          <a:prstGeom prst="rightArrow">
            <a:avLst>
              <a:gd name="adj1" fmla="val 38051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没有命中</a:t>
            </a:r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20" name="可选流程 138"/>
          <p:cNvSpPr>
            <a:spLocks noChangeArrowheads="1"/>
          </p:cNvSpPr>
          <p:nvPr/>
        </p:nvSpPr>
        <p:spPr bwMode="auto">
          <a:xfrm>
            <a:off x="5562033" y="3348823"/>
            <a:ext cx="1385887" cy="751227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charset="0"/>
              <a:buNone/>
              <a:defRPr/>
            </a:pPr>
            <a:r>
              <a:rPr lang="en-US" altLang="zh-CN" dirty="0" err="1" smtClean="0">
                <a:latin typeface="黑体"/>
                <a:ea typeface="黑体"/>
                <a:cs typeface="黑体"/>
              </a:rPr>
              <a:t>lt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画像合并机制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4367874" y="3028749"/>
            <a:ext cx="454848" cy="600348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命中</a:t>
            </a:r>
            <a:endParaRPr lang="zh-CN" altLang="en-US" dirty="0"/>
          </a:p>
        </p:txBody>
      </p:sp>
      <p:sp>
        <p:nvSpPr>
          <p:cNvPr id="25" name="左箭头 24"/>
          <p:cNvSpPr/>
          <p:nvPr/>
        </p:nvSpPr>
        <p:spPr>
          <a:xfrm>
            <a:off x="6947920" y="3532272"/>
            <a:ext cx="620956" cy="393111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箭头 25"/>
          <p:cNvSpPr/>
          <p:nvPr/>
        </p:nvSpPr>
        <p:spPr>
          <a:xfrm>
            <a:off x="3244704" y="3532273"/>
            <a:ext cx="2317329" cy="393111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可选流程 62"/>
          <p:cNvSpPr>
            <a:spLocks noChangeArrowheads="1"/>
          </p:cNvSpPr>
          <p:nvPr/>
        </p:nvSpPr>
        <p:spPr bwMode="auto">
          <a:xfrm>
            <a:off x="1277043" y="3260216"/>
            <a:ext cx="1720850" cy="493716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altLang="zh-CN" dirty="0" err="1">
                <a:latin typeface="黑体"/>
                <a:ea typeface="黑体"/>
                <a:cs typeface="黑体"/>
              </a:rPr>
              <a:t>u</a:t>
            </a:r>
            <a:r>
              <a:rPr lang="en-US" altLang="zh-CN" dirty="0" err="1" smtClean="0">
                <a:latin typeface="黑体"/>
                <a:ea typeface="黑体"/>
                <a:cs typeface="黑体"/>
              </a:rPr>
              <a:t>ser_info</a:t>
            </a:r>
            <a:endParaRPr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28" name="可选流程 62"/>
          <p:cNvSpPr>
            <a:spLocks noChangeArrowheads="1"/>
          </p:cNvSpPr>
          <p:nvPr/>
        </p:nvSpPr>
        <p:spPr bwMode="auto">
          <a:xfrm>
            <a:off x="7769057" y="3367255"/>
            <a:ext cx="1720850" cy="475168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用户相关服务</a:t>
            </a:r>
            <a:endParaRPr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29" name="可选流程 138"/>
          <p:cNvSpPr>
            <a:spLocks noChangeArrowheads="1"/>
          </p:cNvSpPr>
          <p:nvPr/>
        </p:nvSpPr>
        <p:spPr bwMode="auto">
          <a:xfrm>
            <a:off x="1171927" y="4946564"/>
            <a:ext cx="1975745" cy="58408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charset="0"/>
              <a:buNone/>
              <a:defRPr/>
            </a:pPr>
            <a:r>
              <a:rPr lang="en-US" altLang="zh-CN" dirty="0" err="1">
                <a:latin typeface="黑体"/>
                <a:ea typeface="黑体"/>
                <a:cs typeface="黑体"/>
              </a:rPr>
              <a:t>r</a:t>
            </a:r>
            <a:r>
              <a:rPr lang="en-US" altLang="zh-CN" dirty="0" err="1" smtClean="0">
                <a:latin typeface="黑体"/>
                <a:ea typeface="黑体"/>
                <a:cs typeface="黑体"/>
              </a:rPr>
              <a:t>eco_strategy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</p:txBody>
      </p:sp>
      <p:grpSp>
        <p:nvGrpSpPr>
          <p:cNvPr id="33" name="组 9"/>
          <p:cNvGrpSpPr>
            <a:grpSpLocks/>
          </p:cNvGrpSpPr>
          <p:nvPr/>
        </p:nvGrpSpPr>
        <p:grpSpPr bwMode="auto">
          <a:xfrm>
            <a:off x="3908324" y="4165881"/>
            <a:ext cx="2944830" cy="2515138"/>
            <a:chOff x="529432" y="2608263"/>
            <a:chExt cx="2112962" cy="1099717"/>
          </a:xfrm>
        </p:grpSpPr>
        <p:sp>
          <p:nvSpPr>
            <p:cNvPr id="34" name="矩形 23579"/>
            <p:cNvSpPr>
              <a:spLocks noChangeArrowheads="1"/>
            </p:cNvSpPr>
            <p:nvPr/>
          </p:nvSpPr>
          <p:spPr bwMode="auto">
            <a:xfrm>
              <a:off x="529432" y="2608263"/>
              <a:ext cx="2112962" cy="10997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35" name="可选流程 27"/>
            <p:cNvSpPr>
              <a:spLocks noChangeArrowheads="1"/>
            </p:cNvSpPr>
            <p:nvPr/>
          </p:nvSpPr>
          <p:spPr bwMode="auto">
            <a:xfrm>
              <a:off x="724694" y="2680487"/>
              <a:ext cx="1720849" cy="170264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dirty="0" err="1">
                  <a:latin typeface="黑体"/>
                  <a:ea typeface="黑体"/>
                  <a:cs typeface="黑体"/>
                </a:rPr>
                <a:t>e</a:t>
              </a:r>
              <a:r>
                <a:rPr lang="en-US" altLang="zh-CN" dirty="0" err="1" smtClean="0">
                  <a:latin typeface="黑体"/>
                  <a:ea typeface="黑体"/>
                  <a:cs typeface="黑体"/>
                </a:rPr>
                <a:t>xtract_raw_fea</a:t>
              </a:r>
              <a:endParaRPr lang="zh-CN" altLang="en-US" dirty="0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36" name="可选流程 62"/>
            <p:cNvSpPr>
              <a:spLocks noChangeArrowheads="1"/>
            </p:cNvSpPr>
            <p:nvPr/>
          </p:nvSpPr>
          <p:spPr bwMode="auto">
            <a:xfrm>
              <a:off x="724694" y="3020613"/>
              <a:ext cx="1720850" cy="184379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dirty="0" err="1" smtClean="0">
                  <a:latin typeface="黑体"/>
                  <a:ea typeface="黑体"/>
                  <a:cs typeface="黑体"/>
                </a:rPr>
                <a:t>user_fea_merger</a:t>
              </a:r>
              <a:endParaRPr lang="zh-CN" altLang="en-US" dirty="0">
                <a:latin typeface="黑体"/>
                <a:ea typeface="黑体"/>
                <a:cs typeface="黑体"/>
              </a:endParaRPr>
            </a:p>
          </p:txBody>
        </p:sp>
      </p:grpSp>
      <p:sp>
        <p:nvSpPr>
          <p:cNvPr id="37" name="可选流程 62"/>
          <p:cNvSpPr>
            <a:spLocks noChangeArrowheads="1"/>
          </p:cNvSpPr>
          <p:nvPr/>
        </p:nvSpPr>
        <p:spPr bwMode="auto">
          <a:xfrm>
            <a:off x="4198351" y="6002174"/>
            <a:ext cx="2475217" cy="471548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altLang="zh-CN" dirty="0" err="1">
                <a:latin typeface="黑体"/>
                <a:ea typeface="黑体"/>
                <a:cs typeface="黑体"/>
              </a:rPr>
              <a:t>u</a:t>
            </a:r>
            <a:r>
              <a:rPr lang="en-US" altLang="zh-CN" dirty="0" err="1" smtClean="0">
                <a:latin typeface="黑体"/>
                <a:ea typeface="黑体"/>
                <a:cs typeface="黑体"/>
              </a:rPr>
              <a:t>ser_fea_extractor</a:t>
            </a:r>
            <a:endParaRPr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39" name="可选流程 138"/>
          <p:cNvSpPr>
            <a:spLocks noChangeArrowheads="1"/>
          </p:cNvSpPr>
          <p:nvPr/>
        </p:nvSpPr>
        <p:spPr bwMode="auto">
          <a:xfrm>
            <a:off x="7695630" y="4921982"/>
            <a:ext cx="1975745" cy="584082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charset="0"/>
              <a:buNone/>
              <a:defRPr/>
            </a:pPr>
            <a:r>
              <a:rPr lang="en-US" altLang="zh-CN" dirty="0" err="1">
                <a:latin typeface="黑体"/>
                <a:ea typeface="黑体"/>
                <a:cs typeface="黑体"/>
              </a:rPr>
              <a:t>u</a:t>
            </a:r>
            <a:r>
              <a:rPr lang="en-US" altLang="zh-CN" dirty="0" err="1" smtClean="0">
                <a:latin typeface="黑体"/>
                <a:ea typeface="黑体"/>
                <a:cs typeface="黑体"/>
              </a:rPr>
              <a:t>ser_feature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</p:txBody>
      </p:sp>
      <p:sp>
        <p:nvSpPr>
          <p:cNvPr id="40" name="下箭头 39"/>
          <p:cNvSpPr/>
          <p:nvPr/>
        </p:nvSpPr>
        <p:spPr>
          <a:xfrm>
            <a:off x="1858297" y="4165881"/>
            <a:ext cx="427703" cy="75610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3205524" y="5108957"/>
            <a:ext cx="702800" cy="31449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5278413" y="4720470"/>
            <a:ext cx="334526" cy="38848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>
            <a:off x="6947920" y="5020304"/>
            <a:ext cx="694697" cy="37323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49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866906" y="404358"/>
            <a:ext cx="2578551" cy="452738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 err="1" smtClean="0"/>
              <a:t>User_info</a:t>
            </a:r>
            <a:r>
              <a:rPr kumimoji="1" lang="en-US" altLang="zh-CN" dirty="0" smtClean="0"/>
              <a:t> proto</a:t>
            </a:r>
            <a:r>
              <a:rPr kumimoji="1" lang="zh-CN" altLang="en-US" dirty="0" smtClean="0"/>
              <a:t>定义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reco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bizc</a:t>
            </a:r>
            <a:r>
              <a:rPr lang="en-US" altLang="zh-CN" dirty="0" smtClean="0"/>
              <a:t>/proto/</a:t>
            </a:r>
            <a:r>
              <a:rPr lang="en-US" altLang="zh-CN" dirty="0" err="1" smtClean="0"/>
              <a:t>user.proto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199" y="1872892"/>
            <a:ext cx="8448675" cy="44100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866906" y="404358"/>
            <a:ext cx="2578551" cy="452738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 err="1" smtClean="0"/>
              <a:t>User_info</a:t>
            </a:r>
            <a:r>
              <a:rPr kumimoji="1" lang="zh-CN" altLang="en-US" dirty="0" smtClean="0"/>
              <a:t>加载入口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reco/bizc/user_lib/user_info.cc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92" y="1930192"/>
            <a:ext cx="89344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20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866906" y="404358"/>
            <a:ext cx="2578551" cy="452738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dirty="0" smtClean="0"/>
              <a:t>获取用户行为相关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reco/bizc/user_lib/user_info.cc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201" y="1908227"/>
            <a:ext cx="82867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58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866906" y="404358"/>
            <a:ext cx="2578551" cy="452738"/>
          </a:xfrm>
        </p:spPr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获取用户</a:t>
            </a:r>
            <a:r>
              <a:rPr kumimoji="1" lang="en-US" altLang="zh-CN" dirty="0" smtClean="0"/>
              <a:t>profile</a:t>
            </a:r>
            <a:r>
              <a:rPr kumimoji="1" lang="zh-CN" altLang="en-US" dirty="0" smtClean="0"/>
              <a:t>相关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reco/bizc/user_lib/user_info.cc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58" y="1996871"/>
            <a:ext cx="92964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44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AA5F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CFE8CC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E4F2E2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286</Words>
  <Application>Microsoft Office PowerPoint</Application>
  <PresentationFormat>宽屏</PresentationFormat>
  <Paragraphs>86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DengXian</vt:lpstr>
      <vt:lpstr>DengXian Light</vt:lpstr>
      <vt:lpstr>黑体</vt:lpstr>
      <vt:lpstr>宋体</vt:lpstr>
      <vt:lpstr>微软雅黑</vt:lpstr>
      <vt:lpstr>Arial</vt:lpstr>
      <vt:lpstr>Calibri</vt:lpstr>
      <vt:lpstr>Wingdings</vt:lpstr>
      <vt:lpstr>2_Office 主题</vt:lpstr>
      <vt:lpstr>Office 主题</vt:lpstr>
      <vt:lpstr>用户画像加载流程草读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李腾</dc:creator>
  <cp:lastModifiedBy>YOUKU</cp:lastModifiedBy>
  <cp:revision>323</cp:revision>
  <dcterms:created xsi:type="dcterms:W3CDTF">2016-12-19T14:41:00Z</dcterms:created>
  <dcterms:modified xsi:type="dcterms:W3CDTF">2017-08-11T07:21:44Z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