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265" r:id="rId3"/>
    <p:sldId id="316" r:id="rId4"/>
    <p:sldId id="312" r:id="rId5"/>
    <p:sldId id="267" r:id="rId6"/>
    <p:sldId id="321" r:id="rId7"/>
    <p:sldId id="323" r:id="rId8"/>
    <p:sldId id="324" r:id="rId9"/>
    <p:sldId id="326" r:id="rId10"/>
    <p:sldId id="328" r:id="rId11"/>
    <p:sldId id="318" r:id="rId12"/>
    <p:sldId id="329" r:id="rId13"/>
    <p:sldId id="319" r:id="rId14"/>
    <p:sldId id="32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7C76"/>
    <a:srgbClr val="AA47F5"/>
    <a:srgbClr val="0AA5FF"/>
    <a:srgbClr val="FC4E09"/>
    <a:srgbClr val="EF632F"/>
    <a:srgbClr val="FF2803"/>
    <a:srgbClr val="0A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9" autoAdjust="0"/>
    <p:restoredTop sz="87770" autoAdjust="0"/>
  </p:normalViewPr>
  <p:slideViewPr>
    <p:cSldViewPr snapToGrid="0" showGuides="1">
      <p:cViewPr varScale="1">
        <p:scale>
          <a:sx n="65" d="100"/>
          <a:sy n="65" d="100"/>
        </p:scale>
        <p:origin x="612" y="72"/>
      </p:cViewPr>
      <p:guideLst>
        <p:guide orient="horz" pos="217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704F-B599-421D-AE32-2544BCCC8F11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D21C-2E17-453D-A3CA-2EA354BFD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1BF5D-5A31-4051-95FF-5CECA22C6E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/>
              <a:t>最后说一下自己都做了哪些</a:t>
            </a: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注：实际上只有个性化的部分参与排序，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，热点等是不参与统一排序的（</a:t>
            </a:r>
            <a:r>
              <a:rPr lang="zh-CN" altLang="en-US" dirty="0" smtClean="0"/>
              <a:t>每个分支自己内部排序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5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62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402805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>
            <a:fillRect/>
          </a:stretch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615C-48E6-4FB2-99E9-132213FFBDD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>
            <a:fillRect/>
          </a:stretch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700" y="5308600"/>
            <a:ext cx="1511300" cy="15494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102098"/>
            <a:ext cx="10934653" cy="470703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39442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sp>
        <p:nvSpPr>
          <p:cNvPr id="6" name="同侧圆角矩形 5"/>
          <p:cNvSpPr/>
          <p:nvPr userDrawn="1"/>
        </p:nvSpPr>
        <p:spPr>
          <a:xfrm rot="5400000">
            <a:off x="-28575" y="409575"/>
            <a:ext cx="520700" cy="463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75200" cy="5613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774763" y="2866838"/>
            <a:ext cx="256902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项目标题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5806394" y="2095669"/>
            <a:ext cx="5994400" cy="266666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 userDrawn="1"/>
        </p:nvSpPr>
        <p:spPr>
          <a:xfrm rot="10800000">
            <a:off x="1296735" y="-3"/>
            <a:ext cx="5317421" cy="8422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36450" y="152380"/>
            <a:ext cx="3096162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54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48592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48593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4"/>
            <a:ext cx="2743200" cy="365125"/>
          </a:xfrm>
        </p:spPr>
        <p:txBody>
          <a:bodyPr/>
          <a:lstStyle/>
          <a:p>
            <a:fld id="{FADB615C-48E6-4FB2-99E9-132213FFBDD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104859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4"/>
            <a:ext cx="2743200" cy="365125"/>
          </a:xfrm>
        </p:spPr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912-EFEF-D941-9045-F4DE25FE6605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副标题 2"/>
          <p:cNvSpPr>
            <a:spLocks noGrp="1"/>
          </p:cNvSpPr>
          <p:nvPr>
            <p:ph type="body" sz="quarter" idx="10"/>
          </p:nvPr>
        </p:nvSpPr>
        <p:spPr>
          <a:xfrm>
            <a:off x="6459268" y="4743606"/>
            <a:ext cx="4851400" cy="91186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ym typeface="+mn-ea"/>
              </a:rPr>
              <a:t>大土豆</a:t>
            </a:r>
            <a:r>
              <a:rPr lang="en-US" altLang="zh-CN" sz="2400" dirty="0" smtClean="0"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算法产品技术中心</a:t>
            </a:r>
          </a:p>
          <a:p>
            <a:r>
              <a:rPr lang="zh-CN" altLang="en-US" sz="2400" dirty="0" smtClean="0">
                <a:sym typeface="+mn-ea"/>
              </a:rPr>
              <a:t>单明辉</a:t>
            </a:r>
            <a:endParaRPr lang="zh-CN" altLang="en-US" sz="2400" dirty="0">
              <a:sym typeface="+mn-ea"/>
            </a:endParaRPr>
          </a:p>
        </p:txBody>
      </p:sp>
      <p:sp>
        <p:nvSpPr>
          <p:cNvPr id="1048588" name="标题 1"/>
          <p:cNvSpPr>
            <a:spLocks noGrp="1"/>
          </p:cNvSpPr>
          <p:nvPr>
            <p:ph type="title" idx="4294967295"/>
          </p:nvPr>
        </p:nvSpPr>
        <p:spPr>
          <a:xfrm>
            <a:off x="5218981" y="2481263"/>
            <a:ext cx="6973019" cy="1212850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推荐代码草读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左箭头标注 12"/>
          <p:cNvSpPr>
            <a:spLocks noChangeArrowheads="1"/>
          </p:cNvSpPr>
          <p:nvPr/>
        </p:nvSpPr>
        <p:spPr bwMode="auto">
          <a:xfrm>
            <a:off x="9255034" y="2690949"/>
            <a:ext cx="2427289" cy="1080635"/>
          </a:xfrm>
          <a:prstGeom prst="leftArrowCallout">
            <a:avLst>
              <a:gd name="adj1" fmla="val 16625"/>
              <a:gd name="adj2" fmla="val 25000"/>
              <a:gd name="adj3" fmla="val 28851"/>
              <a:gd name="adj4" fmla="val 649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 smtClean="0">
                <a:latin typeface="黑体" charset="0"/>
                <a:ea typeface="黑体" charset="0"/>
                <a:cs typeface="黑体" charset="0"/>
              </a:rPr>
              <a:t>淘宝搜索偏好</a:t>
            </a:r>
            <a:endParaRPr lang="en-US" altLang="zh-CN" dirty="0" smtClean="0">
              <a:latin typeface="黑体" charset="0"/>
              <a:ea typeface="黑体" charset="0"/>
              <a:cs typeface="黑体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长</a:t>
            </a:r>
            <a:r>
              <a:rPr lang="zh-CN" altLang="en-US" dirty="0" smtClean="0">
                <a:latin typeface="黑体" charset="0"/>
                <a:ea typeface="黑体" charset="0"/>
                <a:cs typeface="黑体" charset="0"/>
              </a:rPr>
              <a:t>视频偏好</a:t>
            </a:r>
            <a:endParaRPr lang="en-US" altLang="zh-CN" dirty="0" smtClean="0">
              <a:latin typeface="黑体" charset="0"/>
              <a:ea typeface="黑体" charset="0"/>
              <a:cs typeface="黑体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zh-CN" dirty="0" err="1" smtClean="0">
                <a:latin typeface="黑体" charset="0"/>
                <a:ea typeface="黑体" charset="0"/>
                <a:cs typeface="黑体" charset="0"/>
              </a:rPr>
              <a:t>soku</a:t>
            </a:r>
            <a:r>
              <a:rPr lang="zh-CN" altLang="en-US" dirty="0" smtClean="0">
                <a:latin typeface="黑体" charset="0"/>
                <a:ea typeface="黑体" charset="0"/>
                <a:cs typeface="黑体" charset="0"/>
              </a:rPr>
              <a:t>搜索偏好</a:t>
            </a:r>
            <a:endParaRPr lang="en-US" altLang="zh-CN" dirty="0">
              <a:latin typeface="黑体" charset="0"/>
              <a:ea typeface="黑体" charset="0"/>
              <a:cs typeface="黑体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zh-CN" dirty="0">
                <a:latin typeface="黑体" charset="0"/>
                <a:ea typeface="黑体" charset="0"/>
                <a:cs typeface="黑体" charset="0"/>
              </a:rPr>
              <a:t>……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7840573" y="1026795"/>
            <a:ext cx="1031875" cy="1360488"/>
          </a:xfrm>
          <a:prstGeom prst="downArrow">
            <a:avLst>
              <a:gd name="adj1" fmla="val 39788"/>
              <a:gd name="adj2" fmla="val 270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推荐请求</a:t>
            </a:r>
          </a:p>
        </p:txBody>
      </p:sp>
      <p:sp>
        <p:nvSpPr>
          <p:cNvPr id="41989" name="可选流程 16"/>
          <p:cNvSpPr>
            <a:spLocks noChangeArrowheads="1"/>
          </p:cNvSpPr>
          <p:nvPr/>
        </p:nvSpPr>
        <p:spPr bwMode="auto">
          <a:xfrm>
            <a:off x="7457984" y="2925445"/>
            <a:ext cx="1797050" cy="7191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多维度融合</a:t>
            </a:r>
            <a:endParaRPr lang="en-US" altLang="zh-CN" dirty="0">
              <a:latin typeface="黑体" charset="0"/>
              <a:ea typeface="黑体" charset="0"/>
              <a:cs typeface="黑体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dirty="0" err="1">
                <a:latin typeface="黑体" charset="0"/>
                <a:ea typeface="黑体" charset="0"/>
                <a:cs typeface="黑体" charset="0"/>
              </a:rPr>
              <a:t>场景化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cxnSp>
        <p:nvCxnSpPr>
          <p:cNvPr id="41990" name="直线箭头连接符 2"/>
          <p:cNvCxnSpPr>
            <a:cxnSpLocks noChangeShapeType="1"/>
            <a:stCxn id="14" idx="2"/>
            <a:endCxn id="41989" idx="0"/>
          </p:cNvCxnSpPr>
          <p:nvPr/>
        </p:nvCxnSpPr>
        <p:spPr bwMode="auto">
          <a:xfrm flipH="1">
            <a:off x="8356509" y="2387283"/>
            <a:ext cx="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991" name="资料带 20"/>
          <p:cNvSpPr>
            <a:spLocks noChangeArrowheads="1"/>
          </p:cNvSpPr>
          <p:nvPr/>
        </p:nvSpPr>
        <p:spPr bwMode="auto">
          <a:xfrm>
            <a:off x="5135472" y="2873058"/>
            <a:ext cx="1617662" cy="823912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用户行为反馈</a:t>
            </a:r>
          </a:p>
        </p:txBody>
      </p:sp>
      <p:sp>
        <p:nvSpPr>
          <p:cNvPr id="29" name="禁止符 28"/>
          <p:cNvSpPr/>
          <p:nvPr/>
        </p:nvSpPr>
        <p:spPr bwMode="auto">
          <a:xfrm>
            <a:off x="8485098" y="4016059"/>
            <a:ext cx="822325" cy="822325"/>
          </a:xfrm>
          <a:prstGeom prst="noSmok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退场</a:t>
            </a:r>
          </a:p>
        </p:txBody>
      </p:sp>
      <p:sp>
        <p:nvSpPr>
          <p:cNvPr id="41993" name="下箭头 30"/>
          <p:cNvSpPr>
            <a:spLocks noChangeArrowheads="1"/>
          </p:cNvSpPr>
          <p:nvPr/>
        </p:nvSpPr>
        <p:spPr bwMode="auto">
          <a:xfrm>
            <a:off x="7330985" y="3771584"/>
            <a:ext cx="823913" cy="1271587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>
                <a:latin typeface="黑体" charset="0"/>
                <a:ea typeface="黑体" charset="0"/>
                <a:cs typeface="黑体" charset="0"/>
              </a:rPr>
              <a:t>进场</a:t>
            </a:r>
          </a:p>
        </p:txBody>
      </p:sp>
      <p:sp>
        <p:nvSpPr>
          <p:cNvPr id="41994" name="上箭头标注 32"/>
          <p:cNvSpPr>
            <a:spLocks noChangeArrowheads="1"/>
          </p:cNvSpPr>
          <p:nvPr/>
        </p:nvSpPr>
        <p:spPr bwMode="auto">
          <a:xfrm>
            <a:off x="5135472" y="3644584"/>
            <a:ext cx="1617662" cy="2116137"/>
          </a:xfrm>
          <a:prstGeom prst="upArrowCallout">
            <a:avLst>
              <a:gd name="adj1" fmla="val 13898"/>
              <a:gd name="adj2" fmla="val 13894"/>
              <a:gd name="adj3" fmla="val 25000"/>
              <a:gd name="adj4" fmla="val 384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dirty="0" err="1">
                <a:latin typeface="黑体" charset="0"/>
                <a:ea typeface="黑体" charset="0"/>
                <a:cs typeface="黑体" charset="0"/>
              </a:rPr>
              <a:t>是否点击</a:t>
            </a:r>
            <a:endParaRPr lang="en-US" altLang="zh-CN" dirty="0">
              <a:latin typeface="黑体" charset="0"/>
              <a:ea typeface="黑体" charset="0"/>
              <a:cs typeface="黑体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黑体" charset="0"/>
                <a:ea typeface="黑体" charset="0"/>
                <a:cs typeface="黑体" charset="0"/>
              </a:rPr>
              <a:t>播放</a:t>
            </a:r>
            <a:r>
              <a:rPr lang="en-US" dirty="0" err="1" smtClean="0">
                <a:latin typeface="黑体" charset="0"/>
                <a:ea typeface="黑体" charset="0"/>
                <a:cs typeface="黑体" charset="0"/>
              </a:rPr>
              <a:t>完整度</a:t>
            </a:r>
            <a:endParaRPr lang="zh-CN" altLang="en-US" dirty="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1995" name="进程 33"/>
          <p:cNvSpPr>
            <a:spLocks noChangeArrowheads="1"/>
          </p:cNvSpPr>
          <p:nvPr/>
        </p:nvSpPr>
        <p:spPr bwMode="auto">
          <a:xfrm>
            <a:off x="7135723" y="5257483"/>
            <a:ext cx="1227137" cy="3730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>
                <a:latin typeface="黑体" charset="0"/>
                <a:ea typeface="黑体" charset="0"/>
                <a:cs typeface="黑体" charset="0"/>
              </a:rPr>
              <a:t>探索视频</a:t>
            </a:r>
          </a:p>
        </p:txBody>
      </p:sp>
      <p:cxnSp>
        <p:nvCxnSpPr>
          <p:cNvPr id="41996" name="直线箭头连接符 5"/>
          <p:cNvCxnSpPr>
            <a:cxnSpLocks noChangeShapeType="1"/>
            <a:stCxn id="41995" idx="1"/>
            <a:endCxn id="41994" idx="2"/>
          </p:cNvCxnSpPr>
          <p:nvPr/>
        </p:nvCxnSpPr>
        <p:spPr bwMode="auto">
          <a:xfrm rot="10800000" flipV="1">
            <a:off x="5945098" y="5443220"/>
            <a:ext cx="1190625" cy="317500"/>
          </a:xfrm>
          <a:prstGeom prst="curvedConnector4">
            <a:avLst>
              <a:gd name="adj1" fmla="val 16069"/>
              <a:gd name="adj2" fmla="val 172083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997" name="直线箭头连接符 10"/>
          <p:cNvCxnSpPr>
            <a:cxnSpLocks noChangeShapeType="1"/>
            <a:stCxn id="41991" idx="3"/>
            <a:endCxn id="41989" idx="1"/>
          </p:cNvCxnSpPr>
          <p:nvPr/>
        </p:nvCxnSpPr>
        <p:spPr bwMode="auto">
          <a:xfrm>
            <a:off x="6753134" y="3284220"/>
            <a:ext cx="704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8674" y="1358154"/>
            <a:ext cx="4611574" cy="4666128"/>
          </a:xfrm>
        </p:spPr>
        <p:txBody>
          <a:bodyPr/>
          <a:lstStyle/>
          <a:p>
            <a:r>
              <a:rPr lang="zh-CN" altLang="en-US" dirty="0"/>
              <a:t>解决的问题：</a:t>
            </a:r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用户不同</a:t>
            </a:r>
            <a:r>
              <a:rPr lang="zh-CN" altLang="en-US" dirty="0" smtClean="0"/>
              <a:t>场景兴趣不同</a:t>
            </a:r>
            <a:endParaRPr lang="zh-CN" altLang="en-US" dirty="0"/>
          </a:p>
          <a:p>
            <a:pPr lvl="1"/>
            <a:r>
              <a:rPr lang="zh-CN" altLang="en-US" dirty="0" smtClean="0"/>
              <a:t>当前感兴趣的内容多推，不感兴趣内容少推</a:t>
            </a:r>
          </a:p>
          <a:p>
            <a:pPr lvl="1"/>
            <a:r>
              <a:rPr lang="zh-CN" altLang="en-US" dirty="0" smtClean="0"/>
              <a:t>平滑过渡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Probe</a:t>
            </a:r>
            <a:r>
              <a:rPr lang="zh-CN" altLang="en-US" dirty="0" smtClean="0"/>
              <a:t>机制（用户兴趣探查，场景化推荐）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413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98700" cy="656771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749573" y="1413460"/>
            <a:ext cx="3676627" cy="4666128"/>
          </a:xfrm>
        </p:spPr>
        <p:txBody>
          <a:bodyPr/>
          <a:lstStyle/>
          <a:p>
            <a:r>
              <a:rPr lang="en-US" altLang="zh-CN" dirty="0" err="1" smtClean="0"/>
              <a:t>ProbeStrategyManager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调度各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分支返回结果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实现配额管理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进退场策略</a:t>
            </a:r>
            <a:endParaRPr lang="en-US" altLang="zh-CN" dirty="0" smtClean="0"/>
          </a:p>
          <a:p>
            <a:r>
              <a:rPr lang="en-US" altLang="zh-CN" dirty="0" err="1" smtClean="0"/>
              <a:t>ProbeStat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统计各分支的行为</a:t>
            </a:r>
            <a:endParaRPr lang="en-US" altLang="zh-CN" dirty="0" smtClean="0"/>
          </a:p>
          <a:p>
            <a:r>
              <a:rPr lang="en-US" altLang="zh-CN" dirty="0" smtClean="0"/>
              <a:t>Type/*</a:t>
            </a:r>
          </a:p>
          <a:p>
            <a:pPr lvl="1"/>
            <a:r>
              <a:rPr lang="zh-CN" altLang="en-US" dirty="0" smtClean="0"/>
              <a:t>每个探测类型</a:t>
            </a:r>
            <a:r>
              <a:rPr lang="zh-CN" altLang="en-US" dirty="0" smtClean="0"/>
              <a:t>一个</a:t>
            </a:r>
            <a:endParaRPr lang="en-US" altLang="zh-CN" dirty="0" smtClean="0"/>
          </a:p>
          <a:p>
            <a:r>
              <a:rPr lang="en-US" altLang="zh-CN" dirty="0" smtClean="0"/>
              <a:t>Action/*</a:t>
            </a:r>
          </a:p>
          <a:p>
            <a:pPr lvl="1"/>
            <a:r>
              <a:rPr lang="zh-CN" altLang="en-US" dirty="0" smtClean="0"/>
              <a:t>具体怎么视频的动作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81" y="2900923"/>
            <a:ext cx="6507419" cy="39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3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164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UserInfo</a:t>
            </a:r>
            <a:r>
              <a:rPr lang="zh-CN" altLang="en-US" dirty="0" smtClean="0"/>
              <a:t>如何加载</a:t>
            </a:r>
            <a:endParaRPr lang="en-US" altLang="zh-CN" dirty="0" smtClean="0"/>
          </a:p>
          <a:p>
            <a:r>
              <a:rPr lang="en-US" altLang="zh-CN" dirty="0" smtClean="0"/>
              <a:t>Index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Amonitor</a:t>
            </a:r>
            <a:r>
              <a:rPr lang="en-US" altLang="zh-CN" dirty="0" smtClean="0"/>
              <a:t>/Counter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en-US" altLang="zh-CN" dirty="0" smtClean="0"/>
              <a:t>Vlog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/>
              <a:t>画像</a:t>
            </a:r>
            <a:r>
              <a:rPr lang="en-US" altLang="zh-CN" dirty="0" smtClean="0"/>
              <a:t>info/ profile</a:t>
            </a:r>
          </a:p>
          <a:p>
            <a:r>
              <a:rPr lang="zh-CN" altLang="en-US" dirty="0" smtClean="0"/>
              <a:t>外部存储</a:t>
            </a:r>
            <a:endParaRPr lang="en-US" altLang="zh-CN" dirty="0" smtClean="0"/>
          </a:p>
          <a:p>
            <a:r>
              <a:rPr lang="zh-CN" altLang="en-US" dirty="0" smtClean="0"/>
              <a:t>推荐接口与</a:t>
            </a:r>
            <a:r>
              <a:rPr lang="en-US" altLang="zh-CN" dirty="0" err="1" smtClean="0"/>
              <a:t>mergelog</a:t>
            </a:r>
            <a:endParaRPr lang="en-US" altLang="zh-CN" dirty="0" smtClean="0"/>
          </a:p>
          <a:p>
            <a:r>
              <a:rPr lang="zh-CN" altLang="en-US" dirty="0" smtClean="0"/>
              <a:t>其他小知识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Channelid</a:t>
            </a:r>
            <a:r>
              <a:rPr lang="en-US" altLang="zh-CN" dirty="0" smtClean="0"/>
              <a:t>=10016</a:t>
            </a:r>
          </a:p>
          <a:p>
            <a:r>
              <a:rPr lang="zh-CN" altLang="en-US" dirty="0" smtClean="0"/>
              <a:t>洗</a:t>
            </a:r>
            <a:r>
              <a:rPr lang="zh-CN" altLang="en-US" dirty="0" smtClean="0"/>
              <a:t>刷刷后台</a:t>
            </a:r>
            <a:endParaRPr lang="en-US" altLang="zh-CN" dirty="0" smtClean="0"/>
          </a:p>
          <a:p>
            <a:r>
              <a:rPr lang="zh-CN" altLang="en-US" dirty="0" smtClean="0"/>
              <a:t>常见名词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其他待后续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187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19" descr="XIAOQIZ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6" y="39688"/>
            <a:ext cx="3159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组 3"/>
          <p:cNvGrpSpPr>
            <a:grpSpLocks/>
          </p:cNvGrpSpPr>
          <p:nvPr/>
        </p:nvGrpSpPr>
        <p:grpSpPr bwMode="auto">
          <a:xfrm>
            <a:off x="5410201" y="552451"/>
            <a:ext cx="4373563" cy="733425"/>
            <a:chOff x="898042" y="1209675"/>
            <a:chExt cx="4374751" cy="983859"/>
          </a:xfrm>
        </p:grpSpPr>
        <p:sp>
          <p:nvSpPr>
            <p:cNvPr id="21549" name="矩形 2"/>
            <p:cNvSpPr>
              <a:spLocks noChangeArrowheads="1"/>
            </p:cNvSpPr>
            <p:nvPr/>
          </p:nvSpPr>
          <p:spPr bwMode="auto">
            <a:xfrm>
              <a:off x="898042" y="1209675"/>
              <a:ext cx="4374751" cy="9838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" name="多文档 1"/>
            <p:cNvSpPr/>
            <p:nvPr/>
          </p:nvSpPr>
          <p:spPr bwMode="auto">
            <a:xfrm>
              <a:off x="1398241" y="1399207"/>
              <a:ext cx="1513298" cy="640998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黑体"/>
                  <a:ea typeface="黑体"/>
                  <a:cs typeface="黑体"/>
                </a:rPr>
                <a:t>爬虫抓取</a:t>
              </a:r>
            </a:p>
          </p:txBody>
        </p:sp>
        <p:sp>
          <p:nvSpPr>
            <p:cNvPr id="5" name="多文档 4"/>
            <p:cNvSpPr/>
            <p:nvPr/>
          </p:nvSpPr>
          <p:spPr bwMode="auto">
            <a:xfrm>
              <a:off x="3321225" y="1399207"/>
              <a:ext cx="1513299" cy="640998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buFont typeface="Arial" charset="0"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黑体"/>
                  <a:ea typeface="黑体"/>
                  <a:cs typeface="黑体"/>
                </a:rPr>
                <a:t>自媒体</a:t>
              </a:r>
            </a:p>
          </p:txBody>
        </p:sp>
      </p:grpSp>
      <p:sp>
        <p:nvSpPr>
          <p:cNvPr id="21508" name="可选流程 16"/>
          <p:cNvSpPr>
            <a:spLocks noChangeArrowheads="1"/>
          </p:cNvSpPr>
          <p:nvPr/>
        </p:nvSpPr>
        <p:spPr bwMode="auto">
          <a:xfrm>
            <a:off x="2379662" y="5679629"/>
            <a:ext cx="1444625" cy="39211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err="1">
                <a:latin typeface="黑体"/>
                <a:ea typeface="黑体"/>
                <a:cs typeface="黑体"/>
              </a:rPr>
              <a:t>Iflow</a:t>
            </a:r>
            <a:r>
              <a:rPr lang="zh-CN" altLang="en-US" dirty="0">
                <a:latin typeface="黑体"/>
                <a:ea typeface="黑体"/>
                <a:cs typeface="黑体"/>
              </a:rPr>
              <a:t>接口</a:t>
            </a:r>
          </a:p>
        </p:txBody>
      </p:sp>
      <p:sp>
        <p:nvSpPr>
          <p:cNvPr id="21509" name="多文档 14"/>
          <p:cNvSpPr>
            <a:spLocks noChangeArrowheads="1"/>
          </p:cNvSpPr>
          <p:nvPr/>
        </p:nvSpPr>
        <p:spPr bwMode="auto">
          <a:xfrm>
            <a:off x="2406651" y="1817689"/>
            <a:ext cx="1616075" cy="446087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黑体"/>
                <a:ea typeface="黑体"/>
                <a:cs typeface="黑体"/>
              </a:rPr>
              <a:t>线上索引</a:t>
            </a:r>
          </a:p>
        </p:txBody>
      </p:sp>
      <p:sp>
        <p:nvSpPr>
          <p:cNvPr id="21510" name="可选流程 25"/>
          <p:cNvSpPr>
            <a:spLocks noChangeArrowheads="1"/>
          </p:cNvSpPr>
          <p:nvPr/>
        </p:nvSpPr>
        <p:spPr bwMode="auto">
          <a:xfrm>
            <a:off x="6904039" y="1568451"/>
            <a:ext cx="1385887" cy="942975"/>
          </a:xfrm>
          <a:prstGeom prst="flowChartAlternateProcess">
            <a:avLst/>
          </a:prstGeom>
          <a:solidFill>
            <a:srgbClr val="C0504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>
                <a:latin typeface="黑体"/>
                <a:ea typeface="黑体"/>
                <a:cs typeface="黑体"/>
              </a:rPr>
              <a:t>Convertor</a:t>
            </a:r>
          </a:p>
          <a:p>
            <a:pPr algn="ctr" eaLnBrk="1" hangingPunct="1">
              <a:buFont typeface="Arial" charset="0"/>
              <a:buNone/>
            </a:pPr>
            <a:r>
              <a:rPr lang="zh-CN" altLang="en-US">
                <a:latin typeface="黑体"/>
                <a:ea typeface="黑体"/>
                <a:cs typeface="黑体"/>
              </a:rPr>
              <a:t>打标</a:t>
            </a:r>
            <a:endParaRPr lang="en-US" altLang="zh-CN">
              <a:latin typeface="黑体"/>
              <a:ea typeface="黑体"/>
              <a:cs typeface="黑体"/>
            </a:endParaRPr>
          </a:p>
          <a:p>
            <a:pPr algn="ctr" eaLnBrk="1" hangingPunct="1">
              <a:buFont typeface="Arial" charset="0"/>
              <a:buNone/>
            </a:pPr>
            <a:r>
              <a:rPr lang="en-US">
                <a:latin typeface="黑体"/>
                <a:ea typeface="黑体"/>
                <a:cs typeface="黑体"/>
              </a:rPr>
              <a:t>元</a:t>
            </a:r>
            <a:r>
              <a:rPr lang="zh-CN" altLang="en-US">
                <a:latin typeface="黑体"/>
                <a:ea typeface="黑体"/>
                <a:cs typeface="黑体"/>
              </a:rPr>
              <a:t>信息</a:t>
            </a:r>
          </a:p>
        </p:txBody>
      </p:sp>
      <p:grpSp>
        <p:nvGrpSpPr>
          <p:cNvPr id="21511" name="组 22"/>
          <p:cNvGrpSpPr>
            <a:grpSpLocks/>
          </p:cNvGrpSpPr>
          <p:nvPr/>
        </p:nvGrpSpPr>
        <p:grpSpPr bwMode="auto">
          <a:xfrm>
            <a:off x="8542338" y="1376364"/>
            <a:ext cx="1822450" cy="1323975"/>
            <a:chOff x="199896" y="2385949"/>
            <a:chExt cx="1821744" cy="1667599"/>
          </a:xfrm>
        </p:grpSpPr>
        <p:sp>
          <p:nvSpPr>
            <p:cNvPr id="21546" name="矩形 21"/>
            <p:cNvSpPr>
              <a:spLocks noChangeArrowheads="1"/>
            </p:cNvSpPr>
            <p:nvPr/>
          </p:nvSpPr>
          <p:spPr bwMode="auto">
            <a:xfrm>
              <a:off x="199896" y="2385949"/>
              <a:ext cx="1821744" cy="16675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7" name="磁盘 11"/>
            <p:cNvSpPr>
              <a:spLocks noChangeArrowheads="1"/>
            </p:cNvSpPr>
            <p:nvPr/>
          </p:nvSpPr>
          <p:spPr bwMode="auto">
            <a:xfrm>
              <a:off x="528381" y="2547909"/>
              <a:ext cx="1194925" cy="671838"/>
            </a:xfrm>
            <a:prstGeom prst="flowChartMagneticDisk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知识库</a:t>
              </a:r>
            </a:p>
          </p:txBody>
        </p:sp>
        <p:sp>
          <p:nvSpPr>
            <p:cNvPr id="21548" name="可选流程 26"/>
            <p:cNvSpPr>
              <a:spLocks noChangeArrowheads="1"/>
            </p:cNvSpPr>
            <p:nvPr/>
          </p:nvSpPr>
          <p:spPr bwMode="auto">
            <a:xfrm>
              <a:off x="447450" y="3417701"/>
              <a:ext cx="1385350" cy="519875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分类服务</a:t>
              </a:r>
            </a:p>
          </p:txBody>
        </p:sp>
      </p:grpSp>
      <p:cxnSp>
        <p:nvCxnSpPr>
          <p:cNvPr id="21512" name="直线连接符 29"/>
          <p:cNvCxnSpPr>
            <a:cxnSpLocks noChangeShapeType="1"/>
            <a:stCxn id="21510" idx="3"/>
            <a:endCxn id="21546" idx="1"/>
          </p:cNvCxnSpPr>
          <p:nvPr/>
        </p:nvCxnSpPr>
        <p:spPr bwMode="auto">
          <a:xfrm flipV="1">
            <a:off x="8289926" y="2038350"/>
            <a:ext cx="25241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3" name="磁盘 38"/>
          <p:cNvSpPr>
            <a:spLocks noChangeArrowheads="1"/>
          </p:cNvSpPr>
          <p:nvPr/>
        </p:nvSpPr>
        <p:spPr bwMode="auto">
          <a:xfrm>
            <a:off x="4813300" y="1692275"/>
            <a:ext cx="1193800" cy="69215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>
                <a:latin typeface="黑体"/>
                <a:ea typeface="黑体"/>
                <a:cs typeface="黑体"/>
              </a:rPr>
              <a:t>RecoItem</a:t>
            </a:r>
            <a:endParaRPr lang="zh-CN" altLang="en-US">
              <a:latin typeface="黑体"/>
              <a:ea typeface="黑体"/>
              <a:cs typeface="黑体"/>
            </a:endParaRPr>
          </a:p>
        </p:txBody>
      </p:sp>
      <p:grpSp>
        <p:nvGrpSpPr>
          <p:cNvPr id="21514" name="组 9"/>
          <p:cNvGrpSpPr>
            <a:grpSpLocks/>
          </p:cNvGrpSpPr>
          <p:nvPr/>
        </p:nvGrpSpPr>
        <p:grpSpPr bwMode="auto">
          <a:xfrm>
            <a:off x="2046288" y="2422526"/>
            <a:ext cx="2112962" cy="2957512"/>
            <a:chOff x="529432" y="2608263"/>
            <a:chExt cx="2112962" cy="1217943"/>
          </a:xfrm>
        </p:grpSpPr>
        <p:sp>
          <p:nvSpPr>
            <p:cNvPr id="21543" name="矩形 23579"/>
            <p:cNvSpPr>
              <a:spLocks noChangeArrowheads="1"/>
            </p:cNvSpPr>
            <p:nvPr/>
          </p:nvSpPr>
          <p:spPr bwMode="auto">
            <a:xfrm>
              <a:off x="529432" y="2608263"/>
              <a:ext cx="2112962" cy="1217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4" name="可选流程 27"/>
            <p:cNvSpPr>
              <a:spLocks noChangeArrowheads="1"/>
            </p:cNvSpPr>
            <p:nvPr/>
          </p:nvSpPr>
          <p:spPr bwMode="auto">
            <a:xfrm>
              <a:off x="804863" y="2812377"/>
              <a:ext cx="1562100" cy="181457"/>
            </a:xfrm>
            <a:prstGeom prst="flowChartAlternateProcess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dirty="0" err="1">
                  <a:latin typeface="黑体"/>
                  <a:ea typeface="黑体"/>
                  <a:cs typeface="黑体"/>
                </a:rPr>
                <a:t>LeafServer</a:t>
              </a:r>
              <a:endParaRPr lang="zh-CN" altLang="en-US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5" name="可选流程 62"/>
            <p:cNvSpPr>
              <a:spLocks noChangeArrowheads="1"/>
            </p:cNvSpPr>
            <p:nvPr/>
          </p:nvSpPr>
          <p:spPr bwMode="auto">
            <a:xfrm>
              <a:off x="724694" y="3506479"/>
              <a:ext cx="1720850" cy="178917"/>
            </a:xfrm>
            <a:prstGeom prst="flowChartAlternateProcess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VideoServer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</p:grpSp>
      <p:grpSp>
        <p:nvGrpSpPr>
          <p:cNvPr id="21515" name="组 24"/>
          <p:cNvGrpSpPr>
            <a:grpSpLocks/>
          </p:cNvGrpSpPr>
          <p:nvPr/>
        </p:nvGrpSpPr>
        <p:grpSpPr bwMode="auto">
          <a:xfrm>
            <a:off x="6316663" y="3895725"/>
            <a:ext cx="1797050" cy="1468438"/>
            <a:chOff x="4968110" y="3182143"/>
            <a:chExt cx="1797815" cy="1469232"/>
          </a:xfrm>
        </p:grpSpPr>
        <p:sp>
          <p:nvSpPr>
            <p:cNvPr id="21540" name="矩形 23"/>
            <p:cNvSpPr>
              <a:spLocks noChangeArrowheads="1"/>
            </p:cNvSpPr>
            <p:nvPr/>
          </p:nvSpPr>
          <p:spPr bwMode="auto">
            <a:xfrm>
              <a:off x="4968110" y="3182143"/>
              <a:ext cx="1797815" cy="1469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41" name="可选流程 24"/>
            <p:cNvSpPr>
              <a:spLocks noChangeArrowheads="1"/>
            </p:cNvSpPr>
            <p:nvPr/>
          </p:nvSpPr>
          <p:spPr bwMode="auto">
            <a:xfrm>
              <a:off x="5207000" y="3378199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算法数据</a:t>
              </a:r>
            </a:p>
          </p:txBody>
        </p:sp>
        <p:sp>
          <p:nvSpPr>
            <p:cNvPr id="21542" name="可选流程 63"/>
            <p:cNvSpPr>
              <a:spLocks noChangeArrowheads="1"/>
            </p:cNvSpPr>
            <p:nvPr/>
          </p:nvSpPr>
          <p:spPr bwMode="auto">
            <a:xfrm>
              <a:off x="5207000" y="4005262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模型</a:t>
              </a:r>
            </a:p>
          </p:txBody>
        </p:sp>
      </p:grpSp>
      <p:cxnSp>
        <p:nvCxnSpPr>
          <p:cNvPr id="21516" name="直线箭头连接符 41"/>
          <p:cNvCxnSpPr>
            <a:cxnSpLocks noChangeShapeType="1"/>
            <a:stCxn id="21510" idx="1"/>
            <a:endCxn id="21513" idx="4"/>
          </p:cNvCxnSpPr>
          <p:nvPr/>
        </p:nvCxnSpPr>
        <p:spPr bwMode="auto">
          <a:xfrm flipH="1" flipV="1">
            <a:off x="6007100" y="2038350"/>
            <a:ext cx="8969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7" name="直线箭头连接符 43"/>
          <p:cNvCxnSpPr>
            <a:cxnSpLocks noChangeShapeType="1"/>
            <a:stCxn id="21513" idx="2"/>
            <a:endCxn id="21509" idx="3"/>
          </p:cNvCxnSpPr>
          <p:nvPr/>
        </p:nvCxnSpPr>
        <p:spPr bwMode="auto">
          <a:xfrm flipH="1">
            <a:off x="4022726" y="2038351"/>
            <a:ext cx="7905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8" name="直线箭头连接符 46"/>
          <p:cNvCxnSpPr>
            <a:cxnSpLocks noChangeShapeType="1"/>
            <a:stCxn id="21509" idx="2"/>
            <a:endCxn id="21543" idx="0"/>
          </p:cNvCxnSpPr>
          <p:nvPr/>
        </p:nvCxnSpPr>
        <p:spPr bwMode="auto">
          <a:xfrm>
            <a:off x="3102311" y="2246883"/>
            <a:ext cx="458" cy="1756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直线箭头连接符 58"/>
          <p:cNvCxnSpPr>
            <a:cxnSpLocks noChangeShapeType="1"/>
            <a:stCxn id="21549" idx="2"/>
            <a:endCxn id="21510" idx="0"/>
          </p:cNvCxnSpPr>
          <p:nvPr/>
        </p:nvCxnSpPr>
        <p:spPr bwMode="auto">
          <a:xfrm>
            <a:off x="7597775" y="1285876"/>
            <a:ext cx="0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直线箭头连接符 70"/>
          <p:cNvCxnSpPr>
            <a:cxnSpLocks noChangeShapeType="1"/>
            <a:stCxn id="21543" idx="2"/>
            <a:endCxn id="21508" idx="0"/>
          </p:cNvCxnSpPr>
          <p:nvPr/>
        </p:nvCxnSpPr>
        <p:spPr bwMode="auto">
          <a:xfrm flipH="1">
            <a:off x="3101975" y="5380038"/>
            <a:ext cx="794" cy="2995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1" name="直接访问存储器 78"/>
          <p:cNvSpPr>
            <a:spLocks noChangeArrowheads="1"/>
          </p:cNvSpPr>
          <p:nvPr/>
        </p:nvSpPr>
        <p:spPr bwMode="auto">
          <a:xfrm>
            <a:off x="6529388" y="5691535"/>
            <a:ext cx="1371600" cy="3683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dirty="0">
                <a:latin typeface="黑体"/>
                <a:ea typeface="黑体"/>
                <a:cs typeface="黑体"/>
              </a:rPr>
              <a:t>日志</a:t>
            </a:r>
          </a:p>
        </p:txBody>
      </p:sp>
      <p:grpSp>
        <p:nvGrpSpPr>
          <p:cNvPr id="21522" name="组 23595"/>
          <p:cNvGrpSpPr>
            <a:grpSpLocks/>
          </p:cNvGrpSpPr>
          <p:nvPr/>
        </p:nvGrpSpPr>
        <p:grpSpPr bwMode="auto">
          <a:xfrm>
            <a:off x="8542338" y="3138489"/>
            <a:ext cx="1879600" cy="1512887"/>
            <a:chOff x="5139326" y="2309568"/>
            <a:chExt cx="1879250" cy="1513082"/>
          </a:xfrm>
        </p:grpSpPr>
        <p:sp>
          <p:nvSpPr>
            <p:cNvPr id="21537" name="矩形 23594"/>
            <p:cNvSpPr>
              <a:spLocks noChangeArrowheads="1"/>
            </p:cNvSpPr>
            <p:nvPr/>
          </p:nvSpPr>
          <p:spPr bwMode="auto">
            <a:xfrm>
              <a:off x="5139326" y="2309568"/>
              <a:ext cx="1879250" cy="15130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8" name="可选流程 138"/>
            <p:cNvSpPr>
              <a:spLocks noChangeArrowheads="1"/>
            </p:cNvSpPr>
            <p:nvPr/>
          </p:nvSpPr>
          <p:spPr bwMode="auto">
            <a:xfrm>
              <a:off x="5380581" y="2549311"/>
              <a:ext cx="1385629" cy="41280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运营平台</a:t>
              </a:r>
            </a:p>
          </p:txBody>
        </p:sp>
        <p:sp>
          <p:nvSpPr>
            <p:cNvPr id="21539" name="可选流程 139"/>
            <p:cNvSpPr>
              <a:spLocks noChangeArrowheads="1"/>
            </p:cNvSpPr>
            <p:nvPr/>
          </p:nvSpPr>
          <p:spPr bwMode="auto">
            <a:xfrm>
              <a:off x="5380581" y="3154227"/>
              <a:ext cx="1385629" cy="41439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>
                  <a:latin typeface="黑体"/>
                  <a:ea typeface="黑体"/>
                  <a:cs typeface="黑体"/>
                </a:rPr>
                <a:t>审核平台</a:t>
              </a:r>
              <a:endParaRPr lang="en-US" altLang="zh-CN">
                <a:latin typeface="黑体"/>
                <a:ea typeface="黑体"/>
                <a:cs typeface="黑体"/>
              </a:endParaRPr>
            </a:p>
          </p:txBody>
        </p:sp>
      </p:grpSp>
      <p:cxnSp>
        <p:nvCxnSpPr>
          <p:cNvPr id="21523" name="直线箭头连接符 23597"/>
          <p:cNvCxnSpPr>
            <a:cxnSpLocks noChangeShapeType="1"/>
            <a:stCxn id="21537" idx="1"/>
            <a:endCxn id="21510" idx="2"/>
          </p:cNvCxnSpPr>
          <p:nvPr/>
        </p:nvCxnSpPr>
        <p:spPr bwMode="auto">
          <a:xfrm flipH="1" flipV="1">
            <a:off x="7597776" y="2511426"/>
            <a:ext cx="944563" cy="138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直线箭头连接符 26"/>
          <p:cNvCxnSpPr>
            <a:stCxn id="21508" idx="3"/>
            <a:endCxn id="21521" idx="1"/>
          </p:cNvCxnSpPr>
          <p:nvPr/>
        </p:nvCxnSpPr>
        <p:spPr bwMode="auto">
          <a:xfrm>
            <a:off x="3824287" y="5875685"/>
            <a:ext cx="27051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504" name="直线箭头连接符 21503"/>
          <p:cNvCxnSpPr>
            <a:stCxn id="21521" idx="0"/>
            <a:endCxn id="21540" idx="2"/>
          </p:cNvCxnSpPr>
          <p:nvPr/>
        </p:nvCxnSpPr>
        <p:spPr bwMode="auto">
          <a:xfrm flipV="1">
            <a:off x="7215188" y="5364163"/>
            <a:ext cx="0" cy="327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553" name="直线箭头连接符 21552"/>
          <p:cNvCxnSpPr>
            <a:stCxn id="21540" idx="1"/>
            <a:endCxn id="21535" idx="3"/>
          </p:cNvCxnSpPr>
          <p:nvPr/>
        </p:nvCxnSpPr>
        <p:spPr bwMode="auto">
          <a:xfrm flipH="1" flipV="1">
            <a:off x="5886450" y="4533980"/>
            <a:ext cx="430213" cy="95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27" name="组 3"/>
          <p:cNvGrpSpPr>
            <a:grpSpLocks/>
          </p:cNvGrpSpPr>
          <p:nvPr/>
        </p:nvGrpSpPr>
        <p:grpSpPr bwMode="auto">
          <a:xfrm>
            <a:off x="4333875" y="3689351"/>
            <a:ext cx="1771650" cy="1690687"/>
            <a:chOff x="2809875" y="3098800"/>
            <a:chExt cx="1771650" cy="1878013"/>
          </a:xfrm>
        </p:grpSpPr>
        <p:sp>
          <p:nvSpPr>
            <p:cNvPr id="21533" name="矩形 67"/>
            <p:cNvSpPr>
              <a:spLocks noChangeArrowheads="1"/>
            </p:cNvSpPr>
            <p:nvPr/>
          </p:nvSpPr>
          <p:spPr bwMode="auto">
            <a:xfrm>
              <a:off x="2809875" y="3098800"/>
              <a:ext cx="1771650" cy="1878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4" name="可选流程 61"/>
            <p:cNvSpPr>
              <a:spLocks noChangeArrowheads="1"/>
            </p:cNvSpPr>
            <p:nvPr/>
          </p:nvSpPr>
          <p:spPr bwMode="auto">
            <a:xfrm>
              <a:off x="2978150" y="4397375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DocServer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5" name="可选流程 68"/>
            <p:cNvSpPr>
              <a:spLocks noChangeArrowheads="1"/>
            </p:cNvSpPr>
            <p:nvPr/>
          </p:nvSpPr>
          <p:spPr bwMode="auto">
            <a:xfrm>
              <a:off x="2978150" y="3840163"/>
              <a:ext cx="1384300" cy="393700"/>
            </a:xfrm>
            <a:prstGeom prst="flowChartAlternateProcess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DictServer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1536" name="可选流程 24"/>
            <p:cNvSpPr>
              <a:spLocks noChangeArrowheads="1"/>
            </p:cNvSpPr>
            <p:nvPr/>
          </p:nvSpPr>
          <p:spPr bwMode="auto">
            <a:xfrm>
              <a:off x="2978150" y="3263900"/>
              <a:ext cx="1384300" cy="392113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>
                  <a:latin typeface="黑体"/>
                  <a:ea typeface="黑体"/>
                  <a:cs typeface="黑体"/>
                </a:rPr>
                <a:t>UserServer</a:t>
              </a:r>
              <a:endParaRPr lang="zh-CN" altLang="en-US"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3" name="椭圆形标注 2"/>
          <p:cNvSpPr/>
          <p:nvPr/>
        </p:nvSpPr>
        <p:spPr bwMode="auto">
          <a:xfrm>
            <a:off x="4332289" y="2568576"/>
            <a:ext cx="1984375" cy="866775"/>
          </a:xfrm>
          <a:prstGeom prst="wedgeEllipseCallout">
            <a:avLst>
              <a:gd name="adj1" fmla="val -110052"/>
              <a:gd name="adj2" fmla="val 1128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黑体"/>
                <a:ea typeface="黑体"/>
                <a:cs typeface="黑体"/>
              </a:rPr>
              <a:t>异步计算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黑体"/>
                <a:ea typeface="黑体"/>
                <a:cs typeface="黑体"/>
              </a:rPr>
              <a:t>图文</a:t>
            </a:r>
            <a:r>
              <a:rPr lang="en-US" altLang="zh-CN" dirty="0">
                <a:latin typeface="黑体"/>
                <a:ea typeface="黑体"/>
                <a:cs typeface="黑体"/>
              </a:rPr>
              <a:t>+</a:t>
            </a:r>
            <a:r>
              <a:rPr lang="zh-CN" altLang="en-US" dirty="0">
                <a:latin typeface="黑体"/>
                <a:ea typeface="黑体"/>
                <a:cs typeface="黑体"/>
              </a:rPr>
              <a:t>视频</a:t>
            </a:r>
          </a:p>
        </p:txBody>
      </p:sp>
      <p:cxnSp>
        <p:nvCxnSpPr>
          <p:cNvPr id="7" name="直线箭头连接符 6"/>
          <p:cNvCxnSpPr>
            <a:stCxn id="21544" idx="2"/>
            <a:endCxn id="21545" idx="0"/>
          </p:cNvCxnSpPr>
          <p:nvPr/>
        </p:nvCxnSpPr>
        <p:spPr bwMode="auto">
          <a:xfrm flipH="1">
            <a:off x="3101975" y="3359150"/>
            <a:ext cx="1588" cy="1244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可选流程 138"/>
          <p:cNvSpPr>
            <a:spLocks noChangeArrowheads="1"/>
          </p:cNvSpPr>
          <p:nvPr/>
        </p:nvSpPr>
        <p:spPr bwMode="auto">
          <a:xfrm>
            <a:off x="8760619" y="5688058"/>
            <a:ext cx="1385887" cy="412750"/>
          </a:xfrm>
          <a:prstGeom prst="flowChartAlternateProcess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dirty="0">
                <a:latin typeface="黑体"/>
                <a:ea typeface="黑体"/>
                <a:cs typeface="黑体"/>
              </a:rPr>
              <a:t>机器送审流</a:t>
            </a:r>
          </a:p>
        </p:txBody>
      </p:sp>
      <p:cxnSp>
        <p:nvCxnSpPr>
          <p:cNvPr id="9" name="直线箭头连接符 8"/>
          <p:cNvCxnSpPr>
            <a:stCxn id="21521" idx="4"/>
            <a:endCxn id="54" idx="1"/>
          </p:cNvCxnSpPr>
          <p:nvPr/>
        </p:nvCxnSpPr>
        <p:spPr bwMode="auto">
          <a:xfrm>
            <a:off x="7900988" y="5875685"/>
            <a:ext cx="859631" cy="18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线箭头连接符 11"/>
          <p:cNvCxnSpPr>
            <a:stCxn id="54" idx="0"/>
            <a:endCxn id="21539" idx="2"/>
          </p:cNvCxnSpPr>
          <p:nvPr/>
        </p:nvCxnSpPr>
        <p:spPr bwMode="auto">
          <a:xfrm flipV="1">
            <a:off x="9453563" y="4397376"/>
            <a:ext cx="23019" cy="1290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信息流整体架构</a:t>
            </a:r>
            <a:endParaRPr lang="zh-CN" altLang="en-US" dirty="0"/>
          </a:p>
        </p:txBody>
      </p:sp>
      <p:cxnSp>
        <p:nvCxnSpPr>
          <p:cNvPr id="71" name="直线箭头连接符 70"/>
          <p:cNvCxnSpPr>
            <a:cxnSpLocks noChangeShapeType="1"/>
          </p:cNvCxnSpPr>
          <p:nvPr/>
        </p:nvCxnSpPr>
        <p:spPr bwMode="auto">
          <a:xfrm flipH="1">
            <a:off x="3046195" y="6100808"/>
            <a:ext cx="794" cy="2995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可选流程 16"/>
          <p:cNvSpPr>
            <a:spLocks noChangeArrowheads="1"/>
          </p:cNvSpPr>
          <p:nvPr/>
        </p:nvSpPr>
        <p:spPr bwMode="auto">
          <a:xfrm>
            <a:off x="1736726" y="6387207"/>
            <a:ext cx="2948485" cy="39211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latin typeface="黑体"/>
                <a:ea typeface="黑体"/>
                <a:cs typeface="黑体"/>
              </a:rPr>
              <a:t>APP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dirty="0" err="1" smtClean="0">
                <a:latin typeface="黑体"/>
                <a:ea typeface="黑体"/>
                <a:cs typeface="黑体"/>
              </a:rPr>
              <a:t>uc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头条、优酷、土豆）</a:t>
            </a:r>
            <a:endParaRPr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3187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视频推荐系统（</a:t>
            </a:r>
            <a:r>
              <a:rPr kumimoji="1" lang="en-US" altLang="zh-CN" dirty="0" smtClean="0"/>
              <a:t>video server</a:t>
            </a:r>
            <a:r>
              <a:rPr kumimoji="1" lang="zh-CN" altLang="en-US" dirty="0" smtClean="0"/>
              <a:t>）总体流程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3" y="1424032"/>
            <a:ext cx="10796973" cy="51446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89825" y="956232"/>
            <a:ext cx="7269327" cy="5664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Cc-pub, Cc-</a:t>
            </a:r>
            <a:r>
              <a:rPr lang="en-US" altLang="zh-CN" dirty="0" err="1" smtClean="0"/>
              <a:t>reco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看</a:t>
            </a:r>
            <a:r>
              <a:rPr lang="zh-CN" altLang="en-US" dirty="0" smtClean="0"/>
              <a:t>一下：http</a:t>
            </a:r>
            <a:r>
              <a:rPr lang="zh-CN" altLang="en-US" dirty="0"/>
              <a:t>://gitlab.alibaba-inc.com/sm-xss/cc-pub 里面列了一些介绍和基本规范。类似地，每个</a:t>
            </a:r>
            <a:r>
              <a:rPr lang="en-US" altLang="zh-CN" dirty="0"/>
              <a:t>repository</a:t>
            </a:r>
            <a:r>
              <a:rPr lang="zh-CN" altLang="en-US" dirty="0"/>
              <a:t>中都有该工程的简介，这里不</a:t>
            </a:r>
            <a:r>
              <a:rPr lang="zh-CN" altLang="en-US" dirty="0" smtClean="0"/>
              <a:t>赘述</a:t>
            </a:r>
            <a:endParaRPr lang="en-US" altLang="zh-CN" dirty="0" smtClean="0"/>
          </a:p>
          <a:p>
            <a:r>
              <a:rPr lang="en-US" altLang="zh-CN" dirty="0" err="1" smtClean="0"/>
              <a:t>Serv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Cc-</a:t>
            </a:r>
            <a:r>
              <a:rPr lang="en-US" altLang="zh-CN" dirty="0" err="1" smtClean="0"/>
              <a:t>reco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serv</a:t>
            </a:r>
            <a:r>
              <a:rPr lang="zh-CN" altLang="en-US" dirty="0" smtClean="0"/>
              <a:t>下面可以找到绝大多数前述的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代码，如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server, user server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下除了在线逻辑，也包括各种小工具放在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目录下，比如</a:t>
            </a:r>
            <a:r>
              <a:rPr lang="en-US" altLang="zh-CN" dirty="0" err="1" smtClean="0"/>
              <a:t>user_profile_client</a:t>
            </a:r>
            <a:r>
              <a:rPr lang="zh-CN" altLang="en-US" dirty="0" smtClean="0"/>
              <a:t>，大家用的压测工具等，可以自己修改自己</a:t>
            </a:r>
            <a:r>
              <a:rPr lang="en-US" altLang="zh-CN" dirty="0" smtClean="0"/>
              <a:t>build</a:t>
            </a:r>
          </a:p>
          <a:p>
            <a:r>
              <a:rPr lang="zh-CN" altLang="en-US" dirty="0" smtClean="0"/>
              <a:t>推荐策略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和推荐策略最相关的是</a:t>
            </a:r>
            <a:r>
              <a:rPr lang="en-US" altLang="zh-CN" dirty="0" err="1" smtClean="0"/>
              <a:t>reco_leaf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图文推荐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reco_video</a:t>
            </a:r>
            <a:r>
              <a:rPr lang="en-US" altLang="zh-CN" dirty="0" smtClean="0"/>
              <a:t>(</a:t>
            </a:r>
            <a:r>
              <a:rPr lang="zh-CN" altLang="en-US" dirty="0" smtClean="0"/>
              <a:t>视频推荐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视频推荐分离自图文推荐，所以很多下层目录二者长得很像。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66906" y="404358"/>
            <a:ext cx="2578551" cy="4527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整体代码目录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09963" cy="67556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935613" y="1411486"/>
            <a:ext cx="5184679" cy="436330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Frame=framework</a:t>
            </a:r>
            <a:r>
              <a:rPr lang="zh-CN" altLang="en-US" dirty="0" smtClean="0"/>
              <a:t>，架构相关代码（寇岩）</a:t>
            </a:r>
            <a:endParaRPr lang="en-US" altLang="zh-CN" dirty="0" smtClean="0"/>
          </a:p>
          <a:p>
            <a:r>
              <a:rPr lang="en-US" altLang="zh-CN" dirty="0" smtClean="0"/>
              <a:t>Strategy</a:t>
            </a:r>
            <a:r>
              <a:rPr lang="zh-CN" altLang="en-US" dirty="0" smtClean="0"/>
              <a:t>：推荐策略</a:t>
            </a:r>
            <a:endParaRPr lang="en-US" altLang="zh-CN" dirty="0" smtClean="0"/>
          </a:p>
          <a:p>
            <a:r>
              <a:rPr lang="en-US" altLang="zh-CN" dirty="0" smtClean="0"/>
              <a:t>Frame/server.cc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main(</a:t>
            </a:r>
            <a:r>
              <a:rPr lang="zh-CN" altLang="en-US" dirty="0" smtClean="0"/>
              <a:t>） 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加载数据（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，模型，</a:t>
            </a:r>
            <a:r>
              <a:rPr lang="en-US" altLang="zh-CN" dirty="0" err="1" smtClean="0"/>
              <a:t>cf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poi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初始化服务连接（</a:t>
            </a:r>
            <a:r>
              <a:rPr lang="en-US" altLang="zh-CN" dirty="0" err="1" smtClean="0"/>
              <a:t>userserver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/>
              <a:t>启动</a:t>
            </a:r>
            <a:r>
              <a:rPr lang="en-US" altLang="zh-CN" dirty="0" err="1" smtClean="0"/>
              <a:t>LeafImpl</a:t>
            </a:r>
            <a:r>
              <a:rPr lang="en-US" altLang="zh-CN" dirty="0" smtClean="0"/>
              <a:t>::Service()</a:t>
            </a:r>
          </a:p>
          <a:p>
            <a:pPr lvl="1"/>
            <a:r>
              <a:rPr lang="en-US" altLang="zh-CN" dirty="0" err="1" smtClean="0"/>
              <a:t>LeafImpl</a:t>
            </a:r>
            <a:r>
              <a:rPr lang="en-US" altLang="zh-CN" dirty="0"/>
              <a:t>:: </a:t>
            </a:r>
            <a:r>
              <a:rPr lang="en-US" altLang="zh-CN" dirty="0" smtClean="0"/>
              <a:t>Process(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) </a:t>
            </a:r>
            <a:r>
              <a:rPr lang="zh-CN" altLang="en-US" dirty="0" smtClean="0"/>
              <a:t>推荐服务入口</a:t>
            </a:r>
            <a:endParaRPr lang="en-US" altLang="zh-CN" dirty="0" smtClean="0"/>
          </a:p>
          <a:p>
            <a:pPr lvl="2"/>
            <a:r>
              <a:rPr lang="en-US" altLang="zh-CN" dirty="0"/>
              <a:t>=&gt; </a:t>
            </a:r>
            <a:r>
              <a:rPr lang="en-US" altLang="zh-CN" dirty="0" err="1" smtClean="0"/>
              <a:t>subjectRecommend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主题推荐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=&gt; Recommend</a:t>
            </a:r>
            <a:r>
              <a:rPr lang="zh-CN" altLang="en-US" dirty="0" smtClean="0"/>
              <a:t>（）推荐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35613" y="466323"/>
            <a:ext cx="6320771" cy="4527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Video_server</a:t>
            </a:r>
            <a:r>
              <a:rPr lang="zh-CN" altLang="en-US" dirty="0" smtClean="0"/>
              <a:t>入口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6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39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3219" y="1344086"/>
            <a:ext cx="11816862" cy="4666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600" dirty="0" err="1" smtClean="0"/>
              <a:t>LeafImpl</a:t>
            </a:r>
            <a:r>
              <a:rPr lang="en-US" altLang="zh-CN" sz="1600" dirty="0" smtClean="0"/>
              <a:t>::</a:t>
            </a:r>
            <a:r>
              <a:rPr lang="en-US" altLang="zh-CN" sz="1600" dirty="0"/>
              <a:t>recommend()-&gt; </a:t>
            </a:r>
            <a:r>
              <a:rPr lang="en-US" altLang="zh-CN" sz="1600" dirty="0" err="1"/>
              <a:t>LeafController</a:t>
            </a:r>
            <a:r>
              <a:rPr lang="en-US" altLang="zh-CN" sz="1600" dirty="0"/>
              <a:t>::</a:t>
            </a:r>
            <a:r>
              <a:rPr lang="en-US" altLang="zh-CN" sz="1600" dirty="0" smtClean="0"/>
              <a:t>Recommend()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-&gt;bizc/user_lib/user_info.cc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UserComm</a:t>
            </a:r>
            <a:r>
              <a:rPr lang="en-US" altLang="zh-CN" sz="1600" dirty="0"/>
              <a:t>::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GetUserInfo</a:t>
            </a:r>
            <a:r>
              <a:rPr lang="zh-CN" altLang="en-US" sz="1600" dirty="0" smtClean="0"/>
              <a:t>（）获取用户信息，用户画像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-&gt;</a:t>
            </a:r>
            <a:r>
              <a:rPr lang="en-US" altLang="zh-CN" sz="1600" dirty="0" err="1" smtClean="0"/>
              <a:t>serv</a:t>
            </a:r>
            <a:r>
              <a:rPr lang="en-US" altLang="zh-CN" sz="1600" dirty="0" smtClean="0"/>
              <a:t>/strategy/rank_hooker.cc: </a:t>
            </a:r>
            <a:r>
              <a:rPr lang="en-US" altLang="zh-CN" sz="1600" dirty="0" err="1"/>
              <a:t>RankHooker</a:t>
            </a:r>
            <a:r>
              <a:rPr lang="en-US" altLang="zh-CN" sz="1600" dirty="0"/>
              <a:t>::</a:t>
            </a:r>
            <a:r>
              <a:rPr lang="en-US" altLang="zh-CN" sz="1600" dirty="0" smtClean="0"/>
              <a:t>Recommend</a:t>
            </a:r>
            <a:r>
              <a:rPr lang="zh-CN" altLang="en-US" sz="1600" dirty="0" smtClean="0"/>
              <a:t>（）推荐主入口。从这里进入策略</a:t>
            </a:r>
            <a:r>
              <a:rPr lang="zh-CN" altLang="en-US" sz="1600" dirty="0"/>
              <a:t>范畴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下面是</a:t>
            </a:r>
            <a:r>
              <a:rPr lang="en-US" altLang="zh-CN" sz="1600" dirty="0" smtClean="0"/>
              <a:t>feed</a:t>
            </a:r>
            <a:r>
              <a:rPr lang="zh-CN" altLang="en-US" sz="1600" dirty="0" smtClean="0"/>
              <a:t>流推荐主入口。其他的还有订阅标签自媒体推荐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标签页推荐</a:t>
            </a:r>
            <a:r>
              <a:rPr lang="en-US" altLang="zh-CN" sz="1600" dirty="0" smtClean="0"/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-&gt; </a:t>
            </a:r>
            <a:r>
              <a:rPr lang="en-US" altLang="zh-CN" sz="1600" dirty="0" err="1" smtClean="0"/>
              <a:t>serv</a:t>
            </a:r>
            <a:r>
              <a:rPr lang="en-US" altLang="zh-CN" sz="1600" dirty="0" smtClean="0"/>
              <a:t>/Strategy/reco_strategy.cc: </a:t>
            </a:r>
            <a:r>
              <a:rPr lang="en-US" altLang="zh-CN" sz="1600" dirty="0" err="1" smtClean="0"/>
              <a:t>RecoStrategy</a:t>
            </a:r>
            <a:r>
              <a:rPr lang="en-US" altLang="zh-CN" sz="1600" dirty="0"/>
              <a:t>::</a:t>
            </a:r>
            <a:r>
              <a:rPr lang="en-US" altLang="zh-CN" sz="1600" dirty="0" err="1" smtClean="0"/>
              <a:t>VerticleChannelRecommend</a:t>
            </a:r>
            <a:r>
              <a:rPr lang="zh-CN" altLang="en-US" sz="1600" dirty="0" smtClean="0"/>
              <a:t>（）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/>
              <a:t>	 </a:t>
            </a:r>
            <a:r>
              <a:rPr lang="en-US" altLang="zh-CN" sz="1600" dirty="0" smtClean="0"/>
              <a:t>::</a:t>
            </a:r>
            <a:r>
              <a:rPr lang="en-US" altLang="zh-CN" sz="1600" dirty="0"/>
              <a:t>Prepare</a:t>
            </a:r>
            <a:r>
              <a:rPr lang="en-US" altLang="zh-CN" sz="1600" dirty="0" smtClean="0"/>
              <a:t>()//</a:t>
            </a:r>
            <a:r>
              <a:rPr lang="zh-CN" altLang="en-US" sz="1600" dirty="0" smtClean="0"/>
              <a:t>准备数据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		-&gt;::</a:t>
            </a:r>
            <a:r>
              <a:rPr lang="en-US" altLang="zh-CN" sz="1600" dirty="0" err="1" smtClean="0"/>
              <a:t>BuildUserShownDict</a:t>
            </a:r>
            <a:r>
              <a:rPr lang="en-US" altLang="zh-CN" sz="1600" dirty="0" smtClean="0"/>
              <a:t>()//</a:t>
            </a:r>
            <a:r>
              <a:rPr lang="zh-CN" altLang="en-US" sz="1600" dirty="0" smtClean="0"/>
              <a:t>准备展现历史用于去重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	</a:t>
            </a:r>
            <a:r>
              <a:rPr lang="en-US" altLang="zh-CN" sz="1600" dirty="0"/>
              <a:t>	-&gt;::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BuildUserFeature</a:t>
            </a:r>
            <a:r>
              <a:rPr lang="en-US" altLang="zh-CN" sz="1600" dirty="0" smtClean="0"/>
              <a:t>()//</a:t>
            </a:r>
            <a:r>
              <a:rPr lang="zh-CN" altLang="en-US" sz="1600" dirty="0" smtClean="0"/>
              <a:t>提取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合并用户画像（长期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短期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内部等，线性加权）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-&gt;::</a:t>
            </a:r>
            <a:r>
              <a:rPr lang="en-US" altLang="zh-CN" sz="1600" dirty="0" err="1" smtClean="0"/>
              <a:t>RsbSelector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CalcRSBReturnNumMap</a:t>
            </a:r>
            <a:r>
              <a:rPr lang="en-US" altLang="zh-CN" sz="1600" dirty="0" smtClean="0"/>
              <a:t>()//</a:t>
            </a:r>
            <a:r>
              <a:rPr lang="zh-CN" altLang="en-US" sz="1600" dirty="0" smtClean="0"/>
              <a:t>计算各分支的召回个数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详述</a:t>
            </a:r>
            <a:r>
              <a:rPr lang="en-US" altLang="zh-CN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/>
              <a:t>	-&gt;:: </a:t>
            </a:r>
            <a:r>
              <a:rPr lang="en-US" altLang="zh-CN" sz="1600" dirty="0" err="1" smtClean="0"/>
              <a:t>RandomReco</a:t>
            </a:r>
            <a:r>
              <a:rPr lang="en-US" altLang="zh-CN" sz="1600" dirty="0" smtClean="0"/>
              <a:t>()//</a:t>
            </a:r>
            <a:r>
              <a:rPr lang="zh-CN" altLang="en-US" sz="1600" dirty="0" smtClean="0"/>
              <a:t>随机策略对付爬取和非法</a:t>
            </a:r>
            <a:r>
              <a:rPr lang="en-US" altLang="zh-CN" sz="1600" dirty="0" err="1" smtClean="0"/>
              <a:t>uid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uid</a:t>
            </a:r>
            <a:r>
              <a:rPr lang="en-US" altLang="zh-CN" sz="1600" dirty="0" smtClean="0"/>
              <a:t>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---&gt;::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AsyncProbeReco</a:t>
            </a:r>
            <a:r>
              <a:rPr lang="en-US" altLang="zh-CN" sz="1600" dirty="0" smtClean="0"/>
              <a:t>()//</a:t>
            </a:r>
            <a:r>
              <a:rPr lang="zh-CN" altLang="en-US" sz="1600" dirty="0" smtClean="0"/>
              <a:t>异步调用探针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	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serv</a:t>
            </a:r>
            <a:r>
              <a:rPr lang="en-US" altLang="zh-CN" sz="1600" dirty="0"/>
              <a:t>/strategy/</a:t>
            </a:r>
            <a:r>
              <a:rPr lang="en-US" altLang="zh-CN" sz="1600" dirty="0" err="1"/>
              <a:t>reco</a:t>
            </a:r>
            <a:r>
              <a:rPr lang="en-US" altLang="zh-CN" sz="1600" dirty="0"/>
              <a:t>/manual/</a:t>
            </a:r>
            <a:r>
              <a:rPr lang="en-US" altLang="zh-CN" sz="1600" dirty="0" err="1"/>
              <a:t>manual_reco.cc:ManualReco</a:t>
            </a:r>
            <a:r>
              <a:rPr lang="en-US" altLang="zh-CN" sz="1600" dirty="0"/>
              <a:t>::</a:t>
            </a:r>
            <a:r>
              <a:rPr lang="en-US" altLang="zh-CN" sz="1600" dirty="0" err="1" smtClean="0"/>
              <a:t>GetManualItems</a:t>
            </a:r>
            <a:r>
              <a:rPr lang="en-US" altLang="zh-CN" sz="1600" dirty="0" smtClean="0"/>
              <a:t>()//</a:t>
            </a:r>
            <a:r>
              <a:rPr lang="zh-CN" altLang="en-US" sz="1600" dirty="0" smtClean="0"/>
              <a:t>运营视频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			//</a:t>
            </a:r>
            <a:r>
              <a:rPr lang="zh-CN" altLang="en-US" sz="1600" dirty="0"/>
              <a:t>异步调用个性化推荐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	---&gt;</a:t>
            </a:r>
            <a:r>
              <a:rPr lang="en-US" altLang="zh-CN" sz="1600" dirty="0" err="1" smtClean="0"/>
              <a:t>serv</a:t>
            </a:r>
            <a:r>
              <a:rPr lang="en-US" altLang="zh-CN" sz="1600" dirty="0" smtClean="0"/>
              <a:t>/strategy/</a:t>
            </a:r>
            <a:r>
              <a:rPr lang="en-US" altLang="zh-CN" sz="1600" dirty="0" err="1" smtClean="0"/>
              <a:t>reco</a:t>
            </a:r>
            <a:r>
              <a:rPr lang="en-US" altLang="zh-CN" sz="1600" dirty="0"/>
              <a:t>/personal/personal_reco.cc::</a:t>
            </a:r>
            <a:r>
              <a:rPr lang="en-US" altLang="zh-CN" sz="1600" dirty="0" err="1"/>
              <a:t>PersonalReco</a:t>
            </a:r>
            <a:r>
              <a:rPr lang="en-US" altLang="zh-CN" sz="1600" dirty="0"/>
              <a:t>::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DoPersonalVideoReco</a:t>
            </a:r>
            <a:r>
              <a:rPr lang="en-US" altLang="zh-CN" sz="1600" dirty="0" smtClean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			</a:t>
            </a:r>
            <a:r>
              <a:rPr lang="en-US" altLang="zh-CN" sz="1600" dirty="0" smtClean="0"/>
              <a:t>-&gt;</a:t>
            </a:r>
            <a:r>
              <a:rPr lang="en-US" altLang="zh-CN" sz="1600" dirty="0" err="1" smtClean="0"/>
              <a:t>serv</a:t>
            </a:r>
            <a:r>
              <a:rPr lang="en-US" altLang="zh-CN" sz="1600" dirty="0" smtClean="0"/>
              <a:t>/strategy/</a:t>
            </a:r>
            <a:r>
              <a:rPr lang="en-US" altLang="zh-CN" sz="1600" dirty="0" err="1" smtClean="0"/>
              <a:t>reco</a:t>
            </a:r>
            <a:r>
              <a:rPr lang="en-US" altLang="zh-CN" sz="1600" dirty="0" smtClean="0"/>
              <a:t>/offline/item_dict_manager.cc: </a:t>
            </a:r>
            <a:r>
              <a:rPr lang="en-US" altLang="zh-CN" sz="1600" dirty="0" err="1" smtClean="0"/>
              <a:t>ItemDictManager</a:t>
            </a:r>
            <a:r>
              <a:rPr lang="en-US" altLang="zh-CN" sz="1600" dirty="0"/>
              <a:t>::</a:t>
            </a:r>
            <a:r>
              <a:rPr lang="en-US" altLang="zh-CN" sz="1600" dirty="0" err="1" smtClean="0"/>
              <a:t>FillData</a:t>
            </a:r>
            <a:r>
              <a:rPr lang="zh-CN" altLang="en-US" sz="1600" dirty="0" smtClean="0"/>
              <a:t>（）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			</a:t>
            </a:r>
            <a:r>
              <a:rPr lang="en-US" altLang="zh-CN" sz="1600" dirty="0" smtClean="0"/>
              <a:t>-&gt;…::</a:t>
            </a:r>
            <a:r>
              <a:rPr lang="en-US" altLang="zh-CN" sz="1600" dirty="0" err="1"/>
              <a:t>PersonalReco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GetPersonalVideoRecoResult</a:t>
            </a:r>
            <a:r>
              <a:rPr lang="en-US" altLang="zh-CN" sz="1600" dirty="0" smtClean="0"/>
              <a:t>()</a:t>
            </a:r>
            <a:endParaRPr lang="zh-CN" altLang="en-US" sz="1600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推荐逻辑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3118" y="6428965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::</a:t>
            </a:r>
            <a:r>
              <a:rPr lang="zh-CN" altLang="en-US" dirty="0"/>
              <a:t>前没有表示同</a:t>
            </a:r>
            <a:r>
              <a:rPr lang="zh-CN" altLang="en-US" dirty="0" smtClean="0"/>
              <a:t>上面类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函数的前缀，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表示省略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9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热点事件</a:t>
            </a:r>
            <a:r>
              <a:rPr lang="zh-CN" altLang="en-US" i="1" dirty="0" smtClean="0"/>
              <a:t>（疑似</a:t>
            </a:r>
            <a:r>
              <a:rPr lang="zh-CN" altLang="en-US" i="1" dirty="0"/>
              <a:t>算</a:t>
            </a:r>
            <a:r>
              <a:rPr lang="zh-CN" altLang="en-US" i="1" dirty="0" smtClean="0"/>
              <a:t>出来了后面没用，废弃）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访问时间（</a:t>
            </a:r>
            <a:r>
              <a:rPr lang="en-US" altLang="zh-CN" dirty="0" smtClean="0"/>
              <a:t>8-12</a:t>
            </a:r>
            <a:r>
              <a:rPr lang="zh-CN" altLang="en-US" dirty="0" smtClean="0"/>
              <a:t>点最大），轻度用户热点多一些，当日首次访问热点多一些，最大概率</a:t>
            </a:r>
            <a:r>
              <a:rPr lang="en-US" altLang="zh-CN" dirty="0" smtClean="0"/>
              <a:t>0.2</a:t>
            </a:r>
          </a:p>
          <a:p>
            <a:r>
              <a:rPr lang="zh-CN" altLang="en-US" dirty="0"/>
              <a:t>运营</a:t>
            </a:r>
            <a:r>
              <a:rPr lang="zh-CN" altLang="en-US" dirty="0" smtClean="0"/>
              <a:t>文章（强制下发等）</a:t>
            </a:r>
            <a:endParaRPr lang="en-US" altLang="zh-CN" dirty="0" smtClean="0"/>
          </a:p>
          <a:p>
            <a:r>
              <a:rPr lang="zh-CN" altLang="en-US" dirty="0"/>
              <a:t>场景</a:t>
            </a:r>
            <a:r>
              <a:rPr lang="zh-CN" altLang="en-US" dirty="0" smtClean="0"/>
              <a:t>化</a:t>
            </a:r>
            <a:r>
              <a:rPr lang="en-US" altLang="zh-CN" dirty="0" smtClean="0"/>
              <a:t>(probe</a:t>
            </a:r>
            <a:r>
              <a:rPr lang="zh-CN" altLang="en-US" dirty="0" smtClean="0"/>
              <a:t>，叫探针更形象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策略</a:t>
            </a:r>
            <a:r>
              <a:rPr lang="zh-CN" altLang="en-US" dirty="0"/>
              <a:t>个数</a:t>
            </a:r>
            <a:r>
              <a:rPr lang="en-US" altLang="zh-CN" dirty="0"/>
              <a:t>1 </a:t>
            </a:r>
            <a:r>
              <a:rPr lang="zh-CN" altLang="en-US" dirty="0" smtClean="0"/>
              <a:t>（下面详述）</a:t>
            </a:r>
            <a:endParaRPr lang="en-US" altLang="zh-CN" dirty="0" smtClean="0"/>
          </a:p>
          <a:p>
            <a:r>
              <a:rPr lang="zh-CN" altLang="en-US" dirty="0" smtClean="0"/>
              <a:t>个性化个数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（下面详述）</a:t>
            </a:r>
            <a:endParaRPr lang="en-US" altLang="zh-CN" dirty="0" smtClean="0"/>
          </a:p>
          <a:p>
            <a:r>
              <a:rPr lang="en-US" altLang="zh-CN" dirty="0" err="1" smtClean="0"/>
              <a:t>Ucsid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uc</a:t>
            </a:r>
            <a:r>
              <a:rPr lang="zh-CN" altLang="en-US" dirty="0" smtClean="0"/>
              <a:t>运营的，具体待查</a:t>
            </a:r>
            <a:r>
              <a:rPr lang="en-US" altLang="zh-CN" dirty="0" smtClean="0"/>
              <a:t>)</a:t>
            </a:r>
          </a:p>
          <a:p>
            <a:r>
              <a:rPr lang="zh-CN" altLang="en-US" i="1" dirty="0" smtClean="0"/>
              <a:t>疑似：该召回个数限制</a:t>
            </a:r>
            <a:r>
              <a:rPr lang="zh-CN" altLang="en-US" i="1" dirty="0"/>
              <a:t>只对</a:t>
            </a:r>
            <a:r>
              <a:rPr lang="en-US" altLang="zh-CN" i="1" dirty="0" smtClean="0"/>
              <a:t>probe</a:t>
            </a:r>
            <a:r>
              <a:rPr lang="zh-CN" altLang="en-US" i="1" dirty="0" smtClean="0"/>
              <a:t>和</a:t>
            </a:r>
            <a:r>
              <a:rPr lang="en-US" altLang="zh-CN" i="1" dirty="0" err="1" smtClean="0"/>
              <a:t>ucsid</a:t>
            </a:r>
            <a:r>
              <a:rPr lang="zh-CN" altLang="en-US" i="1" dirty="0" smtClean="0"/>
              <a:t>策略生效</a:t>
            </a:r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计算各分支</a:t>
            </a:r>
            <a:r>
              <a:rPr lang="zh-CN" altLang="en-US" dirty="0"/>
              <a:t>的召回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452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39701" y="1041400"/>
            <a:ext cx="11423626" cy="5816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视频只有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个分支（</a:t>
            </a:r>
            <a:r>
              <a:rPr lang="en-US" altLang="zh-CN" dirty="0" smtClean="0"/>
              <a:t>…/</a:t>
            </a:r>
            <a:r>
              <a:rPr lang="en-US" altLang="zh-CN" dirty="0" err="1" smtClean="0"/>
              <a:t>personal_reco.h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common.proto文件中有一个通用的触发类型定义（下图）日志和报表系统中用的是这个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视频</a:t>
            </a:r>
            <a:r>
              <a:rPr lang="zh-CN" altLang="en-US" dirty="0"/>
              <a:t>推荐又取出其中几个做了个转义（上图）注意区别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计算</a:t>
            </a:r>
            <a:r>
              <a:rPr lang="zh-CN" altLang="en-US" dirty="0"/>
              <a:t>各个</a:t>
            </a:r>
            <a:r>
              <a:rPr lang="zh-CN" altLang="en-US" dirty="0" smtClean="0"/>
              <a:t>分支触发比例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CalcPersonalRetrieveRatio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兴趣标签</a:t>
            </a:r>
            <a:r>
              <a:rPr lang="en-US" altLang="zh-CN" dirty="0" smtClean="0"/>
              <a:t>:</a:t>
            </a:r>
            <a:r>
              <a:rPr lang="zh-CN" altLang="en-US" dirty="0" smtClean="0"/>
              <a:t>按用户的个性化标签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：探索新视频</a:t>
            </a:r>
            <a:r>
              <a:rPr lang="en-US" altLang="zh-CN" dirty="0" smtClean="0"/>
              <a:t>(</a:t>
            </a:r>
            <a:r>
              <a:rPr lang="zh-CN" altLang="en-US" dirty="0" smtClean="0"/>
              <a:t>而非用户潜在兴趣</a:t>
            </a:r>
            <a:r>
              <a:rPr lang="en-US" altLang="zh-CN" dirty="0" smtClean="0"/>
              <a:t>)</a:t>
            </a:r>
            <a:r>
              <a:rPr lang="zh-CN" altLang="en-US" dirty="0" smtClean="0"/>
              <a:t>从而优选出优质视频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HOT:</a:t>
            </a:r>
            <a:r>
              <a:rPr lang="zh-CN" altLang="en-US" dirty="0" smtClean="0"/>
              <a:t>高</a:t>
            </a:r>
            <a:r>
              <a:rPr lang="en-US" altLang="zh-CN" dirty="0" smtClean="0"/>
              <a:t>CTR</a:t>
            </a:r>
            <a:r>
              <a:rPr lang="zh-CN" altLang="en-US" dirty="0" smtClean="0"/>
              <a:t>内容</a:t>
            </a:r>
            <a:r>
              <a:rPr lang="zh-CN" altLang="en-US" dirty="0"/>
              <a:t>（区分于之前的</a:t>
            </a:r>
            <a:r>
              <a:rPr lang="en-US" altLang="zh-CN" dirty="0"/>
              <a:t>hot(</a:t>
            </a:r>
            <a:r>
              <a:rPr lang="zh-CN" altLang="en-US" dirty="0"/>
              <a:t>热点事件</a:t>
            </a:r>
            <a:r>
              <a:rPr lang="en-US" altLang="zh-CN" dirty="0"/>
              <a:t>)</a:t>
            </a:r>
            <a:r>
              <a:rPr lang="zh-CN" altLang="en-US" dirty="0" smtClean="0"/>
              <a:t>）也会考虑用户兴趣偏好，在</a:t>
            </a:r>
            <a:r>
              <a:rPr lang="en-US" altLang="zh-CN" dirty="0" smtClean="0"/>
              <a:t>hot</a:t>
            </a:r>
            <a:r>
              <a:rPr lang="zh-CN" altLang="en-US" dirty="0" smtClean="0"/>
              <a:t>中做一点点个性化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jingpin</a:t>
            </a:r>
            <a:r>
              <a:rPr lang="zh-CN" altLang="en-US" dirty="0" smtClean="0"/>
              <a:t>精品：竞品首页内容；土豆精品：土豆精品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W2v</a:t>
            </a:r>
            <a:r>
              <a:rPr lang="zh-CN" altLang="en-US" dirty="0" smtClean="0"/>
              <a:t>：视频向量化，计算和观看历史的距离，</a:t>
            </a:r>
            <a:r>
              <a:rPr lang="en-US" altLang="zh-CN" dirty="0" smtClean="0"/>
              <a:t>i2i</a:t>
            </a:r>
            <a:r>
              <a:rPr lang="zh-CN" altLang="en-US" dirty="0" smtClean="0"/>
              <a:t>矩阵类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Swing:</a:t>
            </a:r>
            <a:r>
              <a:rPr lang="zh-CN" altLang="en-US" dirty="0" smtClean="0"/>
              <a:t>利用观看历史触发，</a:t>
            </a:r>
            <a:r>
              <a:rPr lang="en-US" altLang="zh-CN" dirty="0" smtClean="0"/>
              <a:t>i2i</a:t>
            </a:r>
            <a:r>
              <a:rPr lang="zh-CN" altLang="en-US" dirty="0" smtClean="0"/>
              <a:t>矩阵类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TagSelector</a:t>
            </a:r>
            <a:r>
              <a:rPr lang="en-US" altLang="zh-CN" dirty="0"/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SelectTag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从用户的图文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视频兴趣标签中按照概率随机抽取</a:t>
            </a:r>
            <a:r>
              <a:rPr lang="en-US" altLang="zh-CN" b="1" i="1" dirty="0" smtClean="0"/>
              <a:t>12</a:t>
            </a:r>
            <a:r>
              <a:rPr lang="zh-CN" altLang="en-US" b="1" i="1" dirty="0" smtClean="0"/>
              <a:t>个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并发对各个分支：</a:t>
            </a:r>
            <a:r>
              <a:rPr lang="en-US" altLang="zh-CN" dirty="0" err="1" smtClean="0"/>
              <a:t>PersonalReco</a:t>
            </a:r>
            <a:r>
              <a:rPr lang="en-US" altLang="zh-CN" dirty="0"/>
              <a:t>::</a:t>
            </a:r>
            <a:r>
              <a:rPr lang="en-US" altLang="zh-CN" dirty="0" err="1"/>
              <a:t>VideoRecoRank</a:t>
            </a:r>
            <a:r>
              <a:rPr lang="en-US" altLang="zh-CN" dirty="0"/>
              <a:t>(</a:t>
            </a:r>
            <a:r>
              <a:rPr lang="en-US" altLang="zh-CN" dirty="0" err="1"/>
              <a:t>VideoRetrieveType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召回分支，</a:t>
            </a:r>
            <a:r>
              <a:rPr lang="zh-CN" altLang="en-US" dirty="0" smtClean="0">
                <a:solidFill>
                  <a:srgbClr val="FF0000"/>
                </a:solidFill>
              </a:rPr>
              <a:t>并在分支内排序（</a:t>
            </a:r>
            <a:r>
              <a:rPr lang="en-US" altLang="zh-CN" dirty="0">
                <a:solidFill>
                  <a:srgbClr val="FF0000"/>
                </a:solidFill>
              </a:rPr>
              <a:t> ranker_-&gt;Rank 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多样性处理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相同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，或者判断内容相同</a:t>
            </a:r>
            <a:r>
              <a:rPr lang="en-US" altLang="zh-CN" dirty="0"/>
              <a:t>: </a:t>
            </a:r>
            <a:r>
              <a:rPr lang="en-US" altLang="zh-CN" dirty="0" err="1" smtClean="0"/>
              <a:t>IsSimVideo</a:t>
            </a:r>
            <a:r>
              <a:rPr lang="en-US" altLang="zh-CN" dirty="0" smtClean="0"/>
              <a:t>().</a:t>
            </a:r>
            <a:r>
              <a:rPr lang="zh-CN" altLang="en-US" dirty="0" smtClean="0"/>
              <a:t>可以通过</a:t>
            </a:r>
            <a:r>
              <a:rPr lang="zh-CN" altLang="en-US" dirty="0"/>
              <a:t>洗</a:t>
            </a:r>
            <a:r>
              <a:rPr lang="zh-CN" altLang="en-US" dirty="0" smtClean="0"/>
              <a:t>刷刷</a:t>
            </a:r>
            <a:r>
              <a:rPr lang="en-US" altLang="zh-CN" dirty="0" smtClean="0"/>
              <a:t>-&gt;debug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单条结果分析 查询（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个数指标）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针对不喜欢</a:t>
            </a:r>
            <a:r>
              <a:rPr lang="en-US" altLang="zh-CN" dirty="0" smtClean="0"/>
              <a:t>/</a:t>
            </a:r>
            <a:r>
              <a:rPr lang="zh-CN" altLang="en-US" dirty="0" smtClean="0"/>
              <a:t>展现</a:t>
            </a:r>
            <a:r>
              <a:rPr lang="en-US" altLang="zh-CN" dirty="0" smtClean="0"/>
              <a:t>/</a:t>
            </a:r>
            <a:r>
              <a:rPr lang="zh-CN" altLang="en-US" dirty="0" smtClean="0"/>
              <a:t>同批次内做去重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该用户点击少而曝光多的频道，随机过滤掉一些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8674" y="472597"/>
            <a:ext cx="7572791" cy="4527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个性化召回</a:t>
            </a:r>
            <a:r>
              <a:rPr lang="en-US" altLang="zh-CN" dirty="0" err="1"/>
              <a:t>PersonalReco</a:t>
            </a:r>
            <a:r>
              <a:rPr lang="en-US" altLang="zh-CN" dirty="0"/>
              <a:t>::</a:t>
            </a:r>
            <a:r>
              <a:rPr lang="en-US" altLang="zh-CN" dirty="0" err="1" smtClean="0"/>
              <a:t>GetPersonalVideoRecoResult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639" y="770086"/>
            <a:ext cx="4350869" cy="2064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86" y="2834462"/>
            <a:ext cx="2332914" cy="40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::</a:t>
            </a:r>
            <a:r>
              <a:rPr lang="en-US" altLang="zh-CN" dirty="0" err="1" smtClean="0"/>
              <a:t>PersonalReco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MergeVideoRecoResult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Boost:  </a:t>
            </a:r>
            <a:r>
              <a:rPr lang="en-US" altLang="zh-CN" dirty="0" err="1" smtClean="0"/>
              <a:t>rankScore</a:t>
            </a:r>
            <a:r>
              <a:rPr lang="en-US" altLang="zh-CN" dirty="0" smtClean="0"/>
              <a:t>*=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1+</a:t>
            </a:r>
            <a:r>
              <a:rPr lang="zh-CN" altLang="en-US" dirty="0" smtClean="0"/>
              <a:t>类型占比</a:t>
            </a:r>
            <a:r>
              <a:rPr lang="en-US" altLang="zh-CN" dirty="0" smtClean="0"/>
              <a:t>)^0.3</a:t>
            </a:r>
            <a:endParaRPr lang="en-US" altLang="zh-CN" dirty="0"/>
          </a:p>
          <a:p>
            <a:pPr lvl="1"/>
            <a:r>
              <a:rPr lang="en-US" altLang="zh-CN" dirty="0" smtClean="0"/>
              <a:t>…personal/</a:t>
            </a:r>
            <a:r>
              <a:rPr lang="en-US" altLang="zh-CN" dirty="0" err="1" smtClean="0"/>
              <a:t>Item_Arrangement.cc:ItemArrangement</a:t>
            </a:r>
            <a:r>
              <a:rPr lang="en-US" altLang="zh-CN" dirty="0" smtClean="0"/>
              <a:t>::Arrange() </a:t>
            </a:r>
            <a:r>
              <a:rPr lang="zh-CN" altLang="en-US" dirty="0" smtClean="0"/>
              <a:t>多样性处理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维度：</a:t>
            </a:r>
            <a:r>
              <a:rPr lang="en-US" altLang="zh-CN" dirty="0" smtClean="0"/>
              <a:t>Category(:</a:t>
            </a:r>
            <a:r>
              <a:rPr lang="zh-CN" altLang="en-US" dirty="0" smtClean="0"/>
              <a:t>体育</a:t>
            </a:r>
            <a:r>
              <a:rPr lang="en-US" altLang="zh-CN" dirty="0" smtClean="0"/>
              <a:t>)/source</a:t>
            </a:r>
            <a:r>
              <a:rPr lang="en-US" altLang="zh-CN" dirty="0"/>
              <a:t>(</a:t>
            </a:r>
            <a:r>
              <a:rPr lang="zh-CN" altLang="en-US" dirty="0"/>
              <a:t>上传者</a:t>
            </a:r>
            <a:r>
              <a:rPr lang="en-US" altLang="zh-CN" dirty="0"/>
              <a:t>,</a:t>
            </a:r>
            <a:r>
              <a:rPr lang="zh-CN" altLang="en-US" dirty="0"/>
              <a:t>爬取源</a:t>
            </a:r>
            <a:r>
              <a:rPr lang="en-US" altLang="zh-CN" dirty="0"/>
              <a:t>:)/ </a:t>
            </a:r>
            <a:r>
              <a:rPr lang="en-US" altLang="zh-CN" dirty="0" smtClean="0"/>
              <a:t>tag(</a:t>
            </a:r>
            <a:r>
              <a:rPr lang="zh-CN" altLang="en-US" dirty="0" smtClean="0"/>
              <a:t>语义标签</a:t>
            </a:r>
            <a:r>
              <a:rPr lang="en-US" altLang="zh-CN" dirty="0" smtClean="0"/>
              <a:t>:</a:t>
            </a:r>
            <a:r>
              <a:rPr lang="zh-CN" altLang="en-US" dirty="0" smtClean="0"/>
              <a:t>逗比</a:t>
            </a:r>
            <a:r>
              <a:rPr lang="en-US" altLang="zh-CN" dirty="0" smtClean="0"/>
              <a:t>)/entity(</a:t>
            </a:r>
            <a:r>
              <a:rPr lang="zh-CN" altLang="en-US" dirty="0" smtClean="0"/>
              <a:t>实体标签</a:t>
            </a:r>
            <a:r>
              <a:rPr lang="en-US" altLang="zh-CN" dirty="0" smtClean="0"/>
              <a:t>:</a:t>
            </a:r>
            <a:r>
              <a:rPr lang="zh-CN" altLang="en-US" dirty="0" smtClean="0"/>
              <a:t>德国车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IsSimilarFea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：和前面的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关键词相同比例大，则判定为太</a:t>
            </a:r>
            <a:r>
              <a:rPr lang="zh-CN" altLang="en-US" dirty="0"/>
              <a:t>像</a:t>
            </a:r>
            <a:r>
              <a:rPr lang="zh-CN" altLang="en-US" dirty="0" smtClean="0"/>
              <a:t>而过滤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ReArrange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若结果</a:t>
            </a:r>
            <a:r>
              <a:rPr lang="zh-CN" altLang="en-US" dirty="0" smtClean="0"/>
              <a:t>中还有连续出现的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</a:t>
            </a:r>
            <a:r>
              <a:rPr lang="en-US" altLang="zh-CN" dirty="0"/>
              <a:t> shuffle</a:t>
            </a:r>
            <a:r>
              <a:rPr lang="zh-CN" altLang="en-US" dirty="0"/>
              <a:t>一下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8673" y="472597"/>
            <a:ext cx="6584927" cy="45273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个性化召回</a:t>
            </a:r>
            <a:r>
              <a:rPr lang="en-US" altLang="zh-CN" dirty="0" err="1"/>
              <a:t>PersonalReco</a:t>
            </a:r>
            <a:r>
              <a:rPr lang="en-US" altLang="zh-CN" dirty="0"/>
              <a:t>::</a:t>
            </a:r>
            <a:r>
              <a:rPr lang="en-US" altLang="zh-CN" dirty="0" err="1"/>
              <a:t>GetPersonalVideoRecoResult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18" y="0"/>
            <a:ext cx="461388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AA5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CFE8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E4F2E2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CFE8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E4F2E2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917</Words>
  <Application>Microsoft Office PowerPoint</Application>
  <PresentationFormat>宽屏</PresentationFormat>
  <Paragraphs>146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DengXian</vt:lpstr>
      <vt:lpstr>DengXian Light</vt:lpstr>
      <vt:lpstr>黑体</vt:lpstr>
      <vt:lpstr>宋体</vt:lpstr>
      <vt:lpstr>微软雅黑</vt:lpstr>
      <vt:lpstr>Arial</vt:lpstr>
      <vt:lpstr>Calibri</vt:lpstr>
      <vt:lpstr>Wingdings</vt:lpstr>
      <vt:lpstr>2_Office 主题</vt:lpstr>
      <vt:lpstr>Office 主题</vt:lpstr>
      <vt:lpstr>推荐代码草读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</dc:creator>
  <cp:lastModifiedBy>admin</cp:lastModifiedBy>
  <cp:revision>296</cp:revision>
  <dcterms:created xsi:type="dcterms:W3CDTF">2016-12-19T14:41:00Z</dcterms:created>
  <dcterms:modified xsi:type="dcterms:W3CDTF">2017-08-04T09:37:55Z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