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41" autoAdjust="0"/>
  </p:normalViewPr>
  <p:slideViewPr>
    <p:cSldViewPr>
      <p:cViewPr varScale="1">
        <p:scale>
          <a:sx n="58" d="100"/>
          <a:sy n="58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B1FF-3F6F-47D9-AF44-6CE876165A1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7C29-DFDD-499D-A895-E024BE87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Reinforcement learning, like many topics whose names end with \</a:t>
            </a:r>
            <a:r>
              <a:rPr lang="en-US" altLang="zh-CN" dirty="0" err="1"/>
              <a:t>ing</a:t>
            </a:r>
            <a:r>
              <a:rPr lang="en-US" altLang="zh-CN" dirty="0"/>
              <a:t>," such as machine</a:t>
            </a:r>
          </a:p>
          <a:p>
            <a:r>
              <a:rPr lang="en-US" altLang="zh-CN" dirty="0"/>
              <a:t>learning and mountaineering, is simultaneously a problem, a class of solution</a:t>
            </a:r>
          </a:p>
          <a:p>
            <a:r>
              <a:rPr lang="en-US" altLang="zh-CN" dirty="0"/>
              <a:t>methods that work well on the class of problems, and the </a:t>
            </a:r>
            <a:r>
              <a:rPr lang="en-US" altLang="zh-CN" dirty="0" err="1"/>
              <a:t>eld</a:t>
            </a:r>
            <a:r>
              <a:rPr lang="en-US" altLang="zh-CN" dirty="0"/>
              <a:t> that studies these problems</a:t>
            </a:r>
          </a:p>
          <a:p>
            <a:r>
              <a:rPr lang="en-US" altLang="zh-CN" dirty="0"/>
              <a:t>and their solution methods.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F785F-153B-4F96-BFE1-1956CD6C2F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7C29-DFDD-499D-A895-E024BE8787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8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1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5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2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1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5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4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9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B427-7494-4E4E-8770-8FC54A80D72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FF5D-C678-4442-8F51-02D37F2D3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Brief Introduction to  Reinforcement Learning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Mantian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41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expectation equation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State-value function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𝜋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Action-value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′)|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Approximation Algorithms for RL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 smtClean="0"/>
                  <a:t>value </a:t>
                </a:r>
                <a:r>
                  <a:rPr lang="en-US" altLang="zh-CN" dirty="0"/>
                  <a:t>function by a lookup table</a:t>
                </a:r>
              </a:p>
              <a:p>
                <a:pPr lvl="1"/>
                <a:r>
                  <a:rPr lang="en-US" altLang="zh-CN" dirty="0"/>
                  <a:t>Every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has an entry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Or every state-action pair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has an entry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Learn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 by iteratively updating 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    </a:t>
                </a:r>
                <a:r>
                  <a:rPr lang="en-US" altLang="zh-CN" dirty="0" smtClean="0">
                    <a:latin typeface="+mj-lt"/>
                  </a:rPr>
                  <a:t>Q(S,A) = (1-</a:t>
                </a:r>
                <a:r>
                  <a:rPr lang="el-GR" altLang="zh-CN" dirty="0" smtClean="0">
                    <a:latin typeface="+mj-lt"/>
                  </a:rPr>
                  <a:t>α</a:t>
                </a:r>
                <a:r>
                  <a:rPr lang="en-US" altLang="zh-CN" dirty="0" smtClean="0">
                    <a:latin typeface="+mj-lt"/>
                  </a:rPr>
                  <a:t>)*Q(S,A) + </a:t>
                </a:r>
                <a:r>
                  <a:rPr lang="el-GR" altLang="zh-CN" dirty="0" smtClean="0">
                    <a:latin typeface="+mj-lt"/>
                  </a:rPr>
                  <a:t>α</a:t>
                </a:r>
                <a:r>
                  <a:rPr lang="en-US" altLang="zh-CN" dirty="0" smtClean="0">
                    <a:latin typeface="+mj-lt"/>
                  </a:rPr>
                  <a:t>*[R + </a:t>
                </a:r>
                <a:r>
                  <a:rPr lang="el-GR" altLang="zh-CN" dirty="0" smtClean="0">
                    <a:latin typeface="+mj-lt"/>
                  </a:rPr>
                  <a:t>γ</a:t>
                </a:r>
                <a:r>
                  <a:rPr lang="en-US" altLang="zh-CN" dirty="0" smtClean="0">
                    <a:latin typeface="+mj-lt"/>
                  </a:rPr>
                  <a:t>*</a:t>
                </a:r>
                <a:r>
                  <a:rPr lang="en-US" altLang="zh-CN" b="0" dirty="0" smtClean="0">
                    <a:solidFill>
                      <a:srgbClr val="00B05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max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𝑎</m:t>
                        </m:r>
                      </m:lim>
                    </m:limLow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+mj-lt"/>
                      </a:rPr>
                      <m:t> 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j-lt"/>
                  </a:rPr>
                  <a:t>Q(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en-US" altLang="zh-CN" dirty="0" err="1" smtClean="0">
                    <a:latin typeface="+mj-lt"/>
                  </a:rPr>
                  <a:t>',a</a:t>
                </a:r>
                <a:r>
                  <a:rPr lang="en-US" altLang="zh-CN" dirty="0" smtClean="0">
                    <a:latin typeface="+mj-lt"/>
                  </a:rPr>
                  <a:t>)]</a:t>
                </a:r>
                <a:endParaRPr lang="en-US" altLang="zh-CN" dirty="0">
                  <a:latin typeface="+mj-lt"/>
                </a:endParaRPr>
              </a:p>
              <a:p>
                <a:r>
                  <a:rPr lang="en-US" altLang="zh-CN" dirty="0"/>
                  <a:t>Problem with large MDPs:</a:t>
                </a:r>
              </a:p>
              <a:p>
                <a:pPr lvl="1"/>
                <a:r>
                  <a:rPr lang="en-US" altLang="zh-CN" dirty="0"/>
                  <a:t>Too many states and/or actions to sore in memory</a:t>
                </a:r>
              </a:p>
              <a:p>
                <a:pPr lvl="1"/>
                <a:r>
                  <a:rPr lang="en-US" altLang="zh-CN" dirty="0"/>
                  <a:t>Too slow to learn the value of each state (action pair) individually</a:t>
                </a:r>
              </a:p>
              <a:p>
                <a:r>
                  <a:rPr lang="en-US" altLang="zh-CN" dirty="0"/>
                  <a:t>Solution for large MDPs</a:t>
                </a:r>
              </a:p>
              <a:p>
                <a:pPr lvl="1"/>
                <a:r>
                  <a:rPr lang="en-US" altLang="zh-CN" dirty="0"/>
                  <a:t>Estimate value function with function approximation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Generalize from seen states to unseen </a:t>
                </a:r>
                <a:r>
                  <a:rPr lang="en-US" altLang="zh-CN" dirty="0" smtClean="0"/>
                  <a:t>states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7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DQN provides a stable solution to deep value-based </a:t>
            </a:r>
            <a:r>
              <a:rPr lang="en-US" dirty="0" smtClean="0"/>
              <a:t>RL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DNN as function </a:t>
            </a:r>
            <a:r>
              <a:rPr lang="en-US" altLang="zh-CN" dirty="0" err="1">
                <a:solidFill>
                  <a:srgbClr val="FF0000"/>
                </a:solidFill>
              </a:rPr>
              <a:t>approximators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 estimate Q(</a:t>
            </a:r>
            <a:r>
              <a:rPr lang="en-US" dirty="0" err="1" smtClean="0">
                <a:solidFill>
                  <a:srgbClr val="FF0000"/>
                </a:solidFill>
              </a:rPr>
              <a:t>s,a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Trained 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dirty="0" smtClean="0">
                <a:solidFill>
                  <a:srgbClr val="00B050"/>
                </a:solidFill>
              </a:rPr>
              <a:t>ff-policy</a:t>
            </a:r>
            <a:r>
              <a:rPr lang="en-US" dirty="0" smtClean="0"/>
              <a:t> with </a:t>
            </a:r>
            <a:r>
              <a:rPr lang="en-US" dirty="0">
                <a:solidFill>
                  <a:srgbClr val="00B050"/>
                </a:solidFill>
              </a:rPr>
              <a:t>experience </a:t>
            </a:r>
            <a:r>
              <a:rPr lang="en-US" dirty="0" smtClean="0">
                <a:solidFill>
                  <a:srgbClr val="00B050"/>
                </a:solidFill>
              </a:rPr>
              <a:t>replay buffer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Break correlations in data, bring us back to </a:t>
            </a:r>
            <a:r>
              <a:rPr lang="en-US" dirty="0" err="1"/>
              <a:t>iid</a:t>
            </a:r>
            <a:r>
              <a:rPr lang="en-US" dirty="0"/>
              <a:t> setting</a:t>
            </a:r>
          </a:p>
          <a:p>
            <a:pPr lvl="1"/>
            <a:r>
              <a:rPr lang="en-US" dirty="0"/>
              <a:t>Learn from all past policies</a:t>
            </a:r>
          </a:p>
          <a:p>
            <a:pPr lvl="1"/>
            <a:r>
              <a:rPr lang="en-US" dirty="0"/>
              <a:t>Using off-policy Q-learning</a:t>
            </a:r>
          </a:p>
          <a:p>
            <a:r>
              <a:rPr lang="en-US" dirty="0">
                <a:solidFill>
                  <a:srgbClr val="00B050"/>
                </a:solidFill>
              </a:rPr>
              <a:t>Freeze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Q-network</a:t>
            </a:r>
          </a:p>
          <a:p>
            <a:pPr lvl="1"/>
            <a:r>
              <a:rPr lang="en-US" dirty="0"/>
              <a:t>Avoid oscillations</a:t>
            </a:r>
          </a:p>
          <a:p>
            <a:pPr lvl="1"/>
            <a:r>
              <a:rPr lang="en-US" dirty="0"/>
              <a:t>Break correlations between Q-network and target</a:t>
            </a:r>
          </a:p>
        </p:txBody>
      </p:sp>
    </p:spTree>
    <p:extLst>
      <p:ext uri="{BB962C8B-B14F-4D97-AF65-F5344CB8AC3E}">
        <p14:creationId xmlns:p14="http://schemas.microsoft.com/office/powerpoint/2010/main" val="1837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38" y="3716480"/>
            <a:ext cx="6359486" cy="31415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Atari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End-to-end learning of values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from </a:t>
                </a:r>
                <a:r>
                  <a:rPr lang="en-US" sz="2800" dirty="0" smtClean="0"/>
                  <a:t>pixels</a:t>
                </a:r>
                <a:endParaRPr lang="en-US" sz="2800" dirty="0"/>
              </a:p>
              <a:p>
                <a:r>
                  <a:rPr lang="en-US" sz="2800" dirty="0"/>
                  <a:t>Input state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is stack of raw pixels from last 4 frames</a:t>
                </a:r>
              </a:p>
              <a:p>
                <a:r>
                  <a:rPr lang="en-US" sz="2800" dirty="0"/>
                  <a:t>Output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18 joystick/button positions</a:t>
                </a:r>
              </a:p>
              <a:p>
                <a:r>
                  <a:rPr lang="en-US" sz="2800" dirty="0"/>
                  <a:t>Reward is change in score for that step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with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Represent value function by deep Q-network with weights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objective function by mean-squared error in Q-values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Leading to the following Q-learning gradient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Optimize objective end-to-end by SGD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50332" y="2314576"/>
                <a:ext cx="2084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75" y="2314575"/>
                <a:ext cx="2084353" cy="276999"/>
              </a:xfrm>
              <a:prstGeom prst="rect">
                <a:avLst/>
              </a:prstGeom>
              <a:blipFill>
                <a:blip r:embed="rId3"/>
                <a:stretch>
                  <a:fillRect l="-3216" t="-4444" r="-35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9592" y="3140968"/>
                <a:ext cx="7961213" cy="69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7961213" cy="691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5616" y="4382048"/>
                <a:ext cx="8249815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382048"/>
                <a:ext cx="8249815" cy="82189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5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Q-Networks: Experience Replay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To remove correlations, build data-set from agent's own experience</a:t>
                </a:r>
              </a:p>
              <a:p>
                <a:r>
                  <a:rPr lang="en-US" sz="2800" dirty="0"/>
                  <a:t>Take action at according to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-greedy policy</a:t>
                </a:r>
              </a:p>
              <a:p>
                <a:r>
                  <a:rPr lang="en-US" sz="2800" dirty="0"/>
                  <a:t>Store transition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in replay memory D</a:t>
                </a:r>
              </a:p>
              <a:p>
                <a:r>
                  <a:rPr lang="en-US" sz="2800" dirty="0"/>
                  <a:t>Sample random mini-batch of transitions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from D</a:t>
                </a:r>
              </a:p>
              <a:p>
                <a:r>
                  <a:rPr lang="en-US" sz="2800" dirty="0"/>
                  <a:t>Optimize MSE between Q-network and Q-learning targets, e.g.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99592" y="5805264"/>
                <a:ext cx="7529165" cy="69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805264"/>
                <a:ext cx="7529165" cy="691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Deep Q-Networks: Fixed target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To avoid oscillations, x parameters used in Q-learning target</a:t>
                </a:r>
              </a:p>
              <a:p>
                <a:r>
                  <a:rPr lang="en-US" dirty="0"/>
                  <a:t>Compute Q-learning targets w.r.t. old, fixed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Optimize MSE between Q-network and Q-learning targets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Periodically update fixed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1560" y="3687167"/>
                <a:ext cx="8424936" cy="69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87167"/>
                <a:ext cx="8424936" cy="691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771800" y="2563629"/>
                <a:ext cx="2617961" cy="505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lim>
                      </m:limLow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63629"/>
                <a:ext cx="2617961" cy="505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4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Bidder for RTB Auction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Background</a:t>
                </a:r>
              </a:p>
              <a:p>
                <a:pPr lvl="1"/>
                <a:r>
                  <a:rPr lang="en-US" dirty="0" smtClean="0"/>
                  <a:t> DSP, </a:t>
                </a:r>
                <a:r>
                  <a:rPr lang="en-US" dirty="0" err="1" smtClean="0"/>
                  <a:t>Adx</a:t>
                </a:r>
                <a:r>
                  <a:rPr lang="en-US" dirty="0" smtClean="0"/>
                  <a:t>, …</a:t>
                </a:r>
              </a:p>
              <a:p>
                <a:r>
                  <a:rPr lang="en-US" dirty="0" smtClean="0"/>
                  <a:t>Modeling</a:t>
                </a:r>
              </a:p>
              <a:p>
                <a:pPr lvl="1"/>
                <a:r>
                  <a:rPr lang="en-US" altLang="zh-CN" dirty="0" smtClean="0"/>
                  <a:t>Actions </a:t>
                </a:r>
                <a:r>
                  <a:rPr lang="en-US" altLang="zh-CN" dirty="0"/>
                  <a:t>of the auction game at time </a:t>
                </a:r>
                <a:r>
                  <a:rPr lang="zh-CN" altLang="en-US" dirty="0" smtClean="0"/>
                  <a:t>𝑡 </a:t>
                </a:r>
                <a:r>
                  <a:rPr lang="en-US" altLang="zh-CN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𝑏𝑖𝑑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zh-CN" altLang="en-US" dirty="0"/>
                  <a:t>𝐴 </a:t>
                </a:r>
                <a:r>
                  <a:rPr lang="en-US" altLang="zh-CN" dirty="0" smtClean="0"/>
                  <a:t>=[</a:t>
                </a:r>
                <a:r>
                  <a:rPr lang="en-US" altLang="zh-CN" dirty="0"/>
                  <a:t>0, 0.01, 0.02, … , </a:t>
                </a:r>
                <a:r>
                  <a:rPr lang="zh-CN" altLang="en-US" dirty="0"/>
                  <a:t>𝐶</a:t>
                </a:r>
                <a:r>
                  <a:rPr lang="en-US" altLang="zh-CN" dirty="0" smtClean="0"/>
                  <a:t>]</a:t>
                </a:r>
              </a:p>
              <a:p>
                <a:pPr lvl="1"/>
                <a:r>
                  <a:rPr lang="en-US" dirty="0" smtClean="0"/>
                  <a:t>Rewards: net profit,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States: features of user, ads, publisher, etc. (POMDP)</a:t>
                </a:r>
                <a:endParaRPr lang="en-US" dirty="0"/>
              </a:p>
              <a:p>
                <a:pPr lvl="1"/>
                <a:r>
                  <a:rPr lang="zh-CN" altLang="en-US" dirty="0"/>
                  <a:t>𝜋∗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𝑠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𝑎</a:t>
                </a:r>
                <a:r>
                  <a:rPr lang="en-US" altLang="zh-CN" dirty="0"/>
                  <a:t>) = </a:t>
                </a:r>
                <a:r>
                  <a:rPr lang="zh-CN" altLang="en-US" dirty="0" smtClean="0"/>
                  <a:t>𝑎𝑟𝑔𝑚𝑎𝑥𝑄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𝑠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𝑎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𝜃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𝑎 ∈ </a:t>
                </a:r>
                <a:r>
                  <a:rPr lang="en-US" altLang="zh-CN" dirty="0"/>
                  <a:t>{1,2, … , </a:t>
                </a:r>
                <a:r>
                  <a:rPr lang="zh-CN" altLang="en-US" dirty="0"/>
                  <a:t>𝐶</a:t>
                </a:r>
                <a:r>
                  <a:rPr lang="en-US" altLang="zh-CN" dirty="0"/>
                  <a:t>} 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dirty="0" smtClean="0"/>
                  <a:t>Challenge:</a:t>
                </a:r>
              </a:p>
              <a:p>
                <a:pPr lvl="1"/>
                <a:r>
                  <a:rPr lang="en-US" dirty="0" smtClean="0"/>
                  <a:t>Delayed rewards,  sparse actions,  exploration policy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18" y="1181100"/>
            <a:ext cx="3317946" cy="19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2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AlphaGo</a:t>
            </a:r>
            <a:endParaRPr lang="en-US" dirty="0" smtClean="0"/>
          </a:p>
          <a:p>
            <a:pPr lvl="1"/>
            <a:r>
              <a:rPr lang="en-US" dirty="0" smtClean="0"/>
              <a:t>SL policy + RL policy network + RL value network</a:t>
            </a:r>
          </a:p>
          <a:p>
            <a:pPr lvl="1"/>
            <a:r>
              <a:rPr lang="en-US" dirty="0" smtClean="0"/>
              <a:t>Monte-Carlo Tree Search</a:t>
            </a:r>
          </a:p>
          <a:p>
            <a:r>
              <a:rPr lang="en-US" dirty="0" smtClean="0"/>
              <a:t>DDPG (Deep deterministic policy gradient)</a:t>
            </a:r>
          </a:p>
          <a:p>
            <a:pPr lvl="1"/>
            <a:r>
              <a:rPr lang="en-US" dirty="0" smtClean="0"/>
              <a:t>DQN : discrete and low-dimensional action space</a:t>
            </a:r>
            <a:endParaRPr lang="en-US" dirty="0" smtClean="0"/>
          </a:p>
          <a:p>
            <a:pPr lvl="1"/>
            <a:r>
              <a:rPr lang="en-US" dirty="0" smtClean="0"/>
              <a:t>Actor-critic architecture based on DPG</a:t>
            </a:r>
          </a:p>
          <a:p>
            <a:pPr lvl="1"/>
            <a:r>
              <a:rPr lang="en-US" dirty="0" smtClean="0"/>
              <a:t>Apply to </a:t>
            </a:r>
            <a:r>
              <a:rPr lang="en-US" altLang="zh-CN" dirty="0"/>
              <a:t>continuous </a:t>
            </a:r>
            <a:r>
              <a:rPr lang="en-US" dirty="0" smtClean="0"/>
              <a:t>action space</a:t>
            </a:r>
            <a:endParaRPr lang="en-US" dirty="0"/>
          </a:p>
          <a:p>
            <a:r>
              <a:rPr lang="en-US" dirty="0" smtClean="0"/>
              <a:t>A3C(Asynchronous advantage actor-critic)</a:t>
            </a:r>
          </a:p>
          <a:p>
            <a:pPr lvl="1"/>
            <a:r>
              <a:rPr lang="en-US" dirty="0" smtClean="0"/>
              <a:t>Parallel actor-learners</a:t>
            </a:r>
          </a:p>
          <a:p>
            <a:pPr lvl="1"/>
            <a:r>
              <a:rPr lang="en-US" dirty="0" smtClean="0"/>
              <a:t>De-correlates the agents’ data</a:t>
            </a:r>
          </a:p>
          <a:p>
            <a:pPr lvl="1"/>
            <a:r>
              <a:rPr lang="en-US" dirty="0" smtClean="0"/>
              <a:t>Half the training time</a:t>
            </a:r>
          </a:p>
          <a:p>
            <a:pPr lvl="1"/>
            <a:r>
              <a:rPr lang="en-US" dirty="0" smtClean="0"/>
              <a:t>Discret</a:t>
            </a:r>
            <a:r>
              <a:rPr lang="en-US" dirty="0" smtClean="0"/>
              <a:t>e or continuous action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8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Reinforcement learning: a brief introduction</a:t>
            </a:r>
          </a:p>
          <a:p>
            <a:r>
              <a:rPr lang="en-US" dirty="0"/>
              <a:t>Deep </a:t>
            </a:r>
            <a:r>
              <a:rPr lang="en-US" dirty="0" smtClean="0"/>
              <a:t>Q-Network &amp; Implementation</a:t>
            </a:r>
            <a:endParaRPr lang="en-US" dirty="0"/>
          </a:p>
          <a:p>
            <a:r>
              <a:rPr lang="en-US" dirty="0" smtClean="0"/>
              <a:t>Further Advances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2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Reinforcement Learning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35034" y="2283166"/>
            <a:ext cx="59801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idea that we learn by </a:t>
            </a:r>
            <a:r>
              <a:rPr lang="en-US" sz="2400" dirty="0">
                <a:solidFill>
                  <a:srgbClr val="00B050"/>
                </a:solidFill>
              </a:rPr>
              <a:t>interacting with our environment </a:t>
            </a:r>
            <a:r>
              <a:rPr lang="en-US" sz="2400" dirty="0"/>
              <a:t>is probably the first to occur to us when we think about the nature of learning….</a:t>
            </a:r>
            <a:endParaRPr lang="zh-CN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53040" y="45977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Reinforcement learning problems involve learning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what to do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00B050"/>
                </a:solidFill>
              </a:rPr>
              <a:t>how to map situations to actions </a:t>
            </a:r>
            <a:r>
              <a:rPr lang="en-US" altLang="zh-CN" dirty="0"/>
              <a:t>- so as to maximize a numerical reward signal.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" y="4716170"/>
            <a:ext cx="193167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31763" y="2335576"/>
            <a:ext cx="1503803" cy="804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31763" y="4102033"/>
            <a:ext cx="1503803" cy="804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 </a:t>
            </a:r>
          </a:p>
        </p:txBody>
      </p:sp>
      <p:cxnSp>
        <p:nvCxnSpPr>
          <p:cNvPr id="7" name="Elbow Connector 6"/>
          <p:cNvCxnSpPr>
            <a:stCxn id="5" idx="1"/>
            <a:endCxn id="4" idx="1"/>
          </p:cNvCxnSpPr>
          <p:nvPr/>
        </p:nvCxnSpPr>
        <p:spPr>
          <a:xfrm rot="10800000">
            <a:off x="2131763" y="2737693"/>
            <a:ext cx="9525" cy="1766457"/>
          </a:xfrm>
          <a:prstGeom prst="bentConnector3">
            <a:avLst>
              <a:gd name="adj1" fmla="val 7091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3"/>
          </p:cNvCxnSpPr>
          <p:nvPr/>
        </p:nvCxnSpPr>
        <p:spPr>
          <a:xfrm>
            <a:off x="3635566" y="2737692"/>
            <a:ext cx="9525" cy="1766457"/>
          </a:xfrm>
          <a:prstGeom prst="bentConnector3">
            <a:avLst>
              <a:gd name="adj1" fmla="val 665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7485" y="3436254"/>
                <a:ext cx="1330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80" y="3436254"/>
                <a:ext cx="1330429" cy="369332"/>
              </a:xfrm>
              <a:prstGeom prst="rect">
                <a:avLst/>
              </a:prstGeom>
              <a:blipFill>
                <a:blip r:embed="rId2"/>
                <a:stretch>
                  <a:fillRect l="-365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2883665" y="3139808"/>
            <a:ext cx="0" cy="96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31762" y="3405552"/>
                <a:ext cx="1169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350" y="3405552"/>
                <a:ext cx="1213730" cy="369332"/>
              </a:xfrm>
              <a:prstGeom prst="rect">
                <a:avLst/>
              </a:prstGeom>
              <a:blipFill>
                <a:blip r:embed="rId3"/>
                <a:stretch>
                  <a:fillRect l="-40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03248" y="3299095"/>
                <a:ext cx="15846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97" y="3299095"/>
                <a:ext cx="1584665" cy="646331"/>
              </a:xfrm>
              <a:prstGeom prst="rect">
                <a:avLst/>
              </a:prstGeom>
              <a:blipFill>
                <a:blip r:embed="rId4"/>
                <a:stretch>
                  <a:fillRect l="-307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148893" y="2389889"/>
            <a:ext cx="34938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    a set of environment states S;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    a set of actions A;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    rules of transitioning between states;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    rules that determine the scalar immediate reward of a transition; and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    rules that describe what the agent observes.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1288" y="5551154"/>
            <a:ext cx="54811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Goal: Maximize expected </a:t>
            </a:r>
            <a:r>
              <a:rPr lang="en-US" altLang="zh-CN" sz="2400" dirty="0"/>
              <a:t>long-term </a:t>
            </a:r>
            <a:r>
              <a:rPr lang="en-US" sz="2400" dirty="0"/>
              <a:t>payoff</a:t>
            </a:r>
          </a:p>
        </p:txBody>
      </p:sp>
    </p:spTree>
    <p:extLst>
      <p:ext uri="{BB962C8B-B14F-4D97-AF65-F5344CB8AC3E}">
        <p14:creationId xmlns:p14="http://schemas.microsoft.com/office/powerpoint/2010/main" val="16892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1388" y="1690688"/>
            <a:ext cx="543261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5549382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91" y="2574998"/>
            <a:ext cx="3222439" cy="30398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RL vs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7230"/>
            <a:ext cx="3237992" cy="4164098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Supervised learning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Regression, classification, ranking,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Learning from examples, learning from a teacher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Unsupervised learning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Dimension reduction, density estimation, clustering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Learning without supervision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Reinforcement learning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Sequential decision making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Learning from interaction, learning by doing, learning from delayed reward</a:t>
            </a:r>
          </a:p>
        </p:txBody>
      </p:sp>
    </p:spTree>
    <p:extLst>
      <p:ext uri="{BB962C8B-B14F-4D97-AF65-F5344CB8AC3E}">
        <p14:creationId xmlns:p14="http://schemas.microsoft.com/office/powerpoint/2010/main" val="40598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555787"/>
              </p:ext>
            </p:extLst>
          </p:nvPr>
        </p:nvGraphicFramePr>
        <p:xfrm>
          <a:off x="628650" y="1825625"/>
          <a:ext cx="820510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322">
                  <a:extLst>
                    <a:ext uri="{9D8B030D-6E8A-4147-A177-3AD203B41FA5}">
                      <a16:colId xmlns:a16="http://schemas.microsoft.com/office/drawing/2014/main" xmlns="" val="4220840627"/>
                    </a:ext>
                  </a:extLst>
                </a:gridCol>
                <a:gridCol w="2347232">
                  <a:extLst>
                    <a:ext uri="{9D8B030D-6E8A-4147-A177-3AD203B41FA5}">
                      <a16:colId xmlns:a16="http://schemas.microsoft.com/office/drawing/2014/main" xmlns="" val="27201023"/>
                    </a:ext>
                  </a:extLst>
                </a:gridCol>
                <a:gridCol w="2143124">
                  <a:extLst>
                    <a:ext uri="{9D8B030D-6E8A-4147-A177-3AD203B41FA5}">
                      <a16:colId xmlns:a16="http://schemas.microsoft.com/office/drawing/2014/main" xmlns="" val="523313602"/>
                    </a:ext>
                  </a:extLst>
                </a:gridCol>
                <a:gridCol w="1959430">
                  <a:extLst>
                    <a:ext uri="{9D8B030D-6E8A-4147-A177-3AD203B41FA5}">
                      <a16:colId xmlns:a16="http://schemas.microsoft.com/office/drawing/2014/main" xmlns="" val="1553649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96369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Terminal Reward (Win/Loss)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606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Video</a:t>
                      </a:r>
                      <a:r>
                        <a:rPr lang="en-US" baseline="0" dirty="0">
                          <a:hlinkClick r:id="rId2"/>
                        </a:rPr>
                        <a:t> Game</a:t>
                      </a:r>
                      <a:r>
                        <a:rPr lang="en-US" dirty="0">
                          <a:hlinkClick r:id="rId2"/>
                        </a:rPr>
                        <a:t>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Snapshots/True state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Keyboard/Mouse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</a:t>
                      </a:r>
                      <a:r>
                        <a:rPr lang="en-US" baseline="0" dirty="0"/>
                        <a:t> by the game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79937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Can-Recycling</a:t>
                      </a:r>
                      <a:r>
                        <a:rPr lang="en-US" baseline="0" dirty="0"/>
                        <a:t> Robot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Sensors</a:t>
                      </a:r>
                      <a:r>
                        <a:rPr lang="en-US" baseline="0" dirty="0"/>
                        <a:t> outputs, battery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Search/Wait/Go Recharging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Defined</a:t>
                      </a:r>
                      <a:r>
                        <a:rPr lang="en-US" baseline="0" dirty="0"/>
                        <a:t> by the goal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31226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Aircraft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Position, velocity,…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Defined by the goal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83253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21584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9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 of a RL agent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Policy: agent’s behavior function</a:t>
                </a:r>
              </a:p>
              <a:p>
                <a:pPr lvl="1"/>
                <a:r>
                  <a:rPr lang="en-US" dirty="0"/>
                  <a:t>a mapping from state to action,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Could be deterministic or stochastic </a:t>
                </a:r>
                <a:endParaRPr lang="en-US" b="0" dirty="0"/>
              </a:p>
              <a:p>
                <a:r>
                  <a:rPr lang="en-US" b="0" dirty="0"/>
                  <a:t>Value function: how good is a state and/or action</a:t>
                </a:r>
              </a:p>
              <a:p>
                <a:pPr lvl="1"/>
                <a:r>
                  <a:rPr lang="en-US" dirty="0"/>
                  <a:t>Expected discounted long-term payoff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+…|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Model: agent’s representation of the environment </a:t>
                </a:r>
              </a:p>
              <a:p>
                <a:pPr lvl="1"/>
                <a:r>
                  <a:rPr lang="en-US" dirty="0"/>
                  <a:t>State transition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Immediate reward: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52320" y="4005064"/>
            <a:ext cx="136107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Action-value</a:t>
            </a:r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  function</a:t>
            </a:r>
          </a:p>
        </p:txBody>
      </p:sp>
    </p:spTree>
    <p:extLst>
      <p:ext uri="{BB962C8B-B14F-4D97-AF65-F5344CB8AC3E}">
        <p14:creationId xmlns:p14="http://schemas.microsoft.com/office/powerpoint/2010/main" val="27636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Delayed reward</a:t>
            </a:r>
          </a:p>
          <a:p>
            <a:pPr lvl="1"/>
            <a:r>
              <a:rPr lang="en-US" dirty="0"/>
              <a:t>An action determines not only its immediate reward, but also </a:t>
            </a:r>
            <a:r>
              <a:rPr lang="en-US" altLang="zh-CN" dirty="0"/>
              <a:t>influence </a:t>
            </a:r>
            <a:r>
              <a:rPr lang="en-US" dirty="0"/>
              <a:t>(maybe probabilistically) the </a:t>
            </a:r>
            <a:r>
              <a:rPr lang="en-US" altLang="zh-CN" dirty="0"/>
              <a:t>long-term rewards</a:t>
            </a:r>
            <a:endParaRPr lang="en-US" dirty="0"/>
          </a:p>
          <a:p>
            <a:r>
              <a:rPr lang="en-US" altLang="zh-CN" dirty="0"/>
              <a:t>Exploitation-Exploration (EE) tradeoff</a:t>
            </a:r>
          </a:p>
          <a:p>
            <a:r>
              <a:rPr lang="en-US" dirty="0"/>
              <a:t>Generalization </a:t>
            </a:r>
          </a:p>
        </p:txBody>
      </p:sp>
    </p:spTree>
    <p:extLst>
      <p:ext uri="{BB962C8B-B14F-4D97-AF65-F5344CB8AC3E}">
        <p14:creationId xmlns:p14="http://schemas.microsoft.com/office/powerpoint/2010/main" val="3914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Markov decision processes formally describe an environment for reinforcement learning</a:t>
            </a:r>
          </a:p>
          <a:p>
            <a:r>
              <a:rPr lang="en-US" dirty="0"/>
              <a:t>Where the environment is fully observable</a:t>
            </a:r>
          </a:p>
          <a:p>
            <a:pPr lvl="1"/>
            <a:r>
              <a:rPr lang="en-US" dirty="0"/>
              <a:t>i.e. The current state completely characterizes the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POMDP(Partially observable MDP)</a:t>
            </a:r>
            <a:endParaRPr lang="en-US" dirty="0"/>
          </a:p>
          <a:p>
            <a:r>
              <a:rPr lang="en-US" dirty="0"/>
              <a:t>Almost all RL problems can be formalized as MDPs</a:t>
            </a:r>
          </a:p>
          <a:p>
            <a:pPr lvl="1"/>
            <a:r>
              <a:rPr lang="en-US" dirty="0"/>
              <a:t>States are representations of history</a:t>
            </a:r>
          </a:p>
          <a:p>
            <a:pPr lvl="1"/>
            <a:r>
              <a:rPr lang="en-US" dirty="0"/>
              <a:t>Agent takes actions based on states instead of the history</a:t>
            </a:r>
          </a:p>
        </p:txBody>
      </p:sp>
    </p:spTree>
    <p:extLst>
      <p:ext uri="{BB962C8B-B14F-4D97-AF65-F5344CB8AC3E}">
        <p14:creationId xmlns:p14="http://schemas.microsoft.com/office/powerpoint/2010/main" val="2003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1478</Words>
  <Application>Microsoft Office PowerPoint</Application>
  <PresentationFormat>全屏显示(4:3)</PresentationFormat>
  <Paragraphs>183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A Brief Introduction to  Reinforcement Learning </vt:lpstr>
      <vt:lpstr>Outline </vt:lpstr>
      <vt:lpstr>History of Reinforcement Learning</vt:lpstr>
      <vt:lpstr>Reinforcement Learning</vt:lpstr>
      <vt:lpstr>RL vs Machine Learning</vt:lpstr>
      <vt:lpstr>Examples</vt:lpstr>
      <vt:lpstr>Major components of a RL agent </vt:lpstr>
      <vt:lpstr>Three challenges</vt:lpstr>
      <vt:lpstr>Markov Decision Processes</vt:lpstr>
      <vt:lpstr>Bellman expectation equation </vt:lpstr>
      <vt:lpstr>Approximation Algorithms for RL</vt:lpstr>
      <vt:lpstr>Deep Q-Networks</vt:lpstr>
      <vt:lpstr>Representations of Atari Games</vt:lpstr>
      <vt:lpstr>Value Iteration with Q-Learning</vt:lpstr>
      <vt:lpstr>Deep Q-Networks: Experience Replay</vt:lpstr>
      <vt:lpstr>Deep Q-Networks: Fixed target network</vt:lpstr>
      <vt:lpstr>Learning Bidder for RTB Auction</vt:lpstr>
      <vt:lpstr>Further Advances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 Reinforcement Learning </dc:title>
  <dc:creator>YouKu</dc:creator>
  <cp:lastModifiedBy>YouKu</cp:lastModifiedBy>
  <cp:revision>35</cp:revision>
  <dcterms:created xsi:type="dcterms:W3CDTF">2017-10-25T06:33:52Z</dcterms:created>
  <dcterms:modified xsi:type="dcterms:W3CDTF">2017-10-27T02:37:39Z</dcterms:modified>
</cp:coreProperties>
</file>