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68" r:id="rId2"/>
    <p:sldId id="416" r:id="rId3"/>
    <p:sldId id="417" r:id="rId4"/>
    <p:sldId id="436" r:id="rId5"/>
    <p:sldId id="437" r:id="rId6"/>
    <p:sldId id="418" r:id="rId7"/>
    <p:sldId id="438" r:id="rId8"/>
    <p:sldId id="439" r:id="rId9"/>
    <p:sldId id="440" r:id="rId10"/>
    <p:sldId id="3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C4E09"/>
    <a:srgbClr val="ED7D31"/>
    <a:srgbClr val="0AA5FF"/>
    <a:srgbClr val="FEBBA0"/>
    <a:srgbClr val="FD9267"/>
    <a:srgbClr val="FEC9B4"/>
    <a:srgbClr val="999999"/>
    <a:srgbClr val="66CC66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1" autoAdjust="0"/>
    <p:restoredTop sz="85322" autoAdjust="0"/>
  </p:normalViewPr>
  <p:slideViewPr>
    <p:cSldViewPr snapToGrid="0" showGuides="1">
      <p:cViewPr>
        <p:scale>
          <a:sx n="105" d="100"/>
          <a:sy n="105" d="100"/>
        </p:scale>
        <p:origin x="640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704F-B599-421D-AE32-2544BCCC8F1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D21C-2E17-453D-A3CA-2EA354BFD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02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970D-8654-7C49-9F20-78E93951D6F3}" type="datetimeFigureOut">
              <a:rPr kumimoji="1" lang="zh-CN" altLang="en-US" smtClean="0"/>
              <a:t>2017/12/15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5D4D3-9AE1-F14C-9E13-878F0D160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5D4D3-9AE1-F14C-9E13-878F0D160E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45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A354701-55DB-6B4E-B0DF-24D08BFF0ED0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6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9F658FA-DDE7-FA45-9A2B-857D4512D073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0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5D4D3-9AE1-F14C-9E13-878F0D160ED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3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5D4D3-9AE1-F14C-9E13-878F0D160ED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9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0C0D78D-E70E-1944-8151-8127BA421BF8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0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7" name="图片 6" descr="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8" b="14561"/>
          <a:stretch/>
        </p:blipFill>
        <p:spPr>
          <a:xfrm>
            <a:off x="0" y="1215571"/>
            <a:ext cx="5188858" cy="5642429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11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700" y="5308600"/>
            <a:ext cx="1511300" cy="15494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102098"/>
            <a:ext cx="10934653" cy="470703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39442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sp>
        <p:nvSpPr>
          <p:cNvPr id="2" name="同侧圆角矩形 1"/>
          <p:cNvSpPr/>
          <p:nvPr userDrawn="1"/>
        </p:nvSpPr>
        <p:spPr>
          <a:xfrm rot="5400000">
            <a:off x="-28575" y="409575"/>
            <a:ext cx="520700" cy="463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3453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775200" cy="56134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1774763" y="2866838"/>
            <a:ext cx="2569029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项目标题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1"/>
          </p:nvPr>
        </p:nvSpPr>
        <p:spPr>
          <a:xfrm>
            <a:off x="5806394" y="2095669"/>
            <a:ext cx="5994400" cy="266666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9380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 userDrawn="1"/>
        </p:nvSpPr>
        <p:spPr>
          <a:xfrm rot="10800000">
            <a:off x="1296735" y="-3"/>
            <a:ext cx="5317421" cy="8422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36450" y="152380"/>
            <a:ext cx="3096162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10311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228608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B2CCE-7FAA-904B-BC3E-E4AA9D862F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67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58" r:id="rId3"/>
    <p:sldLayoutId id="2147483661" r:id="rId4"/>
    <p:sldLayoutId id="2147483662" r:id="rId5"/>
    <p:sldLayoutId id="2147483659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61804" y="2255815"/>
            <a:ext cx="9310254" cy="591763"/>
          </a:xfrm>
        </p:spPr>
        <p:txBody>
          <a:bodyPr/>
          <a:lstStyle/>
          <a:p>
            <a:pPr algn="r"/>
            <a:r>
              <a:rPr lang="en-US" altLang="zh-CN" sz="4800" b="1" dirty="0" err="1" smtClean="0"/>
              <a:t>GBRank</a:t>
            </a:r>
            <a:r>
              <a:rPr lang="zh-CN" altLang="en-US" sz="4800" b="1" dirty="0" smtClean="0"/>
              <a:t>原理与应用</a:t>
            </a:r>
            <a:endParaRPr lang="en-US" altLang="zh-CN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6674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1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991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charset="0"/>
              </a:rPr>
              <a:t>目录</a:t>
            </a:r>
            <a:endParaRPr lang="zh-CN" altLang="zh-CN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1752600" y="1676401"/>
            <a:ext cx="89154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charset="2"/>
              <a:buChar char="u"/>
            </a:pPr>
            <a:r>
              <a:rPr lang="en-US" altLang="zh-CN" sz="2400" dirty="0" smtClean="0">
                <a:latin typeface="Times New Roman" charset="0"/>
              </a:rPr>
              <a:t>1. </a:t>
            </a:r>
            <a:r>
              <a:rPr lang="en-US" altLang="zh-CN" sz="2400" dirty="0" err="1" smtClean="0">
                <a:latin typeface="Times New Roman" charset="0"/>
              </a:rPr>
              <a:t>GBRank</a:t>
            </a:r>
            <a:r>
              <a:rPr lang="zh-CN" altLang="en-US" sz="2400" dirty="0" smtClean="0">
                <a:latin typeface="Times New Roman" charset="0"/>
              </a:rPr>
              <a:t>算法原理介绍</a:t>
            </a:r>
            <a:endParaRPr lang="en-US" altLang="zh-CN" sz="2400" dirty="0" smtClean="0">
              <a:latin typeface="Times New Roman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000" dirty="0" smtClean="0">
                <a:latin typeface="Times New Roman" charset="0"/>
              </a:rPr>
              <a:t>基本思想</a:t>
            </a:r>
            <a:endParaRPr lang="en-US" altLang="zh-CN" sz="2000" dirty="0" smtClean="0">
              <a:latin typeface="Times New Roman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000" dirty="0" smtClean="0">
                <a:latin typeface="Times New Roman" charset="0"/>
              </a:rPr>
              <a:t>算法步骤</a:t>
            </a:r>
            <a:endParaRPr lang="en-US" altLang="zh-CN" sz="2000" dirty="0" smtClean="0">
              <a:latin typeface="Times New Roman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charset="2"/>
              <a:buChar char="u"/>
            </a:pPr>
            <a:r>
              <a:rPr lang="en-US" altLang="zh-CN" sz="2400" dirty="0" smtClean="0">
                <a:latin typeface="Times New Roman" charset="0"/>
              </a:rPr>
              <a:t>2. </a:t>
            </a:r>
            <a:r>
              <a:rPr lang="zh-CN" altLang="en-US" sz="2400" dirty="0" smtClean="0">
                <a:latin typeface="Times New Roman" charset="0"/>
              </a:rPr>
              <a:t>在</a:t>
            </a:r>
            <a:r>
              <a:rPr lang="en-US" altLang="zh-CN" sz="2400" dirty="0" smtClean="0">
                <a:latin typeface="Times New Roman" charset="0"/>
              </a:rPr>
              <a:t>UGC</a:t>
            </a:r>
            <a:r>
              <a:rPr lang="zh-CN" altLang="en-US" sz="2400" dirty="0" smtClean="0">
                <a:latin typeface="Times New Roman" charset="0"/>
              </a:rPr>
              <a:t>粗排中的应用</a:t>
            </a:r>
            <a:r>
              <a:rPr lang="en-US" altLang="zh-CN" sz="2400" dirty="0" smtClean="0">
                <a:latin typeface="Times New Roman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charset="2"/>
              <a:buChar char="u"/>
            </a:pPr>
            <a:r>
              <a:rPr lang="en-US" altLang="zh-CN" sz="2400" dirty="0" smtClean="0">
                <a:latin typeface="Times New Roman" charset="0"/>
              </a:rPr>
              <a:t>3</a:t>
            </a:r>
            <a:r>
              <a:rPr lang="en-US" altLang="zh-CN" sz="2400" dirty="0">
                <a:latin typeface="Times New Roman" charset="0"/>
              </a:rPr>
              <a:t>. </a:t>
            </a:r>
            <a:r>
              <a:rPr lang="zh-CN" altLang="en-US" sz="2400" dirty="0" smtClean="0">
                <a:latin typeface="Times New Roman" charset="0"/>
              </a:rPr>
              <a:t>效果及分析</a:t>
            </a:r>
            <a:endParaRPr lang="en-US" altLang="zh-CN" sz="2400" dirty="0" smtClean="0">
              <a:latin typeface="Times New Roman" charset="0"/>
            </a:endParaRPr>
          </a:p>
        </p:txBody>
      </p:sp>
      <p:sp>
        <p:nvSpPr>
          <p:cNvPr id="6148" name="AutoShape 6" descr="Microsoft Research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9" name="AutoShape 8" descr="Microsoft Research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45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334250" cy="457200"/>
          </a:xfrm>
        </p:spPr>
        <p:txBody>
          <a:bodyPr/>
          <a:lstStyle/>
          <a:p>
            <a:r>
              <a:rPr lang="en-US" altLang="zh-CN" dirty="0" err="1">
                <a:latin typeface="Times New Roman" charset="0"/>
              </a:rPr>
              <a:t>GBRank</a:t>
            </a:r>
            <a:r>
              <a:rPr lang="zh-CN" altLang="en-US" dirty="0">
                <a:latin typeface="Times New Roman" charset="0"/>
              </a:rPr>
              <a:t>算法原理介绍</a:t>
            </a:r>
            <a:endParaRPr lang="zh-CN" altLang="zh-CN" dirty="0">
              <a:latin typeface="Times New Roman" charset="0"/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332509" y="1219201"/>
            <a:ext cx="7718961" cy="301011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>
                <a:latin typeface="Times New Roman" charset="0"/>
              </a:rPr>
              <a:t>主要思想：</a:t>
            </a:r>
            <a:endParaRPr lang="en-US" altLang="zh-CN" sz="2400" b="1" dirty="0" smtClean="0">
              <a:latin typeface="Times New Roman" charset="0"/>
            </a:endParaRP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dirty="0"/>
              <a:t>把排序</a:t>
            </a:r>
            <a:r>
              <a:rPr lang="zh-CN" altLang="en-US" dirty="0" smtClean="0"/>
              <a:t>问题转化成二分类（回归）问题，一旦知道任何两个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的先后顺序，就可以通过拓扑排序的思想对所有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排序。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dirty="0"/>
              <a:t>对两</a:t>
            </a:r>
            <a:r>
              <a:rPr lang="zh-CN" altLang="en-US" dirty="0" smtClean="0"/>
              <a:t>个视频，</a:t>
            </a:r>
            <a:r>
              <a:rPr lang="zh-CN" altLang="en-US" dirty="0"/>
              <a:t>利用</a:t>
            </a:r>
            <a:r>
              <a:rPr lang="en-US" altLang="zh-CN" dirty="0"/>
              <a:t>pairwise</a:t>
            </a:r>
            <a:r>
              <a:rPr lang="zh-CN" altLang="en-US" dirty="0"/>
              <a:t>的方式构造一个特殊</a:t>
            </a:r>
            <a:r>
              <a:rPr lang="zh-CN" altLang="en-US" dirty="0" smtClean="0"/>
              <a:t>的损失函数，</a:t>
            </a:r>
            <a:r>
              <a:rPr lang="zh-CN" altLang="en-US" dirty="0"/>
              <a:t>再使用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对这个损失函数求解极</a:t>
            </a:r>
            <a:r>
              <a:rPr lang="zh-CN" altLang="en-US" dirty="0"/>
              <a:t>小值。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dirty="0" smtClean="0">
                <a:latin typeface="Times New Roman" charset="0"/>
              </a:rPr>
              <a:t>对于</a:t>
            </a:r>
            <a:r>
              <a:rPr lang="en-US" altLang="zh-CN" dirty="0" smtClean="0">
                <a:latin typeface="Times New Roman" charset="0"/>
              </a:rPr>
              <a:t>&lt;x</a:t>
            </a:r>
            <a:r>
              <a:rPr lang="en-US" altLang="zh-CN" baseline="-25000" dirty="0" smtClean="0">
                <a:latin typeface="Times New Roman" charset="0"/>
              </a:rPr>
              <a:t>i</a:t>
            </a:r>
            <a:r>
              <a:rPr lang="en-US" altLang="zh-CN" dirty="0" smtClean="0">
                <a:latin typeface="Times New Roman" charset="0"/>
              </a:rPr>
              <a:t>, </a:t>
            </a:r>
            <a:r>
              <a:rPr lang="en-US" altLang="zh-CN" dirty="0" err="1" smtClean="0">
                <a:latin typeface="Times New Roman" charset="0"/>
              </a:rPr>
              <a:t>y</a:t>
            </a:r>
            <a:r>
              <a:rPr lang="en-US" altLang="zh-CN" baseline="-25000" dirty="0" err="1" smtClean="0">
                <a:latin typeface="Times New Roman" charset="0"/>
              </a:rPr>
              <a:t>i</a:t>
            </a:r>
            <a:r>
              <a:rPr lang="en-US" altLang="zh-CN" dirty="0" smtClean="0">
                <a:latin typeface="Times New Roman" charset="0"/>
              </a:rPr>
              <a:t>&gt;</a:t>
            </a:r>
            <a:r>
              <a:rPr lang="zh-CN" altLang="en-US" dirty="0" smtClean="0">
                <a:latin typeface="Times New Roman" charset="0"/>
              </a:rPr>
              <a:t>，</a:t>
            </a:r>
            <a:r>
              <a:rPr lang="zh-CN" altLang="tr-TR" dirty="0" smtClean="0"/>
              <a:t>当</a:t>
            </a:r>
            <a:r>
              <a:rPr lang="tr-TR" altLang="zh-CN" dirty="0" smtClean="0"/>
              <a:t>x</a:t>
            </a:r>
            <a:r>
              <a:rPr lang="tr-TR" altLang="zh-CN" baseline="-25000" dirty="0" smtClean="0"/>
              <a:t>i</a:t>
            </a:r>
            <a:r>
              <a:rPr lang="zh-CN" altLang="en-US" dirty="0" smtClean="0"/>
              <a:t>真的该</a:t>
            </a:r>
            <a:r>
              <a:rPr lang="zh-CN" altLang="tr-TR" dirty="0" smtClean="0"/>
              <a:t>排在</a:t>
            </a:r>
            <a:r>
              <a:rPr lang="tr-TR" altLang="zh-CN" dirty="0" err="1" smtClean="0"/>
              <a:t>y</a:t>
            </a:r>
            <a:r>
              <a:rPr lang="tr-TR" altLang="zh-CN" baseline="-25000" dirty="0" err="1" smtClean="0"/>
              <a:t>i</a:t>
            </a:r>
            <a:r>
              <a:rPr lang="zh-CN" altLang="tr-TR" dirty="0" smtClean="0"/>
              <a:t>前面时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 ≻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r>
              <a:rPr lang="zh-CN" altLang="en-US" baseline="-25000" dirty="0" smtClean="0"/>
              <a:t> </a:t>
            </a:r>
            <a:r>
              <a:rPr lang="zh-CN" altLang="en-US" dirty="0" smtClean="0"/>
              <a:t>表示。</a:t>
            </a:r>
            <a:r>
              <a:rPr lang="zh-CN" altLang="en-US" dirty="0"/>
              <a:t>学习的排序函数为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，学习目标是当</a:t>
            </a:r>
            <a:r>
              <a:rPr lang="en-US" altLang="zh-CN" dirty="0"/>
              <a:t>h(x</a:t>
            </a:r>
            <a:r>
              <a:rPr lang="en-US" altLang="zh-CN" baseline="-25000" dirty="0"/>
              <a:t>i</a:t>
            </a:r>
            <a:r>
              <a:rPr lang="en-US" altLang="zh-CN" dirty="0"/>
              <a:t>)&gt;h(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smtClean="0"/>
              <a:t>) </a:t>
            </a:r>
            <a:r>
              <a:rPr lang="zh-CN" altLang="en-US" dirty="0" smtClean="0"/>
              <a:t>时</a:t>
            </a:r>
            <a:r>
              <a:rPr lang="zh-CN" altLang="en-US" dirty="0"/>
              <a:t>，满足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≻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的</a:t>
            </a:r>
            <a:r>
              <a:rPr lang="zh-CN" altLang="en-US" dirty="0"/>
              <a:t>数量</a:t>
            </a:r>
            <a:r>
              <a:rPr lang="zh-CN" altLang="en-US" dirty="0" smtClean="0"/>
              <a:t>越多越好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000" dirty="0">
              <a:latin typeface="Times New Roman" charset="0"/>
            </a:endParaRP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000" dirty="0">
              <a:latin typeface="Times New Roman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000" dirty="0">
              <a:latin typeface="Times New Roman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92D050"/>
              </a:buClr>
            </a:pPr>
            <a:endParaRPr lang="en-US" altLang="zh-CN" sz="2000" dirty="0">
              <a:latin typeface="Times New Roman" charset="0"/>
            </a:endParaRPr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48848"/>
              </p:ext>
            </p:extLst>
          </p:nvPr>
        </p:nvGraphicFramePr>
        <p:xfrm>
          <a:off x="8259998" y="833811"/>
          <a:ext cx="1317153" cy="32886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17153"/>
              </a:tblGrid>
              <a:tr h="822158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smtClean="0"/>
                        <a:t>V1(</a:t>
                      </a:r>
                      <a:r>
                        <a:rPr lang="zh-CN" altLang="en-US" dirty="0" smtClean="0"/>
                        <a:t>无点击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822158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smtClean="0"/>
                        <a:t>V2(</a:t>
                      </a:r>
                      <a:r>
                        <a:rPr lang="zh-CN" altLang="en-US" dirty="0" smtClean="0"/>
                        <a:t>有点击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822158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smtClean="0"/>
                        <a:t>V3(</a:t>
                      </a:r>
                      <a:r>
                        <a:rPr lang="zh-CN" altLang="en-US" dirty="0" smtClean="0"/>
                        <a:t>无点击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822158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smtClean="0"/>
                        <a:t>V4(</a:t>
                      </a:r>
                      <a:r>
                        <a:rPr lang="zh-CN" altLang="en-US" dirty="0" smtClean="0"/>
                        <a:t>有点击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82397"/>
              </p:ext>
            </p:extLst>
          </p:nvPr>
        </p:nvGraphicFramePr>
        <p:xfrm>
          <a:off x="10115116" y="833808"/>
          <a:ext cx="1789958" cy="328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12"/>
                <a:gridCol w="1126546"/>
              </a:tblGrid>
              <a:tr h="4698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pairwise</a:t>
                      </a:r>
                      <a:endParaRPr lang="zh-CN" altLang="en-US" dirty="0"/>
                    </a:p>
                  </a:txBody>
                  <a:tcPr/>
                </a:tc>
              </a:tr>
              <a:tr h="469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/>
                        <a:t>对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&lt;v2, v1&gt;</a:t>
                      </a:r>
                      <a:endParaRPr lang="zh-CN" altLang="en-US" dirty="0"/>
                    </a:p>
                  </a:txBody>
                  <a:tcPr/>
                </a:tc>
              </a:tr>
              <a:tr h="469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&lt;v1, v2&gt;</a:t>
                      </a:r>
                      <a:endParaRPr lang="zh-CN" altLang="en-US" dirty="0"/>
                    </a:p>
                  </a:txBody>
                  <a:tcPr/>
                </a:tc>
              </a:tr>
              <a:tr h="469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&lt;v4, v1&gt;</a:t>
                      </a:r>
                      <a:endParaRPr lang="zh-CN" altLang="en-US" dirty="0"/>
                    </a:p>
                  </a:txBody>
                  <a:tcPr/>
                </a:tc>
              </a:tr>
              <a:tr h="469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&lt;v1, v4&gt;</a:t>
                      </a:r>
                      <a:endParaRPr lang="zh-CN" altLang="en-US" dirty="0"/>
                    </a:p>
                  </a:txBody>
                  <a:tcPr/>
                </a:tc>
              </a:tr>
              <a:tr h="469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&lt;v4, v3&gt;</a:t>
                      </a:r>
                      <a:endParaRPr lang="zh-CN" altLang="en-US" dirty="0"/>
                    </a:p>
                  </a:txBody>
                  <a:tcPr/>
                </a:tc>
              </a:tr>
              <a:tr h="4698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&lt;v3, v4&gt;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9702140" y="2258342"/>
            <a:ext cx="301549" cy="48463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51" y="4316112"/>
            <a:ext cx="3968881" cy="7924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77" y="5120930"/>
            <a:ext cx="4670015" cy="6606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63951" y="5882401"/>
            <a:ext cx="883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因为当</a:t>
            </a:r>
            <a:r>
              <a:rPr lang="en-US" altLang="zh-CN" dirty="0" smtClean="0"/>
              <a:t>h</a:t>
            </a:r>
            <a:r>
              <a:rPr lang="zh-CN" altLang="en-US" dirty="0" smtClean="0"/>
              <a:t>为</a:t>
            </a:r>
            <a:r>
              <a:rPr lang="zh-CN" altLang="en-US" dirty="0"/>
              <a:t>常量函数时，先前的</a:t>
            </a:r>
            <a:r>
              <a:rPr lang="en-US" altLang="zh-CN" dirty="0"/>
              <a:t>R(h)=</a:t>
            </a:r>
            <a:r>
              <a:rPr lang="en-US" altLang="zh-CN" dirty="0" smtClean="0"/>
              <a:t>0</a:t>
            </a:r>
            <a:r>
              <a:rPr lang="zh-CN" altLang="en-US" dirty="0" smtClean="0"/>
              <a:t>就</a:t>
            </a:r>
            <a:r>
              <a:rPr lang="zh-CN" altLang="en-US" dirty="0"/>
              <a:t>没有再优化的空间了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2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334250" cy="457200"/>
          </a:xfrm>
        </p:spPr>
        <p:txBody>
          <a:bodyPr/>
          <a:lstStyle/>
          <a:p>
            <a:r>
              <a:rPr lang="en-US" altLang="zh-CN" dirty="0" err="1">
                <a:latin typeface="Times New Roman" charset="0"/>
              </a:rPr>
              <a:t>GBRank</a:t>
            </a:r>
            <a:r>
              <a:rPr lang="zh-CN" altLang="en-US" dirty="0">
                <a:latin typeface="Times New Roman" charset="0"/>
              </a:rPr>
              <a:t>算法原理介绍</a:t>
            </a:r>
            <a:endParaRPr lang="zh-CN" altLang="zh-CN" dirty="0">
              <a:latin typeface="Times New Roman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2509" y="1219200"/>
            <a:ext cx="10960925" cy="546660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>
                <a:latin typeface="Times New Roman" charset="0"/>
              </a:rPr>
              <a:t>梯度：</a:t>
            </a:r>
            <a:endParaRPr lang="en-US" altLang="zh-CN" sz="2400" b="1" dirty="0" smtClean="0">
              <a:latin typeface="Times New Roman" charset="0"/>
            </a:endParaRP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dirty="0"/>
              <a:t>对于</a:t>
            </a:r>
            <a:r>
              <a:rPr lang="en-US" altLang="zh-CN" sz="2400" dirty="0"/>
              <a:t>R(h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计算</a:t>
            </a:r>
            <a:r>
              <a:rPr lang="en-US" altLang="zh-CN" sz="2400" dirty="0"/>
              <a:t>h(x</a:t>
            </a:r>
            <a:r>
              <a:rPr lang="en-US" altLang="zh-CN" sz="2400" baseline="-25000" dirty="0"/>
              <a:t>i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h(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负梯度为</a:t>
            </a:r>
            <a:r>
              <a:rPr lang="en-US" altLang="zh-CN" sz="2400" dirty="0" smtClean="0"/>
              <a:t>:</a:t>
            </a: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400" b="1" dirty="0" smtClean="0">
              <a:latin typeface="Times New Roman" charset="0"/>
            </a:endParaRPr>
          </a:p>
          <a:p>
            <a:pPr lvl="2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>
                <a:latin typeface="Times New Roman" charset="0"/>
              </a:rPr>
              <a:t>当</a:t>
            </a:r>
            <a:r>
              <a:rPr lang="en-US" altLang="zh-CN" sz="2400" b="1" dirty="0" smtClean="0">
                <a:latin typeface="Times New Roman" charset="0"/>
              </a:rPr>
              <a:t>h(x</a:t>
            </a:r>
            <a:r>
              <a:rPr lang="en-US" altLang="zh-CN" sz="2400" b="1" baseline="-25000" dirty="0" smtClean="0">
                <a:latin typeface="Times New Roman" charset="0"/>
              </a:rPr>
              <a:t>i</a:t>
            </a:r>
            <a:r>
              <a:rPr lang="en-US" altLang="zh-CN" sz="2400" b="1" dirty="0" smtClean="0">
                <a:latin typeface="Times New Roman" charset="0"/>
              </a:rPr>
              <a:t>)&gt;h(</a:t>
            </a:r>
            <a:r>
              <a:rPr lang="en-US" altLang="zh-CN" sz="2400" b="1" dirty="0" err="1" smtClean="0">
                <a:latin typeface="Times New Roman" charset="0"/>
              </a:rPr>
              <a:t>y</a:t>
            </a:r>
            <a:r>
              <a:rPr lang="en-US" altLang="zh-CN" sz="2400" b="1" baseline="-25000" dirty="0" err="1" smtClean="0">
                <a:latin typeface="Times New Roman" charset="0"/>
              </a:rPr>
              <a:t>i</a:t>
            </a:r>
            <a:r>
              <a:rPr lang="en-US" altLang="zh-CN" sz="2400" b="1" dirty="0" smtClean="0">
                <a:latin typeface="Times New Roman" charset="0"/>
              </a:rPr>
              <a:t>)</a:t>
            </a:r>
            <a:r>
              <a:rPr lang="zh-CN" altLang="en-US" sz="2400" b="1" dirty="0" smtClean="0">
                <a:latin typeface="Times New Roman" charset="0"/>
              </a:rPr>
              <a:t>时，上面的梯度是</a:t>
            </a:r>
            <a:r>
              <a:rPr lang="en-US" altLang="zh-CN" sz="2400" b="1" dirty="0" smtClean="0">
                <a:latin typeface="Times New Roman" charset="0"/>
              </a:rPr>
              <a:t>0</a:t>
            </a:r>
          </a:p>
          <a:p>
            <a:pPr lvl="2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>
                <a:latin typeface="Times New Roman" charset="0"/>
              </a:rPr>
              <a:t>当</a:t>
            </a:r>
            <a:r>
              <a:rPr lang="en-US" altLang="zh-CN" sz="2400" b="1" dirty="0" smtClean="0">
                <a:latin typeface="Times New Roman" charset="0"/>
              </a:rPr>
              <a:t>h(x</a:t>
            </a:r>
            <a:r>
              <a:rPr lang="en-US" altLang="zh-CN" sz="2400" b="1" baseline="-25000" dirty="0" smtClean="0">
                <a:latin typeface="Times New Roman" charset="0"/>
              </a:rPr>
              <a:t>i</a:t>
            </a:r>
            <a:r>
              <a:rPr lang="en-US" altLang="zh-CN" sz="2400" b="1" dirty="0" smtClean="0">
                <a:latin typeface="Times New Roman" charset="0"/>
              </a:rPr>
              <a:t>)&lt;h(</a:t>
            </a:r>
            <a:r>
              <a:rPr lang="en-US" altLang="zh-CN" sz="2400" b="1" dirty="0" err="1" smtClean="0">
                <a:latin typeface="Times New Roman" charset="0"/>
              </a:rPr>
              <a:t>y</a:t>
            </a:r>
            <a:r>
              <a:rPr lang="en-US" altLang="zh-CN" sz="2400" b="1" baseline="-25000" dirty="0" err="1" smtClean="0">
                <a:latin typeface="Times New Roman" charset="0"/>
              </a:rPr>
              <a:t>i</a:t>
            </a:r>
            <a:r>
              <a:rPr lang="en-US" altLang="zh-CN" sz="2400" b="1" dirty="0">
                <a:latin typeface="Times New Roman" charset="0"/>
              </a:rPr>
              <a:t>)</a:t>
            </a:r>
            <a:r>
              <a:rPr lang="zh-CN" altLang="en-US" sz="2400" b="1" dirty="0">
                <a:latin typeface="Times New Roman" charset="0"/>
              </a:rPr>
              <a:t>时，上面的梯度</a:t>
            </a:r>
            <a:r>
              <a:rPr lang="zh-CN" altLang="en-US" sz="2400" b="1" dirty="0" smtClean="0">
                <a:latin typeface="Times New Roman" charset="0"/>
              </a:rPr>
              <a:t>是</a:t>
            </a:r>
            <a:endParaRPr lang="en-US" altLang="zh-CN" dirty="0"/>
          </a:p>
          <a:p>
            <a:pPr marL="0" lvl="0" indent="0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charset="0"/>
              </a:rPr>
              <a:t>训练目标：</a:t>
            </a:r>
            <a:endParaRPr lang="en-US" altLang="zh-CN" sz="2400" b="1" dirty="0" smtClean="0">
              <a:solidFill>
                <a:prstClr val="black"/>
              </a:solidFill>
              <a:latin typeface="Times New Roman" charset="0"/>
            </a:endParaRPr>
          </a:p>
          <a:p>
            <a:pPr marL="457200" lvl="1" indent="0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charset="0"/>
              </a:rPr>
              <a:t>对于</a:t>
            </a:r>
            <a:r>
              <a:rPr lang="mr-IN" altLang="zh-CN" sz="2400" dirty="0" err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lang="mr-IN" altLang="zh-CN" sz="2400" baseline="-25000" dirty="0" err="1" smtClean="0">
                <a:solidFill>
                  <a:prstClr val="black"/>
                </a:solidFill>
                <a:latin typeface="Times New Roman" charset="0"/>
              </a:rPr>
              <a:t>i</a:t>
            </a:r>
            <a:r>
              <a:rPr lang="mr-IN" altLang="zh-CN" sz="2400" dirty="0" err="1">
                <a:solidFill>
                  <a:prstClr val="black"/>
                </a:solidFill>
                <a:latin typeface="Times New Roman" charset="0"/>
              </a:rPr>
              <a:t>≻</a:t>
            </a:r>
            <a:r>
              <a:rPr lang="mr-IN" altLang="zh-CN" sz="2400" dirty="0" err="1" smtClean="0">
                <a:solidFill>
                  <a:prstClr val="black"/>
                </a:solidFill>
                <a:latin typeface="Times New Roman" charset="0"/>
              </a:rPr>
              <a:t>y</a:t>
            </a:r>
            <a:r>
              <a:rPr lang="mr-IN" altLang="zh-CN" sz="2400" baseline="-25000" dirty="0" err="1" smtClean="0">
                <a:solidFill>
                  <a:prstClr val="black"/>
                </a:solidFill>
                <a:latin typeface="Times New Roman" charset="0"/>
              </a:rPr>
              <a:t>i</a:t>
            </a:r>
            <a:r>
              <a:rPr lang="zh-CN" altLang="en-US" sz="2400" baseline="-25000" dirty="0" smtClean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zh-CN" altLang="mr-IN" sz="2400" dirty="0" smtClean="0">
                <a:solidFill>
                  <a:prstClr val="black"/>
                </a:solidFill>
                <a:latin typeface="Times New Roman" charset="0"/>
              </a:rPr>
              <a:t>但是</a:t>
            </a:r>
            <a:r>
              <a:rPr lang="mr-IN" altLang="zh-CN" sz="2400" dirty="0" err="1" smtClean="0">
                <a:solidFill>
                  <a:prstClr val="black"/>
                </a:solidFill>
                <a:latin typeface="Times New Roman" charset="0"/>
              </a:rPr>
              <a:t>h</a:t>
            </a:r>
            <a:r>
              <a:rPr lang="mr-IN" altLang="zh-CN" sz="2400" dirty="0" smtClean="0">
                <a:solidFill>
                  <a:prstClr val="black"/>
                </a:solidFill>
                <a:latin typeface="Times New Roman" charset="0"/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lang="mr-IN" altLang="zh-CN" sz="2400" baseline="-25000" dirty="0" err="1" smtClean="0">
                <a:solidFill>
                  <a:prstClr val="black"/>
                </a:solidFill>
                <a:latin typeface="Times New Roman" charset="0"/>
              </a:rPr>
              <a:t>i</a:t>
            </a:r>
            <a:r>
              <a:rPr lang="mr-IN" altLang="zh-CN" sz="2400" dirty="0" smtClean="0">
                <a:solidFill>
                  <a:prstClr val="black"/>
                </a:solidFill>
                <a:latin typeface="Times New Roman" charset="0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charset="0"/>
              </a:rPr>
              <a:t>&lt;</a:t>
            </a:r>
            <a:r>
              <a:rPr lang="mr-IN" altLang="zh-CN" sz="2400" dirty="0" err="1" smtClean="0">
                <a:solidFill>
                  <a:prstClr val="black"/>
                </a:solidFill>
                <a:latin typeface="Times New Roman" charset="0"/>
              </a:rPr>
              <a:t>h</a:t>
            </a:r>
            <a:r>
              <a:rPr lang="mr-IN" altLang="zh-CN" sz="2400" dirty="0" smtClean="0">
                <a:solidFill>
                  <a:prstClr val="black"/>
                </a:solidFill>
                <a:latin typeface="Times New Roman" charset="0"/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charset="0"/>
              </a:rPr>
              <a:t>y</a:t>
            </a:r>
            <a:r>
              <a:rPr lang="mr-IN" altLang="zh-CN" sz="2400" baseline="-25000" dirty="0" err="1" smtClean="0">
                <a:solidFill>
                  <a:prstClr val="black"/>
                </a:solidFill>
                <a:latin typeface="Times New Roman" charset="0"/>
              </a:rPr>
              <a:t>i</a:t>
            </a:r>
            <a:r>
              <a:rPr lang="mr-IN" altLang="zh-CN" sz="2400" dirty="0" smtClean="0">
                <a:solidFill>
                  <a:prstClr val="black"/>
                </a:solidFill>
                <a:latin typeface="Times New Roman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charset="0"/>
              </a:rPr>
              <a:t>的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charset="0"/>
              </a:rPr>
              <a:t>pair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charset="0"/>
              </a:rPr>
              <a:t>对，训练目标：</a:t>
            </a:r>
            <a:endParaRPr lang="en-US" altLang="zh-CN" sz="2400" dirty="0" smtClean="0">
              <a:solidFill>
                <a:prstClr val="black"/>
              </a:solidFill>
              <a:latin typeface="Times New Roman" charset="0"/>
            </a:endParaRPr>
          </a:p>
          <a:p>
            <a:pPr marL="457200" lvl="1" indent="0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400" b="1" dirty="0">
              <a:solidFill>
                <a:prstClr val="black"/>
              </a:solidFill>
              <a:latin typeface="Times New Roman" charset="0"/>
            </a:endParaRP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000" dirty="0">
              <a:latin typeface="Times New Roman" charset="0"/>
            </a:endParaRP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000" dirty="0">
              <a:latin typeface="Times New Roman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000" dirty="0">
              <a:latin typeface="Times New Roman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92D050"/>
              </a:buClr>
            </a:pPr>
            <a:endParaRPr lang="en-US" altLang="zh-CN" sz="2000" dirty="0">
              <a:latin typeface="Times New Roman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51" y="2542277"/>
            <a:ext cx="6851924" cy="4325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56" y="3525421"/>
            <a:ext cx="3984172" cy="4412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1" y="5259733"/>
            <a:ext cx="6064003" cy="6300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27392" y="1175248"/>
            <a:ext cx="4425696" cy="938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27" y="1228036"/>
            <a:ext cx="4183160" cy="8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334250" cy="457200"/>
          </a:xfrm>
        </p:spPr>
        <p:txBody>
          <a:bodyPr/>
          <a:lstStyle/>
          <a:p>
            <a:r>
              <a:rPr lang="en-US" altLang="zh-CN" dirty="0" err="1">
                <a:latin typeface="Times New Roman" charset="0"/>
              </a:rPr>
              <a:t>GBRank</a:t>
            </a:r>
            <a:r>
              <a:rPr lang="zh-CN" altLang="en-US" dirty="0">
                <a:latin typeface="Times New Roman" charset="0"/>
              </a:rPr>
              <a:t>算法原理介绍</a:t>
            </a:r>
            <a:endParaRPr lang="zh-CN" altLang="zh-CN" dirty="0">
              <a:latin typeface="Times New Roman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2509" y="1219200"/>
            <a:ext cx="10960925" cy="546660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>
                <a:latin typeface="Times New Roman" charset="0"/>
              </a:rPr>
              <a:t>算法步骤：</a:t>
            </a:r>
            <a:endParaRPr lang="en-US" altLang="zh-CN" sz="2000" dirty="0">
              <a:latin typeface="Times New Roman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82" y="1340389"/>
            <a:ext cx="6256296" cy="53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334250" cy="457200"/>
          </a:xfrm>
        </p:spPr>
        <p:txBody>
          <a:bodyPr/>
          <a:lstStyle/>
          <a:p>
            <a:r>
              <a:rPr lang="zh-CN" altLang="en-US" dirty="0">
                <a:latin typeface="Times New Roman" charset="0"/>
              </a:rPr>
              <a:t>在</a:t>
            </a:r>
            <a:r>
              <a:rPr lang="en-US" altLang="zh-CN" dirty="0">
                <a:latin typeface="Times New Roman" charset="0"/>
              </a:rPr>
              <a:t>UGC</a:t>
            </a:r>
            <a:r>
              <a:rPr lang="zh-CN" altLang="en-US" dirty="0">
                <a:latin typeface="Times New Roman" charset="0"/>
              </a:rPr>
              <a:t>粗排中的应用</a:t>
            </a:r>
            <a:endParaRPr lang="zh-CN" altLang="zh-CN" dirty="0">
              <a:latin typeface="Times New Roman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32509" y="1219200"/>
            <a:ext cx="10960925" cy="546660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>
                <a:latin typeface="Times New Roman" charset="0"/>
              </a:rPr>
              <a:t>问题现状：</a:t>
            </a:r>
            <a:endParaRPr lang="en-US" altLang="zh-CN" sz="2400" b="1" dirty="0" smtClean="0">
              <a:latin typeface="Times New Roman" charset="0"/>
            </a:endParaRP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en-US" altLang="zh-CN" sz="2400" dirty="0" smtClean="0"/>
              <a:t>UGC</a:t>
            </a:r>
            <a:r>
              <a:rPr lang="zh-CN" altLang="en-US" sz="2400" dirty="0" smtClean="0"/>
              <a:t>粗排时仅仅根据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ctr</a:t>
            </a:r>
            <a:r>
              <a:rPr lang="zh-CN" altLang="en-US" sz="2400" dirty="0" smtClean="0"/>
              <a:t>从大到小排序，展现低的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ctr</a:t>
            </a:r>
            <a:r>
              <a:rPr lang="zh-CN" altLang="en-US" sz="2400" dirty="0" smtClean="0"/>
              <a:t>置信度不高，导致质量不好的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排在了前面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/>
              <a:t>解决方法：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dirty="0"/>
              <a:t>根据用户的点击反馈，对低展现的</a:t>
            </a:r>
            <a:r>
              <a:rPr lang="en-US" altLang="zh-CN" sz="2400" dirty="0"/>
              <a:t>item</a:t>
            </a:r>
            <a:r>
              <a:rPr lang="zh-CN" altLang="en-US" sz="2400" dirty="0"/>
              <a:t>预估一个质量分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dirty="0"/>
              <a:t>训练集</a:t>
            </a:r>
            <a:r>
              <a:rPr lang="zh-CN" altLang="en-US" sz="2400" dirty="0" smtClean="0"/>
              <a:t>：展现</a:t>
            </a:r>
            <a:r>
              <a:rPr lang="zh-CN" altLang="en-US" sz="2400" dirty="0"/>
              <a:t>大于</a:t>
            </a:r>
            <a:r>
              <a:rPr lang="en-US" altLang="zh-CN" sz="2400" dirty="0"/>
              <a:t>1000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构造</a:t>
            </a:r>
            <a:r>
              <a:rPr lang="en-US" altLang="zh-CN" sz="2400" dirty="0"/>
              <a:t>pairwise</a:t>
            </a:r>
            <a:r>
              <a:rPr lang="zh-CN" altLang="en-US" sz="2400" dirty="0"/>
              <a:t>样本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dirty="0"/>
              <a:t>特征：见下页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714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334250" cy="457200"/>
          </a:xfrm>
        </p:spPr>
        <p:txBody>
          <a:bodyPr/>
          <a:lstStyle/>
          <a:p>
            <a:r>
              <a:rPr lang="zh-CN" altLang="en-US" dirty="0">
                <a:latin typeface="Times New Roman" charset="0"/>
              </a:rPr>
              <a:t>在</a:t>
            </a:r>
            <a:r>
              <a:rPr lang="en-US" altLang="zh-CN" dirty="0">
                <a:latin typeface="Times New Roman" charset="0"/>
              </a:rPr>
              <a:t>UGC</a:t>
            </a:r>
            <a:r>
              <a:rPr lang="zh-CN" altLang="en-US" dirty="0">
                <a:latin typeface="Times New Roman" charset="0"/>
              </a:rPr>
              <a:t>粗排中的应用</a:t>
            </a:r>
            <a:endParaRPr lang="zh-CN" altLang="zh-CN" dirty="0">
              <a:latin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033272"/>
            <a:ext cx="7057851" cy="44897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69" y="381000"/>
            <a:ext cx="5550027" cy="62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334250" cy="457200"/>
          </a:xfrm>
        </p:spPr>
        <p:txBody>
          <a:bodyPr/>
          <a:lstStyle/>
          <a:p>
            <a:r>
              <a:rPr lang="zh-CN" altLang="en-US" dirty="0">
                <a:latin typeface="Times New Roman" charset="0"/>
              </a:rPr>
              <a:t>在</a:t>
            </a:r>
            <a:r>
              <a:rPr lang="en-US" altLang="zh-CN" dirty="0">
                <a:latin typeface="Times New Roman" charset="0"/>
              </a:rPr>
              <a:t>UGC</a:t>
            </a:r>
            <a:r>
              <a:rPr lang="zh-CN" altLang="en-US" dirty="0">
                <a:latin typeface="Times New Roman" charset="0"/>
              </a:rPr>
              <a:t>粗排中的应用</a:t>
            </a:r>
            <a:endParaRPr lang="zh-CN" altLang="zh-CN" dirty="0">
              <a:latin typeface="Times New Roman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2509" y="1219200"/>
            <a:ext cx="10960925" cy="546660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en-US" altLang="zh-CN" sz="2400" b="1" dirty="0" smtClean="0"/>
              <a:t>PAI</a:t>
            </a:r>
            <a:r>
              <a:rPr lang="zh-CN" altLang="en-US" sz="2400" b="1" dirty="0" smtClean="0"/>
              <a:t>实现：</a:t>
            </a:r>
            <a:endParaRPr lang="en-US" altLang="zh-CN" sz="2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0" y="1377696"/>
            <a:ext cx="6308344" cy="47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334250" cy="457200"/>
          </a:xfrm>
        </p:spPr>
        <p:txBody>
          <a:bodyPr/>
          <a:lstStyle/>
          <a:p>
            <a:r>
              <a:rPr lang="zh-CN" altLang="en-US" dirty="0" smtClean="0">
                <a:latin typeface="Times New Roman" charset="0"/>
              </a:rPr>
              <a:t>效果及分析</a:t>
            </a:r>
            <a:endParaRPr lang="zh-CN" altLang="zh-CN" dirty="0">
              <a:latin typeface="Times New Roman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2509" y="1219200"/>
            <a:ext cx="10960925" cy="546660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>
                <a:latin typeface="Times New Roman" charset="0"/>
              </a:rPr>
              <a:t>效果：</a:t>
            </a:r>
            <a:endParaRPr lang="en-US" altLang="zh-CN" sz="2400" b="1" dirty="0" smtClean="0">
              <a:latin typeface="Times New Roman" charset="0"/>
            </a:endParaRP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en-US" altLang="zh-CN" sz="2400" dirty="0" err="1" smtClean="0"/>
              <a:t>ctr</a:t>
            </a:r>
            <a:r>
              <a:rPr lang="zh-CN" altLang="en-US" sz="2400" dirty="0" smtClean="0"/>
              <a:t>、人均</a:t>
            </a:r>
            <a:r>
              <a:rPr lang="en-US" altLang="zh-CN" sz="2400" dirty="0" err="1" smtClean="0"/>
              <a:t>vv</a:t>
            </a:r>
            <a:r>
              <a:rPr lang="zh-CN" altLang="en-US" sz="2400" dirty="0" smtClean="0"/>
              <a:t>提升</a:t>
            </a:r>
            <a:r>
              <a:rPr lang="en-US" altLang="zh-CN" sz="2400" dirty="0" smtClean="0"/>
              <a:t>30%</a:t>
            </a:r>
            <a:r>
              <a:rPr lang="zh-CN" altLang="en-US" sz="2400" dirty="0" smtClean="0"/>
              <a:t>以上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/>
              <a:t>存在的问题：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r>
              <a:rPr lang="zh-CN" altLang="en-US" sz="2400" b="1" dirty="0" smtClean="0"/>
              <a:t>新视频无法拿到相应的特征并且模型一天跑一次，会导致无法对新视频预估质量分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charset="2"/>
              <a:buChar char="u"/>
            </a:pP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88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AA5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27764</TotalTime>
  <Words>446</Words>
  <Application>Microsoft Macintosh PowerPoint</Application>
  <PresentationFormat>宽屏</PresentationFormat>
  <Paragraphs>67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DengXian</vt:lpstr>
      <vt:lpstr>Mangal</vt:lpstr>
      <vt:lpstr>Times New Roman</vt:lpstr>
      <vt:lpstr>Wingdings</vt:lpstr>
      <vt:lpstr>宋体</vt:lpstr>
      <vt:lpstr>微软雅黑</vt:lpstr>
      <vt:lpstr>2_Office 主题</vt:lpstr>
      <vt:lpstr>PowerPoint 演示文稿</vt:lpstr>
      <vt:lpstr>目录</vt:lpstr>
      <vt:lpstr>GBRank算法原理介绍</vt:lpstr>
      <vt:lpstr>GBRank算法原理介绍</vt:lpstr>
      <vt:lpstr>GBRank算法原理介绍</vt:lpstr>
      <vt:lpstr>在UGC粗排中的应用</vt:lpstr>
      <vt:lpstr>在UGC粗排中的应用</vt:lpstr>
      <vt:lpstr>在UGC粗排中的应用</vt:lpstr>
      <vt:lpstr>效果及分析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李腾</dc:creator>
  <cp:lastModifiedBy>xiang li</cp:lastModifiedBy>
  <cp:revision>865</cp:revision>
  <dcterms:created xsi:type="dcterms:W3CDTF">2016-12-19T14:41:11Z</dcterms:created>
  <dcterms:modified xsi:type="dcterms:W3CDTF">2017-12-15T02:31:56Z</dcterms:modified>
</cp:coreProperties>
</file>