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5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1346-9E23-4380-A61F-1838AA9BF621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456A-3B7E-4EC5-B717-50002274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DNN</a:t>
            </a:r>
            <a:r>
              <a:rPr lang="zh-CN" altLang="en-US" b="1" dirty="0" smtClean="0"/>
              <a:t>推荐模型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0411" y="4362613"/>
            <a:ext cx="9144000" cy="1655762"/>
          </a:xfrm>
        </p:spPr>
        <p:txBody>
          <a:bodyPr/>
          <a:lstStyle/>
          <a:p>
            <a:r>
              <a:rPr lang="zh-CN" altLang="en-US" dirty="0"/>
              <a:t>汪</a:t>
            </a:r>
            <a:r>
              <a:rPr lang="zh-CN" altLang="en-US" dirty="0" smtClean="0"/>
              <a:t>飞</a:t>
            </a:r>
            <a:endParaRPr lang="en-US" altLang="zh-CN" dirty="0" smtClean="0"/>
          </a:p>
          <a:p>
            <a:r>
              <a:rPr lang="en-US" altLang="zh-CN" dirty="0" smtClean="0"/>
              <a:t>2017-11-16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61604"/>
            <a:ext cx="5676900" cy="433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1647" y="1167468"/>
            <a:ext cx="624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tf.metrics.sparse_average_precision_at_k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580262" y="2057196"/>
            <a:ext cx="4990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离线数据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1.8%~2.7% </a:t>
            </a:r>
            <a:r>
              <a:rPr lang="zh-CN" altLang="en-US" sz="2800" dirty="0" smtClean="0"/>
              <a:t>依据</a:t>
            </a:r>
            <a:r>
              <a:rPr lang="zh-CN" altLang="en-US" sz="2800" dirty="0"/>
              <a:t>测试</a:t>
            </a:r>
            <a:r>
              <a:rPr lang="zh-CN" altLang="en-US" sz="2800" dirty="0" smtClean="0"/>
              <a:t>集不同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冷启动用户：</a:t>
            </a:r>
            <a:r>
              <a:rPr lang="en-US" altLang="zh-CN" sz="2800" dirty="0" smtClean="0"/>
              <a:t>5%-6%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全</a:t>
            </a:r>
            <a:r>
              <a:rPr lang="zh-CN" altLang="en-US" sz="2800" dirty="0" smtClean="0"/>
              <a:t>量用户：</a:t>
            </a:r>
            <a:r>
              <a:rPr lang="en-US" altLang="zh-CN" sz="2800" dirty="0" smtClean="0"/>
              <a:t>2%-3%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67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场景外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与场景内目标相关性</a:t>
            </a:r>
            <a:endParaRPr lang="en-US" altLang="zh-CN" dirty="0" smtClean="0"/>
          </a:p>
          <a:p>
            <a:r>
              <a:rPr lang="zh-CN" altLang="en-US" dirty="0" smtClean="0"/>
              <a:t>模型无法解决知识迁移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/>
              <a:t>分词</a:t>
            </a:r>
            <a:endParaRPr lang="en-US" altLang="zh-CN" dirty="0"/>
          </a:p>
          <a:p>
            <a:r>
              <a:rPr lang="zh-CN" altLang="en-US" dirty="0" smtClean="0"/>
              <a:t>播放序列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非常大</a:t>
            </a:r>
            <a:endParaRPr lang="en-US" altLang="zh-CN" dirty="0"/>
          </a:p>
          <a:p>
            <a:r>
              <a:rPr lang="zh-CN" altLang="en-US" dirty="0" smtClean="0"/>
              <a:t>推荐结果类似</a:t>
            </a:r>
            <a:r>
              <a:rPr lang="en-US" altLang="zh-CN" dirty="0" smtClean="0"/>
              <a:t>w2v</a:t>
            </a:r>
            <a:endParaRPr lang="en-US" altLang="zh-CN" dirty="0"/>
          </a:p>
          <a:p>
            <a:r>
              <a:rPr lang="zh-CN" altLang="en-US" dirty="0" smtClean="0"/>
              <a:t>接入</a:t>
            </a:r>
            <a:r>
              <a:rPr lang="en-US" altLang="zh-CN" dirty="0" smtClean="0"/>
              <a:t>Sequence model</a:t>
            </a:r>
            <a:r>
              <a:rPr lang="zh-CN" altLang="en-US" dirty="0" smtClean="0"/>
              <a:t>对模型提升应该会比较大</a:t>
            </a:r>
            <a:endParaRPr lang="en-US" altLang="zh-CN" dirty="0" smtClean="0"/>
          </a:p>
          <a:p>
            <a:r>
              <a:rPr lang="en-US" altLang="zh-CN" dirty="0" smtClean="0"/>
              <a:t>Subsampling</a:t>
            </a:r>
            <a:r>
              <a:rPr lang="zh-CN" altLang="en-US" dirty="0" smtClean="0"/>
              <a:t>对结果的影响非常大</a:t>
            </a:r>
            <a:endParaRPr lang="en-US" altLang="zh-CN" dirty="0" smtClean="0"/>
          </a:p>
          <a:p>
            <a:r>
              <a:rPr lang="zh-CN" altLang="en-US" dirty="0" smtClean="0"/>
              <a:t>实时模型效果会更好（对于重度用户效果更明显）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889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Framework: candidate generation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26" y="750753"/>
            <a:ext cx="7375023" cy="60132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46549" y="1768979"/>
            <a:ext cx="2820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冷启动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异构数据平滑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User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1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834" y="-15639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Framework: ranking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0" y="775531"/>
            <a:ext cx="8489290" cy="5767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0193" y="1542973"/>
                <a:ext cx="2644763" cy="952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3" y="1542973"/>
                <a:ext cx="2644763" cy="9521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88993" cy="4351338"/>
          </a:xfrm>
        </p:spPr>
        <p:txBody>
          <a:bodyPr/>
          <a:lstStyle/>
          <a:p>
            <a:r>
              <a:rPr lang="en-US" altLang="zh-CN" dirty="0" smtClean="0"/>
              <a:t>DNN can do Feature Engineering?</a:t>
            </a:r>
          </a:p>
          <a:p>
            <a:r>
              <a:rPr lang="en-US" altLang="zh-CN" dirty="0" smtClean="0"/>
              <a:t>Categorical</a:t>
            </a:r>
          </a:p>
          <a:p>
            <a:pPr lvl="1"/>
            <a:r>
              <a:rPr lang="en-US" altLang="zh-CN" dirty="0" smtClean="0"/>
              <a:t>Binary(</a:t>
            </a:r>
            <a:r>
              <a:rPr lang="zh-CN" altLang="en-US" dirty="0"/>
              <a:t>性别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Multiple value(</a:t>
            </a:r>
            <a:r>
              <a:rPr lang="zh-CN" altLang="en-US" dirty="0" smtClean="0"/>
              <a:t>手机型号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Continuous features</a:t>
            </a:r>
            <a:r>
              <a:rPr lang="zh-CN" altLang="en-US" dirty="0" smtClean="0"/>
              <a:t>（身高）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Univalent</a:t>
            </a:r>
            <a:r>
              <a:rPr lang="zh-CN" altLang="en-US" dirty="0" smtClean="0"/>
              <a:t>（最后观看的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Multivalent</a:t>
            </a:r>
            <a:r>
              <a:rPr lang="zh-CN" altLang="en-US" dirty="0" smtClean="0"/>
              <a:t>（最近一个月观看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集合）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3759" y="1825625"/>
            <a:ext cx="5387372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Embedding Categorical Features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share underlying </a:t>
            </a:r>
            <a:r>
              <a:rPr lang="en-US" altLang="zh-CN" sz="2800" dirty="0" err="1" smtClean="0"/>
              <a:t>emeddings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Normalizing Continuous Features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cumulative distribution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Power(x) and </a:t>
            </a:r>
            <a:r>
              <a:rPr lang="en-US" altLang="zh-CN" sz="2800" dirty="0" err="1" smtClean="0"/>
              <a:t>sqrt</a:t>
            </a:r>
            <a:r>
              <a:rPr lang="en-US" altLang="zh-CN" sz="2800" dirty="0" smtClean="0"/>
              <a:t>(x)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12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726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Example 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53" y="302595"/>
            <a:ext cx="6054072" cy="61982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0" y="1361319"/>
            <a:ext cx="5610225" cy="3400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8740" y="5077280"/>
                <a:ext cx="4665828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altLang="zh-CN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0" y="5077280"/>
                <a:ext cx="4665828" cy="5990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6375" y="1978025"/>
            <a:ext cx="3633388" cy="4351338"/>
          </a:xfrm>
        </p:spPr>
        <p:txBody>
          <a:bodyPr/>
          <a:lstStyle/>
          <a:p>
            <a:r>
              <a:rPr lang="en-US" altLang="zh-CN" dirty="0" smtClean="0"/>
              <a:t>Watch Sequence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User Tag</a:t>
            </a:r>
          </a:p>
          <a:p>
            <a:pPr lvl="1"/>
            <a:r>
              <a:rPr lang="en-US" altLang="zh-CN" dirty="0" err="1" smtClean="0"/>
              <a:t>iflow</a:t>
            </a:r>
            <a:r>
              <a:rPr lang="en-US" altLang="zh-CN" dirty="0" smtClean="0"/>
              <a:t>-tag</a:t>
            </a:r>
          </a:p>
          <a:p>
            <a:pPr lvl="1"/>
            <a:r>
              <a:rPr lang="en-US" altLang="zh-CN" dirty="0" smtClean="0"/>
              <a:t>long-tag</a:t>
            </a:r>
          </a:p>
          <a:p>
            <a:pPr lvl="1"/>
            <a:r>
              <a:rPr lang="en-US" altLang="zh-CN" dirty="0" smtClean="0"/>
              <a:t>not-feed-tag</a:t>
            </a:r>
          </a:p>
          <a:p>
            <a:pPr lvl="1"/>
            <a:r>
              <a:rPr lang="en-US" altLang="zh-CN" dirty="0" smtClean="0"/>
              <a:t>search-tag</a:t>
            </a:r>
          </a:p>
          <a:p>
            <a:r>
              <a:rPr lang="en-US" altLang="zh-CN" dirty="0" smtClean="0"/>
              <a:t>Example age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27510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Demography</a:t>
            </a:r>
          </a:p>
          <a:p>
            <a:pPr lvl="1"/>
            <a:r>
              <a:rPr lang="en-US" altLang="zh-CN" smtClean="0"/>
              <a:t>sex</a:t>
            </a:r>
          </a:p>
          <a:p>
            <a:pPr lvl="1"/>
            <a:r>
              <a:rPr lang="en-US" altLang="zh-CN" smtClean="0"/>
              <a:t>age</a:t>
            </a:r>
          </a:p>
          <a:p>
            <a:pPr lvl="1"/>
            <a:r>
              <a:rPr lang="en-US" altLang="zh-CN" smtClean="0"/>
              <a:t>education</a:t>
            </a:r>
          </a:p>
          <a:p>
            <a:pPr lvl="1"/>
            <a:r>
              <a:rPr lang="en-US" altLang="zh-CN" smtClean="0"/>
              <a:t>family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186872" y="1978025"/>
            <a:ext cx="3633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Phone</a:t>
            </a:r>
          </a:p>
          <a:p>
            <a:r>
              <a:rPr lang="en-US" altLang="zh-CN" dirty="0" smtClean="0"/>
              <a:t>City</a:t>
            </a:r>
          </a:p>
          <a:p>
            <a:r>
              <a:rPr lang="en-US" altLang="zh-CN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892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Sampling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7641" y="6127234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https://www.tensorflow.org/versions/r0.12/api_docs/python/nn/candidate_sampling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8759" y="1875375"/>
                <a:ext cx="5007660" cy="1117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9" y="1875375"/>
                <a:ext cx="5007660" cy="1117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8200" y="3264494"/>
            <a:ext cx="83748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宋体" panose="02010600030101010101" pitchFamily="2" charset="-122"/>
              <a:buChar char="※"/>
            </a:pPr>
            <a:r>
              <a:rPr lang="en-US" altLang="zh-CN" sz="3200" dirty="0" err="1" smtClean="0"/>
              <a:t>tf.nn.nce</a:t>
            </a:r>
            <a:endParaRPr lang="en-US" altLang="zh-CN" sz="3200" dirty="0" smtClean="0"/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err="1" smtClean="0"/>
              <a:t>tf.nn.sampled_softmax_loss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14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731" y="-19263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Serving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731" y="91010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向量搜索引擎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可以形成一个通用组件，类似于搜索引擎</a:t>
            </a:r>
            <a:endParaRPr lang="en-US" altLang="zh-CN" dirty="0"/>
          </a:p>
          <a:p>
            <a:r>
              <a:rPr lang="en-US" altLang="zh-CN" dirty="0" smtClean="0"/>
              <a:t>Hashing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zh-CN" altLang="en-US" dirty="0" smtClean="0"/>
              <a:t>基本思路是构建一个最优化算法进行聚类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81729" y="1131079"/>
            <a:ext cx="457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J. Weston, S.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, and N. </a:t>
            </a:r>
            <a:r>
              <a:rPr lang="en-US" altLang="zh-CN" dirty="0" err="1" smtClean="0"/>
              <a:t>Usunier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Wsabie</a:t>
            </a:r>
            <a:r>
              <a:rPr lang="en-US" altLang="zh-CN" dirty="0" smtClean="0"/>
              <a:t>: Scaling up to large vocabulary image annotation. In Proceedings of the International Joint Conference on Artificial Intelligence, IJCAI, 2011.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4" y="3654245"/>
            <a:ext cx="8510899" cy="29309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1630" y="4242536"/>
            <a:ext cx="3059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向量减少为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维 </a:t>
            </a:r>
            <a:r>
              <a:rPr lang="en-US" altLang="zh-CN" dirty="0" smtClean="0"/>
              <a:t>120ms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C++ SIMD *8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603" y="-11173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Modification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40037" y="5452219"/>
            <a:ext cx="2632104" cy="8203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avg</a:t>
            </a:r>
            <a:r>
              <a:rPr lang="en-US" altLang="zh-CN" sz="2800" dirty="0" smtClean="0"/>
              <a:t>(20)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3572141" y="5452219"/>
            <a:ext cx="1384419" cy="82039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avg</a:t>
            </a:r>
            <a:r>
              <a:rPr lang="en-US" altLang="zh-CN" sz="2800" dirty="0" smtClean="0"/>
              <a:t>(10)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48" y="5036839"/>
            <a:ext cx="239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play sequence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40037" y="4666969"/>
            <a:ext cx="572568" cy="3589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25211" y="4666969"/>
            <a:ext cx="546930" cy="3589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/>
              <a:t>w20</a:t>
            </a:r>
            <a:endParaRPr lang="zh-CN" altLang="en-US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982624" y="4666969"/>
            <a:ext cx="572568" cy="3589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72141" y="4666969"/>
            <a:ext cx="572568" cy="3589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/>
              <a:t>m1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383992" y="4666969"/>
            <a:ext cx="572568" cy="3589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/>
              <a:t>m10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4956560" y="5460761"/>
            <a:ext cx="1247687" cy="3845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search</a:t>
            </a:r>
            <a:endParaRPr lang="zh-CN" altLang="en-US" sz="2800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204245" y="5460761"/>
            <a:ext cx="1247687" cy="3845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long</a:t>
            </a:r>
            <a:endParaRPr lang="zh-CN" altLang="en-US" sz="28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451932" y="5460761"/>
            <a:ext cx="1247687" cy="384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 smtClean="0"/>
              <a:t>ugc</a:t>
            </a:r>
            <a:endParaRPr lang="zh-CN" altLang="en-US" sz="28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4956560" y="5845326"/>
            <a:ext cx="3743059" cy="4358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 smtClean="0"/>
              <a:t>iflow</a:t>
            </a:r>
            <a:endParaRPr lang="zh-CN" altLang="en-US" sz="28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8699619" y="5452219"/>
            <a:ext cx="1213502" cy="82039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phone</a:t>
            </a:r>
            <a:endParaRPr lang="zh-CN" altLang="en-US" sz="2800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9913121" y="5452218"/>
            <a:ext cx="1213502" cy="820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other</a:t>
            </a:r>
            <a:endParaRPr lang="zh-CN" altLang="en-US" sz="2800" dirty="0" smtClean="0"/>
          </a:p>
        </p:txBody>
      </p:sp>
      <p:sp>
        <p:nvSpPr>
          <p:cNvPr id="18" name="乘号 17"/>
          <p:cNvSpPr/>
          <p:nvPr/>
        </p:nvSpPr>
        <p:spPr>
          <a:xfrm>
            <a:off x="2683379" y="5127479"/>
            <a:ext cx="341832" cy="324739"/>
          </a:xfrm>
          <a:prstGeom prst="mathMultiply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/>
          </a:p>
        </p:txBody>
      </p:sp>
      <p:sp>
        <p:nvSpPr>
          <p:cNvPr id="19" name="椭圆 18"/>
          <p:cNvSpPr/>
          <p:nvPr/>
        </p:nvSpPr>
        <p:spPr>
          <a:xfrm>
            <a:off x="5118931" y="2888481"/>
            <a:ext cx="461472" cy="427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6071785" y="3601125"/>
            <a:ext cx="15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tanh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elu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815555" y="3592818"/>
            <a:ext cx="1068224" cy="3845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BN</a:t>
            </a:r>
            <a:endParaRPr lang="zh-CN" altLang="en-US" sz="2800" dirty="0" smtClean="0"/>
          </a:p>
        </p:txBody>
      </p:sp>
      <p:cxnSp>
        <p:nvCxnSpPr>
          <p:cNvPr id="23" name="直接箭头连接符 22"/>
          <p:cNvCxnSpPr>
            <a:endCxn id="21" idx="2"/>
          </p:cNvCxnSpPr>
          <p:nvPr/>
        </p:nvCxnSpPr>
        <p:spPr>
          <a:xfrm flipV="1">
            <a:off x="3858425" y="3977379"/>
            <a:ext cx="1491242" cy="89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0"/>
            <a:endCxn id="21" idx="2"/>
          </p:cNvCxnSpPr>
          <p:nvPr/>
        </p:nvCxnSpPr>
        <p:spPr>
          <a:xfrm flipV="1">
            <a:off x="2268908" y="3977379"/>
            <a:ext cx="3080759" cy="6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0"/>
            <a:endCxn id="21" idx="2"/>
          </p:cNvCxnSpPr>
          <p:nvPr/>
        </p:nvCxnSpPr>
        <p:spPr>
          <a:xfrm flipV="1">
            <a:off x="1226321" y="3977379"/>
            <a:ext cx="4123346" cy="6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21" idx="2"/>
          </p:cNvCxnSpPr>
          <p:nvPr/>
        </p:nvCxnSpPr>
        <p:spPr>
          <a:xfrm flipV="1">
            <a:off x="4670276" y="3977379"/>
            <a:ext cx="679391" cy="6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0"/>
            <a:endCxn id="21" idx="2"/>
          </p:cNvCxnSpPr>
          <p:nvPr/>
        </p:nvCxnSpPr>
        <p:spPr>
          <a:xfrm flipH="1" flipV="1">
            <a:off x="5349667" y="3977379"/>
            <a:ext cx="230737" cy="148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21" idx="2"/>
          </p:cNvCxnSpPr>
          <p:nvPr/>
        </p:nvCxnSpPr>
        <p:spPr>
          <a:xfrm flipH="1" flipV="1">
            <a:off x="5349667" y="3977379"/>
            <a:ext cx="1478422" cy="148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0"/>
            <a:endCxn id="21" idx="2"/>
          </p:cNvCxnSpPr>
          <p:nvPr/>
        </p:nvCxnSpPr>
        <p:spPr>
          <a:xfrm flipH="1" flipV="1">
            <a:off x="5349667" y="3977379"/>
            <a:ext cx="2726109" cy="148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0"/>
            <a:endCxn id="21" idx="2"/>
          </p:cNvCxnSpPr>
          <p:nvPr/>
        </p:nvCxnSpPr>
        <p:spPr>
          <a:xfrm flipH="1" flipV="1">
            <a:off x="5349667" y="3977379"/>
            <a:ext cx="395670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0"/>
            <a:endCxn id="21" idx="2"/>
          </p:cNvCxnSpPr>
          <p:nvPr/>
        </p:nvCxnSpPr>
        <p:spPr>
          <a:xfrm flipH="1" flipV="1">
            <a:off x="5349667" y="3977379"/>
            <a:ext cx="5170205" cy="147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0"/>
            <a:endCxn id="19" idx="4"/>
          </p:cNvCxnSpPr>
          <p:nvPr/>
        </p:nvCxnSpPr>
        <p:spPr>
          <a:xfrm flipV="1">
            <a:off x="5349667" y="3315771"/>
            <a:ext cx="0" cy="27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97420" y="2917460"/>
            <a:ext cx="15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 bias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4574136" y="2297893"/>
            <a:ext cx="1551062" cy="38456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dropout</a:t>
            </a:r>
            <a:endParaRPr lang="zh-CN" altLang="en-US" sz="2800" dirty="0" smtClean="0"/>
          </a:p>
        </p:txBody>
      </p:sp>
      <p:cxnSp>
        <p:nvCxnSpPr>
          <p:cNvPr id="47" name="直接箭头连接符 46"/>
          <p:cNvCxnSpPr>
            <a:stCxn id="19" idx="0"/>
            <a:endCxn id="45" idx="2"/>
          </p:cNvCxnSpPr>
          <p:nvPr/>
        </p:nvCxnSpPr>
        <p:spPr>
          <a:xfrm flipV="1">
            <a:off x="5349667" y="2682454"/>
            <a:ext cx="0" cy="2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153398" y="1426703"/>
            <a:ext cx="4392538" cy="47856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 smtClean="0"/>
              <a:t>sample_softmax</a:t>
            </a:r>
            <a:endParaRPr lang="zh-CN" altLang="en-US" sz="2800" dirty="0" smtClean="0"/>
          </a:p>
        </p:txBody>
      </p:sp>
      <p:cxnSp>
        <p:nvCxnSpPr>
          <p:cNvPr id="51" name="直接箭头连接符 50"/>
          <p:cNvCxnSpPr>
            <a:stCxn id="45" idx="0"/>
            <a:endCxn id="49" idx="4"/>
          </p:cNvCxnSpPr>
          <p:nvPr/>
        </p:nvCxnSpPr>
        <p:spPr>
          <a:xfrm flipV="1">
            <a:off x="5349667" y="1905268"/>
            <a:ext cx="0" cy="39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679464" y="1481319"/>
            <a:ext cx="15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 bias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28942" y="4426724"/>
            <a:ext cx="4127618" cy="610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 smtClean="0"/>
              <a:t>cnn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rnn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94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</a:spPr>
      <a:bodyPr rtlCol="0" anchor="ctr"/>
      <a:lstStyle>
        <a:defPPr algn="ctr">
          <a:defRPr sz="2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315</Words>
  <Application>Microsoft Office PowerPoint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DNN推荐模型</vt:lpstr>
      <vt:lpstr>Framework: candidate generation</vt:lpstr>
      <vt:lpstr>Framework: ranking</vt:lpstr>
      <vt:lpstr>Feature Engineering</vt:lpstr>
      <vt:lpstr>Example Age</vt:lpstr>
      <vt:lpstr>Used Feature</vt:lpstr>
      <vt:lpstr>Candidate Sampling</vt:lpstr>
      <vt:lpstr>Serving</vt:lpstr>
      <vt:lpstr>Modification</vt:lpstr>
      <vt:lpstr>Benchmark</vt:lpstr>
      <vt:lpstr>Understanding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pharosa</dc:creator>
  <cp:lastModifiedBy>pharosa</cp:lastModifiedBy>
  <cp:revision>48</cp:revision>
  <dcterms:created xsi:type="dcterms:W3CDTF">2017-11-16T15:15:52Z</dcterms:created>
  <dcterms:modified xsi:type="dcterms:W3CDTF">2017-11-17T04:18:49Z</dcterms:modified>
</cp:coreProperties>
</file>