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</p:sldMasterIdLst>
  <p:notesMasterIdLst>
    <p:notesMasterId r:id="rId13"/>
  </p:notesMasterIdLst>
  <p:handoutMasterIdLst>
    <p:handoutMasterId r:id="rId14"/>
  </p:handoutMasterIdLst>
  <p:sldIdLst>
    <p:sldId id="265" r:id="rId3"/>
    <p:sldId id="319" r:id="rId4"/>
    <p:sldId id="321" r:id="rId5"/>
    <p:sldId id="320" r:id="rId6"/>
    <p:sldId id="312" r:id="rId7"/>
    <p:sldId id="322" r:id="rId8"/>
    <p:sldId id="323" r:id="rId9"/>
    <p:sldId id="324" r:id="rId10"/>
    <p:sldId id="315" r:id="rId11"/>
    <p:sldId id="25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>
          <p15:clr>
            <a:srgbClr val="A4A3A4"/>
          </p15:clr>
        </p15:guide>
        <p15:guide id="2" pos="38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7C76"/>
    <a:srgbClr val="AA47F5"/>
    <a:srgbClr val="0AA5FF"/>
    <a:srgbClr val="FC4E09"/>
    <a:srgbClr val="EF632F"/>
    <a:srgbClr val="FF2803"/>
    <a:srgbClr val="0A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9" autoAdjust="0"/>
    <p:restoredTop sz="80530" autoAdjust="0"/>
  </p:normalViewPr>
  <p:slideViewPr>
    <p:cSldViewPr snapToGrid="0" showGuides="1">
      <p:cViewPr varScale="1">
        <p:scale>
          <a:sx n="106" d="100"/>
          <a:sy n="106" d="100"/>
        </p:scale>
        <p:origin x="336" y="114"/>
      </p:cViewPr>
      <p:guideLst>
        <p:guide orient="horz" pos="2172"/>
        <p:guide pos="3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2704F-B599-421D-AE32-2544BCCC8F11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8D21C-2E17-453D-A3CA-2EA354BFD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440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79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1BF5D-5A31-4051-95FF-5CECA22C6E5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094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抗噪能力比较差，经常借助商品类目来解决</a:t>
            </a:r>
            <a:endParaRPr lang="en-US" altLang="zh-CN" dirty="0" smtClean="0"/>
          </a:p>
          <a:p>
            <a:r>
              <a:rPr lang="zh-CN" altLang="en-US" dirty="0" smtClean="0"/>
              <a:t>哈利波特现象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336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直观来理解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Triangle Rank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就是它不再以“点”向二跳拓展，而是以“边”向外拓展。同时中间的节点如果越“活越”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构成的三角形越多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，则权重越低。和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Adamic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/Adar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Triangle Rank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要更严格，它考虑了中间节点的网络结构，算出来的节点和主节点连接更紧密，准确性也就越高。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仍然以图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为例，我们来计算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Triangle Rank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的分数：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TR(s, p) = 1/2 + 1/1 + 1/1 = 2.5</a:t>
            </a:r>
            <a:b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TR(s, r) = 1/2 = 0.5;</a:t>
            </a:r>
            <a:b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TR(s, q) = TR(s, w) = 0;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880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直观来理解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Triangle Rank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就是它不再以“点”向二跳拓展，而是以“边”向外拓展。同时中间的节点如果越“活越”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构成的三角形越多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，则权重越低。和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Adamic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/Adar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Triangle Rank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要更严格，它考虑了中间节点的网络结构，算出来的节点和主节点连接更紧密，准确性也就越高。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仍然以图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为例，我们来计算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Triangle Rank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的分数：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TR(s, p) = 1/2 + 1/1 + 1/1 = 2.5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TR(s, r) = 1/2 = 0.5;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TR(s, q) = TR(s, w) = 0;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95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7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08822" y="2363783"/>
            <a:ext cx="6043238" cy="5917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单击此处插入标题</a:t>
            </a:r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18103" y="506539"/>
            <a:ext cx="1542086" cy="655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/>
          <a:srcRect l="21167" b="14284"/>
          <a:stretch>
            <a:fillRect/>
          </a:stretch>
        </p:blipFill>
        <p:spPr>
          <a:xfrm>
            <a:off x="0" y="1227473"/>
            <a:ext cx="5178419" cy="5630528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5638587"/>
            <a:ext cx="1051011" cy="1219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2017/9/15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2017/9/15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2017/9/15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2017/9/15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615C-48E6-4FB2-99E9-132213FFBDDE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B626-C681-4C46-8786-B5FD1F7B600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图片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矩形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2017/9/15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2017/9/15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2017/9/15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2017/9/15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08822" y="2363783"/>
            <a:ext cx="6043238" cy="5917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单击此处插入标题</a:t>
            </a:r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18103" y="506539"/>
            <a:ext cx="1542086" cy="655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/>
          <a:srcRect l="21167" b="14284"/>
          <a:stretch>
            <a:fillRect/>
          </a:stretch>
        </p:blipFill>
        <p:spPr>
          <a:xfrm>
            <a:off x="0" y="1227473"/>
            <a:ext cx="5178419" cy="5630528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5638587"/>
            <a:ext cx="1051011" cy="1219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80700" y="5308600"/>
            <a:ext cx="1511300" cy="1549400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28673" y="1102098"/>
            <a:ext cx="10934653" cy="470703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Font typeface="微软雅黑" panose="020B0503020204020204" pitchFamily="34" charset="-122"/>
              <a:buChar char="−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673" y="394427"/>
            <a:ext cx="6320771" cy="452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单击此处插入标题</a:t>
            </a:r>
          </a:p>
        </p:txBody>
      </p:sp>
      <p:sp>
        <p:nvSpPr>
          <p:cNvPr id="6" name="同侧圆角矩形 5"/>
          <p:cNvSpPr/>
          <p:nvPr userDrawn="1"/>
        </p:nvSpPr>
        <p:spPr>
          <a:xfrm rot="5400000">
            <a:off x="-28575" y="409575"/>
            <a:ext cx="520700" cy="4635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C4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6"/>
          <p:cNvSpPr>
            <a:spLocks noGrp="1"/>
          </p:cNvSpPr>
          <p:nvPr>
            <p:ph sz="quarter" idx="10"/>
          </p:nvPr>
        </p:nvSpPr>
        <p:spPr>
          <a:xfrm>
            <a:off x="628673" y="1358154"/>
            <a:ext cx="10934653" cy="466612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Font typeface="微软雅黑" panose="020B0503020204020204" pitchFamily="34" charset="-122"/>
              <a:buChar char="−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单圆角矩形 4"/>
          <p:cNvSpPr/>
          <p:nvPr userDrawn="1"/>
        </p:nvSpPr>
        <p:spPr>
          <a:xfrm rot="10800000" flipH="1">
            <a:off x="0" y="-2"/>
            <a:ext cx="8208211" cy="1189790"/>
          </a:xfrm>
          <a:prstGeom prst="round1Rect">
            <a:avLst>
              <a:gd name="adj" fmla="val 50000"/>
            </a:avLst>
          </a:prstGeom>
          <a:solidFill>
            <a:srgbClr val="FC4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673" y="472597"/>
            <a:ext cx="6320771" cy="452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单击此处插入标题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5176850" y="2763725"/>
            <a:ext cx="33201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8502" y="2550146"/>
            <a:ext cx="1321161" cy="13211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878651"/>
            <a:ext cx="2109883" cy="979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775200" cy="561340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1774763" y="2866838"/>
            <a:ext cx="2569029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项目标题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1"/>
          </p:nvPr>
        </p:nvSpPr>
        <p:spPr>
          <a:xfrm>
            <a:off x="5806394" y="2095669"/>
            <a:ext cx="5994400" cy="2666661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defRPr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defRPr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defRPr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defRPr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defRPr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同侧圆角矩形 5"/>
          <p:cNvSpPr/>
          <p:nvPr userDrawn="1"/>
        </p:nvSpPr>
        <p:spPr>
          <a:xfrm rot="10800000">
            <a:off x="1296735" y="-3"/>
            <a:ext cx="5317421" cy="84221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C4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2336450" y="152380"/>
            <a:ext cx="3096162" cy="452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单击此处插入标题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6"/>
          <p:cNvSpPr>
            <a:spLocks noGrp="1"/>
          </p:cNvSpPr>
          <p:nvPr>
            <p:ph sz="quarter" idx="10"/>
          </p:nvPr>
        </p:nvSpPr>
        <p:spPr>
          <a:xfrm>
            <a:off x="628673" y="1358154"/>
            <a:ext cx="10934653" cy="466612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Font typeface="微软雅黑" panose="020B0503020204020204" pitchFamily="34" charset="-122"/>
              <a:buChar char="−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单圆角矩形 4"/>
          <p:cNvSpPr/>
          <p:nvPr userDrawn="1"/>
        </p:nvSpPr>
        <p:spPr>
          <a:xfrm rot="10800000" flipH="1">
            <a:off x="0" y="-2"/>
            <a:ext cx="8208211" cy="1189790"/>
          </a:xfrm>
          <a:prstGeom prst="round1Rect">
            <a:avLst>
              <a:gd name="adj" fmla="val 50000"/>
            </a:avLst>
          </a:prstGeom>
          <a:solidFill>
            <a:srgbClr val="FC4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673" y="472597"/>
            <a:ext cx="6320771" cy="452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单击此处插入标题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5176850" y="2763725"/>
            <a:ext cx="33201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8502" y="2550146"/>
            <a:ext cx="1321161" cy="13211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878651"/>
            <a:ext cx="2109883" cy="979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097154" name="图片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048592" name="矩形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048593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51604"/>
            <a:ext cx="2743200" cy="365125"/>
          </a:xfrm>
        </p:spPr>
        <p:txBody>
          <a:bodyPr/>
          <a:lstStyle/>
          <a:p>
            <a:fld id="{FADB615C-48E6-4FB2-99E9-132213FFBDDE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104859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45160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4859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451604"/>
            <a:ext cx="2743200" cy="365125"/>
          </a:xfrm>
        </p:spPr>
        <p:txBody>
          <a:bodyPr/>
          <a:lstStyle/>
          <a:p>
            <a:fld id="{4F10B626-C681-4C46-8786-B5FD1F7B60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2017/9/15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2017/9/15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46534" y="6144931"/>
            <a:ext cx="1062069" cy="4514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F7912-EFEF-D941-9045-F4DE25FE6605}" type="datetimeFigureOut">
              <a:rPr kumimoji="1" lang="zh-CN" altLang="en-US" smtClean="0"/>
              <a:t>2017/9/15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46534" y="6144931"/>
            <a:ext cx="1062069" cy="4514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70" r:id="rId13"/>
    <p:sldLayoutId id="2147483671" r:id="rId14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10" Type="http://schemas.openxmlformats.org/officeDocument/2006/relationships/image" Target="../media/image13.w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emf"/><Relationship Id="rId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ark.alipay.com/aone60166/kmzzc7/cixsgm" TargetMode="External"/><Relationship Id="rId2" Type="http://schemas.openxmlformats.org/officeDocument/2006/relationships/hyperlink" Target="https://lark.alipay.com/aone60166/kmzzc7/rxgs8k" TargetMode="Externa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gitlab.alibaba-inc.com/dengtao.ldt/PAI-DOC/wikis/algo_doc/swing_rec" TargetMode="External"/><Relationship Id="rId3" Type="http://schemas.openxmlformats.org/officeDocument/2006/relationships/hyperlink" Target="https://www.atatech.org/articles/38516" TargetMode="External"/><Relationship Id="rId7" Type="http://schemas.openxmlformats.org/officeDocument/2006/relationships/hyperlink" Target="http://www.cs.cornell.edu/info/people/kleinber/link-pred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://www.cs.umd.edu/~samir/498/Amazon-Recommendations.pdf" TargetMode="External"/><Relationship Id="rId5" Type="http://schemas.openxmlformats.org/officeDocument/2006/relationships/hyperlink" Target="http://files.grouplens.org/papers/www10_sarwar.pdf" TargetMode="External"/><Relationship Id="rId4" Type="http://schemas.openxmlformats.org/officeDocument/2006/relationships/hyperlink" Target="https://www.atatech.org/articles/4853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副标题 2"/>
          <p:cNvSpPr>
            <a:spLocks noGrp="1"/>
          </p:cNvSpPr>
          <p:nvPr>
            <p:ph type="body" sz="quarter" idx="10"/>
          </p:nvPr>
        </p:nvSpPr>
        <p:spPr>
          <a:xfrm>
            <a:off x="6459268" y="4743606"/>
            <a:ext cx="4851400" cy="911860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sym typeface="+mn-ea"/>
              </a:rPr>
              <a:t>大土豆</a:t>
            </a:r>
            <a:r>
              <a:rPr lang="en-US" altLang="zh-CN" sz="2400" dirty="0" smtClean="0">
                <a:sym typeface="+mn-ea"/>
              </a:rPr>
              <a:t>-</a:t>
            </a:r>
            <a:r>
              <a:rPr lang="zh-CN" altLang="en-US" sz="2400" dirty="0" smtClean="0">
                <a:sym typeface="+mn-ea"/>
              </a:rPr>
              <a:t>算法产品技术中心</a:t>
            </a:r>
          </a:p>
          <a:p>
            <a:r>
              <a:rPr lang="zh-CN" altLang="en-US" sz="2400" dirty="0">
                <a:sym typeface="+mn-ea"/>
              </a:rPr>
              <a:t>吕红亮</a:t>
            </a:r>
          </a:p>
        </p:txBody>
      </p:sp>
      <p:sp>
        <p:nvSpPr>
          <p:cNvPr id="1048588" name="标题 1"/>
          <p:cNvSpPr>
            <a:spLocks noGrp="1"/>
          </p:cNvSpPr>
          <p:nvPr>
            <p:ph type="title" idx="4294967295"/>
          </p:nvPr>
        </p:nvSpPr>
        <p:spPr>
          <a:xfrm>
            <a:off x="5218981" y="2481263"/>
            <a:ext cx="6973019" cy="1212850"/>
          </a:xfrm>
        </p:spPr>
        <p:txBody>
          <a:bodyPr>
            <a:noAutofit/>
          </a:bodyPr>
          <a:lstStyle/>
          <a:p>
            <a:r>
              <a:rPr lang="en-US" altLang="zh-CN" sz="4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Swing</a:t>
            </a:r>
            <a:r>
              <a:rPr lang="zh-CN" altLang="en-US" sz="4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算法原理与应用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82601" y="1231900"/>
            <a:ext cx="11061699" cy="5664200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zh-CN" altLang="en-US" b="0" dirty="0" smtClean="0"/>
              <a:t>传统</a:t>
            </a:r>
            <a:r>
              <a:rPr lang="en-US" altLang="zh-CN" b="0" dirty="0" err="1" smtClean="0"/>
              <a:t>ItemBased</a:t>
            </a:r>
            <a:r>
              <a:rPr lang="en-US" altLang="zh-CN" b="0" dirty="0" smtClean="0"/>
              <a:t>-CF</a:t>
            </a:r>
            <a:r>
              <a:rPr lang="zh-CN" altLang="en-US" b="0" dirty="0" smtClean="0"/>
              <a:t>的算法</a:t>
            </a:r>
            <a:endParaRPr lang="en-US" altLang="zh-CN" b="0" dirty="0" smtClean="0"/>
          </a:p>
          <a:p>
            <a:pPr lvl="1">
              <a:buFont typeface="Wingdings" panose="05000000000000000000" charset="0"/>
              <a:buChar char="Ø"/>
            </a:pPr>
            <a:endParaRPr lang="en-US" altLang="zh-CN" b="0" dirty="0" smtClean="0"/>
          </a:p>
          <a:p>
            <a:pPr>
              <a:buFont typeface="Wingdings" panose="05000000000000000000" charset="0"/>
              <a:buChar char="Ø"/>
            </a:pPr>
            <a:r>
              <a:rPr lang="zh-CN" altLang="en-US" b="0" dirty="0" smtClean="0"/>
              <a:t>存在的问题</a:t>
            </a:r>
            <a:endParaRPr lang="en-US" altLang="zh-CN" b="0" dirty="0" smtClean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dirty="0" smtClean="0"/>
              <a:t>没有考虑行为发生的时间间隔</a:t>
            </a:r>
            <a:endParaRPr lang="en-US" altLang="zh-CN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dirty="0" smtClean="0"/>
              <a:t>对热门用户没有进行降权</a:t>
            </a:r>
            <a:endParaRPr lang="en-US" altLang="zh-CN" dirty="0" smtClean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dirty="0" smtClean="0"/>
              <a:t>容易推荐热门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：哈利波特现象</a:t>
            </a:r>
            <a:endParaRPr lang="en-US" altLang="zh-CN" dirty="0" smtClean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dirty="0" smtClean="0"/>
              <a:t>抗噪能力较差</a:t>
            </a:r>
            <a:endParaRPr lang="en-US" altLang="zh-CN" dirty="0" smtClean="0"/>
          </a:p>
          <a:p>
            <a:pPr>
              <a:buFont typeface="Wingdings" panose="05000000000000000000" charset="0"/>
              <a:buChar char="Ø"/>
            </a:pPr>
            <a:r>
              <a:rPr lang="en-US" altLang="zh-CN" b="0" dirty="0" err="1"/>
              <a:t>w</a:t>
            </a:r>
            <a:r>
              <a:rPr lang="en-US" altLang="zh-CN" b="0" dirty="0" err="1" smtClean="0"/>
              <a:t>b</a:t>
            </a:r>
            <a:r>
              <a:rPr lang="en-US" altLang="zh-CN" b="0" dirty="0" smtClean="0"/>
              <a:t>-cosine-</a:t>
            </a:r>
            <a:r>
              <a:rPr lang="en-US" altLang="zh-CN" b="0" dirty="0" err="1" smtClean="0"/>
              <a:t>cf</a:t>
            </a:r>
            <a:endParaRPr lang="en-US" altLang="zh-CN" b="0" dirty="0"/>
          </a:p>
          <a:p>
            <a:pPr marL="457200" lvl="1" indent="0">
              <a:buNone/>
            </a:pPr>
            <a:r>
              <a:rPr lang="zh-CN" altLang="en-US" b="0" dirty="0" smtClean="0"/>
              <a:t>		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传统</a:t>
            </a:r>
            <a:r>
              <a:rPr kumimoji="1" lang="en-US" altLang="zh-CN" dirty="0" smtClean="0"/>
              <a:t>CF</a:t>
            </a:r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109348"/>
              </p:ext>
            </p:extLst>
          </p:nvPr>
        </p:nvGraphicFramePr>
        <p:xfrm>
          <a:off x="4176713" y="1231900"/>
          <a:ext cx="2541587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公式" r:id="rId4" imgW="1485720" imgH="444240" progId="Equation.3">
                  <p:embed/>
                </p:oleObj>
              </mc:Choice>
              <mc:Fallback>
                <p:oleObj name="公式" r:id="rId4" imgW="148572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76713" y="1231900"/>
                        <a:ext cx="2541587" cy="760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065373"/>
              </p:ext>
            </p:extLst>
          </p:nvPr>
        </p:nvGraphicFramePr>
        <p:xfrm>
          <a:off x="6032500" y="3319463"/>
          <a:ext cx="127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公式" r:id="rId6" imgW="126720" imgH="215640" progId="Equation.3">
                  <p:embed/>
                </p:oleObj>
              </mc:Choice>
              <mc:Fallback>
                <p:oleObj name="公式" r:id="rId6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3319463"/>
                        <a:ext cx="127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969397"/>
              </p:ext>
            </p:extLst>
          </p:nvPr>
        </p:nvGraphicFramePr>
        <p:xfrm>
          <a:off x="2412514" y="4957455"/>
          <a:ext cx="575945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公式" r:id="rId8" imgW="3365280" imgH="622080" progId="Equation.3">
                  <p:embed/>
                </p:oleObj>
              </mc:Choice>
              <mc:Fallback>
                <p:oleObj name="公式" r:id="rId8" imgW="3365280" imgH="622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12514" y="4957455"/>
                        <a:ext cx="5759450" cy="106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007079"/>
              </p:ext>
            </p:extLst>
          </p:nvPr>
        </p:nvGraphicFramePr>
        <p:xfrm>
          <a:off x="2050375" y="6239183"/>
          <a:ext cx="6192837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公式" r:id="rId10" imgW="3619440" imgH="444240" progId="Equation.3">
                  <p:embed/>
                </p:oleObj>
              </mc:Choice>
              <mc:Fallback>
                <p:oleObj name="公式" r:id="rId10" imgW="361944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50375" y="6239183"/>
                        <a:ext cx="6192837" cy="763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5418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82601" y="1231900"/>
            <a:ext cx="7209117" cy="5664200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zh-CN" altLang="en-US" b="0" dirty="0" smtClean="0"/>
              <a:t>共同好友数</a:t>
            </a:r>
            <a:endParaRPr lang="en-US" altLang="zh-CN" b="0" dirty="0" smtClean="0"/>
          </a:p>
          <a:p>
            <a:pPr lvl="1">
              <a:buFont typeface="Wingdings" panose="05000000000000000000" charset="0"/>
              <a:buChar char="Ø"/>
            </a:pPr>
            <a:endParaRPr lang="en-US" altLang="zh-CN" b="0" dirty="0" smtClean="0"/>
          </a:p>
          <a:p>
            <a:pPr marL="457200" lvl="1" indent="0">
              <a:buNone/>
            </a:pPr>
            <a:r>
              <a:rPr lang="en-US" altLang="zh-CN" dirty="0" smtClean="0"/>
              <a:t>Fa 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的好友集合</a:t>
            </a:r>
            <a:endParaRPr lang="en-US" altLang="zh-CN" b="0" dirty="0" smtClean="0"/>
          </a:p>
          <a:p>
            <a:pPr>
              <a:buFont typeface="Wingdings" panose="05000000000000000000" charset="0"/>
              <a:buChar char="Ø"/>
            </a:pPr>
            <a:r>
              <a:rPr lang="en-US" altLang="zh-CN" b="0" dirty="0" err="1" smtClean="0"/>
              <a:t>Adamic</a:t>
            </a:r>
            <a:r>
              <a:rPr lang="en-US" altLang="zh-CN" b="0" dirty="0" smtClean="0"/>
              <a:t>/Adar</a:t>
            </a:r>
            <a:r>
              <a:rPr lang="zh-CN" altLang="en-US" b="0" dirty="0" smtClean="0"/>
              <a:t>： 对好友比较多的用户带来的贡献进行惩罚</a:t>
            </a:r>
            <a:endParaRPr lang="en-US" altLang="zh-CN" b="0" dirty="0" smtClean="0"/>
          </a:p>
          <a:p>
            <a:pPr>
              <a:buFont typeface="Wingdings" panose="05000000000000000000" charset="0"/>
              <a:buChar char="Ø"/>
            </a:pPr>
            <a:endParaRPr lang="en-US" altLang="zh-CN" dirty="0" smtClean="0"/>
          </a:p>
          <a:p>
            <a:pPr>
              <a:buFont typeface="Wingdings" panose="05000000000000000000" charset="0"/>
              <a:buChar char="Ø"/>
            </a:pPr>
            <a:r>
              <a:rPr lang="en-US" altLang="zh-CN" b="0" dirty="0" smtClean="0"/>
              <a:t>Triangle Rank:</a:t>
            </a:r>
          </a:p>
          <a:p>
            <a:pPr marL="0" indent="0">
              <a:buNone/>
            </a:pPr>
            <a:endParaRPr lang="en-US" altLang="zh-CN" b="0" dirty="0"/>
          </a:p>
          <a:p>
            <a:pPr marL="457200" lvl="1" indent="0">
              <a:buNone/>
            </a:pPr>
            <a:r>
              <a:rPr lang="zh-CN" altLang="en-US" b="0" dirty="0" smtClean="0"/>
              <a:t>		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好友</a:t>
            </a:r>
            <a:r>
              <a:rPr kumimoji="1" lang="zh-CN" altLang="en-US" dirty="0" smtClean="0"/>
              <a:t>推荐</a:t>
            </a:r>
            <a:r>
              <a:rPr kumimoji="1" lang="en-US" altLang="zh-CN" dirty="0" smtClean="0"/>
              <a:t>(user-User)</a:t>
            </a:r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2771775" y="1577975"/>
          <a:ext cx="25638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公式" r:id="rId4" imgW="1498320" imgH="279360" progId="Equation.3">
                  <p:embed/>
                </p:oleObj>
              </mc:Choice>
              <mc:Fallback>
                <p:oleObj name="公式" r:id="rId4" imgW="149832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1775" y="1577975"/>
                        <a:ext cx="256381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2316616" y="3118894"/>
          <a:ext cx="36068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公式" r:id="rId6" imgW="2108160" imgH="457200" progId="Equation.3">
                  <p:embed/>
                </p:oleObj>
              </mc:Choice>
              <mc:Fallback>
                <p:oleObj name="公式" r:id="rId6" imgW="210816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16616" y="3118894"/>
                        <a:ext cx="3606800" cy="785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1" name="Picture 13" descr="http://img1.tbcdn.cn/L1/461/1/1e4b410336601a46e6304d7e38c69a0caff6529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1195218"/>
            <a:ext cx="46196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679128"/>
              </p:ext>
            </p:extLst>
          </p:nvPr>
        </p:nvGraphicFramePr>
        <p:xfrm>
          <a:off x="1728788" y="4484688"/>
          <a:ext cx="5387975" cy="183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公式" r:id="rId9" imgW="3149280" imgH="1066680" progId="Equation.3">
                  <p:embed/>
                </p:oleObj>
              </mc:Choice>
              <mc:Fallback>
                <p:oleObj name="公式" r:id="rId9" imgW="3149280" imgH="1066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28788" y="4484688"/>
                        <a:ext cx="5387975" cy="183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6681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82601" y="1231900"/>
            <a:ext cx="7209117" cy="5664200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zh-CN" altLang="en-US" b="0" dirty="0" smtClean="0"/>
              <a:t>二部图：</a:t>
            </a:r>
            <a:endParaRPr lang="en-US" altLang="zh-CN" b="0" dirty="0" smtClean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b="0" dirty="0" smtClean="0"/>
              <a:t>无三角形，无法直接套用</a:t>
            </a:r>
            <a:endParaRPr lang="en-US" altLang="zh-CN" b="0" dirty="0" smtClean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dirty="0" smtClean="0"/>
              <a:t>存在秋千（</a:t>
            </a:r>
            <a:r>
              <a:rPr lang="en-US" altLang="zh-CN" dirty="0" smtClean="0"/>
              <a:t>swing</a:t>
            </a:r>
            <a:r>
              <a:rPr lang="zh-CN" altLang="en-US" dirty="0" smtClean="0"/>
              <a:t>）结构</a:t>
            </a:r>
            <a:endParaRPr lang="en-US" altLang="zh-CN" b="0" dirty="0" smtClean="0"/>
          </a:p>
          <a:p>
            <a:pPr>
              <a:buFont typeface="Wingdings" panose="05000000000000000000" charset="0"/>
              <a:buChar char="Ø"/>
            </a:pPr>
            <a:r>
              <a:rPr lang="en-US" altLang="zh-CN" dirty="0" smtClean="0"/>
              <a:t>Swing Sim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>
              <a:buFont typeface="Wingdings" panose="05000000000000000000" charset="0"/>
              <a:buChar char="Ø"/>
            </a:pPr>
            <a:endParaRPr lang="en-US" altLang="zh-CN" b="0" dirty="0" smtClean="0"/>
          </a:p>
          <a:p>
            <a:pPr>
              <a:buFont typeface="Wingdings" panose="05000000000000000000" charset="0"/>
              <a:buChar char="Ø"/>
            </a:pPr>
            <a:r>
              <a:rPr lang="zh-CN" altLang="en-US" b="0" dirty="0" smtClean="0"/>
              <a:t>对热门</a:t>
            </a:r>
            <a:r>
              <a:rPr lang="en-US" altLang="zh-CN" b="0" dirty="0" smtClean="0"/>
              <a:t>Item</a:t>
            </a:r>
            <a:r>
              <a:rPr lang="zh-CN" altLang="en-US" b="0" dirty="0" smtClean="0"/>
              <a:t>、热门</a:t>
            </a:r>
            <a:r>
              <a:rPr lang="en-US" altLang="zh-CN" b="0" dirty="0" smtClean="0"/>
              <a:t>User</a:t>
            </a:r>
            <a:r>
              <a:rPr lang="zh-CN" altLang="en-US" b="0" dirty="0" smtClean="0"/>
              <a:t>进行打压</a:t>
            </a:r>
            <a:endParaRPr lang="en-US" altLang="zh-CN" b="0" dirty="0" smtClean="0"/>
          </a:p>
          <a:p>
            <a:pPr marL="0" indent="0">
              <a:buNone/>
            </a:pPr>
            <a:endParaRPr lang="en-US" altLang="zh-CN" b="0" dirty="0"/>
          </a:p>
          <a:p>
            <a:pPr marL="457200" lvl="1" indent="0">
              <a:buNone/>
            </a:pPr>
            <a:r>
              <a:rPr lang="zh-CN" altLang="en-US" b="0" dirty="0" smtClean="0"/>
              <a:t>		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Item</a:t>
            </a:r>
            <a:r>
              <a:rPr kumimoji="1" lang="zh-CN" altLang="en-US" dirty="0" smtClean="0"/>
              <a:t>推荐</a:t>
            </a:r>
            <a:r>
              <a:rPr kumimoji="1" lang="en-US" altLang="zh-CN" dirty="0" smtClean="0"/>
              <a:t>(user-Item)</a:t>
            </a:r>
            <a:endParaRPr kumimoji="1"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261265"/>
              </p:ext>
            </p:extLst>
          </p:nvPr>
        </p:nvGraphicFramePr>
        <p:xfrm>
          <a:off x="2292123" y="2911127"/>
          <a:ext cx="4802187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公式" r:id="rId4" imgW="2806560" imgH="482400" progId="Equation.3">
                  <p:embed/>
                </p:oleObj>
              </mc:Choice>
              <mc:Fallback>
                <p:oleObj name="公式" r:id="rId4" imgW="280656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92123" y="2911127"/>
                        <a:ext cx="4802187" cy="830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653378"/>
              </p:ext>
            </p:extLst>
          </p:nvPr>
        </p:nvGraphicFramePr>
        <p:xfrm>
          <a:off x="1423988" y="4506913"/>
          <a:ext cx="5997575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公式" r:id="rId6" imgW="3504960" imgH="1041120" progId="Equation.3">
                  <p:embed/>
                </p:oleObj>
              </mc:Choice>
              <mc:Fallback>
                <p:oleObj name="公式" r:id="rId6" imgW="350496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23988" y="4506913"/>
                        <a:ext cx="5997575" cy="179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6750" y="1764158"/>
            <a:ext cx="39052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8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具体实现的</a:t>
            </a:r>
            <a:r>
              <a:rPr kumimoji="1" lang="en-US" altLang="zh-CN" dirty="0" smtClean="0"/>
              <a:t>Map-Reduce</a:t>
            </a:r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888100"/>
              </p:ext>
            </p:extLst>
          </p:nvPr>
        </p:nvGraphicFramePr>
        <p:xfrm>
          <a:off x="6581869" y="4217485"/>
          <a:ext cx="4207584" cy="1256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公式" r:id="rId3" imgW="3504960" imgH="1041120" progId="Equation.3">
                  <p:embed/>
                </p:oleObj>
              </mc:Choice>
              <mc:Fallback>
                <p:oleObj name="公式" r:id="rId3" imgW="350496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1869" y="4217485"/>
                        <a:ext cx="4207584" cy="1256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651" y="1689314"/>
            <a:ext cx="5026726" cy="389583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82601" y="1231900"/>
            <a:ext cx="11061699" cy="5664200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Ø"/>
            </a:pPr>
            <a:r>
              <a:rPr lang="zh-CN" altLang="en-US" b="0" dirty="0" smtClean="0"/>
              <a:t>计算</a:t>
            </a:r>
            <a:r>
              <a:rPr lang="en-US" altLang="zh-CN" b="0" dirty="0" err="1" smtClean="0"/>
              <a:t>CommonSize</a:t>
            </a:r>
            <a:r>
              <a:rPr lang="en-US" altLang="zh-CN" b="0" dirty="0" smtClean="0"/>
              <a:t> </a:t>
            </a:r>
          </a:p>
          <a:p>
            <a:pPr lvl="1">
              <a:buFont typeface="Wingdings" panose="05000000000000000000" pitchFamily="2" charset="2"/>
              <a:buChar char="n"/>
            </a:pPr>
            <a:endParaRPr lang="en-US" altLang="zh-CN" b="0" dirty="0" smtClean="0"/>
          </a:p>
          <a:p>
            <a:pPr marL="228600" lvl="1">
              <a:spcBef>
                <a:spcPts val="1000"/>
              </a:spcBef>
              <a:buFont typeface="Wingdings" panose="05000000000000000000" charset="0"/>
              <a:buChar char="Ø"/>
            </a:pPr>
            <a:r>
              <a:rPr lang="zh-CN" altLang="en-US" dirty="0" smtClean="0"/>
              <a:t>在计算过程中直接过滤不需要的结果</a:t>
            </a:r>
            <a:endParaRPr lang="en-US" altLang="zh-CN" dirty="0" smtClean="0"/>
          </a:p>
          <a:p>
            <a:pPr lvl="1">
              <a:buFont typeface="Wingdings" panose="05000000000000000000" charset="0"/>
              <a:buChar char="Ø"/>
            </a:pPr>
            <a:endParaRPr lang="zh-CN" altLang="en-US" b="0" dirty="0" smtClean="0"/>
          </a:p>
          <a:p>
            <a:pPr>
              <a:lnSpc>
                <a:spcPct val="100000"/>
              </a:lnSpc>
              <a:buNone/>
            </a:pPr>
            <a:r>
              <a:rPr lang="zh-CN" altLang="en-US" b="0" dirty="0" smtClean="0"/>
              <a:t>		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速度优化</a:t>
            </a:r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658575"/>
              </p:ext>
            </p:extLst>
          </p:nvPr>
        </p:nvGraphicFramePr>
        <p:xfrm>
          <a:off x="2906741" y="1231900"/>
          <a:ext cx="1451199" cy="665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公式" r:id="rId3" imgW="609480" imgH="279360" progId="Equation.3">
                  <p:embed/>
                </p:oleObj>
              </mc:Choice>
              <mc:Fallback>
                <p:oleObj name="公式" r:id="rId3" imgW="60948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6741" y="1231900"/>
                        <a:ext cx="1451199" cy="665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6293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82601" y="1231900"/>
            <a:ext cx="11061699" cy="5664200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altLang="zh-CN" b="0" dirty="0" smtClean="0"/>
              <a:t>Swing I2I</a:t>
            </a:r>
            <a:r>
              <a:rPr lang="zh-CN" altLang="en-US" b="0" dirty="0" smtClean="0"/>
              <a:t>的效果</a:t>
            </a:r>
            <a:endParaRPr lang="en-US" altLang="zh-CN" b="0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 smtClean="0"/>
              <a:t>时长：土豆</a:t>
            </a:r>
            <a:r>
              <a:rPr lang="zh-CN" altLang="en-US" dirty="0"/>
              <a:t>优酷</a:t>
            </a:r>
            <a:r>
              <a:rPr lang="zh-CN" altLang="en-US" dirty="0" smtClean="0"/>
              <a:t>端</a:t>
            </a:r>
            <a:r>
              <a:rPr lang="en-US" altLang="zh-CN" dirty="0" smtClean="0"/>
              <a:t>+8</a:t>
            </a:r>
            <a:r>
              <a:rPr lang="en-US" altLang="zh-CN" dirty="0"/>
              <a:t>%</a:t>
            </a:r>
            <a:r>
              <a:rPr lang="zh-CN" altLang="en-US" dirty="0"/>
              <a:t>，</a:t>
            </a:r>
            <a:r>
              <a:rPr lang="en-US" altLang="zh-CN" dirty="0" err="1" smtClean="0"/>
              <a:t>uc</a:t>
            </a:r>
            <a:r>
              <a:rPr lang="zh-CN" altLang="en-US" dirty="0"/>
              <a:t> </a:t>
            </a:r>
            <a:r>
              <a:rPr lang="en-US" altLang="zh-CN" dirty="0" smtClean="0"/>
              <a:t>+5</a:t>
            </a:r>
            <a:r>
              <a:rPr lang="en-US" altLang="zh-CN" dirty="0"/>
              <a:t>%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CTR</a:t>
            </a:r>
            <a:r>
              <a:rPr lang="zh-CN" altLang="en-US" dirty="0" smtClean="0"/>
              <a:t>：优酷</a:t>
            </a:r>
            <a:r>
              <a:rPr lang="en-US" altLang="zh-CN" dirty="0"/>
              <a:t>+</a:t>
            </a:r>
            <a:r>
              <a:rPr lang="en-US" altLang="zh-CN" dirty="0" smtClean="0"/>
              <a:t>5</a:t>
            </a:r>
            <a:r>
              <a:rPr lang="en-US" altLang="zh-CN" dirty="0"/>
              <a:t>%</a:t>
            </a:r>
            <a:r>
              <a:rPr lang="zh-CN" altLang="en-US" dirty="0"/>
              <a:t>，土豆持平，</a:t>
            </a:r>
            <a:r>
              <a:rPr lang="en-US" altLang="zh-CN" dirty="0" err="1" smtClean="0"/>
              <a:t>uc</a:t>
            </a:r>
            <a:r>
              <a:rPr lang="zh-CN" altLang="en-US" dirty="0" smtClean="0"/>
              <a:t> </a:t>
            </a:r>
            <a:r>
              <a:rPr lang="en-US" altLang="zh-CN" dirty="0" smtClean="0"/>
              <a:t>+1.6%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b="0" dirty="0" smtClean="0"/>
              <a:t>渗透率：优酷</a:t>
            </a:r>
            <a:r>
              <a:rPr lang="en-US" altLang="zh-CN" b="0" dirty="0" smtClean="0"/>
              <a:t>+1.7%</a:t>
            </a:r>
            <a:r>
              <a:rPr lang="zh-CN" altLang="en-US" b="0" dirty="0" smtClean="0"/>
              <a:t>，土豆</a:t>
            </a:r>
            <a:r>
              <a:rPr lang="en-US" altLang="zh-CN" b="0" dirty="0" smtClean="0"/>
              <a:t>+2%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uc+1.5%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上线记录</a:t>
            </a:r>
            <a:r>
              <a:rPr lang="zh-CN" altLang="en-US" u="sng" dirty="0"/>
              <a:t> 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lark.alipay.com/aone60166/kmzzc7/rxgs8k</a:t>
            </a:r>
            <a:endParaRPr lang="en-US" altLang="zh-CN" b="0" dirty="0" smtClean="0"/>
          </a:p>
          <a:p>
            <a:pPr marL="228600" lvl="1">
              <a:spcBef>
                <a:spcPts val="1000"/>
              </a:spcBef>
              <a:buFont typeface="Wingdings" panose="05000000000000000000" charset="0"/>
              <a:buChar char="Ø"/>
            </a:pPr>
            <a:r>
              <a:rPr lang="en-US" altLang="zh-CN" dirty="0" smtClean="0"/>
              <a:t>Swing vid2ItemId</a:t>
            </a:r>
            <a:r>
              <a:rPr lang="zh-CN" altLang="en-US" dirty="0" smtClean="0"/>
              <a:t>的效果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 smtClean="0"/>
              <a:t>优</a:t>
            </a:r>
            <a:r>
              <a:rPr lang="zh-CN" altLang="en-US" dirty="0"/>
              <a:t>酷（</a:t>
            </a:r>
            <a:r>
              <a:rPr lang="en-US" altLang="zh-CN" dirty="0" err="1"/>
              <a:t>ctr</a:t>
            </a:r>
            <a:r>
              <a:rPr lang="en-US" altLang="zh-CN" dirty="0"/>
              <a:t> </a:t>
            </a:r>
            <a:r>
              <a:rPr lang="en-US" altLang="zh-CN" dirty="0" smtClean="0"/>
              <a:t>-</a:t>
            </a:r>
            <a:r>
              <a:rPr lang="en-US" altLang="zh-CN" dirty="0" smtClean="0"/>
              <a:t>1.3</a:t>
            </a:r>
            <a:r>
              <a:rPr lang="en-US" altLang="zh-CN" dirty="0" smtClean="0"/>
              <a:t>%</a:t>
            </a:r>
            <a:r>
              <a:rPr lang="zh-CN" altLang="en-US" dirty="0"/>
              <a:t>， </a:t>
            </a:r>
            <a:r>
              <a:rPr lang="en-US" altLang="zh-CN" dirty="0" err="1"/>
              <a:t>vt</a:t>
            </a:r>
            <a:r>
              <a:rPr lang="en-US" altLang="zh-CN" dirty="0"/>
              <a:t>/</a:t>
            </a:r>
            <a:r>
              <a:rPr lang="en-US" altLang="zh-CN" dirty="0" err="1"/>
              <a:t>showuv</a:t>
            </a:r>
            <a:r>
              <a:rPr lang="en-US" altLang="zh-CN" dirty="0"/>
              <a:t> +4.4%, </a:t>
            </a:r>
            <a:r>
              <a:rPr lang="zh-CN" altLang="en-US" dirty="0"/>
              <a:t>渗透率</a:t>
            </a:r>
            <a:r>
              <a:rPr lang="en-US" altLang="zh-CN" dirty="0"/>
              <a:t>+1.4%</a:t>
            </a:r>
            <a:r>
              <a:rPr lang="zh-CN" altLang="en-US" dirty="0"/>
              <a:t>， 人均</a:t>
            </a:r>
            <a:r>
              <a:rPr lang="en-US" altLang="zh-CN" dirty="0" err="1" smtClean="0"/>
              <a:t>vv</a:t>
            </a:r>
            <a:r>
              <a:rPr lang="zh-CN" altLang="en-US" dirty="0"/>
              <a:t> </a:t>
            </a:r>
            <a:r>
              <a:rPr lang="en-US" altLang="zh-CN" dirty="0" smtClean="0"/>
              <a:t>+1%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土豆（</a:t>
            </a:r>
            <a:r>
              <a:rPr lang="en-US" altLang="zh-CN" dirty="0" err="1"/>
              <a:t>ctr</a:t>
            </a:r>
            <a:r>
              <a:rPr lang="en-US" altLang="zh-CN" dirty="0"/>
              <a:t> -</a:t>
            </a:r>
            <a:r>
              <a:rPr lang="en-US" altLang="zh-CN" dirty="0" smtClean="0"/>
              <a:t>1.7%, </a:t>
            </a:r>
            <a:r>
              <a:rPr lang="en-US" altLang="zh-CN" dirty="0" err="1"/>
              <a:t>vt</a:t>
            </a:r>
            <a:r>
              <a:rPr lang="en-US" altLang="zh-CN" dirty="0"/>
              <a:t>/</a:t>
            </a:r>
            <a:r>
              <a:rPr lang="en-US" altLang="zh-CN" dirty="0" err="1"/>
              <a:t>showuv</a:t>
            </a:r>
            <a:r>
              <a:rPr lang="en-US" altLang="zh-CN" dirty="0"/>
              <a:t> +</a:t>
            </a:r>
            <a:r>
              <a:rPr lang="en-US" altLang="zh-CN" dirty="0" smtClean="0"/>
              <a:t>3.4%, </a:t>
            </a:r>
            <a:r>
              <a:rPr lang="zh-CN" altLang="en-US" dirty="0"/>
              <a:t>渗透率 </a:t>
            </a:r>
            <a:r>
              <a:rPr lang="en-US" altLang="zh-CN" dirty="0"/>
              <a:t>+</a:t>
            </a:r>
            <a:r>
              <a:rPr lang="en-US" altLang="zh-CN" dirty="0" smtClean="0"/>
              <a:t>1.2%</a:t>
            </a:r>
            <a:r>
              <a:rPr lang="zh-CN" altLang="en-US" dirty="0"/>
              <a:t>，人均</a:t>
            </a:r>
            <a:r>
              <a:rPr lang="en-US" altLang="zh-CN" dirty="0" err="1" smtClean="0"/>
              <a:t>vv</a:t>
            </a:r>
            <a:r>
              <a:rPr lang="zh-CN" altLang="en-US" dirty="0" smtClean="0"/>
              <a:t>持平）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上线记录</a:t>
            </a:r>
            <a:r>
              <a:rPr lang="zh-CN" altLang="en-US" u="sng" dirty="0"/>
              <a:t> 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lark.alipay.com/aone60166/kmzzc7/cixsgm </a:t>
            </a:r>
            <a:endParaRPr lang="zh-CN" altLang="en-US" b="0" dirty="0" smtClean="0"/>
          </a:p>
          <a:p>
            <a:pPr>
              <a:lnSpc>
                <a:spcPct val="100000"/>
              </a:lnSpc>
              <a:buNone/>
            </a:pPr>
            <a:r>
              <a:rPr lang="zh-CN" altLang="en-US" b="0" dirty="0" smtClean="0"/>
              <a:t>		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上线之后的效果</a:t>
            </a:r>
          </a:p>
        </p:txBody>
      </p:sp>
    </p:spTree>
    <p:extLst>
      <p:ext uri="{BB962C8B-B14F-4D97-AF65-F5344CB8AC3E}">
        <p14:creationId xmlns:p14="http://schemas.microsoft.com/office/powerpoint/2010/main" val="1716612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82601" y="1231900"/>
            <a:ext cx="11061699" cy="5664200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Ø"/>
            </a:pPr>
            <a:r>
              <a:rPr lang="zh-CN" altLang="en-US" b="0" dirty="0" smtClean="0"/>
              <a:t>考虑行为发生的时间</a:t>
            </a:r>
            <a:endParaRPr lang="en-US" altLang="zh-CN" b="0" dirty="0" smtClean="0"/>
          </a:p>
          <a:p>
            <a:pPr lvl="1">
              <a:buFont typeface="Wingdings" panose="05000000000000000000" pitchFamily="2" charset="2"/>
              <a:buChar char="n"/>
            </a:pPr>
            <a:endParaRPr lang="en-US" altLang="zh-CN" b="0" dirty="0" smtClean="0"/>
          </a:p>
          <a:p>
            <a:pPr lvl="1">
              <a:buFont typeface="Wingdings" panose="05000000000000000000" charset="0"/>
              <a:buChar char="Ø"/>
            </a:pPr>
            <a:endParaRPr lang="zh-CN" altLang="en-US" b="0" dirty="0" smtClean="0"/>
          </a:p>
          <a:p>
            <a:pPr>
              <a:lnSpc>
                <a:spcPct val="100000"/>
              </a:lnSpc>
              <a:buNone/>
            </a:pPr>
            <a:r>
              <a:rPr lang="zh-CN" altLang="en-US" b="0" dirty="0" smtClean="0"/>
              <a:t>		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下一步的优化方向</a:t>
            </a:r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477147"/>
              </p:ext>
            </p:extLst>
          </p:nvPr>
        </p:nvGraphicFramePr>
        <p:xfrm>
          <a:off x="273210" y="2534970"/>
          <a:ext cx="11480479" cy="1957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公式" r:id="rId3" imgW="6108480" imgH="1041120" progId="Equation.3">
                  <p:embed/>
                </p:oleObj>
              </mc:Choice>
              <mc:Fallback>
                <p:oleObj name="公式" r:id="rId3" imgW="61084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210" y="2534970"/>
                        <a:ext cx="11480479" cy="1957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3280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参考文献</a:t>
            </a:r>
            <a:endParaRPr kumimoji="1" lang="zh-CN" altLang="en-US" dirty="0"/>
          </a:p>
        </p:txBody>
      </p:sp>
      <p:sp>
        <p:nvSpPr>
          <p:cNvPr id="6" name="内容占位符 3"/>
          <p:cNvSpPr>
            <a:spLocks noGrp="1"/>
          </p:cNvSpPr>
          <p:nvPr/>
        </p:nvSpPr>
        <p:spPr>
          <a:xfrm>
            <a:off x="628673" y="1309781"/>
            <a:ext cx="9525521" cy="531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D3F41"/>
              </a:buClr>
              <a:buSzPct val="100000"/>
              <a:buFont typeface="Arial" panose="020B0604020202020204" pitchFamily="34" charset="0"/>
              <a:buChar char="•"/>
              <a:defRPr lang="zh-CN" altLang="en-US" sz="20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342900" algn="just" defTabSz="685800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3D3F41"/>
              </a:buClr>
              <a:buFont typeface="Arial" panose="020B0604020202020204" pitchFamily="34" charset="0"/>
              <a:buChar char="•"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7245" lvl="1" indent="-457200">
              <a:buFont typeface="+mj-lt"/>
              <a:buAutoNum type="arabicPeriod"/>
            </a:pPr>
            <a:r>
              <a:rPr lang="zh-CN" altLang="en-US" sz="1800" dirty="0">
                <a:hlinkClick r:id="rId3"/>
              </a:rPr>
              <a:t>基于图结构的</a:t>
            </a:r>
            <a:r>
              <a:rPr lang="en-US" altLang="zh-CN" sz="1800" dirty="0">
                <a:hlinkClick r:id="rId3"/>
              </a:rPr>
              <a:t>match</a:t>
            </a:r>
            <a:r>
              <a:rPr lang="zh-CN" altLang="en-US" sz="1800" dirty="0">
                <a:hlinkClick r:id="rId3"/>
              </a:rPr>
              <a:t>算法</a:t>
            </a:r>
            <a:r>
              <a:rPr lang="en-US" altLang="zh-CN" sz="1800" dirty="0">
                <a:hlinkClick r:id="rId3"/>
              </a:rPr>
              <a:t>SWING—</a:t>
            </a:r>
            <a:r>
              <a:rPr lang="zh-CN" altLang="en-US" sz="1800" dirty="0">
                <a:hlinkClick r:id="rId3"/>
              </a:rPr>
              <a:t>及其在推荐系统中的</a:t>
            </a:r>
            <a:r>
              <a:rPr lang="zh-CN" altLang="en-US" sz="1800" dirty="0" smtClean="0">
                <a:hlinkClick r:id="rId3"/>
              </a:rPr>
              <a:t>应用</a:t>
            </a:r>
            <a:endParaRPr lang="en-US" altLang="zh-CN" sz="1800" dirty="0" smtClean="0"/>
          </a:p>
          <a:p>
            <a:pPr marL="817245" lvl="1" indent="-457200">
              <a:buFont typeface="+mj-lt"/>
              <a:buAutoNum type="arabicPeriod"/>
            </a:pPr>
            <a:r>
              <a:rPr lang="zh-CN" altLang="en-US" sz="1800" dirty="0">
                <a:hlinkClick r:id="rId4"/>
              </a:rPr>
              <a:t>阿里音乐</a:t>
            </a:r>
            <a:r>
              <a:rPr lang="en-US" altLang="zh-CN" sz="1800" dirty="0">
                <a:hlinkClick r:id="rId4"/>
              </a:rPr>
              <a:t>i2i</a:t>
            </a:r>
            <a:r>
              <a:rPr lang="zh-CN" altLang="en-US" sz="1800" dirty="0">
                <a:hlinkClick r:id="rId4"/>
              </a:rPr>
              <a:t>推荐算法的尝试</a:t>
            </a:r>
            <a:endParaRPr lang="zh-CN" altLang="en-US" sz="1800" dirty="0"/>
          </a:p>
          <a:p>
            <a:pPr marL="817245" lvl="1" indent="-457200">
              <a:buFont typeface="+mj-lt"/>
              <a:buAutoNum type="arabicPeriod"/>
            </a:pPr>
            <a:r>
              <a:rPr lang="en-US" altLang="zh-CN" sz="1800" dirty="0" err="1"/>
              <a:t>ItemBased</a:t>
            </a:r>
            <a:r>
              <a:rPr lang="en-US" altLang="zh-CN" sz="1800" dirty="0"/>
              <a:t> Collaborative Filtering Recommendation Algorithms </a:t>
            </a:r>
            <a:br>
              <a:rPr lang="en-US" altLang="zh-CN" sz="1800" dirty="0"/>
            </a:br>
            <a:r>
              <a:rPr lang="en-US" altLang="zh-CN" sz="1800" dirty="0" smtClean="0">
                <a:hlinkClick r:id="rId5"/>
              </a:rPr>
              <a:t>http</a:t>
            </a:r>
            <a:r>
              <a:rPr lang="en-US" altLang="zh-CN" sz="1800" dirty="0">
                <a:hlinkClick r:id="rId5"/>
              </a:rPr>
              <a:t>://files.grouplens.org/papers/www10_sarwar.pdf</a:t>
            </a:r>
            <a:endParaRPr lang="zh-CN" altLang="en-US" sz="1800" dirty="0"/>
          </a:p>
          <a:p>
            <a:pPr marL="817245" lvl="1" indent="-457200">
              <a:buFont typeface="+mj-lt"/>
              <a:buAutoNum type="arabicPeriod"/>
            </a:pPr>
            <a:r>
              <a:rPr lang="en-US" altLang="zh-CN" dirty="0" smtClean="0"/>
              <a:t>Amazon.com </a:t>
            </a:r>
            <a:r>
              <a:rPr lang="en-US" altLang="zh-CN" dirty="0"/>
              <a:t>recommendations: </a:t>
            </a:r>
            <a:r>
              <a:rPr lang="en-US" altLang="zh-CN" i="1" dirty="0"/>
              <a:t>Item-to-Item Collaborative Filtering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en-US" altLang="zh-CN" dirty="0" smtClean="0">
                <a:hlinkClick r:id="rId6"/>
              </a:rPr>
              <a:t>http</a:t>
            </a:r>
            <a:r>
              <a:rPr lang="en-US" altLang="zh-CN" dirty="0">
                <a:hlinkClick r:id="rId6"/>
              </a:rPr>
              <a:t>://www.cs.umd.edu/~</a:t>
            </a:r>
            <a:r>
              <a:rPr lang="en-US" altLang="zh-CN" dirty="0" smtClean="0">
                <a:hlinkClick r:id="rId6"/>
              </a:rPr>
              <a:t>samir/498/Amazon-Recommendations.pdf</a:t>
            </a:r>
            <a:endParaRPr lang="en-US" altLang="zh-CN" dirty="0" smtClean="0"/>
          </a:p>
          <a:p>
            <a:pPr marL="817245" lvl="1" indent="-457200">
              <a:buFont typeface="+mj-lt"/>
              <a:buAutoNum type="arabicPeriod"/>
            </a:pPr>
            <a:r>
              <a:rPr lang="en-US" altLang="zh-CN" dirty="0" smtClean="0"/>
              <a:t>The </a:t>
            </a:r>
            <a:r>
              <a:rPr lang="en-US" altLang="zh-CN" dirty="0"/>
              <a:t>Link Prediction Problem for Social Networks </a:t>
            </a:r>
            <a:br>
              <a:rPr lang="en-US" altLang="zh-CN" dirty="0"/>
            </a:br>
            <a:r>
              <a:rPr lang="en-US" altLang="zh-CN" dirty="0" smtClean="0">
                <a:hlinkClick r:id="rId7"/>
              </a:rPr>
              <a:t>http</a:t>
            </a:r>
            <a:r>
              <a:rPr lang="en-US" altLang="zh-CN" dirty="0">
                <a:hlinkClick r:id="rId7"/>
              </a:rPr>
              <a:t>://</a:t>
            </a:r>
            <a:r>
              <a:rPr lang="en-US" altLang="zh-CN" dirty="0" smtClean="0">
                <a:hlinkClick r:id="rId7"/>
              </a:rPr>
              <a:t>www.cs.cornell.edu/info/people/kleinber/link-pred.pdf</a:t>
            </a:r>
            <a:endParaRPr lang="en-US" altLang="zh-CN" dirty="0" smtClean="0"/>
          </a:p>
          <a:p>
            <a:pPr marL="817245" lvl="1" indent="-457200">
              <a:buFont typeface="+mj-lt"/>
              <a:buAutoNum type="arabicPeriod"/>
            </a:pP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gitlab.alibaba-inc.com/dengtao.ldt/PAI</a:t>
            </a:r>
            <a:r>
              <a:rPr lang="en-US" altLang="zh-CN" dirty="0" smtClean="0">
                <a:hlinkClick r:id="rId8"/>
              </a:rPr>
              <a:t>-</a:t>
            </a:r>
            <a:r>
              <a:rPr lang="en-US" dirty="0" smtClean="0">
                <a:hlinkClick r:id="rId8"/>
              </a:rPr>
              <a:t>DOC/wikis/algo_doc/swing_rec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AA5F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</TotalTime>
  <Words>241</Words>
  <Application>Microsoft Office PowerPoint</Application>
  <PresentationFormat>宽屏</PresentationFormat>
  <Paragraphs>72</Paragraphs>
  <Slides>10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DengXian</vt:lpstr>
      <vt:lpstr>DengXian Light</vt:lpstr>
      <vt:lpstr>宋体</vt:lpstr>
      <vt:lpstr>微软雅黑</vt:lpstr>
      <vt:lpstr>Arial</vt:lpstr>
      <vt:lpstr>Calibri</vt:lpstr>
      <vt:lpstr>Wingdings</vt:lpstr>
      <vt:lpstr>2_Office 主题</vt:lpstr>
      <vt:lpstr>Office 主题</vt:lpstr>
      <vt:lpstr>公式</vt:lpstr>
      <vt:lpstr>Microsoft 公式 3.0</vt:lpstr>
      <vt:lpstr>Swing算法原理与应用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李腾</dc:creator>
  <cp:lastModifiedBy>Lv Hongliang</cp:lastModifiedBy>
  <cp:revision>269</cp:revision>
  <dcterms:created xsi:type="dcterms:W3CDTF">2016-12-19T14:41:00Z</dcterms:created>
  <dcterms:modified xsi:type="dcterms:W3CDTF">2017-09-15T14:50:08Z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