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323" r:id="rId3"/>
    <p:sldId id="322" r:id="rId4"/>
    <p:sldId id="324" r:id="rId5"/>
    <p:sldId id="325" r:id="rId6"/>
    <p:sldId id="349" r:id="rId7"/>
    <p:sldId id="326" r:id="rId8"/>
    <p:sldId id="327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4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BCD5"/>
    <a:srgbClr val="009FE7"/>
    <a:srgbClr val="8892D3"/>
    <a:srgbClr val="007FB7"/>
    <a:srgbClr val="3C3C3B"/>
    <a:srgbClr val="E91C64"/>
    <a:srgbClr val="E4E4E3"/>
    <a:srgbClr val="451F6E"/>
    <a:srgbClr val="71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22D98B-7BAF-DF49-87BF-53D2BA295C60}" v="8" dt="2019-06-01T06:41:45.66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主题样式 2 - 个性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个性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98" autoAdjust="0"/>
    <p:restoredTop sz="94620"/>
  </p:normalViewPr>
  <p:slideViewPr>
    <p:cSldViewPr snapToGrid="0" snapToObjects="1">
      <p:cViewPr>
        <p:scale>
          <a:sx n="66" d="100"/>
          <a:sy n="66" d="100"/>
        </p:scale>
        <p:origin x="15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4ACC8-8409-1B46-86B4-0E1F4B9F4D22}" type="datetimeFigureOut">
              <a:rPr kumimoji="1" lang="zh-CN" altLang="en-US" smtClean="0"/>
              <a:t>2019/11/15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99DD5-EDC8-264C-B145-523214ECA6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5497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2183-D8E0-1F4C-B313-86E4E93FD1A2}" type="datetimeFigureOut">
              <a:rPr kumimoji="1" lang="zh-CN" altLang="en-US" smtClean="0"/>
              <a:t>2019/11/15</a:t>
            </a:fld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98AC-11AC-DF4F-BFD8-12A6B17F2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3EB73C9-416E-5144-8CF9-97A8C69E7A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4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2183-D8E0-1F4C-B313-86E4E93FD1A2}" type="datetimeFigureOut">
              <a:rPr kumimoji="1" lang="zh-CN" altLang="en-US" smtClean="0"/>
              <a:t>2019/11/15</a:t>
            </a:fld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98AC-11AC-DF4F-BFD8-12A6B17F2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3EB73C9-416E-5144-8CF9-97A8C69E7A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2183-D8E0-1F4C-B313-86E4E93FD1A2}" type="datetimeFigureOut">
              <a:rPr kumimoji="1" lang="zh-CN" altLang="en-US" smtClean="0"/>
              <a:t>2019/11/15</a:t>
            </a:fld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98AC-11AC-DF4F-BFD8-12A6B17F2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3EB73C9-416E-5144-8CF9-97A8C69E7A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4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2183-D8E0-1F4C-B313-86E4E93FD1A2}" type="datetimeFigureOut">
              <a:rPr kumimoji="1" lang="zh-CN" altLang="en-US" smtClean="0"/>
              <a:t>2019/11/15</a:t>
            </a:fld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98AC-11AC-DF4F-BFD8-12A6B17F2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3EB73C9-416E-5144-8CF9-97A8C69E7A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4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3">
            <a:extLst>
              <a:ext uri="{FF2B5EF4-FFF2-40B4-BE49-F238E27FC236}">
                <a16:creationId xmlns:a16="http://schemas.microsoft.com/office/drawing/2014/main" id="{C3E80D8F-4BD5-D945-A3BF-22E4CD769E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37650" y="0"/>
            <a:ext cx="32448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8FD78DA-D176-6146-BE15-B25185AA3B53}"/>
              </a:ext>
            </a:extLst>
          </p:cNvPr>
          <p:cNvSpPr/>
          <p:nvPr userDrawn="1"/>
        </p:nvSpPr>
        <p:spPr>
          <a:xfrm>
            <a:off x="4524375" y="2705100"/>
            <a:ext cx="3705225" cy="10366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7" name="图片 16" descr="国内金属联合logo.png">
            <a:extLst>
              <a:ext uri="{FF2B5EF4-FFF2-40B4-BE49-F238E27FC236}">
                <a16:creationId xmlns:a16="http://schemas.microsoft.com/office/drawing/2014/main" id="{D0ADE801-BC0A-F34D-A966-AE58BACDBA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025" y="87313"/>
            <a:ext cx="2225675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2291702" y="384083"/>
            <a:ext cx="8611148" cy="661875"/>
          </a:xfrm>
          <a:prstGeom prst="rect">
            <a:avLst/>
          </a:prstGeom>
        </p:spPr>
        <p:txBody>
          <a:bodyPr vert="horz"/>
          <a:lstStyle>
            <a:lvl1pPr algn="ctr">
              <a:defRPr sz="4400" b="0">
                <a:solidFill>
                  <a:srgbClr val="087D9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5"/>
          <p:cNvSpPr>
            <a:spLocks noGrp="1"/>
          </p:cNvSpPr>
          <p:nvPr>
            <p:ph sz="quarter" idx="12"/>
          </p:nvPr>
        </p:nvSpPr>
        <p:spPr>
          <a:xfrm>
            <a:off x="350324" y="1371998"/>
            <a:ext cx="11458509" cy="4905682"/>
          </a:xfrm>
          <a:prstGeom prst="rect">
            <a:avLst/>
          </a:prstGeom>
        </p:spPr>
        <p:txBody>
          <a:bodyPr vert="horz"/>
          <a:lstStyle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</p:txBody>
      </p:sp>
      <p:sp>
        <p:nvSpPr>
          <p:cNvPr id="8" name="幻灯片编号占位符 8">
            <a:extLst>
              <a:ext uri="{FF2B5EF4-FFF2-40B4-BE49-F238E27FC236}">
                <a16:creationId xmlns:a16="http://schemas.microsoft.com/office/drawing/2014/main" id="{63487065-E14A-3A41-8FD7-5EBD91D7E3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 altLang="zh-CN"/>
              <a:t>1</a:t>
            </a:r>
            <a:endParaRPr lang="zh-CN" altLang="en-US"/>
          </a:p>
        </p:txBody>
      </p:sp>
      <p:sp>
        <p:nvSpPr>
          <p:cNvPr id="9" name="日期占位符 9">
            <a:extLst>
              <a:ext uri="{FF2B5EF4-FFF2-40B4-BE49-F238E27FC236}">
                <a16:creationId xmlns:a16="http://schemas.microsoft.com/office/drawing/2014/main" id="{29F8B17C-5CAD-BA44-9F42-46264250840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46075" y="6356350"/>
            <a:ext cx="2844800" cy="365125"/>
          </a:xfr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E6EF565-48F4-214E-9BFD-E3B867B9D38B}" type="datetime1">
              <a:rPr lang="zh-CN" altLang="en-US"/>
              <a:pPr>
                <a:defRPr/>
              </a:pPr>
              <a:t>2019/11/15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62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82183-D8E0-1F4C-B313-86E4E93FD1A2}" type="datetimeFigureOut">
              <a:rPr kumimoji="1" lang="zh-CN" altLang="en-US" smtClean="0"/>
              <a:t>2019/11/15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898AC-11AC-DF4F-BFD8-12A6B17F2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6F8F5AD-295F-FA47-BC92-8DE2DBCE07D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6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93CD9906-5AC3-FB4D-9661-C9FC4AFE5B1F}"/>
              </a:ext>
            </a:extLst>
          </p:cNvPr>
          <p:cNvSpPr txBox="1">
            <a:spLocks/>
          </p:cNvSpPr>
          <p:nvPr/>
        </p:nvSpPr>
        <p:spPr>
          <a:xfrm>
            <a:off x="5537040" y="1030288"/>
            <a:ext cx="7048499" cy="18082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400" dirty="0">
                <a:solidFill>
                  <a:schemeClr val="bg1"/>
                </a:solidFill>
              </a:rPr>
              <a:t>仙豆智能</a:t>
            </a:r>
            <a:r>
              <a:rPr kumimoji="1" lang="en-US" altLang="zh-CN" sz="4400" dirty="0">
                <a:solidFill>
                  <a:schemeClr val="bg1"/>
                </a:solidFill>
              </a:rPr>
              <a:t>PPT</a:t>
            </a:r>
            <a:r>
              <a:rPr kumimoji="1" lang="zh-CN" altLang="en-US" sz="4400" dirty="0">
                <a:solidFill>
                  <a:schemeClr val="bg1"/>
                </a:solidFill>
              </a:rPr>
              <a:t>应用规范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3CD9906-5AC3-FB4D-9661-C9FC4AFE5B1F}"/>
              </a:ext>
            </a:extLst>
          </p:cNvPr>
          <p:cNvSpPr txBox="1">
            <a:spLocks/>
          </p:cNvSpPr>
          <p:nvPr/>
        </p:nvSpPr>
        <p:spPr>
          <a:xfrm>
            <a:off x="4682443" y="1747787"/>
            <a:ext cx="7048499" cy="18082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kumimoji="1" lang="en-US" altLang="zh-CN" sz="1800" dirty="0">
                <a:solidFill>
                  <a:schemeClr val="bg1"/>
                </a:solidFill>
              </a:rPr>
              <a:t>2019-03-02</a:t>
            </a:r>
            <a:endParaRPr kumimoji="1"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442862-7002-3942-AB1D-F9075258D14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9833E19F-0B42-7C46-AE25-22BE88621EE2}"/>
              </a:ext>
            </a:extLst>
          </p:cNvPr>
          <p:cNvSpPr txBox="1">
            <a:spLocks/>
          </p:cNvSpPr>
          <p:nvPr/>
        </p:nvSpPr>
        <p:spPr>
          <a:xfrm>
            <a:off x="2117616" y="2269068"/>
            <a:ext cx="9081855" cy="1159932"/>
          </a:xfrm>
          <a:prstGeom prst="rect">
            <a:avLst/>
          </a:prstGeom>
        </p:spPr>
        <p:txBody>
          <a:bodyPr vert="horz" lIns="91440" tIns="45721" rIns="91440" bIns="45721" rtlCol="0">
            <a:normAutofit/>
          </a:bodyPr>
          <a:lstStyle>
            <a:lvl1pPr marL="0" indent="0" algn="l" defTabSz="914423" rtl="0" eaLnBrk="1" latinLnBrk="0" hangingPunct="1">
              <a:lnSpc>
                <a:spcPct val="150000"/>
              </a:lnSpc>
              <a:spcBef>
                <a:spcPts val="1001"/>
              </a:spcBef>
              <a:buFontTx/>
              <a:buNone/>
              <a:defRPr sz="180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l" defTabSz="914423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"/>
              </a:rPr>
              <a:t>Xd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"/>
              </a:rPr>
              <a:t>-S</a:t>
            </a:r>
            <a:r>
              <a:rPr lang="en-US" altLang="zh-CN" sz="2800" b="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"/>
              </a:rPr>
              <a:t>kywalking</a:t>
            </a:r>
            <a:r>
              <a:rPr lang="zh-CN" altLang="en-US" sz="2800" b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"/>
              </a:rPr>
              <a:t>使用场景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55761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6054885-D565-4AE7-950F-A9275416D566}"/>
              </a:ext>
            </a:extLst>
          </p:cNvPr>
          <p:cNvSpPr txBox="1">
            <a:spLocks/>
          </p:cNvSpPr>
          <p:nvPr/>
        </p:nvSpPr>
        <p:spPr>
          <a:xfrm>
            <a:off x="611745" y="455612"/>
            <a:ext cx="10825163" cy="784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使用场景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失败请求原因定位</a:t>
            </a:r>
          </a:p>
          <a:p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C2DF98F-1661-4274-8354-D1C659F57CAF}"/>
              </a:ext>
            </a:extLst>
          </p:cNvPr>
          <p:cNvSpPr/>
          <p:nvPr/>
        </p:nvSpPr>
        <p:spPr>
          <a:xfrm>
            <a:off x="1794235" y="150618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b="1" dirty="0"/>
              <a:t>失败详情页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70FE8F-40D8-4B0C-BC08-18541D72AF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8522" y="1959610"/>
            <a:ext cx="9654139" cy="457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61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6054885-D565-4AE7-950F-A9275416D566}"/>
              </a:ext>
            </a:extLst>
          </p:cNvPr>
          <p:cNvSpPr txBox="1">
            <a:spLocks/>
          </p:cNvSpPr>
          <p:nvPr/>
        </p:nvSpPr>
        <p:spPr>
          <a:xfrm>
            <a:off x="611745" y="721956"/>
            <a:ext cx="10825163" cy="784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使用场景</a:t>
            </a:r>
            <a:r>
              <a:rPr lang="en-US" altLang="zh-CN" sz="2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cpm</a:t>
            </a:r>
            <a:r>
              <a:rPr lang="zh-CN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2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sla</a:t>
            </a:r>
            <a:endParaRPr lang="zh-CN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C2DF98F-1661-4274-8354-D1C659F57CAF}"/>
              </a:ext>
            </a:extLst>
          </p:cNvPr>
          <p:cNvSpPr/>
          <p:nvPr/>
        </p:nvSpPr>
        <p:spPr>
          <a:xfrm>
            <a:off x="1794235" y="15061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b="1" dirty="0"/>
              <a:t>某接口请求次数及成功率统计</a:t>
            </a:r>
          </a:p>
          <a:p>
            <a:endParaRPr lang="zh-CN" altLang="zh-CN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4E502C-5CDC-4202-9EF4-B1C05742DF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2644" y="2283777"/>
            <a:ext cx="10029524" cy="385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22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6054885-D565-4AE7-950F-A9275416D566}"/>
              </a:ext>
            </a:extLst>
          </p:cNvPr>
          <p:cNvSpPr txBox="1">
            <a:spLocks/>
          </p:cNvSpPr>
          <p:nvPr/>
        </p:nvSpPr>
        <p:spPr>
          <a:xfrm>
            <a:off x="611745" y="455612"/>
            <a:ext cx="10825163" cy="784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使用场景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cpm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sla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C2DF98F-1661-4274-8354-D1C659F57CAF}"/>
              </a:ext>
            </a:extLst>
          </p:cNvPr>
          <p:cNvSpPr/>
          <p:nvPr/>
        </p:nvSpPr>
        <p:spPr>
          <a:xfrm>
            <a:off x="1794235" y="150618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b="1" dirty="0"/>
              <a:t>某接口在实例节点上的</a:t>
            </a:r>
            <a:r>
              <a:rPr lang="en-US" altLang="zh-CN" b="1" dirty="0" err="1"/>
              <a:t>cpm</a:t>
            </a:r>
            <a:r>
              <a:rPr lang="zh-CN" altLang="zh-CN" b="1" dirty="0"/>
              <a:t>及</a:t>
            </a:r>
            <a:r>
              <a:rPr lang="en-US" altLang="zh-CN" b="1" dirty="0" err="1"/>
              <a:t>sla</a:t>
            </a:r>
            <a:r>
              <a:rPr lang="zh-CN" altLang="zh-CN" b="1" dirty="0"/>
              <a:t>统计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ABF11F-DD8D-41DE-9C72-95B809EB8A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8897" y="2179904"/>
            <a:ext cx="10183528" cy="439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14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54885-D565-4AE7-950F-A9275416D566}"/>
              </a:ext>
            </a:extLst>
          </p:cNvPr>
          <p:cNvSpPr txBox="1">
            <a:spLocks/>
          </p:cNvSpPr>
          <p:nvPr/>
        </p:nvSpPr>
        <p:spPr>
          <a:xfrm>
            <a:off x="611745" y="455612"/>
            <a:ext cx="10825163" cy="784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实施进度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8B3112-9BD7-47A1-B782-C247457A204C}"/>
              </a:ext>
            </a:extLst>
          </p:cNvPr>
          <p:cNvSpPr/>
          <p:nvPr/>
        </p:nvSpPr>
        <p:spPr>
          <a:xfrm>
            <a:off x="755092" y="1584524"/>
            <a:ext cx="838890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探针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集成服务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测试环境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30</a:t>
            </a:r>
          </a:p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预生产：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18</a:t>
            </a: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服务器部署：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开发、测试、预生产已部署，</a:t>
            </a:r>
            <a:r>
              <a:rPr lang="zh-CN" altLang="en-US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业务开发环境因网络缘故未能发送数据到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collector</a:t>
            </a:r>
          </a:p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生产环境部署中  计划 周六完成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】</a:t>
            </a: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689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54885-D565-4AE7-950F-A9275416D566}"/>
              </a:ext>
            </a:extLst>
          </p:cNvPr>
          <p:cNvSpPr txBox="1">
            <a:spLocks/>
          </p:cNvSpPr>
          <p:nvPr/>
        </p:nvSpPr>
        <p:spPr>
          <a:xfrm>
            <a:off x="611745" y="455612"/>
            <a:ext cx="10825163" cy="784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实施进度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8B3112-9BD7-47A1-B782-C247457A204C}"/>
              </a:ext>
            </a:extLst>
          </p:cNvPr>
          <p:cNvSpPr/>
          <p:nvPr/>
        </p:nvSpPr>
        <p:spPr>
          <a:xfrm>
            <a:off x="755092" y="1584524"/>
            <a:ext cx="83889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探针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集成服务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测试环境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30</a:t>
            </a:r>
          </a:p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预生产：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18</a:t>
            </a: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服务器部署：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开发、测试、预生产已部署，</a:t>
            </a:r>
            <a:r>
              <a:rPr lang="zh-CN" altLang="en-US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业务开发环境到</a:t>
            </a:r>
            <a:r>
              <a:rPr lang="en-US" altLang="zh-CN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skywalking</a:t>
            </a:r>
            <a:r>
              <a:rPr lang="zh-CN" altLang="en-US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采集服务器网络未通</a:t>
            </a:r>
            <a:endParaRPr lang="en-US" altLang="zh-CN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skywalking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生产环境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部署中  计划 周六完成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计划：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叶辰（车辆中心），所有服务下周加完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告警配置及推送整合：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业务及接口的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SLA</a:t>
            </a:r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阈值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074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54885-D565-4AE7-950F-A9275416D566}"/>
              </a:ext>
            </a:extLst>
          </p:cNvPr>
          <p:cNvSpPr txBox="1">
            <a:spLocks/>
          </p:cNvSpPr>
          <p:nvPr/>
        </p:nvSpPr>
        <p:spPr>
          <a:xfrm>
            <a:off x="611745" y="455612"/>
            <a:ext cx="10825163" cy="784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扩展开发计划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8B3112-9BD7-47A1-B782-C247457A204C}"/>
              </a:ext>
            </a:extLst>
          </p:cNvPr>
          <p:cNvSpPr/>
          <p:nvPr/>
        </p:nvSpPr>
        <p:spPr>
          <a:xfrm>
            <a:off x="755092" y="1584524"/>
            <a:ext cx="83889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KAFKA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探针开发</a:t>
            </a:r>
            <a:endParaRPr lang="en-US" altLang="zh-CN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当前的开源的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kafka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-agent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不可用，数据无法串联，需扩展开发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计划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11.23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开发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agent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并在业务项目系统调通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特定项目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框架探针开发</a:t>
            </a:r>
            <a:endParaRPr lang="en-US" altLang="zh-CN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某些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项目调用链数据无法串联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SLA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统计</a:t>
            </a:r>
            <a:endParaRPr lang="en-US" altLang="zh-CN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按天、周、接口、应用维度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538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54885-D565-4AE7-950F-A9275416D566}"/>
              </a:ext>
            </a:extLst>
          </p:cNvPr>
          <p:cNvSpPr txBox="1">
            <a:spLocks/>
          </p:cNvSpPr>
          <p:nvPr/>
        </p:nvSpPr>
        <p:spPr>
          <a:xfrm>
            <a:off x="611745" y="455612"/>
            <a:ext cx="10825163" cy="784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基础数据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支撑其他系统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8B3112-9BD7-47A1-B782-C247457A204C}"/>
              </a:ext>
            </a:extLst>
          </p:cNvPr>
          <p:cNvSpPr/>
          <p:nvPr/>
        </p:nvSpPr>
        <p:spPr>
          <a:xfrm>
            <a:off x="755092" y="1584524"/>
            <a:ext cx="83889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全链路灰度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751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54885-D565-4AE7-950F-A9275416D566}"/>
              </a:ext>
            </a:extLst>
          </p:cNvPr>
          <p:cNvSpPr txBox="1">
            <a:spLocks/>
          </p:cNvSpPr>
          <p:nvPr/>
        </p:nvSpPr>
        <p:spPr>
          <a:xfrm>
            <a:off x="611745" y="455612"/>
            <a:ext cx="10825163" cy="784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err="1"/>
              <a:t>Skywalking</a:t>
            </a:r>
            <a:r>
              <a:rPr lang="zh-CN" altLang="zh-CN" sz="2000" b="1" dirty="0"/>
              <a:t>自身监控指标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11170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03E0A2-CB90-4C82-9F67-0EFC23FA9DEF}"/>
              </a:ext>
            </a:extLst>
          </p:cNvPr>
          <p:cNvSpPr/>
          <p:nvPr/>
        </p:nvSpPr>
        <p:spPr>
          <a:xfrm>
            <a:off x="1115504" y="1341902"/>
            <a:ext cx="7594862" cy="947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Prometheus </a:t>
            </a:r>
            <a:r>
              <a:rPr lang="zh-CN" altLang="zh-CN" dirty="0"/>
              <a:t>监控</a:t>
            </a:r>
            <a:r>
              <a:rPr lang="en-US" altLang="zh-CN" dirty="0"/>
              <a:t>collector</a:t>
            </a:r>
            <a:r>
              <a:rPr lang="zh-CN" altLang="zh-CN" dirty="0"/>
              <a:t>、</a:t>
            </a:r>
            <a:r>
              <a:rPr lang="en-US" altLang="zh-CN" dirty="0" err="1"/>
              <a:t>ui</a:t>
            </a:r>
            <a:r>
              <a:rPr lang="en-US" altLang="zh-CN" dirty="0"/>
              <a:t>-server </a:t>
            </a:r>
            <a:r>
              <a:rPr lang="zh-CN" altLang="zh-CN" dirty="0"/>
              <a:t>的</a:t>
            </a:r>
            <a:r>
              <a:rPr lang="en-US" altLang="zh-CN" dirty="0"/>
              <a:t>metric</a:t>
            </a:r>
            <a:r>
              <a:rPr lang="zh-CN" altLang="zh-CN" dirty="0"/>
              <a:t>数据</a:t>
            </a:r>
            <a:r>
              <a:rPr lang="en-US" altLang="zh-CN" dirty="0"/>
              <a:t>.</a:t>
            </a:r>
            <a:endParaRPr lang="zh-CN" altLang="zh-CN" dirty="0"/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endParaRPr lang="zh-CN" altLang="zh-CN" dirty="0">
              <a:solidFill>
                <a:srgbClr val="24292E"/>
              </a:solidFill>
              <a:latin typeface="Segoe UI" panose="020B0502040204020203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FA08CB-3229-4FE9-BB26-261F268DD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C7E4E37-5A9C-4B18-9BEE-0BA5602D48CD}"/>
              </a:ext>
            </a:extLst>
          </p:cNvPr>
          <p:cNvSpPr/>
          <p:nvPr/>
        </p:nvSpPr>
        <p:spPr>
          <a:xfrm>
            <a:off x="4932861" y="3244334"/>
            <a:ext cx="264367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</a:rPr>
              <a:t>Thanks</a:t>
            </a:r>
            <a:endParaRPr lang="zh-CN" altLang="zh-CN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136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54885-D565-4AE7-950F-A9275416D566}"/>
              </a:ext>
            </a:extLst>
          </p:cNvPr>
          <p:cNvSpPr txBox="1">
            <a:spLocks/>
          </p:cNvSpPr>
          <p:nvPr/>
        </p:nvSpPr>
        <p:spPr>
          <a:xfrm>
            <a:off x="611745" y="455612"/>
            <a:ext cx="10825163" cy="784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F05952C9-F220-9E4B-9218-27F164EA6EC0}"/>
              </a:ext>
            </a:extLst>
          </p:cNvPr>
          <p:cNvSpPr txBox="1"/>
          <p:nvPr/>
        </p:nvSpPr>
        <p:spPr>
          <a:xfrm>
            <a:off x="2130458" y="-815554"/>
            <a:ext cx="5137606" cy="83715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使用场景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实施进度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扩展开发计划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第三方系统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598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6054885-D565-4AE7-950F-A9275416D566}"/>
              </a:ext>
            </a:extLst>
          </p:cNvPr>
          <p:cNvSpPr txBox="1">
            <a:spLocks/>
          </p:cNvSpPr>
          <p:nvPr/>
        </p:nvSpPr>
        <p:spPr>
          <a:xfrm>
            <a:off x="611745" y="295358"/>
            <a:ext cx="10825163" cy="703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r>
              <a:rPr lang="zh-CN" altLang="en-US" sz="2000" b="1" kern="2200" dirty="0">
                <a:latin typeface="等线" panose="02010600030101010101" pitchFamily="2" charset="-122"/>
                <a:ea typeface="等线" panose="02010600030101010101" pitchFamily="2" charset="-122"/>
              </a:rPr>
              <a:t>功能</a:t>
            </a:r>
            <a:r>
              <a:rPr lang="en-US" altLang="zh-CN" sz="2000" b="1" kern="2200" dirty="0">
                <a:latin typeface="等线" panose="02010600030101010101" pitchFamily="2" charset="-122"/>
                <a:ea typeface="等线" panose="02010600030101010101" pitchFamily="2" charset="-122"/>
              </a:rPr>
              <a:t>-dashboard</a:t>
            </a:r>
            <a:endParaRPr lang="zh-CN" altLang="zh-CN" sz="2000" b="1" kern="2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F05952C9-F220-9E4B-9218-27F164EA6EC0}"/>
              </a:ext>
            </a:extLst>
          </p:cNvPr>
          <p:cNvSpPr txBox="1"/>
          <p:nvPr/>
        </p:nvSpPr>
        <p:spPr>
          <a:xfrm>
            <a:off x="1767915" y="3112780"/>
            <a:ext cx="10734579" cy="15388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zh-CN" dirty="0"/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C88E81-40A1-4EC7-B0E3-A2C81F17A7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5092" y="999242"/>
            <a:ext cx="10387390" cy="556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8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54885-D565-4AE7-950F-A9275416D566}"/>
              </a:ext>
            </a:extLst>
          </p:cNvPr>
          <p:cNvSpPr txBox="1">
            <a:spLocks/>
          </p:cNvSpPr>
          <p:nvPr/>
        </p:nvSpPr>
        <p:spPr>
          <a:xfrm>
            <a:off x="611745" y="301658"/>
            <a:ext cx="10825163" cy="801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r>
              <a:rPr lang="zh-CN" altLang="en-US" sz="2000" b="1" kern="2200" dirty="0">
                <a:latin typeface="等线" panose="02010600030101010101" pitchFamily="2" charset="-122"/>
                <a:ea typeface="等线" panose="02010600030101010101" pitchFamily="2" charset="-122"/>
              </a:rPr>
              <a:t>功能</a:t>
            </a:r>
            <a:r>
              <a:rPr lang="en-US" altLang="zh-CN" sz="2000" b="1" kern="2200" dirty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sz="2000" b="1" kern="2200" dirty="0">
                <a:latin typeface="等线" panose="02010600030101010101" pitchFamily="2" charset="-122"/>
                <a:ea typeface="等线" panose="02010600030101010101" pitchFamily="2" charset="-122"/>
              </a:rPr>
              <a:t>拓扑</a:t>
            </a:r>
            <a:endParaRPr lang="zh-CN" altLang="zh-CN" sz="2000" b="1" kern="2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FDF1AB-3848-4804-99A3-F60323511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7162"/>
            <a:ext cx="12192000" cy="550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7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54885-D565-4AE7-950F-A9275416D566}"/>
              </a:ext>
            </a:extLst>
          </p:cNvPr>
          <p:cNvSpPr txBox="1">
            <a:spLocks/>
          </p:cNvSpPr>
          <p:nvPr/>
        </p:nvSpPr>
        <p:spPr>
          <a:xfrm>
            <a:off x="611745" y="455612"/>
            <a:ext cx="10825163" cy="784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EAA8D9-AFFD-499B-AAE8-C7708B499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7759"/>
            <a:ext cx="12192000" cy="519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2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54885-D565-4AE7-950F-A9275416D566}"/>
              </a:ext>
            </a:extLst>
          </p:cNvPr>
          <p:cNvSpPr txBox="1">
            <a:spLocks/>
          </p:cNvSpPr>
          <p:nvPr/>
        </p:nvSpPr>
        <p:spPr>
          <a:xfrm>
            <a:off x="611745" y="455612"/>
            <a:ext cx="10825163" cy="784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583500-4D1A-48B2-A415-6AF00B603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9837"/>
            <a:ext cx="12192000" cy="520068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1A8E9DF7-A7AF-4B86-8145-47DE53104CA1}"/>
              </a:ext>
            </a:extLst>
          </p:cNvPr>
          <p:cNvSpPr txBox="1">
            <a:spLocks/>
          </p:cNvSpPr>
          <p:nvPr/>
        </p:nvSpPr>
        <p:spPr>
          <a:xfrm>
            <a:off x="611745" y="301658"/>
            <a:ext cx="10825163" cy="801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r>
              <a:rPr lang="zh-CN" altLang="en-US" sz="2000" b="1" kern="2200" dirty="0">
                <a:latin typeface="等线" panose="02010600030101010101" pitchFamily="2" charset="-122"/>
                <a:ea typeface="等线" panose="02010600030101010101" pitchFamily="2" charset="-122"/>
              </a:rPr>
              <a:t>功能</a:t>
            </a:r>
            <a:r>
              <a:rPr lang="en-US" altLang="zh-CN" sz="2000" b="1" kern="2200" dirty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sz="2000" b="1" kern="2200" dirty="0">
                <a:latin typeface="等线" panose="02010600030101010101" pitchFamily="2" charset="-122"/>
                <a:ea typeface="等线" panose="02010600030101010101" pitchFamily="2" charset="-122"/>
              </a:rPr>
              <a:t>告警</a:t>
            </a:r>
            <a:endParaRPr lang="zh-CN" altLang="zh-CN" sz="2000" b="1" kern="2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35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54885-D565-4AE7-950F-A9275416D566}"/>
              </a:ext>
            </a:extLst>
          </p:cNvPr>
          <p:cNvSpPr txBox="1">
            <a:spLocks/>
          </p:cNvSpPr>
          <p:nvPr/>
        </p:nvSpPr>
        <p:spPr>
          <a:xfrm>
            <a:off x="611745" y="455612"/>
            <a:ext cx="10825163" cy="784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使用场景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长耗时服务调查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DCA83B-0BBC-4FD6-A54B-D30A57A25C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4636" y="1665171"/>
            <a:ext cx="10135402" cy="507251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C107FFB-4ABA-4509-A334-A71A41755488}"/>
              </a:ext>
            </a:extLst>
          </p:cNvPr>
          <p:cNvSpPr/>
          <p:nvPr/>
        </p:nvSpPr>
        <p:spPr>
          <a:xfrm>
            <a:off x="890330" y="1002105"/>
            <a:ext cx="2981907" cy="13261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b="1" dirty="0"/>
              <a:t>选定时间内，平均耗时</a:t>
            </a:r>
            <a:r>
              <a:rPr lang="en-US" altLang="zh-CN" b="1" dirty="0"/>
              <a:t>top5</a:t>
            </a:r>
            <a:endParaRPr lang="zh-CN" altLang="zh-CN" b="1" dirty="0"/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endParaRPr lang="zh-CN" altLang="zh-CN" b="1" kern="1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7567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6054885-D565-4AE7-950F-A9275416D566}"/>
              </a:ext>
            </a:extLst>
          </p:cNvPr>
          <p:cNvSpPr txBox="1">
            <a:spLocks/>
          </p:cNvSpPr>
          <p:nvPr/>
        </p:nvSpPr>
        <p:spPr>
          <a:xfrm>
            <a:off x="611745" y="455612"/>
            <a:ext cx="10825163" cy="784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使用场景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长耗时服务调查</a:t>
            </a:r>
          </a:p>
          <a:p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C2DF98F-1661-4274-8354-D1C659F57CAF}"/>
              </a:ext>
            </a:extLst>
          </p:cNvPr>
          <p:cNvSpPr/>
          <p:nvPr/>
        </p:nvSpPr>
        <p:spPr>
          <a:xfrm>
            <a:off x="1794235" y="150618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b="1" dirty="0"/>
              <a:t>此服务选定时间内请求按响应时间排序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253E29-6773-43B0-99F5-7A5617653A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9154" y="2030932"/>
            <a:ext cx="10029524" cy="502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6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6054885-D565-4AE7-950F-A9275416D566}"/>
              </a:ext>
            </a:extLst>
          </p:cNvPr>
          <p:cNvSpPr txBox="1">
            <a:spLocks/>
          </p:cNvSpPr>
          <p:nvPr/>
        </p:nvSpPr>
        <p:spPr>
          <a:xfrm>
            <a:off x="611745" y="558265"/>
            <a:ext cx="10825163" cy="1097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使用场景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失败请求原因定位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C2DF98F-1661-4274-8354-D1C659F57CAF}"/>
              </a:ext>
            </a:extLst>
          </p:cNvPr>
          <p:cNvSpPr/>
          <p:nvPr/>
        </p:nvSpPr>
        <p:spPr>
          <a:xfrm>
            <a:off x="1794235" y="150618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b="1" dirty="0"/>
              <a:t>失败列表页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5F31A5-2C14-41CF-A6EA-47B58DBFD3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1402" y="2154872"/>
            <a:ext cx="9769642" cy="414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56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仙豆智能ppt模版-190522" id="{F2D40D93-4A98-F349-9634-D519AD6DB793}" vid="{D59C81CB-132A-5341-86E7-3B0C09FE422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</Template>
  <TotalTime>3732</TotalTime>
  <Words>316</Words>
  <Application>Microsoft Office PowerPoint</Application>
  <PresentationFormat>宽屏</PresentationFormat>
  <Paragraphs>118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DengXian</vt:lpstr>
      <vt:lpstr>DengXian</vt:lpstr>
      <vt:lpstr>DengXian Light</vt:lpstr>
      <vt:lpstr>宋体</vt:lpstr>
      <vt:lpstr>Microsoft YaHei</vt:lpstr>
      <vt:lpstr>Microsoft YaHei</vt:lpstr>
      <vt:lpstr>Arial</vt:lpstr>
      <vt:lpstr>Segoe UI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trace-调用链系统概要</dc:title>
  <dc:creator>cai zhengdong</dc:creator>
  <cp:lastModifiedBy>金永梁</cp:lastModifiedBy>
  <cp:revision>258</cp:revision>
  <cp:lastPrinted>2019-03-15T06:42:50Z</cp:lastPrinted>
  <dcterms:created xsi:type="dcterms:W3CDTF">2019-05-30T08:09:11Z</dcterms:created>
  <dcterms:modified xsi:type="dcterms:W3CDTF">2019-11-15T07:33:37Z</dcterms:modified>
</cp:coreProperties>
</file>