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57" r:id="rId3"/>
    <p:sldId id="364" r:id="rId4"/>
    <p:sldId id="371" r:id="rId5"/>
    <p:sldId id="366" r:id="rId6"/>
    <p:sldId id="365" r:id="rId7"/>
    <p:sldId id="372" r:id="rId8"/>
    <p:sldId id="322" r:id="rId9"/>
    <p:sldId id="368" r:id="rId10"/>
    <p:sldId id="363" r:id="rId11"/>
    <p:sldId id="34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B"/>
    <a:srgbClr val="04BCD5"/>
    <a:srgbClr val="009FE7"/>
    <a:srgbClr val="8892D3"/>
    <a:srgbClr val="007FB7"/>
    <a:srgbClr val="E91C64"/>
    <a:srgbClr val="E4E4E3"/>
    <a:srgbClr val="451F6E"/>
    <a:srgbClr val="71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2D98B-7BAF-DF49-87BF-53D2BA295C60}" v="8" dt="2019-06-01T06:41:45.66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个性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98" autoAdjust="0"/>
    <p:restoredTop sz="94620"/>
  </p:normalViewPr>
  <p:slideViewPr>
    <p:cSldViewPr snapToGrid="0" snapToObjects="1">
      <p:cViewPr varScale="1">
        <p:scale>
          <a:sx n="67" d="100"/>
          <a:sy n="67" d="100"/>
        </p:scale>
        <p:origin x="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4ACC8-8409-1B46-86B4-0E1F4B9F4D22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99DD5-EDC8-264C-B145-523214ECA6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49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EB73C9-416E-5144-8CF9-97A8C69E7A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EB73C9-416E-5144-8CF9-97A8C69E7A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EB73C9-416E-5144-8CF9-97A8C69E7A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4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EB73C9-416E-5144-8CF9-97A8C69E7A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4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3">
            <a:extLst>
              <a:ext uri="{FF2B5EF4-FFF2-40B4-BE49-F238E27FC236}">
                <a16:creationId xmlns:a16="http://schemas.microsoft.com/office/drawing/2014/main" id="{C3E80D8F-4BD5-D945-A3BF-22E4CD769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37650" y="0"/>
            <a:ext cx="3244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8FD78DA-D176-6146-BE15-B25185AA3B53}"/>
              </a:ext>
            </a:extLst>
          </p:cNvPr>
          <p:cNvSpPr/>
          <p:nvPr userDrawn="1"/>
        </p:nvSpPr>
        <p:spPr>
          <a:xfrm>
            <a:off x="4524375" y="2705100"/>
            <a:ext cx="3705225" cy="1036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7" name="图片 16" descr="国内金属联合logo.png">
            <a:extLst>
              <a:ext uri="{FF2B5EF4-FFF2-40B4-BE49-F238E27FC236}">
                <a16:creationId xmlns:a16="http://schemas.microsoft.com/office/drawing/2014/main" id="{D0ADE801-BC0A-F34D-A966-AE58BACDBA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25" y="87313"/>
            <a:ext cx="222567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2291702" y="384083"/>
            <a:ext cx="8611148" cy="661875"/>
          </a:xfrm>
          <a:prstGeom prst="rect">
            <a:avLst/>
          </a:prstGeom>
        </p:spPr>
        <p:txBody>
          <a:bodyPr vert="horz"/>
          <a:lstStyle>
            <a:lvl1pPr algn="ctr">
              <a:defRPr sz="4400" b="0">
                <a:solidFill>
                  <a:srgbClr val="087D9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5"/>
          <p:cNvSpPr>
            <a:spLocks noGrp="1"/>
          </p:cNvSpPr>
          <p:nvPr>
            <p:ph sz="quarter" idx="12"/>
          </p:nvPr>
        </p:nvSpPr>
        <p:spPr>
          <a:xfrm>
            <a:off x="350324" y="1371998"/>
            <a:ext cx="11458509" cy="4905682"/>
          </a:xfrm>
          <a:prstGeom prst="rect">
            <a:avLst/>
          </a:prstGeom>
        </p:spPr>
        <p:txBody>
          <a:bodyPr vert="horz"/>
          <a:lstStyle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8" name="幻灯片编号占位符 8">
            <a:extLst>
              <a:ext uri="{FF2B5EF4-FFF2-40B4-BE49-F238E27FC236}">
                <a16:creationId xmlns:a16="http://schemas.microsoft.com/office/drawing/2014/main" id="{63487065-E14A-3A41-8FD7-5EBD91D7E3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zh-CN"/>
              <a:t>1</a:t>
            </a:r>
            <a:endParaRPr lang="zh-CN" altLang="en-US"/>
          </a:p>
        </p:txBody>
      </p:sp>
      <p:sp>
        <p:nvSpPr>
          <p:cNvPr id="9" name="日期占位符 9">
            <a:extLst>
              <a:ext uri="{FF2B5EF4-FFF2-40B4-BE49-F238E27FC236}">
                <a16:creationId xmlns:a16="http://schemas.microsoft.com/office/drawing/2014/main" id="{29F8B17C-5CAD-BA44-9F42-4626425084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46075" y="6356350"/>
            <a:ext cx="28448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E6EF565-48F4-214E-9BFD-E3B867B9D38B}" type="datetime1">
              <a:rPr lang="zh-CN" altLang="en-US"/>
              <a:pPr>
                <a:defRPr/>
              </a:pPr>
              <a:t>2020/4/11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f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82183-D8E0-1F4C-B313-86E4E93FD1A2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F8F5AD-295F-FA47-BC92-8DE2DBCE07D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6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3CD9906-5AC3-FB4D-9661-C9FC4AFE5B1F}"/>
              </a:ext>
            </a:extLst>
          </p:cNvPr>
          <p:cNvSpPr txBox="1">
            <a:spLocks/>
          </p:cNvSpPr>
          <p:nvPr/>
        </p:nvSpPr>
        <p:spPr>
          <a:xfrm>
            <a:off x="5537040" y="1030288"/>
            <a:ext cx="7048499" cy="1808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400" dirty="0">
                <a:solidFill>
                  <a:schemeClr val="bg1"/>
                </a:solidFill>
              </a:rPr>
              <a:t>仙豆智能</a:t>
            </a:r>
            <a:r>
              <a:rPr kumimoji="1" lang="en-US" altLang="zh-CN" sz="4400" dirty="0">
                <a:solidFill>
                  <a:schemeClr val="bg1"/>
                </a:solidFill>
              </a:rPr>
              <a:t>PPT</a:t>
            </a:r>
            <a:r>
              <a:rPr kumimoji="1" lang="zh-CN" altLang="en-US" sz="4400" dirty="0">
                <a:solidFill>
                  <a:schemeClr val="bg1"/>
                </a:solidFill>
              </a:rPr>
              <a:t>应用规范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3CD9906-5AC3-FB4D-9661-C9FC4AFE5B1F}"/>
              </a:ext>
            </a:extLst>
          </p:cNvPr>
          <p:cNvSpPr txBox="1">
            <a:spLocks/>
          </p:cNvSpPr>
          <p:nvPr/>
        </p:nvSpPr>
        <p:spPr>
          <a:xfrm>
            <a:off x="4682443" y="1747787"/>
            <a:ext cx="7048499" cy="1808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en-US" altLang="zh-CN" sz="1800" dirty="0">
                <a:solidFill>
                  <a:schemeClr val="bg1"/>
                </a:solidFill>
              </a:rPr>
              <a:t>2019-03-02</a:t>
            </a:r>
            <a:endParaRPr kumimoji="1"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442862-7002-3942-AB1D-F9075258D1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833E19F-0B42-7C46-AE25-22BE88621EE2}"/>
              </a:ext>
            </a:extLst>
          </p:cNvPr>
          <p:cNvSpPr txBox="1">
            <a:spLocks/>
          </p:cNvSpPr>
          <p:nvPr/>
        </p:nvSpPr>
        <p:spPr>
          <a:xfrm>
            <a:off x="2117616" y="2269068"/>
            <a:ext cx="9081855" cy="1159932"/>
          </a:xfrm>
          <a:prstGeom prst="rect">
            <a:avLst/>
          </a:prstGeom>
        </p:spPr>
        <p:txBody>
          <a:bodyPr vert="horz" lIns="91440" tIns="45721" rIns="91440" bIns="45721" rtlCol="0">
            <a:normAutofit fontScale="25000" lnSpcReduction="20000"/>
          </a:bodyPr>
          <a:lstStyle>
            <a:lvl1pPr marL="0" indent="0" algn="l" defTabSz="914423" rtl="0" eaLnBrk="1" latinLnBrk="0" hangingPunct="1">
              <a:lnSpc>
                <a:spcPct val="150000"/>
              </a:lnSpc>
              <a:spcBef>
                <a:spcPts val="1001"/>
              </a:spcBef>
              <a:buFontTx/>
              <a:buNone/>
              <a:defRPr sz="180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l" defTabSz="914423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CN" sz="1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"/>
              </a:rPr>
              <a:t>DataOPS</a:t>
            </a:r>
            <a:endParaRPr kumimoji="0" lang="en-US" altLang="zh-CN" sz="1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"/>
            </a:endParaRPr>
          </a:p>
          <a:p>
            <a:r>
              <a:rPr lang="en-US" altLang="zh-CN" sz="2800" b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"/>
              </a:rPr>
              <a:t>                                     </a:t>
            </a:r>
          </a:p>
          <a:p>
            <a:endParaRPr lang="en-US" altLang="zh-CN" sz="2800" b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"/>
              </a:rPr>
              <a:t>                                                                                                                                        </a:t>
            </a:r>
            <a:r>
              <a:rPr lang="zh-CN" altLang="en-US" sz="8000" b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"/>
              </a:rPr>
              <a:t>金永梁</a:t>
            </a:r>
            <a:endParaRPr lang="en-US" altLang="zh-CN" sz="8000" b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"/>
            </a:endParaRPr>
          </a:p>
          <a:p>
            <a:pPr algn="r"/>
            <a:endParaRPr lang="en-US" altLang="zh-CN" sz="2800" b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"/>
            </a:endParaRPr>
          </a:p>
          <a:p>
            <a:pPr algn="r"/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"/>
            </a:endParaRPr>
          </a:p>
          <a:p>
            <a:pPr algn="r"/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5576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F547E57-EB90-4BB1-A186-7888B93C80E3}"/>
              </a:ext>
            </a:extLst>
          </p:cNvPr>
          <p:cNvSpPr/>
          <p:nvPr/>
        </p:nvSpPr>
        <p:spPr>
          <a:xfrm>
            <a:off x="2257565" y="2622998"/>
            <a:ext cx="6377940" cy="11736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5831FB-EEC9-44D4-981D-F63E6791B5A5}"/>
              </a:ext>
            </a:extLst>
          </p:cNvPr>
          <p:cNvSpPr txBox="1">
            <a:spLocks/>
          </p:cNvSpPr>
          <p:nvPr/>
        </p:nvSpPr>
        <p:spPr>
          <a:xfrm>
            <a:off x="611745" y="295358"/>
            <a:ext cx="10825163" cy="70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分层架构图</a:t>
            </a:r>
            <a:endParaRPr lang="zh-CN" altLang="zh-CN" sz="2000" b="1" kern="2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圆柱形 2">
            <a:extLst>
              <a:ext uri="{FF2B5EF4-FFF2-40B4-BE49-F238E27FC236}">
                <a16:creationId xmlns:a16="http://schemas.microsoft.com/office/drawing/2014/main" id="{471BBB58-E346-44EA-8B43-F5E20DF74E22}"/>
              </a:ext>
            </a:extLst>
          </p:cNvPr>
          <p:cNvSpPr/>
          <p:nvPr/>
        </p:nvSpPr>
        <p:spPr>
          <a:xfrm>
            <a:off x="1419515" y="1280160"/>
            <a:ext cx="273460" cy="54487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33EAC44-631A-492C-A780-BF87EFF73547}"/>
              </a:ext>
            </a:extLst>
          </p:cNvPr>
          <p:cNvSpPr/>
          <p:nvPr/>
        </p:nvSpPr>
        <p:spPr>
          <a:xfrm>
            <a:off x="2211567" y="1355878"/>
            <a:ext cx="6377941" cy="10754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D253E1D-14D5-42F7-A6B3-27F297FCAB24}"/>
              </a:ext>
            </a:extLst>
          </p:cNvPr>
          <p:cNvSpPr/>
          <p:nvPr/>
        </p:nvSpPr>
        <p:spPr>
          <a:xfrm>
            <a:off x="2382002" y="2680670"/>
            <a:ext cx="532648" cy="1058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应用服务层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F70C608-B717-4A39-92C3-819EF71B7C58}"/>
              </a:ext>
            </a:extLst>
          </p:cNvPr>
          <p:cNvSpPr/>
          <p:nvPr/>
        </p:nvSpPr>
        <p:spPr>
          <a:xfrm>
            <a:off x="2344755" y="1487700"/>
            <a:ext cx="855645" cy="8524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devops</a:t>
            </a:r>
            <a:r>
              <a:rPr lang="zh-CN" altLang="en-US" sz="1400" dirty="0"/>
              <a:t>工具链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B510CD4-78EF-4154-A623-B6FF5FD170A8}"/>
              </a:ext>
            </a:extLst>
          </p:cNvPr>
          <p:cNvSpPr/>
          <p:nvPr/>
        </p:nvSpPr>
        <p:spPr>
          <a:xfrm>
            <a:off x="2214849" y="3863390"/>
            <a:ext cx="6377940" cy="15069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3AA0F3-F27B-42BD-BF50-2D4E8724F0FE}"/>
              </a:ext>
            </a:extLst>
          </p:cNvPr>
          <p:cNvSpPr/>
          <p:nvPr/>
        </p:nvSpPr>
        <p:spPr>
          <a:xfrm>
            <a:off x="2433782" y="3996018"/>
            <a:ext cx="381002" cy="13075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基础服务层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56E39DE-D381-43E8-963B-D3A0117E6AC8}"/>
              </a:ext>
            </a:extLst>
          </p:cNvPr>
          <p:cNvSpPr/>
          <p:nvPr/>
        </p:nvSpPr>
        <p:spPr>
          <a:xfrm rot="5400000">
            <a:off x="7394958" y="2745470"/>
            <a:ext cx="5152158" cy="2372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26DFCE4-3D5A-4CF9-8D8B-30E5763867F2}"/>
              </a:ext>
            </a:extLst>
          </p:cNvPr>
          <p:cNvSpPr/>
          <p:nvPr/>
        </p:nvSpPr>
        <p:spPr>
          <a:xfrm>
            <a:off x="8946782" y="1531236"/>
            <a:ext cx="1111618" cy="3344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监控层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4CD0C3-DD64-4FD0-A2CB-47A7F5E76582}"/>
              </a:ext>
            </a:extLst>
          </p:cNvPr>
          <p:cNvSpPr/>
          <p:nvPr/>
        </p:nvSpPr>
        <p:spPr>
          <a:xfrm>
            <a:off x="2211567" y="5526645"/>
            <a:ext cx="6377940" cy="10754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6938C92-B708-4503-9B76-A3A20497923F}"/>
              </a:ext>
            </a:extLst>
          </p:cNvPr>
          <p:cNvSpPr/>
          <p:nvPr/>
        </p:nvSpPr>
        <p:spPr>
          <a:xfrm>
            <a:off x="2395681" y="5502123"/>
            <a:ext cx="381002" cy="100591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基础资源层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31555D-C822-4BE2-A67F-484C874B4FE5}"/>
              </a:ext>
            </a:extLst>
          </p:cNvPr>
          <p:cNvSpPr/>
          <p:nvPr/>
        </p:nvSpPr>
        <p:spPr>
          <a:xfrm>
            <a:off x="3447739" y="1544186"/>
            <a:ext cx="693535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JIRA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F4B052-F693-4CC1-8179-DB086C472620}"/>
              </a:ext>
            </a:extLst>
          </p:cNvPr>
          <p:cNvSpPr/>
          <p:nvPr/>
        </p:nvSpPr>
        <p:spPr>
          <a:xfrm>
            <a:off x="4290316" y="1544186"/>
            <a:ext cx="769552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GITLAB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02C40C-FAA9-4994-988F-80D9821BEB1A}"/>
              </a:ext>
            </a:extLst>
          </p:cNvPr>
          <p:cNvSpPr/>
          <p:nvPr/>
        </p:nvSpPr>
        <p:spPr>
          <a:xfrm>
            <a:off x="5201336" y="1553460"/>
            <a:ext cx="769552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JEKINS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2BAB9B-CFAB-46A2-9F8B-D43E9A952F38}"/>
              </a:ext>
            </a:extLst>
          </p:cNvPr>
          <p:cNvSpPr/>
          <p:nvPr/>
        </p:nvSpPr>
        <p:spPr>
          <a:xfrm>
            <a:off x="6898348" y="1553460"/>
            <a:ext cx="693535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cmdb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E29B66-7F9E-44ED-89DD-93986128CB86}"/>
              </a:ext>
            </a:extLst>
          </p:cNvPr>
          <p:cNvSpPr/>
          <p:nvPr/>
        </p:nvSpPr>
        <p:spPr>
          <a:xfrm>
            <a:off x="3227919" y="2737802"/>
            <a:ext cx="1115913" cy="2520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APP</a:t>
            </a:r>
            <a:r>
              <a:rPr lang="zh-CN" altLang="en-US" sz="1400" dirty="0"/>
              <a:t>网关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373780-7E8C-4B3C-A55C-19B65ECC9D74}"/>
              </a:ext>
            </a:extLst>
          </p:cNvPr>
          <p:cNvSpPr/>
          <p:nvPr/>
        </p:nvSpPr>
        <p:spPr>
          <a:xfrm>
            <a:off x="6941029" y="2737802"/>
            <a:ext cx="991915" cy="2520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B3844B-C9BF-4BB7-8889-7B4706F2AB31}"/>
              </a:ext>
            </a:extLst>
          </p:cNvPr>
          <p:cNvSpPr/>
          <p:nvPr/>
        </p:nvSpPr>
        <p:spPr>
          <a:xfrm>
            <a:off x="4455015" y="2728268"/>
            <a:ext cx="1131097" cy="2520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第三方网关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B38C6D-559F-4BBF-86DE-C5A8FF177BD4}"/>
              </a:ext>
            </a:extLst>
          </p:cNvPr>
          <p:cNvSpPr/>
          <p:nvPr/>
        </p:nvSpPr>
        <p:spPr>
          <a:xfrm>
            <a:off x="5660889" y="2722541"/>
            <a:ext cx="1131097" cy="280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Tbox</a:t>
            </a:r>
            <a:r>
              <a:rPr lang="zh-CN" altLang="en-US" sz="1400" dirty="0"/>
              <a:t>网关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521C1C-17F0-498B-A098-F3C73BF285AA}"/>
              </a:ext>
            </a:extLst>
          </p:cNvPr>
          <p:cNvSpPr/>
          <p:nvPr/>
        </p:nvSpPr>
        <p:spPr>
          <a:xfrm>
            <a:off x="3171856" y="3115299"/>
            <a:ext cx="1694445" cy="250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聚合层服务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7A5A1B4-EC2E-447F-958A-601315C988E7}"/>
              </a:ext>
            </a:extLst>
          </p:cNvPr>
          <p:cNvSpPr/>
          <p:nvPr/>
        </p:nvSpPr>
        <p:spPr>
          <a:xfrm>
            <a:off x="5015344" y="3114487"/>
            <a:ext cx="2817091" cy="2512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聚合层服务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7C19535-3C0B-46B8-A13A-470BCFB384E6}"/>
              </a:ext>
            </a:extLst>
          </p:cNvPr>
          <p:cNvSpPr/>
          <p:nvPr/>
        </p:nvSpPr>
        <p:spPr>
          <a:xfrm>
            <a:off x="3171857" y="3455142"/>
            <a:ext cx="1021454" cy="2504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SSO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6A675C-6E25-491C-8B55-B608BE7A9FE4}"/>
              </a:ext>
            </a:extLst>
          </p:cNvPr>
          <p:cNvSpPr/>
          <p:nvPr/>
        </p:nvSpPr>
        <p:spPr>
          <a:xfrm>
            <a:off x="4342353" y="3471808"/>
            <a:ext cx="1021454" cy="2504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CPSP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AD0C2A0-83B1-4929-A2AF-5B69AA4C5C7B}"/>
              </a:ext>
            </a:extLst>
          </p:cNvPr>
          <p:cNvSpPr/>
          <p:nvPr/>
        </p:nvSpPr>
        <p:spPr>
          <a:xfrm>
            <a:off x="5555565" y="3476707"/>
            <a:ext cx="1021454" cy="2504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EAFC37B-A03C-4CDA-9135-342A7D6695B7}"/>
              </a:ext>
            </a:extLst>
          </p:cNvPr>
          <p:cNvSpPr/>
          <p:nvPr/>
        </p:nvSpPr>
        <p:spPr>
          <a:xfrm>
            <a:off x="3193689" y="4217478"/>
            <a:ext cx="680980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Mysql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95A81B-63F5-417E-93A0-0354EBDD5A4A}"/>
              </a:ext>
            </a:extLst>
          </p:cNvPr>
          <p:cNvSpPr/>
          <p:nvPr/>
        </p:nvSpPr>
        <p:spPr>
          <a:xfrm>
            <a:off x="4097033" y="4232955"/>
            <a:ext cx="769552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es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60290C-F298-47BE-828B-D4194929438D}"/>
              </a:ext>
            </a:extLst>
          </p:cNvPr>
          <p:cNvSpPr/>
          <p:nvPr/>
        </p:nvSpPr>
        <p:spPr>
          <a:xfrm>
            <a:off x="5090647" y="4252342"/>
            <a:ext cx="769552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redis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6F7C680-12B0-4711-8EEA-DD843BFC132F}"/>
              </a:ext>
            </a:extLst>
          </p:cNvPr>
          <p:cNvSpPr/>
          <p:nvPr/>
        </p:nvSpPr>
        <p:spPr>
          <a:xfrm>
            <a:off x="6022434" y="4232954"/>
            <a:ext cx="769552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mongodb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5A7252-4014-44A9-8275-DA8AF9EAC179}"/>
              </a:ext>
            </a:extLst>
          </p:cNvPr>
          <p:cNvSpPr/>
          <p:nvPr/>
        </p:nvSpPr>
        <p:spPr>
          <a:xfrm>
            <a:off x="7014350" y="4232953"/>
            <a:ext cx="769552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21E1942-0FB8-489A-AD7C-0481DB142DFD}"/>
              </a:ext>
            </a:extLst>
          </p:cNvPr>
          <p:cNvSpPr/>
          <p:nvPr/>
        </p:nvSpPr>
        <p:spPr>
          <a:xfrm>
            <a:off x="3193689" y="5632672"/>
            <a:ext cx="680980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K8S</a:t>
            </a:r>
            <a:r>
              <a:rPr lang="zh-CN" altLang="en-US" sz="1400" dirty="0"/>
              <a:t>集群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BCA2F65-F261-4BC8-B42E-996E99ACE339}"/>
              </a:ext>
            </a:extLst>
          </p:cNvPr>
          <p:cNvSpPr/>
          <p:nvPr/>
        </p:nvSpPr>
        <p:spPr>
          <a:xfrm>
            <a:off x="4217291" y="5632671"/>
            <a:ext cx="680980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虚机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B44E32-5008-484E-8908-A21A3395AD53}"/>
              </a:ext>
            </a:extLst>
          </p:cNvPr>
          <p:cNvSpPr/>
          <p:nvPr/>
        </p:nvSpPr>
        <p:spPr>
          <a:xfrm>
            <a:off x="5240893" y="5632672"/>
            <a:ext cx="680980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物理机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E44C291-4D5C-4A2D-B392-47C72F8C6A28}"/>
              </a:ext>
            </a:extLst>
          </p:cNvPr>
          <p:cNvSpPr/>
          <p:nvPr/>
        </p:nvSpPr>
        <p:spPr>
          <a:xfrm>
            <a:off x="6249253" y="5671721"/>
            <a:ext cx="861373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其他云资源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0317B00-1ADC-4EFA-BF22-1638B4CF40B9}"/>
              </a:ext>
            </a:extLst>
          </p:cNvPr>
          <p:cNvSpPr/>
          <p:nvPr/>
        </p:nvSpPr>
        <p:spPr>
          <a:xfrm>
            <a:off x="6099012" y="1553459"/>
            <a:ext cx="693535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运维平台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F73E16B-3388-441F-8FDF-796AC1868441}"/>
              </a:ext>
            </a:extLst>
          </p:cNvPr>
          <p:cNvSpPr/>
          <p:nvPr/>
        </p:nvSpPr>
        <p:spPr>
          <a:xfrm>
            <a:off x="9097819" y="2097166"/>
            <a:ext cx="693535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APM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41EE55E-7CF0-4BDB-81DD-6D92D4FFDBAE}"/>
              </a:ext>
            </a:extLst>
          </p:cNvPr>
          <p:cNvSpPr/>
          <p:nvPr/>
        </p:nvSpPr>
        <p:spPr>
          <a:xfrm>
            <a:off x="9122327" y="3925331"/>
            <a:ext cx="693535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ELK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59A6FA5-A5C3-4F9F-B795-0620994F8656}"/>
              </a:ext>
            </a:extLst>
          </p:cNvPr>
          <p:cNvSpPr/>
          <p:nvPr/>
        </p:nvSpPr>
        <p:spPr>
          <a:xfrm>
            <a:off x="9137733" y="4818843"/>
            <a:ext cx="693535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prometheus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0836D9B-0C81-4054-B53E-8CEEF04A228E}"/>
              </a:ext>
            </a:extLst>
          </p:cNvPr>
          <p:cNvSpPr/>
          <p:nvPr/>
        </p:nvSpPr>
        <p:spPr>
          <a:xfrm>
            <a:off x="9097818" y="3030903"/>
            <a:ext cx="693535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云监控采集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96A169-97D5-408F-8810-3CF86F3E7C62}"/>
              </a:ext>
            </a:extLst>
          </p:cNvPr>
          <p:cNvSpPr/>
          <p:nvPr/>
        </p:nvSpPr>
        <p:spPr>
          <a:xfrm>
            <a:off x="10153642" y="2074862"/>
            <a:ext cx="812599" cy="6629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全链路监控系统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EEF1B98-AB9A-48AA-B5FA-69B803703A7E}"/>
              </a:ext>
            </a:extLst>
          </p:cNvPr>
          <p:cNvSpPr/>
          <p:nvPr/>
        </p:nvSpPr>
        <p:spPr>
          <a:xfrm>
            <a:off x="10174319" y="3042632"/>
            <a:ext cx="693535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统一告警平台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960A2A4-3A6E-4736-B4D2-6ABF911B67E6}"/>
              </a:ext>
            </a:extLst>
          </p:cNvPr>
          <p:cNvSpPr/>
          <p:nvPr/>
        </p:nvSpPr>
        <p:spPr>
          <a:xfrm>
            <a:off x="10174319" y="3974978"/>
            <a:ext cx="812599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grafana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94FEA4F-738E-494D-99F4-B4EED5CD8728}"/>
              </a:ext>
            </a:extLst>
          </p:cNvPr>
          <p:cNvSpPr/>
          <p:nvPr/>
        </p:nvSpPr>
        <p:spPr>
          <a:xfrm>
            <a:off x="10966241" y="4969732"/>
            <a:ext cx="693535" cy="66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运维平台</a:t>
            </a:r>
          </a:p>
        </p:txBody>
      </p:sp>
    </p:spTree>
    <p:extLst>
      <p:ext uri="{BB962C8B-B14F-4D97-AF65-F5344CB8AC3E}">
        <p14:creationId xmlns:p14="http://schemas.microsoft.com/office/powerpoint/2010/main" val="327828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455612"/>
            <a:ext cx="10825163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/>
              <a:t>Skywalking</a:t>
            </a:r>
            <a:r>
              <a:rPr lang="zh-CN" altLang="zh-CN" sz="2000" b="1" dirty="0"/>
              <a:t>自身监控指标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1117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03E0A2-CB90-4C82-9F67-0EFC23FA9DEF}"/>
              </a:ext>
            </a:extLst>
          </p:cNvPr>
          <p:cNvSpPr/>
          <p:nvPr/>
        </p:nvSpPr>
        <p:spPr>
          <a:xfrm>
            <a:off x="1115504" y="1341902"/>
            <a:ext cx="7594862" cy="94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Prometheus </a:t>
            </a:r>
            <a:r>
              <a:rPr lang="zh-CN" altLang="zh-CN" dirty="0"/>
              <a:t>监控</a:t>
            </a:r>
            <a:r>
              <a:rPr lang="en-US" altLang="zh-CN" dirty="0"/>
              <a:t>collector</a:t>
            </a:r>
            <a:r>
              <a:rPr lang="zh-CN" altLang="zh-CN" dirty="0"/>
              <a:t>、</a:t>
            </a:r>
            <a:r>
              <a:rPr lang="en-US" altLang="zh-CN" dirty="0" err="1"/>
              <a:t>ui</a:t>
            </a:r>
            <a:r>
              <a:rPr lang="en-US" altLang="zh-CN" dirty="0"/>
              <a:t>-server </a:t>
            </a:r>
            <a:r>
              <a:rPr lang="zh-CN" altLang="zh-CN" dirty="0"/>
              <a:t>的</a:t>
            </a:r>
            <a:r>
              <a:rPr lang="en-US" altLang="zh-CN" dirty="0"/>
              <a:t>metric</a:t>
            </a:r>
            <a:r>
              <a:rPr lang="zh-CN" altLang="zh-CN" dirty="0"/>
              <a:t>数据</a:t>
            </a:r>
            <a:r>
              <a:rPr lang="en-US" altLang="zh-CN" dirty="0"/>
              <a:t>.</a:t>
            </a:r>
            <a:endParaRPr lang="zh-CN" altLang="zh-CN" dirty="0"/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endParaRPr lang="zh-CN" altLang="zh-CN" dirty="0">
              <a:solidFill>
                <a:srgbClr val="24292E"/>
              </a:solidFill>
              <a:latin typeface="Segoe UI" panose="020B0502040204020203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FA08CB-3229-4FE9-BB26-261F268D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C7E4E37-5A9C-4B18-9BEE-0BA5602D48CD}"/>
              </a:ext>
            </a:extLst>
          </p:cNvPr>
          <p:cNvSpPr/>
          <p:nvPr/>
        </p:nvSpPr>
        <p:spPr>
          <a:xfrm>
            <a:off x="4932861" y="3244334"/>
            <a:ext cx="26436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Thanks</a:t>
            </a:r>
            <a:endParaRPr lang="zh-CN" altLang="zh-C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3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295358"/>
            <a:ext cx="10825163" cy="70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What is </a:t>
            </a:r>
            <a:r>
              <a:rPr lang="en-US" altLang="zh-CN" sz="2000" b="1" kern="2200" dirty="0" err="1">
                <a:latin typeface="等线" panose="02010600030101010101" pitchFamily="2" charset="-122"/>
                <a:ea typeface="等线" panose="02010600030101010101" pitchFamily="2" charset="-122"/>
              </a:rPr>
              <a:t>DataOPS</a:t>
            </a:r>
            <a:endParaRPr lang="zh-CN" altLang="zh-CN" sz="2000" b="1" kern="2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05952C9-F220-9E4B-9218-27F164EA6EC0}"/>
              </a:ext>
            </a:extLst>
          </p:cNvPr>
          <p:cNvSpPr txBox="1"/>
          <p:nvPr/>
        </p:nvSpPr>
        <p:spPr>
          <a:xfrm>
            <a:off x="733550" y="670402"/>
            <a:ext cx="10232407" cy="52937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DevOPS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敏捷开发、快速迭代、虚拟化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，相关的工具软件环境成熟</a:t>
            </a:r>
            <a:endParaRPr lang="zh-CN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DataOPS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: </a:t>
            </a: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从数据角度支撑检视、改进运维工作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监控、反馈、自动化处理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类比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DevOps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，数据的监控、反馈、改进覆盖产品设计、开发、测试、运维的全生命周期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相比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DevOps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视角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对非自研系统、底层资源、第三方系统关注更多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目的和收益：提升效率，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相比一起以前的类似系统功能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通过使用数据分析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、数据挖掘</a:t>
            </a:r>
            <a:r>
              <a:rPr lang="zh-CN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对运维数据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、软件开发生命周期数据</a:t>
            </a:r>
            <a:r>
              <a:rPr lang="zh-CN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进行集中分析处理，从而为运维平台决策的运维方式。数据仓库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+</a:t>
            </a:r>
            <a:r>
              <a:rPr lang="zh-CN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各种数据平台。数据仓库整合各个运维系统的数据，消灭数据孤岛，各种数据平台拥有不同的特色和定位，例如：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统一告警平台</a:t>
            </a:r>
            <a:r>
              <a:rPr lang="zh-CN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全链路监控平台。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09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295358"/>
            <a:ext cx="10825163" cy="70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数据全覆盖</a:t>
            </a:r>
            <a:r>
              <a:rPr lang="en-US" altLang="zh-CN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系统和软件</a:t>
            </a:r>
            <a:endParaRPr lang="zh-CN" altLang="zh-CN" sz="2000" b="1" kern="2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05952C9-F220-9E4B-9218-27F164EA6EC0}"/>
              </a:ext>
            </a:extLst>
          </p:cNvPr>
          <p:cNvSpPr txBox="1"/>
          <p:nvPr/>
        </p:nvSpPr>
        <p:spPr>
          <a:xfrm>
            <a:off x="979796" y="1333484"/>
            <a:ext cx="10232407" cy="40934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部署角度：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自部署维护系统、依赖第三方系统、第三方请求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自部署维护系统：监控覆盖、数据采集相对可控，反馈改进链路短，规范化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依赖第三方系统：影响（服务质量），监控数据项 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… 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，日志数据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第三方请求：资源占用、错误请求等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监控数据项 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… 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，日志数据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软件开发角度：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自研、开源第三方、第三方软件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监控：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日志：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54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295358"/>
            <a:ext cx="10825163" cy="70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数据全覆盖</a:t>
            </a:r>
            <a:r>
              <a:rPr lang="en-US" altLang="zh-CN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系统和软件</a:t>
            </a:r>
            <a:endParaRPr lang="zh-CN" altLang="zh-CN" sz="2000" b="1" kern="2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6489B6-7022-41FA-9A47-5138D6F0D5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1967" y="999243"/>
            <a:ext cx="10825163" cy="53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5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295358"/>
            <a:ext cx="10825163" cy="70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相关数据系统</a:t>
            </a:r>
            <a:endParaRPr lang="zh-CN" altLang="zh-CN" sz="2000" b="1" kern="2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05952C9-F220-9E4B-9218-27F164EA6EC0}"/>
              </a:ext>
            </a:extLst>
          </p:cNvPr>
          <p:cNvSpPr txBox="1"/>
          <p:nvPr/>
        </p:nvSpPr>
        <p:spPr>
          <a:xfrm>
            <a:off x="748887" y="820775"/>
            <a:ext cx="10232407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查询系统：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ELK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、全链路监控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统计展示系统：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BI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报表（多维统计展示）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统一告警平台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数据分析挖掘系统：根因分析、告警处理协同推荐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查询系统满足人工主动式排查故障需求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自愈系统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59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295358"/>
            <a:ext cx="10825163" cy="70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相关依赖技术生态</a:t>
            </a:r>
            <a:endParaRPr lang="zh-CN" altLang="zh-CN" sz="2000" b="1" kern="2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05952C9-F220-9E4B-9218-27F164EA6EC0}"/>
              </a:ext>
            </a:extLst>
          </p:cNvPr>
          <p:cNvSpPr txBox="1"/>
          <p:nvPr/>
        </p:nvSpPr>
        <p:spPr>
          <a:xfrm>
            <a:off x="979796" y="1153130"/>
            <a:ext cx="10232407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算力、成本：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算法：模式挖掘、聚类、协同推荐、时序关联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相关系统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开源领域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类比：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LXC Docker K8S</a:t>
            </a: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自愈系统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资源弹性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29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295358"/>
            <a:ext cx="10825163" cy="70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直接规律和统计挖掘</a:t>
            </a:r>
            <a:endParaRPr lang="zh-CN" altLang="zh-CN" sz="2000" b="1" kern="2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05952C9-F220-9E4B-9218-27F164EA6EC0}"/>
              </a:ext>
            </a:extLst>
          </p:cNvPr>
          <p:cNvSpPr txBox="1"/>
          <p:nvPr/>
        </p:nvSpPr>
        <p:spPr>
          <a:xfrm>
            <a:off x="748887" y="1282442"/>
            <a:ext cx="10232407" cy="5324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依赖故障、资源竞争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应用程序、架构、中间件使用、底层资源、网络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知识经验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未知领域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上帝视角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82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295358"/>
            <a:ext cx="10825163" cy="70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数据覆盖度</a:t>
            </a:r>
            <a:r>
              <a:rPr lang="en-US" altLang="zh-CN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软件系统全生命周期</a:t>
            </a:r>
            <a:endParaRPr lang="zh-CN" altLang="zh-CN" sz="2000" b="1" kern="2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05952C9-F220-9E4B-9218-27F164EA6EC0}"/>
              </a:ext>
            </a:extLst>
          </p:cNvPr>
          <p:cNvSpPr txBox="1"/>
          <p:nvPr/>
        </p:nvSpPr>
        <p:spPr>
          <a:xfrm>
            <a:off x="979796" y="2718476"/>
            <a:ext cx="1023240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产品 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-&gt; 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研发 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-&gt; 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 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-&gt;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运维  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-&gt;</a:t>
            </a: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运营</a:t>
            </a:r>
            <a:endParaRPr lang="en-US" altLang="zh-CN" sz="2000" b="1" dirty="0">
              <a:solidFill>
                <a:schemeClr val="bg2">
                  <a:lumMod val="7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元数据统一和传递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68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F05952C9-F220-9E4B-9218-27F164EA6EC0}"/>
              </a:ext>
            </a:extLst>
          </p:cNvPr>
          <p:cNvSpPr txBox="1"/>
          <p:nvPr/>
        </p:nvSpPr>
        <p:spPr>
          <a:xfrm>
            <a:off x="748887" y="1282439"/>
            <a:ext cx="10232407" cy="5324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辅助诊断 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-&gt;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自动诊断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故障 知识库 决策 执行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ELK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、全链路监控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统一告警平台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全链路灰度发布系统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7E720A-8C67-43A2-B080-9DFAEEF4D0E5}"/>
              </a:ext>
            </a:extLst>
          </p:cNvPr>
          <p:cNvSpPr txBox="1">
            <a:spLocks/>
          </p:cNvSpPr>
          <p:nvPr/>
        </p:nvSpPr>
        <p:spPr>
          <a:xfrm>
            <a:off x="764145" y="424667"/>
            <a:ext cx="10825163" cy="70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RoadMap</a:t>
            </a:r>
            <a:endParaRPr lang="zh-CN" altLang="zh-CN" sz="2000" b="1" kern="2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仙豆智能ppt模版-190522" id="{F2D40D93-4A98-F349-9634-D519AD6DB793}" vid="{D59C81CB-132A-5341-86E7-3B0C09FE422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</Template>
  <TotalTime>5182</TotalTime>
  <Words>518</Words>
  <Application>Microsoft Office PowerPoint</Application>
  <PresentationFormat>宽屏</PresentationFormat>
  <Paragraphs>144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Microsoft YaHei Light</vt:lpstr>
      <vt:lpstr>等线</vt:lpstr>
      <vt:lpstr>等线</vt:lpstr>
      <vt:lpstr>DengXian Light</vt:lpstr>
      <vt:lpstr>宋体</vt:lpstr>
      <vt:lpstr>微软雅黑</vt:lpstr>
      <vt:lpstr>微软雅黑</vt:lpstr>
      <vt:lpstr>Arial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xd-全链路监控架构设计</dc:title>
  <dc:creator>cai zhengdong</dc:creator>
  <cp:lastModifiedBy>金永梁</cp:lastModifiedBy>
  <cp:revision>461</cp:revision>
  <cp:lastPrinted>2019-03-15T06:42:50Z</cp:lastPrinted>
  <dcterms:created xsi:type="dcterms:W3CDTF">2019-05-30T08:09:11Z</dcterms:created>
  <dcterms:modified xsi:type="dcterms:W3CDTF">2020-04-11T03:58:17Z</dcterms:modified>
</cp:coreProperties>
</file>