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2"/>
    <p:sldId id="361" r:id="rId3"/>
    <p:sldId id="366" r:id="rId4"/>
    <p:sldId id="360" r:id="rId5"/>
    <p:sldId id="367" r:id="rId6"/>
    <p:sldId id="368" r:id="rId7"/>
    <p:sldId id="335" r:id="rId8"/>
  </p:sldIdLst>
  <p:sldSz cx="20320000" cy="1143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5F2"/>
    <a:srgbClr val="B7D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6"/>
  </p:normalViewPr>
  <p:slideViewPr>
    <p:cSldViewPr snapToGrid="0" snapToObjects="1">
      <p:cViewPr varScale="1">
        <p:scale>
          <a:sx n="41" d="100"/>
          <a:sy n="41" d="100"/>
        </p:scale>
        <p:origin x="5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第一页测试体系</a:t>
            </a:r>
          </a:p>
        </p:txBody>
      </p:sp>
    </p:spTree>
    <p:extLst>
      <p:ext uri="{BB962C8B-B14F-4D97-AF65-F5344CB8AC3E}">
        <p14:creationId xmlns:p14="http://schemas.microsoft.com/office/powerpoint/2010/main" val="61473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两大目标，三个体系。基础不牢地动山摇、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万丈高台起于累土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4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>
            <a:spLocks noGrp="1"/>
          </p:cNvSpPr>
          <p:nvPr>
            <p:ph type="pic" sz="half" idx="13"/>
          </p:nvPr>
        </p:nvSpPr>
        <p:spPr>
          <a:xfrm>
            <a:off x="4445000" y="788789"/>
            <a:ext cx="11430001" cy="69205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标题文本"/>
          <p:cNvSpPr txBox="1">
            <a:spLocks noGrp="1"/>
          </p:cNvSpPr>
          <p:nvPr>
            <p:ph type="title"/>
          </p:nvPr>
        </p:nvSpPr>
        <p:spPr>
          <a:xfrm>
            <a:off x="4028281" y="7873007"/>
            <a:ext cx="12263438" cy="1666876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28281" y="9554765"/>
            <a:ext cx="12263438" cy="132457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图像"/>
          <p:cNvSpPr>
            <a:spLocks noGrp="1"/>
          </p:cNvSpPr>
          <p:nvPr>
            <p:ph type="pic" idx="13"/>
          </p:nvPr>
        </p:nvSpPr>
        <p:spPr>
          <a:xfrm>
            <a:off x="2540000" y="0"/>
            <a:ext cx="15240001" cy="1143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72488" y="10894218"/>
            <a:ext cx="367087" cy="397224"/>
          </a:xfrm>
        </p:spPr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0320000" cy="1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18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0" y="1870605"/>
            <a:ext cx="1524000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40000" y="6003397"/>
            <a:ext cx="152400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F4E7-C521-44CC-9A2F-216593848CC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72488" y="10894218"/>
            <a:ext cx="367087" cy="397224"/>
          </a:xfrm>
        </p:spPr>
        <p:txBody>
          <a:bodyPr/>
          <a:lstStyle/>
          <a:p>
            <a:fld id="{B6FD839C-D334-4354-B012-8EB7F93F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1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4028281" y="3780234"/>
            <a:ext cx="12263438" cy="386953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像"/>
          <p:cNvSpPr>
            <a:spLocks noGrp="1"/>
          </p:cNvSpPr>
          <p:nvPr>
            <p:ph type="pic" sz="half" idx="13"/>
          </p:nvPr>
        </p:nvSpPr>
        <p:spPr>
          <a:xfrm>
            <a:off x="10413007" y="744140"/>
            <a:ext cx="6250783" cy="962918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标题文本"/>
          <p:cNvSpPr txBox="1">
            <a:spLocks noGrp="1"/>
          </p:cNvSpPr>
          <p:nvPr>
            <p:ph type="title"/>
          </p:nvPr>
        </p:nvSpPr>
        <p:spPr>
          <a:xfrm>
            <a:off x="3656210" y="744140"/>
            <a:ext cx="6250783" cy="4673204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656210" y="5536406"/>
            <a:ext cx="6250783" cy="482203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图像"/>
          <p:cNvSpPr>
            <a:spLocks noGrp="1"/>
          </p:cNvSpPr>
          <p:nvPr>
            <p:ph type="pic" sz="quarter" idx="13"/>
          </p:nvPr>
        </p:nvSpPr>
        <p:spPr>
          <a:xfrm>
            <a:off x="10413007" y="3036093"/>
            <a:ext cx="6250783" cy="73669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656210" y="3036093"/>
            <a:ext cx="6250783" cy="7366993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700"/>
              </a:spcBef>
              <a:defRPr sz="3000"/>
            </a:lvl1pPr>
            <a:lvl2pPr marL="710292" indent="-367392">
              <a:spcBef>
                <a:spcPts val="3700"/>
              </a:spcBef>
              <a:defRPr sz="3000"/>
            </a:lvl2pPr>
            <a:lvl3pPr marL="1053192" indent="-367392">
              <a:spcBef>
                <a:spcPts val="3700"/>
              </a:spcBef>
              <a:defRPr sz="3000"/>
            </a:lvl3pPr>
            <a:lvl4pPr marL="1396092" indent="-367392">
              <a:spcBef>
                <a:spcPts val="3700"/>
              </a:spcBef>
              <a:defRPr sz="3000"/>
            </a:lvl4pPr>
            <a:lvl5pPr marL="1738992" indent="-367392">
              <a:spcBef>
                <a:spcPts val="3700"/>
              </a:spcBef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963048" y="10894218"/>
            <a:ext cx="385967" cy="39846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文级别 1…"/>
          <p:cNvSpPr txBox="1">
            <a:spLocks noGrp="1"/>
          </p:cNvSpPr>
          <p:nvPr>
            <p:ph type="body" idx="1"/>
          </p:nvPr>
        </p:nvSpPr>
        <p:spPr>
          <a:xfrm>
            <a:off x="3656210" y="1488281"/>
            <a:ext cx="13007580" cy="84534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图像"/>
          <p:cNvSpPr>
            <a:spLocks noGrp="1"/>
          </p:cNvSpPr>
          <p:nvPr>
            <p:ph type="pic" sz="quarter" idx="13"/>
          </p:nvPr>
        </p:nvSpPr>
        <p:spPr>
          <a:xfrm>
            <a:off x="10413007" y="5968007"/>
            <a:ext cx="6250783" cy="44201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quarter" idx="14"/>
          </p:nvPr>
        </p:nvSpPr>
        <p:spPr>
          <a:xfrm>
            <a:off x="10413007" y="1041796"/>
            <a:ext cx="6250783" cy="44201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图像"/>
          <p:cNvSpPr>
            <a:spLocks noGrp="1"/>
          </p:cNvSpPr>
          <p:nvPr>
            <p:ph type="pic" sz="half" idx="15"/>
          </p:nvPr>
        </p:nvSpPr>
        <p:spPr>
          <a:xfrm>
            <a:off x="3656211" y="1041796"/>
            <a:ext cx="6250782" cy="93464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028281" y="7456289"/>
            <a:ext cx="12263438" cy="53578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 i="1"/>
            </a:lvl1pPr>
          </a:lstStyle>
          <a:p>
            <a:r>
              <a:t>–Johnny Appleseed</a:t>
            </a:r>
          </a:p>
        </p:txBody>
      </p:sp>
      <p:sp>
        <p:nvSpPr>
          <p:cNvPr id="95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028281" y="4961731"/>
            <a:ext cx="12263438" cy="7921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656210" y="297656"/>
            <a:ext cx="13007580" cy="25300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531" tIns="59531" rIns="59531" bIns="59531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3" name="ppt-inside.jpg" descr="ppt-inside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20320000" cy="11430000"/>
          </a:xfrm>
          <a:prstGeom prst="rect">
            <a:avLst/>
          </a:prstGeom>
          <a:ln w="3175">
            <a:miter lim="400000"/>
          </a:ln>
        </p:spPr>
      </p:pic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3656210" y="3036093"/>
            <a:ext cx="13007580" cy="73669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9531" tIns="59531" rIns="59531" bIns="59531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963048" y="10894218"/>
            <a:ext cx="385967" cy="391833"/>
          </a:xfrm>
          <a:prstGeom prst="rect">
            <a:avLst/>
          </a:prstGeom>
          <a:ln w="3175">
            <a:miter lim="400000"/>
          </a:ln>
        </p:spPr>
        <p:txBody>
          <a:bodyPr wrap="none" lIns="59531" tIns="59531" rIns="59531" bIns="59531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000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445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890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335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780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225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670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115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56062" marR="0" indent="-500062" algn="l" defTabSz="684609" rtl="0" latinLnBrk="0">
        <a:lnSpc>
          <a:spcPct val="100000"/>
        </a:lnSpc>
        <a:spcBef>
          <a:spcPts val="4900"/>
        </a:spcBef>
        <a:spcAft>
          <a:spcPts val="0"/>
        </a:spcAft>
        <a:buClrTx/>
        <a:buSzPct val="14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8" y="-1288396"/>
            <a:ext cx="20462936" cy="16393849"/>
          </a:xfrm>
          <a:prstGeom prst="rect">
            <a:avLst/>
          </a:prstGeom>
          <a:ln w="3175">
            <a:miter lim="400000"/>
          </a:ln>
        </p:spPr>
      </p:pic>
      <p:pic>
        <p:nvPicPr>
          <p:cNvPr id="153" name="竖版带口号白色.png" descr="竖版带口号白色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142" y="601041"/>
            <a:ext cx="3009716" cy="3009716"/>
          </a:xfrm>
          <a:prstGeom prst="rect">
            <a:avLst/>
          </a:prstGeom>
          <a:ln w="3175">
            <a:miter lim="400000"/>
          </a:ln>
        </p:spPr>
      </p:pic>
      <p:sp>
        <p:nvSpPr>
          <p:cNvPr id="154" name="标题苹黑Semibold 85 pt"/>
          <p:cNvSpPr txBox="1"/>
          <p:nvPr/>
        </p:nvSpPr>
        <p:spPr>
          <a:xfrm>
            <a:off x="4285796" y="3549391"/>
            <a:ext cx="11748408" cy="27363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9531" tIns="59531" rIns="59531" bIns="59531" anchor="ctr">
            <a:spAutoFit/>
          </a:bodyPr>
          <a:lstStyle>
            <a:lvl1pPr>
              <a:defRPr sz="8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JAVA</a:t>
            </a:r>
            <a:r>
              <a:rPr lang="zh-CN" altLang="zh-CN" dirty="0"/>
              <a:t>主线程等待子线程</a:t>
            </a:r>
            <a:endParaRPr lang="en-US" altLang="zh-CN" dirty="0"/>
          </a:p>
          <a:p>
            <a:r>
              <a:rPr lang="zh-CN" altLang="zh-CN" dirty="0"/>
              <a:t>结束的方法讨论</a:t>
            </a:r>
            <a:endParaRPr b="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5" name="副标题苹黑Semibold 50 pt"/>
          <p:cNvSpPr txBox="1"/>
          <p:nvPr/>
        </p:nvSpPr>
        <p:spPr>
          <a:xfrm>
            <a:off x="7819620" y="6766886"/>
            <a:ext cx="4680769" cy="889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9531" tIns="59531" rIns="59531" bIns="59531" anchor="ctr">
            <a:spAutoFit/>
          </a:bodyPr>
          <a:lstStyle>
            <a:lvl1pPr>
              <a:defRPr sz="5000" b="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dirty="0">
                <a:solidFill>
                  <a:srgbClr val="B7D3E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2020</a:t>
            </a:r>
            <a:r>
              <a:rPr lang="zh-CN" altLang="en-US" dirty="0">
                <a:solidFill>
                  <a:srgbClr val="B7D3E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年</a:t>
            </a:r>
            <a:r>
              <a:rPr lang="en-US" altLang="zh-CN" dirty="0">
                <a:solidFill>
                  <a:srgbClr val="B7D3E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r>
              <a:rPr lang="zh-CN" altLang="en-US" dirty="0">
                <a:solidFill>
                  <a:srgbClr val="B7D3E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月</a:t>
            </a:r>
            <a:r>
              <a:rPr lang="en-US" altLang="zh-CN" dirty="0">
                <a:solidFill>
                  <a:srgbClr val="B7D3E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11</a:t>
            </a:r>
            <a:r>
              <a:rPr lang="zh-CN" altLang="en-US" dirty="0">
                <a:solidFill>
                  <a:srgbClr val="B7D3E5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日</a:t>
            </a:r>
            <a:endParaRPr lang="en-US" altLang="zh-CN" dirty="0">
              <a:solidFill>
                <a:srgbClr val="B7D3E5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CF7E7AF-181D-4685-A917-B809B525F01C}"/>
              </a:ext>
            </a:extLst>
          </p:cNvPr>
          <p:cNvSpPr/>
          <p:nvPr/>
        </p:nvSpPr>
        <p:spPr>
          <a:xfrm>
            <a:off x="2138766" y="6166439"/>
            <a:ext cx="3316638" cy="12282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车机端</a:t>
            </a: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FC2667-7E0A-4D97-A9B9-D27A038D37D0}"/>
              </a:ext>
            </a:extLst>
          </p:cNvPr>
          <p:cNvSpPr/>
          <p:nvPr/>
        </p:nvSpPr>
        <p:spPr>
          <a:xfrm>
            <a:off x="7511941" y="5612441"/>
            <a:ext cx="3122048" cy="23362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车机聚合</a:t>
            </a: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L="342900" marR="0" indent="-34290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洗车门店综合信息列表查询接口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768F72-F803-4EC7-A8C4-8B525E019AA8}"/>
              </a:ext>
            </a:extLst>
          </p:cNvPr>
          <p:cNvSpPr/>
          <p:nvPr/>
        </p:nvSpPr>
        <p:spPr>
          <a:xfrm>
            <a:off x="12690527" y="5797107"/>
            <a:ext cx="3316638" cy="196688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R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个人中心</a:t>
            </a: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L="342900" marR="0" indent="-34290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L="342900" marR="0" indent="-34290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用户收藏的洗车门店</a:t>
            </a: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1F6339-DC63-4AC7-8E37-9F03C3C00C67}"/>
              </a:ext>
            </a:extLst>
          </p:cNvPr>
          <p:cNvSpPr/>
          <p:nvPr/>
        </p:nvSpPr>
        <p:spPr>
          <a:xfrm>
            <a:off x="12690527" y="8903756"/>
            <a:ext cx="3316638" cy="196688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商品中心</a:t>
            </a:r>
            <a:endParaRPr lang="en-US" altLang="zh-CN" sz="2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342900" marR="0" indent="-34290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洗车商品信息</a:t>
            </a: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68E201-5B0C-443F-9F30-645A9ED50233}"/>
              </a:ext>
            </a:extLst>
          </p:cNvPr>
          <p:cNvSpPr/>
          <p:nvPr/>
        </p:nvSpPr>
        <p:spPr>
          <a:xfrm>
            <a:off x="12690527" y="2690458"/>
            <a:ext cx="3316638" cy="196688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出行中心</a:t>
            </a:r>
            <a:endParaRPr lang="en-US" altLang="zh-CN" sz="240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342900" marR="0" indent="-34290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洗车门店列表</a:t>
            </a: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342900" marR="0" indent="-34290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5A2416-8C95-4485-B530-881A7CCDBFEF}"/>
              </a:ext>
            </a:extLst>
          </p:cNvPr>
          <p:cNvSpPr txBox="1"/>
          <p:nvPr/>
        </p:nvSpPr>
        <p:spPr>
          <a:xfrm>
            <a:off x="1214647" y="926659"/>
            <a:ext cx="2582438" cy="858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具体案例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156F954-7226-4C64-9E66-5B381970F6C2}"/>
              </a:ext>
            </a:extLst>
          </p:cNvPr>
          <p:cNvSpPr/>
          <p:nvPr/>
        </p:nvSpPr>
        <p:spPr>
          <a:xfrm rot="8001390">
            <a:off x="10760989" y="4144850"/>
            <a:ext cx="1519911" cy="5207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53EDBFA-4F92-4E01-9DB5-DAA8E1EEBC7D}"/>
              </a:ext>
            </a:extLst>
          </p:cNvPr>
          <p:cNvSpPr/>
          <p:nvPr/>
        </p:nvSpPr>
        <p:spPr>
          <a:xfrm rot="10800000">
            <a:off x="10902302" y="6553849"/>
            <a:ext cx="1519911" cy="5207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53B5997-5FCE-408C-8AD3-4D68878CCCBE}"/>
              </a:ext>
            </a:extLst>
          </p:cNvPr>
          <p:cNvSpPr/>
          <p:nvPr/>
        </p:nvSpPr>
        <p:spPr>
          <a:xfrm rot="12680643">
            <a:off x="10812684" y="9144649"/>
            <a:ext cx="1519911" cy="5207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1D8E243-3230-40A4-9B32-28747BD1A86F}"/>
              </a:ext>
            </a:extLst>
          </p:cNvPr>
          <p:cNvSpPr/>
          <p:nvPr/>
        </p:nvSpPr>
        <p:spPr>
          <a:xfrm rot="10800000">
            <a:off x="5750997" y="6520199"/>
            <a:ext cx="1519911" cy="5207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252002-8326-425D-95AE-F65BF047BBD3}"/>
              </a:ext>
            </a:extLst>
          </p:cNvPr>
          <p:cNvSpPr txBox="1"/>
          <p:nvPr/>
        </p:nvSpPr>
        <p:spPr>
          <a:xfrm>
            <a:off x="1798341" y="2505791"/>
            <a:ext cx="6275757" cy="233621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车机聚合接口调用多个中台接口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  <a:p>
            <a:pPr marL="457200" marR="0" indent="-457200" algn="l" defTabSz="68460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串行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indent="-457200" algn="l" defTabSz="684609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并行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758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495E87-D291-4204-A972-5943184A167B}"/>
              </a:ext>
            </a:extLst>
          </p:cNvPr>
          <p:cNvSpPr/>
          <p:nvPr/>
        </p:nvSpPr>
        <p:spPr>
          <a:xfrm>
            <a:off x="1148095" y="3775132"/>
            <a:ext cx="17082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CountDownLatch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是一个同步辅助类，在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jdk5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中引入，它允许一个或多个线程等待其他线程操作完成之后才执行。   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08D2BF-D4B5-4C73-878D-5C72E9D1AB00}"/>
              </a:ext>
            </a:extLst>
          </p:cNvPr>
          <p:cNvSpPr/>
          <p:nvPr/>
        </p:nvSpPr>
        <p:spPr>
          <a:xfrm>
            <a:off x="1148095" y="2531677"/>
            <a:ext cx="7467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BE0D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java.util.concurrent.CountDownLatch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DFDE6-C97B-4CA2-A06A-EA80897FE5CE}"/>
              </a:ext>
            </a:extLst>
          </p:cNvPr>
          <p:cNvSpPr txBox="1"/>
          <p:nvPr/>
        </p:nvSpPr>
        <p:spPr>
          <a:xfrm>
            <a:off x="1148095" y="914005"/>
            <a:ext cx="13465225" cy="858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9531" tIns="59531" rIns="59531" bIns="59531" numCol="1" spcCol="38100" rtlCol="0" anchor="ctr">
            <a:spAutoFit/>
          </a:bodyPr>
          <a:lstStyle/>
          <a:p>
            <a:r>
              <a:rPr kumimoji="0" lang="zh-CN" altLang="en-US" sz="4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问题解决之技术方案 </a:t>
            </a: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– </a:t>
            </a:r>
            <a:r>
              <a:rPr kumimoji="0" lang="en-US" altLang="zh-CN" sz="4800" b="1" i="0" u="none" strike="noStrike" cap="none" spc="0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CountDownLatch</a:t>
            </a: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 </a:t>
            </a:r>
            <a:r>
              <a:rPr lang="zh-CN" alt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锁存器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5A865F-3EF2-4DFC-8296-64FF6D26C62C}"/>
              </a:ext>
            </a:extLst>
          </p:cNvPr>
          <p:cNvSpPr/>
          <p:nvPr/>
        </p:nvSpPr>
        <p:spPr>
          <a:xfrm>
            <a:off x="1148095" y="5302982"/>
            <a:ext cx="17082576" cy="5175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方法说明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altLang="zh-CN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countDown</a:t>
            </a: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　　递减锁存器的计数，如果计数到达零，则释放所有等待的线程。如果当前计数大于零，则将计数减少。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altLang="zh-CN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await(long </a:t>
            </a:r>
            <a:r>
              <a:rPr lang="en-US" altLang="zh-CN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timeout,TimeUnit</a:t>
            </a: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unit) throws </a:t>
            </a:r>
            <a:r>
              <a:rPr lang="en-US" altLang="zh-CN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InterruptedException</a:t>
            </a:r>
            <a:endParaRPr lang="en-US" altLang="zh-CN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　　使当前线程在锁存器倒计数至零之前一直等待，除非线程被中断或超出了指定的等待时间。如果当前计数为零，则此方法立刻返回</a:t>
            </a: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zh-CN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151137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6B6755-89C8-4386-9AAF-1C9C8986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36" y="2509271"/>
            <a:ext cx="16683648" cy="80915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1ADB4E-87CE-4120-82CF-63010C98873E}"/>
              </a:ext>
            </a:extLst>
          </p:cNvPr>
          <p:cNvSpPr txBox="1"/>
          <p:nvPr/>
        </p:nvSpPr>
        <p:spPr>
          <a:xfrm>
            <a:off x="1417576" y="976396"/>
            <a:ext cx="7854714" cy="858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1" i="0" u="none" strike="noStrike" cap="none" spc="0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CountDownLatch</a:t>
            </a: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 </a:t>
            </a:r>
            <a:r>
              <a:rPr kumimoji="0" lang="zh-CN" altLang="en-US" sz="4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用法详解</a:t>
            </a:r>
          </a:p>
        </p:txBody>
      </p:sp>
    </p:spTree>
    <p:extLst>
      <p:ext uri="{BB962C8B-B14F-4D97-AF65-F5344CB8AC3E}">
        <p14:creationId xmlns:p14="http://schemas.microsoft.com/office/powerpoint/2010/main" val="42665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2DF585-1171-4CDA-B2E9-A23DB7FB6A18}"/>
              </a:ext>
            </a:extLst>
          </p:cNvPr>
          <p:cNvSpPr txBox="1"/>
          <p:nvPr/>
        </p:nvSpPr>
        <p:spPr>
          <a:xfrm>
            <a:off x="1428798" y="976396"/>
            <a:ext cx="7832272" cy="858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1" i="0" u="none" strike="noStrike" cap="none" spc="0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CountDownLatch</a:t>
            </a:r>
            <a:r>
              <a:rPr kumimoji="0" lang="zh-CN" altLang="en-US" sz="4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 代码示例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2E4D26-9C46-4076-8DEF-59E9ACFC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98" y="2064584"/>
            <a:ext cx="13729121" cy="892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4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AE77B4-315F-4338-99EF-A3A3B9EE1979}"/>
              </a:ext>
            </a:extLst>
          </p:cNvPr>
          <p:cNvSpPr txBox="1"/>
          <p:nvPr/>
        </p:nvSpPr>
        <p:spPr>
          <a:xfrm>
            <a:off x="1854163" y="975287"/>
            <a:ext cx="5660203" cy="858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聚合接口之拓展</a:t>
            </a:r>
            <a:r>
              <a:rPr kumimoji="0" lang="zh-CN" altLang="en-US" sz="4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探讨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C8B145-F010-4B0D-B3CE-C8324E623FE1}"/>
              </a:ext>
            </a:extLst>
          </p:cNvPr>
          <p:cNvSpPr/>
          <p:nvPr/>
        </p:nvSpPr>
        <p:spPr>
          <a:xfrm>
            <a:off x="1546386" y="4137348"/>
            <a:ext cx="1595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l"/>
            </a:pPr>
            <a:r>
              <a:rPr lang="zh-CN" altLang="en-US" sz="48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一个聚合接口内串行调用多个有依赖关系的中台接口；</a:t>
            </a:r>
            <a:endParaRPr lang="en-US" altLang="zh-CN" sz="4800" dirty="0">
              <a:solidFill>
                <a:srgbClr val="1A1A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4800" dirty="0">
              <a:solidFill>
                <a:srgbClr val="1A1A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l"/>
            </a:pPr>
            <a:r>
              <a:rPr lang="zh-CN" altLang="en-US" sz="48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前端</a:t>
            </a:r>
            <a:r>
              <a:rPr lang="en-US" altLang="zh-CN" sz="48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48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产品（强势）要求一个接口要能包容一切内容，能用</a:t>
            </a:r>
            <a:r>
              <a:rPr lang="en-US" altLang="zh-CN" sz="48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48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个接口解决的问题，绝不用</a:t>
            </a:r>
            <a:r>
              <a:rPr lang="en-US" altLang="zh-CN" sz="48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48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个接口解决；</a:t>
            </a:r>
            <a:endParaRPr lang="en-US" altLang="zh-CN" sz="4800" dirty="0">
              <a:solidFill>
                <a:srgbClr val="1A1A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l"/>
            </a:pPr>
            <a:endParaRPr lang="en-US" altLang="zh-CN" sz="4800" dirty="0">
              <a:solidFill>
                <a:srgbClr val="1A1A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l"/>
            </a:pPr>
            <a:r>
              <a:rPr lang="zh-CN" altLang="en-US" sz="48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系统论方法，全局观；</a:t>
            </a:r>
          </a:p>
        </p:txBody>
      </p:sp>
    </p:spTree>
    <p:extLst>
      <p:ext uri="{BB962C8B-B14F-4D97-AF65-F5344CB8AC3E}">
        <p14:creationId xmlns:p14="http://schemas.microsoft.com/office/powerpoint/2010/main" val="138396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3CD9906-5AC3-FB4D-9661-C9FC4AFE5B1F}"/>
              </a:ext>
            </a:extLst>
          </p:cNvPr>
          <p:cNvSpPr txBox="1">
            <a:spLocks/>
          </p:cNvSpPr>
          <p:nvPr/>
        </p:nvSpPr>
        <p:spPr>
          <a:xfrm>
            <a:off x="8726831" y="3164441"/>
            <a:ext cx="11747498" cy="3013688"/>
          </a:xfrm>
          <a:prstGeom prst="rect">
            <a:avLst/>
          </a:prstGeom>
        </p:spPr>
        <p:txBody>
          <a:bodyPr vert="horz" lIns="152400" tIns="76200" rIns="152400" bIns="7620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7333" dirty="0">
                <a:solidFill>
                  <a:schemeClr val="bg1"/>
                </a:solidFill>
              </a:rPr>
              <a:t>THANKS.</a:t>
            </a:r>
            <a:endParaRPr kumimoji="1" lang="zh-CN" altLang="en-US" sz="7333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25FB1F-B233-F043-A7A7-7629CEB8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320000" cy="11430000"/>
          </a:xfrm>
          <a:prstGeom prst="rect">
            <a:avLst/>
          </a:prstGeom>
        </p:spPr>
      </p:pic>
      <p:sp>
        <p:nvSpPr>
          <p:cNvPr id="7" name="文本占位符 2">
            <a:extLst>
              <a:ext uri="{FF2B5EF4-FFF2-40B4-BE49-F238E27FC236}">
                <a16:creationId xmlns:a16="http://schemas.microsoft.com/office/drawing/2014/main" id="{337D85F9-7ECC-904B-8D8F-169BB3D9C072}"/>
              </a:ext>
            </a:extLst>
          </p:cNvPr>
          <p:cNvSpPr txBox="1">
            <a:spLocks/>
          </p:cNvSpPr>
          <p:nvPr/>
        </p:nvSpPr>
        <p:spPr>
          <a:xfrm>
            <a:off x="6508822" y="4588227"/>
            <a:ext cx="7836237" cy="3179802"/>
          </a:xfrm>
          <a:prstGeom prst="rect">
            <a:avLst/>
          </a:prstGeom>
        </p:spPr>
        <p:txBody>
          <a:bodyPr vert="horz" lIns="152400" tIns="76202" rIns="152400" bIns="76202" rtlCol="0">
            <a:normAutofit fontScale="92500" lnSpcReduction="10000"/>
          </a:bodyPr>
          <a:lstStyle>
            <a:lvl1pPr marL="0" indent="0" algn="l" defTabSz="914423" rtl="0" eaLnBrk="1" latinLnBrk="0" hangingPunct="1">
              <a:lnSpc>
                <a:spcPct val="150000"/>
              </a:lnSpc>
              <a:spcBef>
                <a:spcPts val="1001"/>
              </a:spcBef>
              <a:buFontTx/>
              <a:buNone/>
              <a:defRPr sz="180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8000" dirty="0">
                <a:solidFill>
                  <a:schemeClr val="bg1"/>
                </a:solidFill>
                <a:latin typeface="+mj-ea"/>
                <a:ea typeface="+mj-ea"/>
                <a:cs typeface=""/>
              </a:rPr>
              <a:t>THANKS .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  <a:cs typeface=""/>
            </a:endParaRPr>
          </a:p>
          <a:p>
            <a:pPr marL="762034" lvl="1" algn="ctr" defTabSz="1524069">
              <a:spcBef>
                <a:spcPts val="833"/>
              </a:spcBef>
              <a:defRPr/>
            </a:pPr>
            <a:r>
              <a:rPr lang="zh-CN" altLang="en-US" sz="6667" dirty="0">
                <a:solidFill>
                  <a:schemeClr val="bg1"/>
                </a:solidFill>
                <a:latin typeface="+mj-ea"/>
                <a:ea typeface="+mj-ea"/>
                <a:cs typeface=""/>
              </a:rPr>
              <a:t>  </a:t>
            </a:r>
          </a:p>
          <a:p>
            <a:pPr marL="762015" lvl="1" algn="ctr" defTabSz="1524030">
              <a:spcBef>
                <a:spcPts val="833"/>
              </a:spcBef>
              <a:defRPr/>
            </a:pPr>
            <a:endParaRPr lang="en-US" altLang="zh-CN" sz="6667" dirty="0">
              <a:solidFill>
                <a:schemeClr val="bg1"/>
              </a:solidFill>
              <a:latin typeface="+mj-ea"/>
              <a:ea typeface="+mj-ea"/>
              <a:cs typeface=""/>
            </a:endParaRPr>
          </a:p>
          <a:p>
            <a:pPr marL="762015" lvl="1" algn="ctr" defTabSz="1524030">
              <a:spcBef>
                <a:spcPts val="833"/>
              </a:spcBef>
              <a:defRPr/>
            </a:pPr>
            <a:endParaRPr lang="zh-CN" altLang="en-US" sz="6667" dirty="0">
              <a:solidFill>
                <a:schemeClr val="bg1"/>
              </a:solidFill>
              <a:latin typeface="+mj-ea"/>
              <a:ea typeface="+mj-ea"/>
              <a:cs typeface=""/>
            </a:endParaRPr>
          </a:p>
          <a:p>
            <a:pPr marL="3048061" lvl="4" algn="ctr" defTabSz="1524030">
              <a:spcBef>
                <a:spcPts val="833"/>
              </a:spcBef>
              <a:defRPr/>
            </a:pPr>
            <a:endParaRPr lang="zh-CN" altLang="en-US" sz="6667" b="0" dirty="0">
              <a:solidFill>
                <a:schemeClr val="bg1"/>
              </a:solidFill>
              <a:latin typeface="+mj-ea"/>
              <a:ea typeface="+mj-ea"/>
              <a:cs typeface=""/>
            </a:endParaRPr>
          </a:p>
        </p:txBody>
      </p:sp>
      <p:pic>
        <p:nvPicPr>
          <p:cNvPr id="3074" name="Picture 2" descr="page63image38563424">
            <a:extLst>
              <a:ext uri="{FF2B5EF4-FFF2-40B4-BE49-F238E27FC236}">
                <a16:creationId xmlns:a16="http://schemas.microsoft.com/office/drawing/2014/main" id="{39AD3B6D-5CD6-FA41-A421-4F68E1517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20319995" cy="114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CA2CBE7-8374-C04D-928E-C18D0A251548}"/>
              </a:ext>
            </a:extLst>
          </p:cNvPr>
          <p:cNvSpPr/>
          <p:nvPr/>
        </p:nvSpPr>
        <p:spPr>
          <a:xfrm>
            <a:off x="7072924" y="10374924"/>
            <a:ext cx="6330462" cy="703385"/>
          </a:xfrm>
          <a:prstGeom prst="rect">
            <a:avLst/>
          </a:prstGeom>
          <a:solidFill>
            <a:srgbClr val="02B2E3"/>
          </a:solidFill>
          <a:ln>
            <a:solidFill>
              <a:srgbClr val="02B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333"/>
          </a:p>
        </p:txBody>
      </p:sp>
    </p:spTree>
    <p:extLst>
      <p:ext uri="{BB962C8B-B14F-4D97-AF65-F5344CB8AC3E}">
        <p14:creationId xmlns:p14="http://schemas.microsoft.com/office/powerpoint/2010/main" val="21330226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293</Words>
  <Application>Microsoft Office PowerPoint</Application>
  <PresentationFormat>自定义</PresentationFormat>
  <Paragraphs>47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Helvetica Light</vt:lpstr>
      <vt:lpstr>Helvetica Neue</vt:lpstr>
      <vt:lpstr>Helvetica Neue Light</vt:lpstr>
      <vt:lpstr>Helvetica Neue Medium</vt:lpstr>
      <vt:lpstr>PingFang SC</vt:lpstr>
      <vt:lpstr>PingFang SC Regular</vt:lpstr>
      <vt:lpstr>宋体</vt:lpstr>
      <vt:lpstr>Arial</vt:lpstr>
      <vt:lpstr>Helvetica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彭震宇</cp:lastModifiedBy>
  <cp:revision>175</cp:revision>
  <dcterms:modified xsi:type="dcterms:W3CDTF">2020-04-10T08:40:26Z</dcterms:modified>
</cp:coreProperties>
</file>