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9" r:id="rId2"/>
    <p:sldId id="336" r:id="rId3"/>
    <p:sldId id="337" r:id="rId4"/>
    <p:sldId id="338" r:id="rId5"/>
    <p:sldId id="340" r:id="rId6"/>
    <p:sldId id="341" r:id="rId7"/>
    <p:sldId id="342" r:id="rId8"/>
    <p:sldId id="343" r:id="rId9"/>
    <p:sldId id="345" r:id="rId10"/>
    <p:sldId id="339" r:id="rId11"/>
    <p:sldId id="347" r:id="rId12"/>
    <p:sldId id="346" r:id="rId13"/>
    <p:sldId id="348" r:id="rId14"/>
    <p:sldId id="344" r:id="rId15"/>
    <p:sldId id="335" r:id="rId16"/>
  </p:sldIdLst>
  <p:sldSz cx="20320000" cy="11430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E5F2"/>
    <a:srgbClr val="B7D3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varScale="1">
        <p:scale>
          <a:sx n="53" d="100"/>
          <a:sy n="53" d="100"/>
        </p:scale>
        <p:origin x="132"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1" name="图像"/>
          <p:cNvSpPr>
            <a:spLocks noGrp="1"/>
          </p:cNvSpPr>
          <p:nvPr>
            <p:ph type="pic" sz="half" idx="13"/>
          </p:nvPr>
        </p:nvSpPr>
        <p:spPr>
          <a:xfrm>
            <a:off x="4445000" y="788789"/>
            <a:ext cx="11430001" cy="6920508"/>
          </a:xfrm>
          <a:prstGeom prst="rect">
            <a:avLst/>
          </a:prstGeom>
        </p:spPr>
        <p:txBody>
          <a:bodyPr lIns="91439" tIns="45719" rIns="91439" bIns="45719" anchor="t">
            <a:noAutofit/>
          </a:bodyPr>
          <a:lstStyle/>
          <a:p>
            <a:endParaRPr/>
          </a:p>
        </p:txBody>
      </p:sp>
      <p:sp>
        <p:nvSpPr>
          <p:cNvPr id="22" name="标题文本"/>
          <p:cNvSpPr txBox="1">
            <a:spLocks noGrp="1"/>
          </p:cNvSpPr>
          <p:nvPr>
            <p:ph type="title" hasCustomPrompt="1"/>
          </p:nvPr>
        </p:nvSpPr>
        <p:spPr>
          <a:xfrm>
            <a:off x="4028281" y="7873007"/>
            <a:ext cx="12263438" cy="1666876"/>
          </a:xfrm>
          <a:prstGeom prst="rect">
            <a:avLst/>
          </a:prstGeom>
        </p:spPr>
        <p:txBody>
          <a:bodyPr anchor="b"/>
          <a:lstStyle/>
          <a:p>
            <a:r>
              <a:t>标题文本</a:t>
            </a:r>
          </a:p>
        </p:txBody>
      </p:sp>
      <p:sp>
        <p:nvSpPr>
          <p:cNvPr id="23" name="正文级别 1…"/>
          <p:cNvSpPr txBox="1">
            <a:spLocks noGrp="1"/>
          </p:cNvSpPr>
          <p:nvPr>
            <p:ph type="body" sz="quarter" idx="1" hasCustomPrompt="1"/>
          </p:nvPr>
        </p:nvSpPr>
        <p:spPr>
          <a:xfrm>
            <a:off x="4028281" y="9554765"/>
            <a:ext cx="12263438" cy="1324571"/>
          </a:xfrm>
          <a:prstGeom prst="rect">
            <a:avLst/>
          </a:prstGeom>
        </p:spPr>
        <p:txBody>
          <a:bodyPr anchor="t"/>
          <a:lstStyle>
            <a:lvl1pPr marL="0" indent="0" algn="ctr">
              <a:spcBef>
                <a:spcPts val="0"/>
              </a:spcBef>
              <a:buSzTx/>
              <a:buNone/>
              <a:defRPr sz="4200"/>
            </a:lvl1pPr>
            <a:lvl2pPr marL="0" indent="0" algn="ctr">
              <a:spcBef>
                <a:spcPts val="0"/>
              </a:spcBef>
              <a:buSzTx/>
              <a:buNone/>
              <a:defRPr sz="4200"/>
            </a:lvl2pPr>
            <a:lvl3pPr marL="0" indent="0" algn="ctr">
              <a:spcBef>
                <a:spcPts val="0"/>
              </a:spcBef>
              <a:buSzTx/>
              <a:buNone/>
              <a:defRPr sz="4200"/>
            </a:lvl3pPr>
            <a:lvl4pPr marL="0" indent="0" algn="ctr">
              <a:spcBef>
                <a:spcPts val="0"/>
              </a:spcBef>
              <a:buSzTx/>
              <a:buNone/>
              <a:defRPr sz="4200"/>
            </a:lvl4pPr>
            <a:lvl5pPr marL="0" indent="0" algn="ctr">
              <a:spcBef>
                <a:spcPts val="0"/>
              </a:spcBef>
              <a:buSzTx/>
              <a:buNone/>
              <a:defRPr sz="4200"/>
            </a:lvl5pPr>
          </a:lstStyle>
          <a:p>
            <a:r>
              <a:t>正文级别 1</a:t>
            </a:r>
          </a:p>
          <a:p>
            <a:pPr lvl="1"/>
            <a:r>
              <a:t>正文级别 2</a:t>
            </a:r>
          </a:p>
          <a:p>
            <a:pPr lvl="2"/>
            <a:r>
              <a:t>正文级别 3</a:t>
            </a:r>
          </a:p>
          <a:p>
            <a:pPr lvl="3"/>
            <a:r>
              <a:t>正文级别 4</a:t>
            </a:r>
          </a:p>
          <a:p>
            <a:pPr lvl="4"/>
            <a:r>
              <a:t>正文级别 5</a:t>
            </a:r>
          </a:p>
        </p:txBody>
      </p:sp>
      <p:sp>
        <p:nvSpPr>
          <p:cNvPr id="2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照片">
    <p:spTree>
      <p:nvGrpSpPr>
        <p:cNvPr id="1" name=""/>
        <p:cNvGrpSpPr/>
        <p:nvPr/>
      </p:nvGrpSpPr>
      <p:grpSpPr>
        <a:xfrm>
          <a:off x="0" y="0"/>
          <a:ext cx="0" cy="0"/>
          <a:chOff x="0" y="0"/>
          <a:chExt cx="0" cy="0"/>
        </a:xfrm>
      </p:grpSpPr>
      <p:sp>
        <p:nvSpPr>
          <p:cNvPr id="103" name="图像"/>
          <p:cNvSpPr>
            <a:spLocks noGrp="1"/>
          </p:cNvSpPr>
          <p:nvPr>
            <p:ph type="pic" idx="13"/>
          </p:nvPr>
        </p:nvSpPr>
        <p:spPr>
          <a:xfrm>
            <a:off x="2540000" y="0"/>
            <a:ext cx="15240001" cy="11430001"/>
          </a:xfrm>
          <a:prstGeom prst="rect">
            <a:avLst/>
          </a:prstGeom>
        </p:spPr>
        <p:txBody>
          <a:bodyPr lIns="91439" tIns="45719" rIns="91439" bIns="45719" anchor="t">
            <a:noAutofit/>
          </a:bodyPr>
          <a:lstStyle/>
          <a:p>
            <a:endParaRPr/>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1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8C82183-D8E0-1F4C-B313-86E4E93FD1A2}" type="datetimeFigureOut">
              <a:rPr kumimoji="1" lang="zh-CN" altLang="en-US" smtClean="0"/>
              <a:t>2020/4/10</a:t>
            </a:fld>
            <a:endParaRPr kumimoji="1" lang="zh-CN" altLang="en-US"/>
          </a:p>
        </p:txBody>
      </p:sp>
      <p:sp>
        <p:nvSpPr>
          <p:cNvPr id="6" name="幻灯片编号占位符 5"/>
          <p:cNvSpPr>
            <a:spLocks noGrp="1"/>
          </p:cNvSpPr>
          <p:nvPr>
            <p:ph type="sldNum" sz="quarter" idx="12"/>
          </p:nvPr>
        </p:nvSpPr>
        <p:spPr>
          <a:xfrm>
            <a:off x="9972488" y="10894218"/>
            <a:ext cx="367087" cy="397224"/>
          </a:xfrm>
        </p:spPr>
        <p:txBody>
          <a:bodyPr/>
          <a:lstStyle/>
          <a:p>
            <a:fld id="{3CD898AC-11AC-DF4F-BFD8-12A6B17F2057}" type="slidenum">
              <a:rPr kumimoji="1" lang="zh-CN" altLang="en-US" smtClean="0"/>
              <a:t>‹#›</a:t>
            </a:fld>
            <a:endParaRPr kumimoji="1" lang="zh-CN" altLang="en-US"/>
          </a:p>
        </p:txBody>
      </p:sp>
      <p:pic>
        <p:nvPicPr>
          <p:cNvPr id="13" name="图片 12"/>
          <p:cNvPicPr>
            <a:picLocks noChangeAspect="1"/>
          </p:cNvPicPr>
          <p:nvPr userDrawn="1"/>
        </p:nvPicPr>
        <p:blipFill>
          <a:blip r:embed="rId2"/>
          <a:stretch>
            <a:fillRect/>
          </a:stretch>
        </p:blipFill>
        <p:spPr>
          <a:xfrm>
            <a:off x="0" y="0"/>
            <a:ext cx="20320000" cy="114300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标题文本"/>
          <p:cNvSpPr txBox="1">
            <a:spLocks noGrp="1"/>
          </p:cNvSpPr>
          <p:nvPr>
            <p:ph type="title" hasCustomPrompt="1"/>
          </p:nvPr>
        </p:nvSpPr>
        <p:spPr>
          <a:xfrm>
            <a:off x="4028281" y="3780234"/>
            <a:ext cx="12263438" cy="3869532"/>
          </a:xfrm>
          <a:prstGeom prst="rect">
            <a:avLst/>
          </a:prstGeom>
        </p:spPr>
        <p:txBody>
          <a:bodyPr/>
          <a:lstStyle/>
          <a:p>
            <a:r>
              <a:t>标题文本</a:t>
            </a:r>
          </a:p>
        </p:txBody>
      </p:sp>
      <p:sp>
        <p:nvSpPr>
          <p:cNvPr id="3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9" name="图像"/>
          <p:cNvSpPr>
            <a:spLocks noGrp="1"/>
          </p:cNvSpPr>
          <p:nvPr>
            <p:ph type="pic" sz="half" idx="13"/>
          </p:nvPr>
        </p:nvSpPr>
        <p:spPr>
          <a:xfrm>
            <a:off x="10413007" y="744140"/>
            <a:ext cx="6250783" cy="9629181"/>
          </a:xfrm>
          <a:prstGeom prst="rect">
            <a:avLst/>
          </a:prstGeom>
        </p:spPr>
        <p:txBody>
          <a:bodyPr lIns="91439" tIns="45719" rIns="91439" bIns="45719" anchor="t">
            <a:noAutofit/>
          </a:bodyPr>
          <a:lstStyle/>
          <a:p>
            <a:endParaRPr/>
          </a:p>
        </p:txBody>
      </p:sp>
      <p:sp>
        <p:nvSpPr>
          <p:cNvPr id="40" name="标题文本"/>
          <p:cNvSpPr txBox="1">
            <a:spLocks noGrp="1"/>
          </p:cNvSpPr>
          <p:nvPr>
            <p:ph type="title" hasCustomPrompt="1"/>
          </p:nvPr>
        </p:nvSpPr>
        <p:spPr>
          <a:xfrm>
            <a:off x="3656210" y="744140"/>
            <a:ext cx="6250783" cy="4673204"/>
          </a:xfrm>
          <a:prstGeom prst="rect">
            <a:avLst/>
          </a:prstGeom>
        </p:spPr>
        <p:txBody>
          <a:bodyPr anchor="b"/>
          <a:lstStyle>
            <a:lvl1pPr>
              <a:defRPr sz="7000"/>
            </a:lvl1pPr>
          </a:lstStyle>
          <a:p>
            <a:r>
              <a:t>标题文本</a:t>
            </a:r>
          </a:p>
        </p:txBody>
      </p:sp>
      <p:sp>
        <p:nvSpPr>
          <p:cNvPr id="41" name="正文级别 1…"/>
          <p:cNvSpPr txBox="1">
            <a:spLocks noGrp="1"/>
          </p:cNvSpPr>
          <p:nvPr>
            <p:ph type="body" sz="quarter" idx="1" hasCustomPrompt="1"/>
          </p:nvPr>
        </p:nvSpPr>
        <p:spPr>
          <a:xfrm>
            <a:off x="3656210" y="5536406"/>
            <a:ext cx="6250783" cy="4822032"/>
          </a:xfrm>
          <a:prstGeom prst="rect">
            <a:avLst/>
          </a:prstGeom>
        </p:spPr>
        <p:txBody>
          <a:bodyPr anchor="t"/>
          <a:lstStyle>
            <a:lvl1pPr marL="0" indent="0" algn="ctr">
              <a:spcBef>
                <a:spcPts val="0"/>
              </a:spcBef>
              <a:buSzTx/>
              <a:buNone/>
              <a:defRPr sz="4200"/>
            </a:lvl1pPr>
            <a:lvl2pPr marL="0" indent="0" algn="ctr">
              <a:spcBef>
                <a:spcPts val="0"/>
              </a:spcBef>
              <a:buSzTx/>
              <a:buNone/>
              <a:defRPr sz="4200"/>
            </a:lvl2pPr>
            <a:lvl3pPr marL="0" indent="0" algn="ctr">
              <a:spcBef>
                <a:spcPts val="0"/>
              </a:spcBef>
              <a:buSzTx/>
              <a:buNone/>
              <a:defRPr sz="4200"/>
            </a:lvl3pPr>
            <a:lvl4pPr marL="0" indent="0" algn="ctr">
              <a:spcBef>
                <a:spcPts val="0"/>
              </a:spcBef>
              <a:buSzTx/>
              <a:buNone/>
              <a:defRPr sz="4200"/>
            </a:lvl4pPr>
            <a:lvl5pPr marL="0" indent="0" algn="ctr">
              <a:spcBef>
                <a:spcPts val="0"/>
              </a:spcBef>
              <a:buSzTx/>
              <a:buNone/>
              <a:defRPr sz="4200"/>
            </a:lvl5pPr>
          </a:lstStyle>
          <a:p>
            <a:r>
              <a:t>正文级别 1</a:t>
            </a:r>
          </a:p>
          <a:p>
            <a:pPr lvl="1"/>
            <a:r>
              <a:t>正文级别 2</a:t>
            </a:r>
          </a:p>
          <a:p>
            <a:pPr lvl="2"/>
            <a:r>
              <a:t>正文级别 3</a:t>
            </a:r>
          </a:p>
          <a:p>
            <a:pPr lvl="3"/>
            <a:r>
              <a:t>正文级别 4</a:t>
            </a:r>
          </a:p>
          <a:p>
            <a:pPr lvl="4"/>
            <a:r>
              <a:t>正文级别 5</a:t>
            </a:r>
          </a:p>
        </p:txBody>
      </p:sp>
      <p:sp>
        <p:nvSpPr>
          <p:cNvPr id="4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9" name="标题文本"/>
          <p:cNvSpPr txBox="1">
            <a:spLocks noGrp="1"/>
          </p:cNvSpPr>
          <p:nvPr>
            <p:ph type="title" hasCustomPrompt="1"/>
          </p:nvPr>
        </p:nvSpPr>
        <p:spPr>
          <a:prstGeom prst="rect">
            <a:avLst/>
          </a:prstGeom>
        </p:spPr>
        <p:txBody>
          <a:bodyPr/>
          <a:lstStyle/>
          <a:p>
            <a:r>
              <a:t>标题文本</a:t>
            </a: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7" name="标题文本"/>
          <p:cNvSpPr txBox="1">
            <a:spLocks noGrp="1"/>
          </p:cNvSpPr>
          <p:nvPr>
            <p:ph type="title" hasCustomPrompt="1"/>
          </p:nvPr>
        </p:nvSpPr>
        <p:spPr>
          <a:prstGeom prst="rect">
            <a:avLst/>
          </a:prstGeom>
        </p:spPr>
        <p:txBody>
          <a:bodyPr/>
          <a:lstStyle/>
          <a:p>
            <a:r>
              <a:t>标题文本</a:t>
            </a:r>
          </a:p>
        </p:txBody>
      </p:sp>
      <p:sp>
        <p:nvSpPr>
          <p:cNvPr id="5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6" name="图像"/>
          <p:cNvSpPr>
            <a:spLocks noGrp="1"/>
          </p:cNvSpPr>
          <p:nvPr>
            <p:ph type="pic" sz="quarter" idx="13"/>
          </p:nvPr>
        </p:nvSpPr>
        <p:spPr>
          <a:xfrm>
            <a:off x="10413007" y="3036093"/>
            <a:ext cx="6250783" cy="7366993"/>
          </a:xfrm>
          <a:prstGeom prst="rect">
            <a:avLst/>
          </a:prstGeom>
        </p:spPr>
        <p:txBody>
          <a:bodyPr lIns="91439" tIns="45719" rIns="91439" bIns="45719" anchor="t">
            <a:noAutofit/>
          </a:bodyPr>
          <a:lstStyle/>
          <a:p>
            <a:endParaRPr/>
          </a:p>
        </p:txBody>
      </p:sp>
      <p:sp>
        <p:nvSpPr>
          <p:cNvPr id="67" name="标题文本"/>
          <p:cNvSpPr txBox="1">
            <a:spLocks noGrp="1"/>
          </p:cNvSpPr>
          <p:nvPr>
            <p:ph type="title" hasCustomPrompt="1"/>
          </p:nvPr>
        </p:nvSpPr>
        <p:spPr>
          <a:prstGeom prst="rect">
            <a:avLst/>
          </a:prstGeom>
        </p:spPr>
        <p:txBody>
          <a:bodyPr/>
          <a:lstStyle/>
          <a:p>
            <a:r>
              <a:t>标题文本</a:t>
            </a:r>
          </a:p>
        </p:txBody>
      </p:sp>
      <p:sp>
        <p:nvSpPr>
          <p:cNvPr id="68" name="正文级别 1…"/>
          <p:cNvSpPr txBox="1">
            <a:spLocks noGrp="1"/>
          </p:cNvSpPr>
          <p:nvPr>
            <p:ph type="body" sz="quarter" idx="1" hasCustomPrompt="1"/>
          </p:nvPr>
        </p:nvSpPr>
        <p:spPr>
          <a:xfrm>
            <a:off x="3656210" y="3036093"/>
            <a:ext cx="6250783" cy="7366993"/>
          </a:xfrm>
          <a:prstGeom prst="rect">
            <a:avLst/>
          </a:prstGeom>
        </p:spPr>
        <p:txBody>
          <a:bodyPr/>
          <a:lstStyle>
            <a:lvl1pPr marL="367665" indent="-367665">
              <a:spcBef>
                <a:spcPts val="3700"/>
              </a:spcBef>
              <a:defRPr sz="3000"/>
            </a:lvl1pPr>
            <a:lvl2pPr marL="710565" indent="-367665">
              <a:spcBef>
                <a:spcPts val="3700"/>
              </a:spcBef>
              <a:defRPr sz="3000"/>
            </a:lvl2pPr>
            <a:lvl3pPr marL="1053465" indent="-367665">
              <a:spcBef>
                <a:spcPts val="3700"/>
              </a:spcBef>
              <a:defRPr sz="3000"/>
            </a:lvl3pPr>
            <a:lvl4pPr marL="1396365" indent="-367665">
              <a:spcBef>
                <a:spcPts val="3700"/>
              </a:spcBef>
              <a:defRPr sz="3000"/>
            </a:lvl4pPr>
            <a:lvl5pPr marL="1739265" indent="-367665">
              <a:spcBef>
                <a:spcPts val="3700"/>
              </a:spcBef>
              <a:defRPr sz="3000"/>
            </a:lvl5pPr>
          </a:lstStyle>
          <a:p>
            <a:r>
              <a:t>正文级别 1</a:t>
            </a:r>
          </a:p>
          <a:p>
            <a:pPr lvl="1"/>
            <a:r>
              <a:t>正文级别 2</a:t>
            </a:r>
          </a:p>
          <a:p>
            <a:pPr lvl="2"/>
            <a:r>
              <a:t>正文级别 3</a:t>
            </a:r>
          </a:p>
          <a:p>
            <a:pPr lvl="3"/>
            <a:r>
              <a:t>正文级别 4</a:t>
            </a:r>
          </a:p>
          <a:p>
            <a:pPr lvl="4"/>
            <a:r>
              <a:t>正文级别 5</a:t>
            </a:r>
          </a:p>
        </p:txBody>
      </p:sp>
      <p:sp>
        <p:nvSpPr>
          <p:cNvPr id="69" name="幻灯片编号"/>
          <p:cNvSpPr txBox="1">
            <a:spLocks noGrp="1"/>
          </p:cNvSpPr>
          <p:nvPr>
            <p:ph type="sldNum" sz="quarter" idx="2"/>
          </p:nvPr>
        </p:nvSpPr>
        <p:spPr>
          <a:xfrm>
            <a:off x="9963048" y="10894218"/>
            <a:ext cx="385967" cy="398464"/>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6" name="正文级别 1…"/>
          <p:cNvSpPr txBox="1">
            <a:spLocks noGrp="1"/>
          </p:cNvSpPr>
          <p:nvPr>
            <p:ph type="body" idx="1" hasCustomPrompt="1"/>
          </p:nvPr>
        </p:nvSpPr>
        <p:spPr>
          <a:xfrm>
            <a:off x="3656210" y="1488281"/>
            <a:ext cx="13007580" cy="84534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4" name="图像"/>
          <p:cNvSpPr>
            <a:spLocks noGrp="1"/>
          </p:cNvSpPr>
          <p:nvPr>
            <p:ph type="pic" sz="quarter" idx="13"/>
          </p:nvPr>
        </p:nvSpPr>
        <p:spPr>
          <a:xfrm>
            <a:off x="10413007" y="5968007"/>
            <a:ext cx="6250783" cy="4420197"/>
          </a:xfrm>
          <a:prstGeom prst="rect">
            <a:avLst/>
          </a:prstGeom>
        </p:spPr>
        <p:txBody>
          <a:bodyPr lIns="91439" tIns="45719" rIns="91439" bIns="45719" anchor="t">
            <a:noAutofit/>
          </a:bodyPr>
          <a:lstStyle/>
          <a:p>
            <a:endParaRPr/>
          </a:p>
        </p:txBody>
      </p:sp>
      <p:sp>
        <p:nvSpPr>
          <p:cNvPr id="85" name="图像"/>
          <p:cNvSpPr>
            <a:spLocks noGrp="1"/>
          </p:cNvSpPr>
          <p:nvPr>
            <p:ph type="pic" sz="quarter" idx="14"/>
          </p:nvPr>
        </p:nvSpPr>
        <p:spPr>
          <a:xfrm>
            <a:off x="10413007" y="1041796"/>
            <a:ext cx="6250783" cy="4420197"/>
          </a:xfrm>
          <a:prstGeom prst="rect">
            <a:avLst/>
          </a:prstGeom>
        </p:spPr>
        <p:txBody>
          <a:bodyPr lIns="91439" tIns="45719" rIns="91439" bIns="45719" anchor="t">
            <a:noAutofit/>
          </a:bodyPr>
          <a:lstStyle/>
          <a:p>
            <a:endParaRPr/>
          </a:p>
        </p:txBody>
      </p:sp>
      <p:sp>
        <p:nvSpPr>
          <p:cNvPr id="86" name="图像"/>
          <p:cNvSpPr>
            <a:spLocks noGrp="1"/>
          </p:cNvSpPr>
          <p:nvPr>
            <p:ph type="pic" sz="half" idx="15"/>
          </p:nvPr>
        </p:nvSpPr>
        <p:spPr>
          <a:xfrm>
            <a:off x="3656211" y="1041796"/>
            <a:ext cx="6250782" cy="9346408"/>
          </a:xfrm>
          <a:prstGeom prst="rect">
            <a:avLst/>
          </a:prstGeom>
        </p:spPr>
        <p:txBody>
          <a:bodyPr lIns="91439" tIns="45719" rIns="91439" bIns="45719" anchor="t">
            <a:noAutofit/>
          </a:bodyPr>
          <a:lstStyle/>
          <a:p>
            <a:endParaRPr/>
          </a:p>
        </p:txBody>
      </p:sp>
      <p:sp>
        <p:nvSpPr>
          <p:cNvPr id="8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引文">
    <p:spTree>
      <p:nvGrpSpPr>
        <p:cNvPr id="1" name=""/>
        <p:cNvGrpSpPr/>
        <p:nvPr/>
      </p:nvGrpSpPr>
      <p:grpSpPr>
        <a:xfrm>
          <a:off x="0" y="0"/>
          <a:ext cx="0" cy="0"/>
          <a:chOff x="0" y="0"/>
          <a:chExt cx="0" cy="0"/>
        </a:xfrm>
      </p:grpSpPr>
      <p:sp>
        <p:nvSpPr>
          <p:cNvPr id="94" name="–Johnny Appleseed"/>
          <p:cNvSpPr txBox="1">
            <a:spLocks noGrp="1"/>
          </p:cNvSpPr>
          <p:nvPr>
            <p:ph type="body" sz="quarter" idx="13" hasCustomPrompt="1"/>
          </p:nvPr>
        </p:nvSpPr>
        <p:spPr>
          <a:xfrm>
            <a:off x="4028281" y="7456289"/>
            <a:ext cx="12263438" cy="535782"/>
          </a:xfrm>
          <a:prstGeom prst="rect">
            <a:avLst/>
          </a:prstGeom>
        </p:spPr>
        <p:txBody>
          <a:bodyPr anchor="t">
            <a:spAutoFit/>
          </a:bodyPr>
          <a:lstStyle>
            <a:lvl1pPr marL="0" indent="0" algn="ctr">
              <a:spcBef>
                <a:spcPts val="0"/>
              </a:spcBef>
              <a:buSzTx/>
              <a:buNone/>
              <a:defRPr sz="2600" i="1"/>
            </a:lvl1pPr>
          </a:lstStyle>
          <a:p>
            <a:r>
              <a:t>–Johnny Appleseed</a:t>
            </a:r>
          </a:p>
        </p:txBody>
      </p:sp>
      <p:sp>
        <p:nvSpPr>
          <p:cNvPr id="95" name="“在此键入引文。”"/>
          <p:cNvSpPr txBox="1">
            <a:spLocks noGrp="1"/>
          </p:cNvSpPr>
          <p:nvPr>
            <p:ph type="body" sz="quarter" idx="14" hasCustomPrompt="1"/>
          </p:nvPr>
        </p:nvSpPr>
        <p:spPr>
          <a:xfrm>
            <a:off x="4028281" y="4961731"/>
            <a:ext cx="12263438" cy="792163"/>
          </a:xfrm>
          <a:prstGeom prst="rect">
            <a:avLst/>
          </a:prstGeom>
        </p:spPr>
        <p:txBody>
          <a:bodyPr>
            <a:spAutoFit/>
          </a:bodyPr>
          <a:lstStyle>
            <a:lvl1pPr marL="0" indent="0" algn="ctr">
              <a:spcBef>
                <a:spcPts val="0"/>
              </a:spcBef>
              <a:buSzTx/>
              <a:buNone/>
              <a:defRPr sz="3800">
                <a:latin typeface="+mn-lt"/>
                <a:ea typeface="+mn-ea"/>
                <a:cs typeface="+mn-cs"/>
                <a:sym typeface="Helvetica Neue Medium"/>
              </a:defRPr>
            </a:lvl1pPr>
          </a:lstStyle>
          <a:p>
            <a:r>
              <a:t>“在此键入引文。”</a:t>
            </a:r>
          </a:p>
        </p:txBody>
      </p:sp>
      <p:sp>
        <p:nvSpPr>
          <p:cNvPr id="9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3656210" y="297656"/>
            <a:ext cx="13007580" cy="2530079"/>
          </a:xfrm>
          <a:prstGeom prst="rect">
            <a:avLst/>
          </a:prstGeom>
          <a:ln w="3175">
            <a:miter lim="400000"/>
          </a:ln>
        </p:spPr>
        <p:txBody>
          <a:bodyPr lIns="59531" tIns="59531" rIns="59531" bIns="59531" anchor="ctr">
            <a:normAutofit/>
          </a:bodyPr>
          <a:lstStyle/>
          <a:p>
            <a:r>
              <a:t>标题文本</a:t>
            </a:r>
          </a:p>
        </p:txBody>
      </p:sp>
      <p:pic>
        <p:nvPicPr>
          <p:cNvPr id="3" name="ppt-inside.jpg" descr="ppt-inside.jpg"/>
          <p:cNvPicPr>
            <a:picLocks noChangeAspect="1"/>
          </p:cNvPicPr>
          <p:nvPr/>
        </p:nvPicPr>
        <p:blipFill>
          <a:blip r:embed="rId14"/>
          <a:stretch>
            <a:fillRect/>
          </a:stretch>
        </p:blipFill>
        <p:spPr>
          <a:xfrm>
            <a:off x="0" y="0"/>
            <a:ext cx="20320000" cy="11430000"/>
          </a:xfrm>
          <a:prstGeom prst="rect">
            <a:avLst/>
          </a:prstGeom>
          <a:ln w="3175">
            <a:miter lim="400000"/>
            <a:headEnd/>
            <a:tailEnd/>
          </a:ln>
        </p:spPr>
      </p:pic>
      <p:sp>
        <p:nvSpPr>
          <p:cNvPr id="4" name="正文级别 1…"/>
          <p:cNvSpPr txBox="1">
            <a:spLocks noGrp="1"/>
          </p:cNvSpPr>
          <p:nvPr>
            <p:ph type="body" idx="1"/>
          </p:nvPr>
        </p:nvSpPr>
        <p:spPr>
          <a:xfrm>
            <a:off x="3656210" y="3036093"/>
            <a:ext cx="13007580" cy="7366993"/>
          </a:xfrm>
          <a:prstGeom prst="rect">
            <a:avLst/>
          </a:prstGeom>
          <a:ln w="3175">
            <a:miter lim="400000"/>
          </a:ln>
        </p:spPr>
        <p:txBody>
          <a:bodyPr lIns="59531" tIns="59531" rIns="59531" bIns="59531"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9963048" y="10894218"/>
            <a:ext cx="385967" cy="391833"/>
          </a:xfrm>
          <a:prstGeom prst="rect">
            <a:avLst/>
          </a:prstGeom>
          <a:ln w="3175">
            <a:miter lim="400000"/>
          </a:ln>
        </p:spPr>
        <p:txBody>
          <a:bodyPr wrap="none" lIns="59531" tIns="59531" rIns="59531" bIns="59531">
            <a:spAutoFit/>
          </a:bodyPr>
          <a:lstStyle>
            <a:lvl1pPr>
              <a:defRPr sz="1800" b="0">
                <a:latin typeface="Helvetica Neue Light"/>
                <a:ea typeface="Helvetica Neue Light"/>
                <a:cs typeface="Helvetica Neue Light"/>
                <a:sym typeface="Helvetica Neue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ctr" defTabSz="684530" rtl="0" latinLnBrk="0">
        <a:lnSpc>
          <a:spcPct val="100000"/>
        </a:lnSpc>
        <a:spcBef>
          <a:spcPts val="0"/>
        </a:spcBef>
        <a:spcAft>
          <a:spcPts val="0"/>
        </a:spcAft>
        <a:buClrTx/>
        <a:buSzTx/>
        <a:buFontTx/>
        <a:buNone/>
        <a:defRPr sz="9200" b="0" i="0" u="none" strike="noStrike" cap="none" spc="0" baseline="0">
          <a:ln>
            <a:noFill/>
          </a:ln>
          <a:solidFill>
            <a:srgbClr val="000000"/>
          </a:solidFill>
          <a:uFillTx/>
          <a:latin typeface="+mn-lt"/>
          <a:ea typeface="+mn-ea"/>
          <a:cs typeface="+mn-cs"/>
          <a:sym typeface="Helvetica Neue Medium"/>
        </a:defRPr>
      </a:lvl1pPr>
      <a:lvl2pPr marL="0" marR="0" indent="0" algn="ctr" defTabSz="684530" rtl="0" latinLnBrk="0">
        <a:lnSpc>
          <a:spcPct val="100000"/>
        </a:lnSpc>
        <a:spcBef>
          <a:spcPts val="0"/>
        </a:spcBef>
        <a:spcAft>
          <a:spcPts val="0"/>
        </a:spcAft>
        <a:buClrTx/>
        <a:buSzTx/>
        <a:buFontTx/>
        <a:buNone/>
        <a:defRPr sz="9200" b="0" i="0" u="none" strike="noStrike" cap="none" spc="0" baseline="0">
          <a:ln>
            <a:noFill/>
          </a:ln>
          <a:solidFill>
            <a:srgbClr val="000000"/>
          </a:solidFill>
          <a:uFillTx/>
          <a:latin typeface="+mn-lt"/>
          <a:ea typeface="+mn-ea"/>
          <a:cs typeface="+mn-cs"/>
          <a:sym typeface="Helvetica Neue Medium"/>
        </a:defRPr>
      </a:lvl2pPr>
      <a:lvl3pPr marL="0" marR="0" indent="0" algn="ctr" defTabSz="684530" rtl="0" latinLnBrk="0">
        <a:lnSpc>
          <a:spcPct val="100000"/>
        </a:lnSpc>
        <a:spcBef>
          <a:spcPts val="0"/>
        </a:spcBef>
        <a:spcAft>
          <a:spcPts val="0"/>
        </a:spcAft>
        <a:buClrTx/>
        <a:buSzTx/>
        <a:buFontTx/>
        <a:buNone/>
        <a:defRPr sz="9200" b="0" i="0" u="none" strike="noStrike" cap="none" spc="0" baseline="0">
          <a:ln>
            <a:noFill/>
          </a:ln>
          <a:solidFill>
            <a:srgbClr val="000000"/>
          </a:solidFill>
          <a:uFillTx/>
          <a:latin typeface="+mn-lt"/>
          <a:ea typeface="+mn-ea"/>
          <a:cs typeface="+mn-cs"/>
          <a:sym typeface="Helvetica Neue Medium"/>
        </a:defRPr>
      </a:lvl3pPr>
      <a:lvl4pPr marL="0" marR="0" indent="0" algn="ctr" defTabSz="684530" rtl="0" latinLnBrk="0">
        <a:lnSpc>
          <a:spcPct val="100000"/>
        </a:lnSpc>
        <a:spcBef>
          <a:spcPts val="0"/>
        </a:spcBef>
        <a:spcAft>
          <a:spcPts val="0"/>
        </a:spcAft>
        <a:buClrTx/>
        <a:buSzTx/>
        <a:buFontTx/>
        <a:buNone/>
        <a:defRPr sz="9200" b="0" i="0" u="none" strike="noStrike" cap="none" spc="0" baseline="0">
          <a:ln>
            <a:noFill/>
          </a:ln>
          <a:solidFill>
            <a:srgbClr val="000000"/>
          </a:solidFill>
          <a:uFillTx/>
          <a:latin typeface="+mn-lt"/>
          <a:ea typeface="+mn-ea"/>
          <a:cs typeface="+mn-cs"/>
          <a:sym typeface="Helvetica Neue Medium"/>
        </a:defRPr>
      </a:lvl4pPr>
      <a:lvl5pPr marL="0" marR="0" indent="0" algn="ctr" defTabSz="684530" rtl="0" latinLnBrk="0">
        <a:lnSpc>
          <a:spcPct val="100000"/>
        </a:lnSpc>
        <a:spcBef>
          <a:spcPts val="0"/>
        </a:spcBef>
        <a:spcAft>
          <a:spcPts val="0"/>
        </a:spcAft>
        <a:buClrTx/>
        <a:buSzTx/>
        <a:buFontTx/>
        <a:buNone/>
        <a:defRPr sz="9200" b="0" i="0" u="none" strike="noStrike" cap="none" spc="0" baseline="0">
          <a:ln>
            <a:noFill/>
          </a:ln>
          <a:solidFill>
            <a:srgbClr val="000000"/>
          </a:solidFill>
          <a:uFillTx/>
          <a:latin typeface="+mn-lt"/>
          <a:ea typeface="+mn-ea"/>
          <a:cs typeface="+mn-cs"/>
          <a:sym typeface="Helvetica Neue Medium"/>
        </a:defRPr>
      </a:lvl5pPr>
      <a:lvl6pPr marL="0" marR="0" indent="0" algn="ctr" defTabSz="684530" rtl="0" latinLnBrk="0">
        <a:lnSpc>
          <a:spcPct val="100000"/>
        </a:lnSpc>
        <a:spcBef>
          <a:spcPts val="0"/>
        </a:spcBef>
        <a:spcAft>
          <a:spcPts val="0"/>
        </a:spcAft>
        <a:buClrTx/>
        <a:buSzTx/>
        <a:buFontTx/>
        <a:buNone/>
        <a:defRPr sz="9200" b="0" i="0" u="none" strike="noStrike" cap="none" spc="0" baseline="0">
          <a:ln>
            <a:noFill/>
          </a:ln>
          <a:solidFill>
            <a:srgbClr val="000000"/>
          </a:solidFill>
          <a:uFillTx/>
          <a:latin typeface="+mn-lt"/>
          <a:ea typeface="+mn-ea"/>
          <a:cs typeface="+mn-cs"/>
          <a:sym typeface="Helvetica Neue Medium"/>
        </a:defRPr>
      </a:lvl6pPr>
      <a:lvl7pPr marL="0" marR="0" indent="0" algn="ctr" defTabSz="684530" rtl="0" latinLnBrk="0">
        <a:lnSpc>
          <a:spcPct val="100000"/>
        </a:lnSpc>
        <a:spcBef>
          <a:spcPts val="0"/>
        </a:spcBef>
        <a:spcAft>
          <a:spcPts val="0"/>
        </a:spcAft>
        <a:buClrTx/>
        <a:buSzTx/>
        <a:buFontTx/>
        <a:buNone/>
        <a:defRPr sz="9200" b="0" i="0" u="none" strike="noStrike" cap="none" spc="0" baseline="0">
          <a:ln>
            <a:noFill/>
          </a:ln>
          <a:solidFill>
            <a:srgbClr val="000000"/>
          </a:solidFill>
          <a:uFillTx/>
          <a:latin typeface="+mn-lt"/>
          <a:ea typeface="+mn-ea"/>
          <a:cs typeface="+mn-cs"/>
          <a:sym typeface="Helvetica Neue Medium"/>
        </a:defRPr>
      </a:lvl7pPr>
      <a:lvl8pPr marL="0" marR="0" indent="0" algn="ctr" defTabSz="684530" rtl="0" latinLnBrk="0">
        <a:lnSpc>
          <a:spcPct val="100000"/>
        </a:lnSpc>
        <a:spcBef>
          <a:spcPts val="0"/>
        </a:spcBef>
        <a:spcAft>
          <a:spcPts val="0"/>
        </a:spcAft>
        <a:buClrTx/>
        <a:buSzTx/>
        <a:buFontTx/>
        <a:buNone/>
        <a:defRPr sz="9200" b="0" i="0" u="none" strike="noStrike" cap="none" spc="0" baseline="0">
          <a:ln>
            <a:noFill/>
          </a:ln>
          <a:solidFill>
            <a:srgbClr val="000000"/>
          </a:solidFill>
          <a:uFillTx/>
          <a:latin typeface="+mn-lt"/>
          <a:ea typeface="+mn-ea"/>
          <a:cs typeface="+mn-cs"/>
          <a:sym typeface="Helvetica Neue Medium"/>
        </a:defRPr>
      </a:lvl8pPr>
      <a:lvl9pPr marL="0" marR="0" indent="0" algn="ctr" defTabSz="684530" rtl="0" latinLnBrk="0">
        <a:lnSpc>
          <a:spcPct val="100000"/>
        </a:lnSpc>
        <a:spcBef>
          <a:spcPts val="0"/>
        </a:spcBef>
        <a:spcAft>
          <a:spcPts val="0"/>
        </a:spcAft>
        <a:buClrTx/>
        <a:buSzTx/>
        <a:buFontTx/>
        <a:buNone/>
        <a:defRPr sz="9200" b="0" i="0" u="none" strike="noStrike" cap="none" spc="0" baseline="0">
          <a:ln>
            <a:noFill/>
          </a:ln>
          <a:solidFill>
            <a:srgbClr val="000000"/>
          </a:solidFill>
          <a:uFillTx/>
          <a:latin typeface="+mn-lt"/>
          <a:ea typeface="+mn-ea"/>
          <a:cs typeface="+mn-cs"/>
          <a:sym typeface="Helvetica Neue Medium"/>
        </a:defRPr>
      </a:lvl9pPr>
    </p:titleStyle>
    <p:bodyStyle>
      <a:lvl1pPr marL="499745" marR="0" indent="-499745" algn="l" defTabSz="684530" rtl="0" latinLnBrk="0">
        <a:lnSpc>
          <a:spcPct val="100000"/>
        </a:lnSpc>
        <a:spcBef>
          <a:spcPts val="4900"/>
        </a:spcBef>
        <a:spcAft>
          <a:spcPts val="0"/>
        </a:spcAft>
        <a:buClrTx/>
        <a:buSzPct val="145000"/>
        <a:buFontTx/>
        <a:buChar char="•"/>
        <a:defRPr sz="3600" b="0" i="0" u="none" strike="noStrike" cap="none" spc="0" baseline="0">
          <a:ln>
            <a:noFill/>
          </a:ln>
          <a:solidFill>
            <a:srgbClr val="000000"/>
          </a:solidFill>
          <a:uFillTx/>
          <a:latin typeface="Helvetica Neue"/>
          <a:ea typeface="Helvetica Neue"/>
          <a:cs typeface="Helvetica Neue"/>
          <a:sym typeface="Helvetica Neue"/>
        </a:defRPr>
      </a:lvl1pPr>
      <a:lvl2pPr marL="944245" marR="0" indent="-499745" algn="l" defTabSz="684530" rtl="0" latinLnBrk="0">
        <a:lnSpc>
          <a:spcPct val="100000"/>
        </a:lnSpc>
        <a:spcBef>
          <a:spcPts val="4900"/>
        </a:spcBef>
        <a:spcAft>
          <a:spcPts val="0"/>
        </a:spcAft>
        <a:buClrTx/>
        <a:buSzPct val="145000"/>
        <a:buFontTx/>
        <a:buChar char="•"/>
        <a:defRPr sz="3600" b="0" i="0" u="none" strike="noStrike" cap="none" spc="0" baseline="0">
          <a:ln>
            <a:noFill/>
          </a:ln>
          <a:solidFill>
            <a:srgbClr val="000000"/>
          </a:solidFill>
          <a:uFillTx/>
          <a:latin typeface="Helvetica Neue"/>
          <a:ea typeface="Helvetica Neue"/>
          <a:cs typeface="Helvetica Neue"/>
          <a:sym typeface="Helvetica Neue"/>
        </a:defRPr>
      </a:lvl2pPr>
      <a:lvl3pPr marL="1388745" marR="0" indent="-499745" algn="l" defTabSz="684530" rtl="0" latinLnBrk="0">
        <a:lnSpc>
          <a:spcPct val="100000"/>
        </a:lnSpc>
        <a:spcBef>
          <a:spcPts val="4900"/>
        </a:spcBef>
        <a:spcAft>
          <a:spcPts val="0"/>
        </a:spcAft>
        <a:buClrTx/>
        <a:buSzPct val="145000"/>
        <a:buFontTx/>
        <a:buChar char="•"/>
        <a:defRPr sz="3600" b="0" i="0" u="none" strike="noStrike" cap="none" spc="0" baseline="0">
          <a:ln>
            <a:noFill/>
          </a:ln>
          <a:solidFill>
            <a:srgbClr val="000000"/>
          </a:solidFill>
          <a:uFillTx/>
          <a:latin typeface="Helvetica Neue"/>
          <a:ea typeface="Helvetica Neue"/>
          <a:cs typeface="Helvetica Neue"/>
          <a:sym typeface="Helvetica Neue"/>
        </a:defRPr>
      </a:lvl3pPr>
      <a:lvl4pPr marL="1833245" marR="0" indent="-499745" algn="l" defTabSz="684530" rtl="0" latinLnBrk="0">
        <a:lnSpc>
          <a:spcPct val="100000"/>
        </a:lnSpc>
        <a:spcBef>
          <a:spcPts val="4900"/>
        </a:spcBef>
        <a:spcAft>
          <a:spcPts val="0"/>
        </a:spcAft>
        <a:buClrTx/>
        <a:buSzPct val="145000"/>
        <a:buFontTx/>
        <a:buChar char="•"/>
        <a:defRPr sz="3600" b="0" i="0" u="none" strike="noStrike" cap="none" spc="0" baseline="0">
          <a:ln>
            <a:noFill/>
          </a:ln>
          <a:solidFill>
            <a:srgbClr val="000000"/>
          </a:solidFill>
          <a:uFillTx/>
          <a:latin typeface="Helvetica Neue"/>
          <a:ea typeface="Helvetica Neue"/>
          <a:cs typeface="Helvetica Neue"/>
          <a:sym typeface="Helvetica Neue"/>
        </a:defRPr>
      </a:lvl4pPr>
      <a:lvl5pPr marL="2277745" marR="0" indent="-499745" algn="l" defTabSz="684530" rtl="0" latinLnBrk="0">
        <a:lnSpc>
          <a:spcPct val="100000"/>
        </a:lnSpc>
        <a:spcBef>
          <a:spcPts val="4900"/>
        </a:spcBef>
        <a:spcAft>
          <a:spcPts val="0"/>
        </a:spcAft>
        <a:buClrTx/>
        <a:buSzPct val="145000"/>
        <a:buFontTx/>
        <a:buChar char="•"/>
        <a:defRPr sz="3600" b="0" i="0" u="none" strike="noStrike" cap="none" spc="0" baseline="0">
          <a:ln>
            <a:noFill/>
          </a:ln>
          <a:solidFill>
            <a:srgbClr val="000000"/>
          </a:solidFill>
          <a:uFillTx/>
          <a:latin typeface="Helvetica Neue"/>
          <a:ea typeface="Helvetica Neue"/>
          <a:cs typeface="Helvetica Neue"/>
          <a:sym typeface="Helvetica Neue"/>
        </a:defRPr>
      </a:lvl5pPr>
      <a:lvl6pPr marL="2722245" marR="0" indent="-499745" algn="l" defTabSz="684530" rtl="0" latinLnBrk="0">
        <a:lnSpc>
          <a:spcPct val="100000"/>
        </a:lnSpc>
        <a:spcBef>
          <a:spcPts val="4900"/>
        </a:spcBef>
        <a:spcAft>
          <a:spcPts val="0"/>
        </a:spcAft>
        <a:buClrTx/>
        <a:buSzPct val="145000"/>
        <a:buFontTx/>
        <a:buChar char="•"/>
        <a:defRPr sz="3600" b="0" i="0" u="none" strike="noStrike" cap="none" spc="0" baseline="0">
          <a:ln>
            <a:noFill/>
          </a:ln>
          <a:solidFill>
            <a:srgbClr val="000000"/>
          </a:solidFill>
          <a:uFillTx/>
          <a:latin typeface="Helvetica Neue"/>
          <a:ea typeface="Helvetica Neue"/>
          <a:cs typeface="Helvetica Neue"/>
          <a:sym typeface="Helvetica Neue"/>
        </a:defRPr>
      </a:lvl6pPr>
      <a:lvl7pPr marL="3166745" marR="0" indent="-499745" algn="l" defTabSz="684530" rtl="0" latinLnBrk="0">
        <a:lnSpc>
          <a:spcPct val="100000"/>
        </a:lnSpc>
        <a:spcBef>
          <a:spcPts val="4900"/>
        </a:spcBef>
        <a:spcAft>
          <a:spcPts val="0"/>
        </a:spcAft>
        <a:buClrTx/>
        <a:buSzPct val="145000"/>
        <a:buFontTx/>
        <a:buChar char="•"/>
        <a:defRPr sz="3600" b="0" i="0" u="none" strike="noStrike" cap="none" spc="0" baseline="0">
          <a:ln>
            <a:noFill/>
          </a:ln>
          <a:solidFill>
            <a:srgbClr val="000000"/>
          </a:solidFill>
          <a:uFillTx/>
          <a:latin typeface="Helvetica Neue"/>
          <a:ea typeface="Helvetica Neue"/>
          <a:cs typeface="Helvetica Neue"/>
          <a:sym typeface="Helvetica Neue"/>
        </a:defRPr>
      </a:lvl7pPr>
      <a:lvl8pPr marL="3611245" marR="0" indent="-499745" algn="l" defTabSz="684530" rtl="0" latinLnBrk="0">
        <a:lnSpc>
          <a:spcPct val="100000"/>
        </a:lnSpc>
        <a:spcBef>
          <a:spcPts val="4900"/>
        </a:spcBef>
        <a:spcAft>
          <a:spcPts val="0"/>
        </a:spcAft>
        <a:buClrTx/>
        <a:buSzPct val="145000"/>
        <a:buFontTx/>
        <a:buChar char="•"/>
        <a:defRPr sz="3600" b="0" i="0" u="none" strike="noStrike" cap="none" spc="0" baseline="0">
          <a:ln>
            <a:noFill/>
          </a:ln>
          <a:solidFill>
            <a:srgbClr val="000000"/>
          </a:solidFill>
          <a:uFillTx/>
          <a:latin typeface="Helvetica Neue"/>
          <a:ea typeface="Helvetica Neue"/>
          <a:cs typeface="Helvetica Neue"/>
          <a:sym typeface="Helvetica Neue"/>
        </a:defRPr>
      </a:lvl8pPr>
      <a:lvl9pPr marL="4055745" marR="0" indent="-499745" algn="l" defTabSz="684530" rtl="0" latinLnBrk="0">
        <a:lnSpc>
          <a:spcPct val="100000"/>
        </a:lnSpc>
        <a:spcBef>
          <a:spcPts val="4900"/>
        </a:spcBef>
        <a:spcAft>
          <a:spcPts val="0"/>
        </a:spcAft>
        <a:buClrTx/>
        <a:buSzPct val="145000"/>
        <a:buFontTx/>
        <a:buChar char="•"/>
        <a:defRPr sz="36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68453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a:defRPr>
      </a:lvl1pPr>
      <a:lvl2pPr marL="0" marR="0" indent="228600" algn="ctr" defTabSz="68453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a:defRPr>
      </a:lvl2pPr>
      <a:lvl3pPr marL="0" marR="0" indent="457200" algn="ctr" defTabSz="68453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a:defRPr>
      </a:lvl3pPr>
      <a:lvl4pPr marL="0" marR="0" indent="685800" algn="ctr" defTabSz="68453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a:defRPr>
      </a:lvl4pPr>
      <a:lvl5pPr marL="0" marR="0" indent="914400" algn="ctr" defTabSz="68453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a:defRPr>
      </a:lvl5pPr>
      <a:lvl6pPr marL="0" marR="0" indent="1143000" algn="ctr" defTabSz="68453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a:defRPr>
      </a:lvl6pPr>
      <a:lvl7pPr marL="0" marR="0" indent="1371600" algn="ctr" defTabSz="68453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a:defRPr>
      </a:lvl7pPr>
      <a:lvl8pPr marL="0" marR="0" indent="1600200" algn="ctr" defTabSz="68453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a:defRPr>
      </a:lvl8pPr>
      <a:lvl9pPr marL="0" marR="0" indent="1828800" algn="ctr" defTabSz="68453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图像" descr="图像"/>
          <p:cNvPicPr>
            <a:picLocks noChangeAspect="1"/>
          </p:cNvPicPr>
          <p:nvPr/>
        </p:nvPicPr>
        <p:blipFill>
          <a:blip r:embed="rId2"/>
          <a:stretch>
            <a:fillRect/>
          </a:stretch>
        </p:blipFill>
        <p:spPr>
          <a:xfrm>
            <a:off x="-386261" y="-1288396"/>
            <a:ext cx="20462936" cy="16393849"/>
          </a:xfrm>
          <a:prstGeom prst="rect">
            <a:avLst/>
          </a:prstGeom>
          <a:ln w="3175">
            <a:miter lim="400000"/>
            <a:headEnd/>
            <a:tailEnd/>
          </a:ln>
        </p:spPr>
      </p:pic>
      <p:pic>
        <p:nvPicPr>
          <p:cNvPr id="153" name="竖版带口号白色.png" descr="竖版带口号白色.png"/>
          <p:cNvPicPr>
            <a:picLocks noChangeAspect="1"/>
          </p:cNvPicPr>
          <p:nvPr/>
        </p:nvPicPr>
        <p:blipFill>
          <a:blip r:embed="rId3"/>
          <a:stretch>
            <a:fillRect/>
          </a:stretch>
        </p:blipFill>
        <p:spPr>
          <a:xfrm>
            <a:off x="8655142" y="601041"/>
            <a:ext cx="3009716" cy="3009716"/>
          </a:xfrm>
          <a:prstGeom prst="rect">
            <a:avLst/>
          </a:prstGeom>
          <a:ln w="3175">
            <a:miter lim="400000"/>
            <a:headEnd/>
            <a:tailEnd/>
          </a:ln>
        </p:spPr>
      </p:pic>
      <p:sp>
        <p:nvSpPr>
          <p:cNvPr id="154" name="标题苹黑Semibold 85 pt"/>
          <p:cNvSpPr txBox="1"/>
          <p:nvPr/>
        </p:nvSpPr>
        <p:spPr>
          <a:xfrm>
            <a:off x="6889903" y="3627246"/>
            <a:ext cx="6660477" cy="3745897"/>
          </a:xfrm>
          <a:prstGeom prst="rect">
            <a:avLst/>
          </a:prstGeom>
          <a:ln w="3175">
            <a:miter lim="400000"/>
          </a:ln>
        </p:spPr>
        <p:txBody>
          <a:bodyPr wrap="none" lIns="59531" tIns="59531" rIns="59531" bIns="59531" anchor="ctr">
            <a:spAutoFit/>
          </a:bodyPr>
          <a:lstStyle>
            <a:lvl1pPr>
              <a:defRPr sz="8500">
                <a:solidFill>
                  <a:srgbClr val="FFFFFF"/>
                </a:solidFill>
                <a:latin typeface="Helvetica"/>
                <a:ea typeface="Helvetica"/>
                <a:cs typeface="Helvetica"/>
                <a:sym typeface="Helvetica"/>
              </a:defRPr>
            </a:lvl1pPr>
          </a:lstStyle>
          <a:p>
            <a:pPr>
              <a:lnSpc>
                <a:spcPts val="15000"/>
              </a:lnSpc>
            </a:pPr>
            <a:r>
              <a:rPr lang="zh-CN" altLang="en-US" b="0" dirty="0">
                <a:latin typeface="PingFang SC" panose="020B0400000000000000" pitchFamily="34" charset="-122"/>
                <a:ea typeface="PingFang SC" panose="020B0400000000000000" pitchFamily="34" charset="-122"/>
              </a:rPr>
              <a:t>日志聚类分析</a:t>
            </a:r>
            <a:endParaRPr lang="en-US" altLang="zh-CN" b="0" dirty="0">
              <a:latin typeface="PingFang SC" panose="020B0400000000000000" pitchFamily="34" charset="-122"/>
              <a:ea typeface="PingFang SC" panose="020B0400000000000000" pitchFamily="34" charset="-122"/>
            </a:endParaRPr>
          </a:p>
          <a:p>
            <a:pPr>
              <a:lnSpc>
                <a:spcPts val="15000"/>
              </a:lnSpc>
            </a:pPr>
            <a:r>
              <a:rPr lang="zh-CN" altLang="en-US" b="0" dirty="0">
                <a:latin typeface="PingFang SC" panose="020B0400000000000000" pitchFamily="34" charset="-122"/>
                <a:ea typeface="PingFang SC" panose="020B0400000000000000" pitchFamily="34" charset="-122"/>
              </a:rPr>
              <a:t>业务影响分析</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CA87E365-FB4E-42FF-AF33-041980FDDC01}"/>
              </a:ext>
            </a:extLst>
          </p:cNvPr>
          <p:cNvGraphicFramePr>
            <a:graphicFrameLocks noGrp="1"/>
          </p:cNvGraphicFramePr>
          <p:nvPr>
            <p:extLst>
              <p:ext uri="{D42A27DB-BD31-4B8C-83A1-F6EECF244321}">
                <p14:modId xmlns:p14="http://schemas.microsoft.com/office/powerpoint/2010/main" val="2914795043"/>
              </p:ext>
            </p:extLst>
          </p:nvPr>
        </p:nvGraphicFramePr>
        <p:xfrm>
          <a:off x="7974769" y="1980802"/>
          <a:ext cx="11940499" cy="4362529"/>
        </p:xfrm>
        <a:graphic>
          <a:graphicData uri="http://schemas.openxmlformats.org/drawingml/2006/table">
            <a:tbl>
              <a:tblPr firstRow="1" firstCol="1" bandRow="1">
                <a:tableStyleId>{5940675A-B579-460E-94D1-54222C63F5DA}</a:tableStyleId>
              </a:tblPr>
              <a:tblGrid>
                <a:gridCol w="659566">
                  <a:extLst>
                    <a:ext uri="{9D8B030D-6E8A-4147-A177-3AD203B41FA5}">
                      <a16:colId xmlns:a16="http://schemas.microsoft.com/office/drawing/2014/main" val="922372014"/>
                    </a:ext>
                  </a:extLst>
                </a:gridCol>
                <a:gridCol w="929390">
                  <a:extLst>
                    <a:ext uri="{9D8B030D-6E8A-4147-A177-3AD203B41FA5}">
                      <a16:colId xmlns:a16="http://schemas.microsoft.com/office/drawing/2014/main" val="1966874304"/>
                    </a:ext>
                  </a:extLst>
                </a:gridCol>
                <a:gridCol w="843890">
                  <a:extLst>
                    <a:ext uri="{9D8B030D-6E8A-4147-A177-3AD203B41FA5}">
                      <a16:colId xmlns:a16="http://schemas.microsoft.com/office/drawing/2014/main" val="3586205383"/>
                    </a:ext>
                  </a:extLst>
                </a:gridCol>
                <a:gridCol w="909960">
                  <a:extLst>
                    <a:ext uri="{9D8B030D-6E8A-4147-A177-3AD203B41FA5}">
                      <a16:colId xmlns:a16="http://schemas.microsoft.com/office/drawing/2014/main" val="3001583163"/>
                    </a:ext>
                  </a:extLst>
                </a:gridCol>
                <a:gridCol w="2518347">
                  <a:extLst>
                    <a:ext uri="{9D8B030D-6E8A-4147-A177-3AD203B41FA5}">
                      <a16:colId xmlns:a16="http://schemas.microsoft.com/office/drawing/2014/main" val="3534928720"/>
                    </a:ext>
                  </a:extLst>
                </a:gridCol>
                <a:gridCol w="5051685">
                  <a:extLst>
                    <a:ext uri="{9D8B030D-6E8A-4147-A177-3AD203B41FA5}">
                      <a16:colId xmlns:a16="http://schemas.microsoft.com/office/drawing/2014/main" val="3417683620"/>
                    </a:ext>
                  </a:extLst>
                </a:gridCol>
                <a:gridCol w="965828">
                  <a:extLst>
                    <a:ext uri="{9D8B030D-6E8A-4147-A177-3AD203B41FA5}">
                      <a16:colId xmlns:a16="http://schemas.microsoft.com/office/drawing/2014/main" val="1174327742"/>
                    </a:ext>
                  </a:extLst>
                </a:gridCol>
                <a:gridCol w="61833">
                  <a:extLst>
                    <a:ext uri="{9D8B030D-6E8A-4147-A177-3AD203B41FA5}">
                      <a16:colId xmlns:a16="http://schemas.microsoft.com/office/drawing/2014/main" val="2707533980"/>
                    </a:ext>
                  </a:extLst>
                </a:gridCol>
              </a:tblGrid>
              <a:tr h="757659">
                <a:tc>
                  <a:txBody>
                    <a:bodyPr/>
                    <a:lstStyle/>
                    <a:p>
                      <a:pPr algn="ctr">
                        <a:spcAft>
                          <a:spcPts val="0"/>
                        </a:spcAft>
                      </a:pPr>
                      <a:r>
                        <a:rPr lang="zh-CN" sz="1200" kern="0" dirty="0">
                          <a:effectLst/>
                        </a:rPr>
                        <a:t>序号</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ctr">
                        <a:spcAft>
                          <a:spcPts val="0"/>
                        </a:spcAft>
                      </a:pPr>
                      <a:r>
                        <a:rPr lang="zh-CN" sz="1200" kern="0" dirty="0">
                          <a:effectLst/>
                        </a:rPr>
                        <a:t>范围</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ctr">
                        <a:spcAft>
                          <a:spcPts val="0"/>
                        </a:spcAft>
                      </a:pPr>
                      <a:r>
                        <a:rPr lang="zh-CN" sz="1200" kern="0">
                          <a:effectLst/>
                        </a:rPr>
                        <a:t>错误源</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ctr">
                        <a:spcAft>
                          <a:spcPts val="0"/>
                        </a:spcAft>
                      </a:pPr>
                      <a:r>
                        <a:rPr lang="zh-CN" sz="1200" kern="0">
                          <a:effectLst/>
                        </a:rPr>
                        <a:t>环境</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ctr">
                        <a:spcAft>
                          <a:spcPts val="0"/>
                        </a:spcAft>
                      </a:pPr>
                      <a:r>
                        <a:rPr lang="zh-CN" sz="1200" kern="0">
                          <a:effectLst/>
                        </a:rPr>
                        <a:t>定位</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r>
                        <a:rPr lang="en-US" sz="1200" kern="0" dirty="0">
                          <a:effectLst/>
                        </a:rPr>
                        <a:t>Summary</a:t>
                      </a:r>
                      <a:endParaRPr lang="zh-CN" altLang="en-US" dirty="0"/>
                    </a:p>
                  </a:txBody>
                  <a:tcPr marL="76200" marR="76200" marT="76200" marB="76200" anchor="ctr"/>
                </a:tc>
                <a:tc>
                  <a:txBody>
                    <a:bodyPr/>
                    <a:lstStyle/>
                    <a:p>
                      <a:r>
                        <a:rPr lang="en-US" sz="1200" kern="0" dirty="0">
                          <a:effectLst/>
                        </a:rPr>
                        <a:t>Count</a:t>
                      </a:r>
                      <a:endParaRPr lang="zh-CN" altLang="en-US" dirty="0"/>
                    </a:p>
                  </a:txBody>
                  <a:tcPr marL="76200" marR="76200" marT="76200" marB="76200" anchor="ctr"/>
                </a:tc>
                <a:tc>
                  <a:txBody>
                    <a:bodyPr/>
                    <a:lstStyle/>
                    <a:p>
                      <a:pPr algn="ctr">
                        <a:spcAft>
                          <a:spcPts val="0"/>
                        </a:spcAft>
                      </a:pPr>
                      <a:r>
                        <a:rPr lang="zh-CN"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142865236"/>
                  </a:ext>
                </a:extLst>
              </a:tr>
              <a:tr h="557121">
                <a:tc>
                  <a:txBody>
                    <a:bodyPr/>
                    <a:lstStyle/>
                    <a:p>
                      <a:pPr algn="ctr">
                        <a:spcAft>
                          <a:spcPts val="0"/>
                        </a:spcAft>
                      </a:pPr>
                      <a:r>
                        <a:rPr lang="en-US" sz="1200" kern="0">
                          <a:effectLst/>
                        </a:rPr>
                        <a:t>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dirty="0">
                          <a:effectLst/>
                        </a:rPr>
                        <a:t>所有机房</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dirty="0">
                          <a:effectLst/>
                        </a:rPr>
                        <a:t>运营活动</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a:effectLst/>
                        </a:rPr>
                        <a:t>Staging</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a:effectLst/>
                        </a:rPr>
                        <a:t>com.*.*.*.ActivityQueryClientImpl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a:effectLst/>
                        </a:rPr>
                        <a:t>[hystrix]</a:t>
                      </a:r>
                      <a:r>
                        <a:rPr lang="zh-CN" sz="1200" kern="0">
                          <a:effectLst/>
                        </a:rPr>
                        <a:t>置顶失败</a:t>
                      </a:r>
                      <a:r>
                        <a:rPr lang="en-US" sz="1200" kern="0">
                          <a:effectLst/>
                        </a:rPr>
                        <a:t>, circuit short is open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gridSpan="2">
                  <a:txBody>
                    <a:bodyPr/>
                    <a:lstStyle/>
                    <a:p>
                      <a:r>
                        <a:rPr lang="en-US" sz="1200" kern="0" dirty="0">
                          <a:effectLst/>
                        </a:rPr>
                        <a:t>291</a:t>
                      </a:r>
                      <a:endParaRPr lang="zh-CN" altLang="en-US" dirty="0"/>
                    </a:p>
                  </a:txBody>
                  <a:tcPr marL="9525" marR="9525" marT="9525" marB="9525" anchor="ctr"/>
                </a:tc>
                <a:tc hMerge="1">
                  <a:txBody>
                    <a:bodyPr/>
                    <a:lstStyle/>
                    <a:p>
                      <a:endParaRPr lang="zh-CN" altLang="en-US"/>
                    </a:p>
                  </a:txBody>
                  <a:tcPr/>
                </a:tc>
                <a:extLst>
                  <a:ext uri="{0D108BD9-81ED-4DB2-BD59-A6C34878D82A}">
                    <a16:rowId xmlns:a16="http://schemas.microsoft.com/office/drawing/2014/main" val="1058166927"/>
                  </a:ext>
                </a:extLst>
              </a:tr>
              <a:tr h="557121">
                <a:tc>
                  <a:txBody>
                    <a:bodyPr/>
                    <a:lstStyle/>
                    <a:p>
                      <a:pPr algn="ctr">
                        <a:spcAft>
                          <a:spcPts val="0"/>
                        </a:spcAft>
                      </a:pPr>
                      <a:r>
                        <a:rPr lang="en-US" sz="1200" kern="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a:effectLst/>
                        </a:rPr>
                        <a:t>所有机房</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a:effectLst/>
                        </a:rPr>
                        <a:t>A/B</a:t>
                      </a:r>
                      <a:r>
                        <a:rPr lang="zh-CN" sz="1200" kern="0">
                          <a:effectLst/>
                        </a:rPr>
                        <a:t>测试</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a:effectLst/>
                        </a:rPr>
                        <a:t>Staging</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a:effectLst/>
                        </a:rPr>
                        <a:t>com.*.*.*.</a:t>
                      </a:r>
                      <a:r>
                        <a:rPr lang="en-US" sz="1200" kern="0" dirty="0" err="1">
                          <a:effectLst/>
                        </a:rPr>
                        <a:t>AbExperimentClient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a:effectLst/>
                        </a:rPr>
                        <a:t>[</a:t>
                      </a:r>
                      <a:r>
                        <a:rPr lang="en-US" sz="1200" kern="0" dirty="0" err="1">
                          <a:effectLst/>
                        </a:rPr>
                        <a:t>hystrix</a:t>
                      </a:r>
                      <a:r>
                        <a:rPr lang="en-US" sz="1200" kern="0" dirty="0">
                          <a:effectLst/>
                        </a:rPr>
                        <a:t>] </a:t>
                      </a:r>
                      <a:r>
                        <a:rPr lang="en-US" sz="1200" kern="0" dirty="0" err="1">
                          <a:effectLst/>
                        </a:rPr>
                        <a:t>tripExperiment</a:t>
                      </a:r>
                      <a:r>
                        <a:rPr lang="en-US" sz="1200" kern="0" dirty="0">
                          <a:effectLst/>
                        </a:rPr>
                        <a:t> error, circuit short is open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gridSpan="2">
                  <a:txBody>
                    <a:bodyPr/>
                    <a:lstStyle/>
                    <a:p>
                      <a:r>
                        <a:rPr lang="en-US" sz="1200" kern="0" dirty="0">
                          <a:effectLst/>
                        </a:rPr>
                        <a:t>105</a:t>
                      </a:r>
                      <a:endParaRPr lang="zh-CN" altLang="en-US" dirty="0"/>
                    </a:p>
                  </a:txBody>
                  <a:tcPr marL="9525" marR="9525" marT="9525" marB="9525" anchor="ctr"/>
                </a:tc>
                <a:tc hMerge="1">
                  <a:txBody>
                    <a:bodyPr/>
                    <a:lstStyle/>
                    <a:p>
                      <a:endParaRPr lang="zh-CN" altLang="en-US"/>
                    </a:p>
                  </a:txBody>
                  <a:tcPr/>
                </a:tc>
                <a:extLst>
                  <a:ext uri="{0D108BD9-81ED-4DB2-BD59-A6C34878D82A}">
                    <a16:rowId xmlns:a16="http://schemas.microsoft.com/office/drawing/2014/main" val="1191586903"/>
                  </a:ext>
                </a:extLst>
              </a:tr>
              <a:tr h="545097">
                <a:tc>
                  <a:txBody>
                    <a:bodyPr/>
                    <a:lstStyle/>
                    <a:p>
                      <a:pPr algn="ctr">
                        <a:spcAft>
                          <a:spcPts val="0"/>
                        </a:spcAft>
                      </a:pPr>
                      <a:r>
                        <a:rPr lang="en-US" sz="1200" kern="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a:effectLst/>
                        </a:rPr>
                        <a:t>所有机房</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a:effectLst/>
                        </a:rPr>
                        <a:t>缓存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a:effectLst/>
                        </a:rPr>
                        <a:t>Staging</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a:effectLst/>
                        </a:rPr>
                        <a:t>com.*.*.*.</a:t>
                      </a:r>
                      <a:r>
                        <a:rPr lang="en-US" sz="1200" kern="0" dirty="0" err="1">
                          <a:effectLst/>
                        </a:rPr>
                        <a:t>CacheClientFacade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err="1">
                          <a:effectLst/>
                        </a:rPr>
                        <a:t>com.netflix.hystrix.exception.HystrixTimeoutException</a:t>
                      </a:r>
                      <a:r>
                        <a:rPr lang="en-US" sz="1200" kern="0" dirty="0">
                          <a:effectLst/>
                        </a:rPr>
                        <a:t>: c-cache-</a:t>
                      </a:r>
                      <a:r>
                        <a:rPr lang="en-US" sz="1200" kern="0" dirty="0" err="1">
                          <a:effectLst/>
                        </a:rPr>
                        <a:t>rpc.common_deal_base.rpc</a:t>
                      </a:r>
                      <a:r>
                        <a:rPr lang="en-US" sz="1200" kern="0" dirty="0">
                          <a:effectLst/>
                        </a:rPr>
                        <a:t> execution timeout after waiting for 1000ms.</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gridSpan="2">
                  <a:txBody>
                    <a:bodyPr/>
                    <a:lstStyle/>
                    <a:p>
                      <a:r>
                        <a:rPr lang="en-US" sz="1200" kern="0" dirty="0">
                          <a:effectLst/>
                        </a:rPr>
                        <a:t>15</a:t>
                      </a:r>
                      <a:endParaRPr lang="zh-CN" altLang="en-US" dirty="0"/>
                    </a:p>
                  </a:txBody>
                  <a:tcPr marL="9525" marR="9525" marT="9525" marB="9525" anchor="ctr"/>
                </a:tc>
                <a:tc hMerge="1">
                  <a:txBody>
                    <a:bodyPr/>
                    <a:lstStyle/>
                    <a:p>
                      <a:endParaRPr lang="zh-CN" altLang="en-US"/>
                    </a:p>
                  </a:txBody>
                  <a:tcPr/>
                </a:tc>
                <a:extLst>
                  <a:ext uri="{0D108BD9-81ED-4DB2-BD59-A6C34878D82A}">
                    <a16:rowId xmlns:a16="http://schemas.microsoft.com/office/drawing/2014/main" val="1168613083"/>
                  </a:ext>
                </a:extLst>
              </a:tr>
              <a:tr h="761532">
                <a:tc>
                  <a:txBody>
                    <a:bodyPr/>
                    <a:lstStyle/>
                    <a:p>
                      <a:pPr algn="ctr">
                        <a:spcAft>
                          <a:spcPts val="0"/>
                        </a:spcAft>
                      </a:pPr>
                      <a:r>
                        <a:rPr lang="en-US" sz="1200" kern="0">
                          <a:effectLst/>
                        </a:rPr>
                        <a:t>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a:effectLst/>
                        </a:rPr>
                        <a:t>所有机房</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dirty="0">
                          <a:effectLst/>
                        </a:rPr>
                        <a:t>产品信息</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a:effectLst/>
                        </a:rPr>
                        <a:t>Staging</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a:effectLst/>
                        </a:rPr>
                        <a:t>com.*.*.*.</a:t>
                      </a:r>
                      <a:r>
                        <a:rPr lang="en-US" sz="1200" kern="0" dirty="0" err="1">
                          <a:effectLst/>
                        </a:rPr>
                        <a:t>queryDealModel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a:effectLst/>
                        </a:rPr>
                        <a:t>Caused by: com.meituan.service.mobile.mtthrift.netty.exception.RequestTimeoutException: request timeout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gridSpan="2">
                  <a:txBody>
                    <a:bodyPr/>
                    <a:lstStyle/>
                    <a:p>
                      <a:r>
                        <a:rPr lang="en-US" sz="1200" kern="0" dirty="0">
                          <a:effectLst/>
                        </a:rPr>
                        <a:t>14</a:t>
                      </a:r>
                      <a:endParaRPr lang="zh-CN" altLang="en-US" dirty="0"/>
                    </a:p>
                  </a:txBody>
                  <a:tcPr marL="9525" marR="9525" marT="9525" marB="9525" anchor="ctr"/>
                </a:tc>
                <a:tc hMerge="1">
                  <a:txBody>
                    <a:bodyPr/>
                    <a:lstStyle/>
                    <a:p>
                      <a:endParaRPr lang="zh-CN" altLang="en-US"/>
                    </a:p>
                  </a:txBody>
                  <a:tcPr/>
                </a:tc>
                <a:extLst>
                  <a:ext uri="{0D108BD9-81ED-4DB2-BD59-A6C34878D82A}">
                    <a16:rowId xmlns:a16="http://schemas.microsoft.com/office/drawing/2014/main" val="3823979632"/>
                  </a:ext>
                </a:extLst>
              </a:tr>
              <a:tr h="626878">
                <a:tc>
                  <a:txBody>
                    <a:bodyPr/>
                    <a:lstStyle/>
                    <a:p>
                      <a:pPr algn="ctr">
                        <a:spcAft>
                          <a:spcPts val="0"/>
                        </a:spcAft>
                      </a:pPr>
                      <a:r>
                        <a:rPr lang="en-US" sz="1200" kern="0">
                          <a:effectLst/>
                        </a:rPr>
                        <a:t>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a:effectLst/>
                        </a:rPr>
                        <a:t>所有机房</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a:effectLst/>
                        </a:rPr>
                        <a:t>产品中心</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a:effectLst/>
                        </a:rPr>
                        <a:t>Staging</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a:effectLst/>
                        </a:rPr>
                        <a:t>com.*.*.*.CommonProductQueryClient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err="1">
                          <a:effectLst/>
                        </a:rPr>
                        <a:t>com.netflix.hystrix.exception.HystrixTimeoutException</a:t>
                      </a:r>
                      <a:r>
                        <a:rPr lang="en-US" sz="1200" kern="0" dirty="0">
                          <a:effectLst/>
                        </a:rPr>
                        <a:t>: </a:t>
                      </a:r>
                      <a:r>
                        <a:rPr lang="en-US" sz="1200" kern="0" dirty="0" err="1">
                          <a:effectLst/>
                        </a:rPr>
                        <a:t>commonQueryClient.getBusinessLicense</a:t>
                      </a:r>
                      <a:r>
                        <a:rPr lang="en-US" sz="1200" kern="0" dirty="0">
                          <a:effectLst/>
                        </a:rPr>
                        <a:t> execution timeout after waiting for 100ms.</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gridSpan="2">
                  <a:txBody>
                    <a:bodyPr/>
                    <a:lstStyle/>
                    <a:p>
                      <a:r>
                        <a:rPr lang="en-US" sz="1200" kern="0" dirty="0">
                          <a:effectLst/>
                        </a:rPr>
                        <a:t>9</a:t>
                      </a:r>
                      <a:endParaRPr lang="zh-CN" altLang="en-US" dirty="0"/>
                    </a:p>
                  </a:txBody>
                  <a:tcPr marL="9525" marR="9525" marT="9525" marB="9525" anchor="ctr"/>
                </a:tc>
                <a:tc hMerge="1">
                  <a:txBody>
                    <a:bodyPr/>
                    <a:lstStyle/>
                    <a:p>
                      <a:endParaRPr lang="zh-CN" altLang="en-US"/>
                    </a:p>
                  </a:txBody>
                  <a:tcPr/>
                </a:tc>
                <a:extLst>
                  <a:ext uri="{0D108BD9-81ED-4DB2-BD59-A6C34878D82A}">
                    <a16:rowId xmlns:a16="http://schemas.microsoft.com/office/drawing/2014/main" val="1148854285"/>
                  </a:ext>
                </a:extLst>
              </a:tr>
              <a:tr h="557121">
                <a:tc>
                  <a:txBody>
                    <a:bodyPr/>
                    <a:lstStyle/>
                    <a:p>
                      <a:pPr algn="ctr">
                        <a:spcAft>
                          <a:spcPts val="0"/>
                        </a:spcAft>
                      </a:pPr>
                      <a:r>
                        <a:rPr lang="en-US" sz="1200" kern="0">
                          <a:effectLst/>
                        </a:rPr>
                        <a:t>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a:effectLst/>
                        </a:rPr>
                        <a:t>所有机房</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0">
                          <a:effectLst/>
                        </a:rPr>
                        <a:t>产品中心</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a:effectLst/>
                        </a:rPr>
                        <a:t>Staging</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a:effectLst/>
                        </a:rPr>
                        <a:t>com.*.*.*.</a:t>
                      </a:r>
                      <a:r>
                        <a:rPr lang="en-US" sz="1200" kern="0" dirty="0" err="1">
                          <a:effectLst/>
                        </a:rPr>
                        <a:t>getOrderForm</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200" kern="0" dirty="0" err="1">
                          <a:effectLst/>
                        </a:rPr>
                        <a:t>java.lang.IllegalArgumentException</a:t>
                      </a:r>
                      <a:r>
                        <a:rPr lang="en-US" sz="1200" kern="0" dirty="0">
                          <a:effectLst/>
                        </a:rPr>
                        <a:t>: </a:t>
                      </a:r>
                      <a:r>
                        <a:rPr lang="zh-CN" sz="1200" kern="0" dirty="0">
                          <a:effectLst/>
                        </a:rPr>
                        <a:t>产品无库存</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525" marR="9525" marT="9525" marB="9525" anchor="ctr"/>
                </a:tc>
                <a:tc gridSpan="2">
                  <a:txBody>
                    <a:bodyPr/>
                    <a:lstStyle/>
                    <a:p>
                      <a:r>
                        <a:rPr lang="en-US" sz="1200" kern="0" dirty="0">
                          <a:effectLst/>
                        </a:rPr>
                        <a:t>7</a:t>
                      </a:r>
                      <a:endParaRPr lang="zh-CN" altLang="en-US" dirty="0"/>
                    </a:p>
                  </a:txBody>
                  <a:tcPr marL="9525" marR="9525" marT="9525" marB="9525" anchor="ctr"/>
                </a:tc>
                <a:tc hMerge="1">
                  <a:txBody>
                    <a:bodyPr/>
                    <a:lstStyle/>
                    <a:p>
                      <a:endParaRPr lang="zh-CN" altLang="en-US"/>
                    </a:p>
                  </a:txBody>
                  <a:tcPr/>
                </a:tc>
                <a:extLst>
                  <a:ext uri="{0D108BD9-81ED-4DB2-BD59-A6C34878D82A}">
                    <a16:rowId xmlns:a16="http://schemas.microsoft.com/office/drawing/2014/main" val="330082654"/>
                  </a:ext>
                </a:extLst>
              </a:tr>
            </a:tbl>
          </a:graphicData>
        </a:graphic>
      </p:graphicFrame>
      <p:pic>
        <p:nvPicPr>
          <p:cNvPr id="5" name="图片 4" descr="图10 无相关的多依赖同时故障报警日志节选">
            <a:extLst>
              <a:ext uri="{FF2B5EF4-FFF2-40B4-BE49-F238E27FC236}">
                <a16:creationId xmlns:a16="http://schemas.microsoft.com/office/drawing/2014/main" id="{AF6B58D4-C29F-4FB5-83EB-89D2634A17D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154" y="2549311"/>
            <a:ext cx="5894076" cy="7419154"/>
          </a:xfrm>
          <a:prstGeom prst="rect">
            <a:avLst/>
          </a:prstGeom>
          <a:noFill/>
          <a:ln>
            <a:noFill/>
          </a:ln>
        </p:spPr>
      </p:pic>
      <p:sp>
        <p:nvSpPr>
          <p:cNvPr id="6" name="文本框 5">
            <a:extLst>
              <a:ext uri="{FF2B5EF4-FFF2-40B4-BE49-F238E27FC236}">
                <a16:creationId xmlns:a16="http://schemas.microsoft.com/office/drawing/2014/main" id="{FF6F2EEA-B79B-4483-A9FD-E0B5D3C35570}"/>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示例</a:t>
            </a:r>
          </a:p>
        </p:txBody>
      </p:sp>
      <p:sp>
        <p:nvSpPr>
          <p:cNvPr id="7" name="文本框 6">
            <a:extLst>
              <a:ext uri="{FF2B5EF4-FFF2-40B4-BE49-F238E27FC236}">
                <a16:creationId xmlns:a16="http://schemas.microsoft.com/office/drawing/2014/main" id="{4AE15818-A963-435E-A7C4-4AAD6DA247B1}"/>
              </a:ext>
            </a:extLst>
          </p:cNvPr>
          <p:cNvSpPr txBox="1"/>
          <p:nvPr/>
        </p:nvSpPr>
        <p:spPr>
          <a:xfrm>
            <a:off x="1376154" y="1771015"/>
            <a:ext cx="5009656" cy="612667"/>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r>
              <a:rPr lang="zh-CN" altLang="en-US" sz="3200" b="0" dirty="0">
                <a:solidFill>
                  <a:srgbClr val="00AEDB"/>
                </a:solidFill>
                <a:latin typeface="等线" panose="02010600030101010101" charset="-122"/>
                <a:ea typeface="等线" panose="02010600030101010101" charset="-122"/>
                <a:cs typeface="等线" panose="02010600030101010101" charset="-122"/>
              </a:rPr>
              <a:t>处理前</a:t>
            </a: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p:txBody>
      </p:sp>
      <p:sp>
        <p:nvSpPr>
          <p:cNvPr id="8" name="文本框 7">
            <a:extLst>
              <a:ext uri="{FF2B5EF4-FFF2-40B4-BE49-F238E27FC236}">
                <a16:creationId xmlns:a16="http://schemas.microsoft.com/office/drawing/2014/main" id="{B7C72470-B6FB-4EEF-B84F-A18745BD2253}"/>
              </a:ext>
            </a:extLst>
          </p:cNvPr>
          <p:cNvSpPr txBox="1"/>
          <p:nvPr/>
        </p:nvSpPr>
        <p:spPr>
          <a:xfrm>
            <a:off x="7974769" y="1186404"/>
            <a:ext cx="5009656" cy="612667"/>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r>
              <a:rPr lang="zh-CN" altLang="en-US" sz="3200" b="0" dirty="0">
                <a:solidFill>
                  <a:srgbClr val="00AEDB"/>
                </a:solidFill>
                <a:latin typeface="等线" panose="02010600030101010101" charset="-122"/>
                <a:ea typeface="等线" panose="02010600030101010101" charset="-122"/>
                <a:cs typeface="等线" panose="02010600030101010101" charset="-122"/>
              </a:rPr>
              <a:t>处理后</a:t>
            </a: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p:txBody>
      </p:sp>
      <p:pic>
        <p:nvPicPr>
          <p:cNvPr id="9" name="图片 8">
            <a:extLst>
              <a:ext uri="{FF2B5EF4-FFF2-40B4-BE49-F238E27FC236}">
                <a16:creationId xmlns:a16="http://schemas.microsoft.com/office/drawing/2014/main" id="{2F13D140-0432-4777-AFF7-BB38CF1C5F15}"/>
              </a:ext>
            </a:extLst>
          </p:cNvPr>
          <p:cNvPicPr>
            <a:picLocks noChangeAspect="1"/>
          </p:cNvPicPr>
          <p:nvPr/>
        </p:nvPicPr>
        <p:blipFill>
          <a:blip r:embed="rId3"/>
          <a:stretch>
            <a:fillRect/>
          </a:stretch>
        </p:blipFill>
        <p:spPr>
          <a:xfrm>
            <a:off x="7974769" y="6525062"/>
            <a:ext cx="11940499" cy="4582943"/>
          </a:xfrm>
          <a:prstGeom prst="rect">
            <a:avLst/>
          </a:prstGeom>
        </p:spPr>
      </p:pic>
    </p:spTree>
    <p:extLst>
      <p:ext uri="{BB962C8B-B14F-4D97-AF65-F5344CB8AC3E}">
        <p14:creationId xmlns:p14="http://schemas.microsoft.com/office/powerpoint/2010/main" val="314542861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655E6A8-88EF-40A9-B5F5-964DF802C6A8}"/>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业务影响分析</a:t>
            </a:r>
            <a:r>
              <a:rPr kumimoji="0" lang="en-US" altLang="zh-CN"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a:t>
            </a:r>
            <a:r>
              <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概念</a:t>
            </a:r>
          </a:p>
        </p:txBody>
      </p:sp>
      <p:sp>
        <p:nvSpPr>
          <p:cNvPr id="5" name="文本框 4">
            <a:extLst>
              <a:ext uri="{FF2B5EF4-FFF2-40B4-BE49-F238E27FC236}">
                <a16:creationId xmlns:a16="http://schemas.microsoft.com/office/drawing/2014/main" id="{2CDB6938-D832-4DCA-AE13-96EA2044008A}"/>
              </a:ext>
            </a:extLst>
          </p:cNvPr>
          <p:cNvSpPr txBox="1"/>
          <p:nvPr/>
        </p:nvSpPr>
        <p:spPr>
          <a:xfrm>
            <a:off x="1903121" y="2947125"/>
            <a:ext cx="15545429" cy="110010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algn="l">
              <a:lnSpc>
                <a:spcPts val="4000"/>
              </a:lnSpc>
            </a:pPr>
            <a:r>
              <a:rPr lang="zh-CN" altLang="en-US" sz="2400" b="0" dirty="0">
                <a:solidFill>
                  <a:srgbClr val="00AEDB"/>
                </a:solidFill>
                <a:latin typeface="等线" panose="02010600030101010101" charset="-122"/>
                <a:ea typeface="等线" panose="02010600030101010101" charset="-122"/>
                <a:cs typeface="等线" panose="02010600030101010101" charset="-122"/>
              </a:rPr>
              <a:t>业务影响分析</a:t>
            </a:r>
            <a:r>
              <a:rPr lang="en-US" altLang="zh-CN" sz="2400" b="0" dirty="0">
                <a:solidFill>
                  <a:srgbClr val="00AEDB"/>
                </a:solidFill>
                <a:latin typeface="等线" panose="02010600030101010101" charset="-122"/>
                <a:ea typeface="等线" panose="02010600030101010101" charset="-122"/>
                <a:cs typeface="等线" panose="02010600030101010101" charset="-122"/>
              </a:rPr>
              <a:t>(BIA)</a:t>
            </a:r>
            <a:r>
              <a:rPr lang="zh-CN" altLang="en-US" sz="2400" b="0" dirty="0">
                <a:solidFill>
                  <a:srgbClr val="00AEDB"/>
                </a:solidFill>
                <a:latin typeface="等线" panose="02010600030101010101" charset="-122"/>
                <a:ea typeface="等线" panose="02010600030101010101" charset="-122"/>
                <a:cs typeface="等线" panose="02010600030101010101" charset="-122"/>
              </a:rPr>
              <a:t>是整个业务连续性管理（</a:t>
            </a:r>
            <a:r>
              <a:rPr lang="en-US" altLang="zh-CN" sz="2400" b="0" dirty="0">
                <a:solidFill>
                  <a:srgbClr val="00AEDB"/>
                </a:solidFill>
                <a:latin typeface="等线" panose="02010600030101010101" charset="-122"/>
                <a:ea typeface="等线" panose="02010600030101010101" charset="-122"/>
                <a:cs typeface="等线" panose="02010600030101010101" charset="-122"/>
              </a:rPr>
              <a:t>BCM</a:t>
            </a:r>
            <a:r>
              <a:rPr lang="zh-CN" altLang="en-US" sz="2400" b="0" dirty="0">
                <a:solidFill>
                  <a:srgbClr val="00AEDB"/>
                </a:solidFill>
                <a:latin typeface="等线" panose="02010600030101010101" charset="-122"/>
                <a:ea typeface="等线" panose="02010600030101010101" charset="-122"/>
                <a:cs typeface="等线" panose="02010600030101010101" charset="-122"/>
              </a:rPr>
              <a:t>）流程建立的基础工作，用以识别、量化业务流程中出现的损失、中断或受阻的情况下对组织的业务造成的影响，通过分析所得的数据，确定业务连续性管理的策略。</a:t>
            </a:r>
          </a:p>
        </p:txBody>
      </p:sp>
      <p:pic>
        <p:nvPicPr>
          <p:cNvPr id="6" name="图片 5" descr="C:\Users\LEO\AppData\Local\Temp\1585022710(1).png">
            <a:extLst>
              <a:ext uri="{FF2B5EF4-FFF2-40B4-BE49-F238E27FC236}">
                <a16:creationId xmlns:a16="http://schemas.microsoft.com/office/drawing/2014/main" id="{E000B11C-74D0-4D44-AF89-02600CEFBD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63886" y="5800856"/>
            <a:ext cx="10571850" cy="2540557"/>
          </a:xfrm>
          <a:prstGeom prst="rect">
            <a:avLst/>
          </a:prstGeom>
          <a:noFill/>
          <a:ln>
            <a:noFill/>
          </a:ln>
        </p:spPr>
      </p:pic>
      <p:pic>
        <p:nvPicPr>
          <p:cNvPr id="8" name="图片 7">
            <a:extLst>
              <a:ext uri="{FF2B5EF4-FFF2-40B4-BE49-F238E27FC236}">
                <a16:creationId xmlns:a16="http://schemas.microsoft.com/office/drawing/2014/main" id="{52C361CC-2446-42F1-83F0-6688179EA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264" y="4055406"/>
            <a:ext cx="5978853" cy="6654724"/>
          </a:xfrm>
          <a:prstGeom prst="rect">
            <a:avLst/>
          </a:prstGeom>
        </p:spPr>
      </p:pic>
    </p:spTree>
    <p:extLst>
      <p:ext uri="{BB962C8B-B14F-4D97-AF65-F5344CB8AC3E}">
        <p14:creationId xmlns:p14="http://schemas.microsoft.com/office/powerpoint/2010/main" val="28975235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9C7D623-C1D5-46F9-92F3-563FD16CDCD7}"/>
              </a:ext>
            </a:extLst>
          </p:cNvPr>
          <p:cNvSpPr txBox="1"/>
          <p:nvPr/>
        </p:nvSpPr>
        <p:spPr>
          <a:xfrm>
            <a:off x="3263977" y="2170590"/>
            <a:ext cx="11785576" cy="4157356"/>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algn="l">
              <a:lnSpc>
                <a:spcPts val="4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业务影响分析收益：</a:t>
            </a:r>
          </a:p>
          <a:p>
            <a:pPr algn="l">
              <a:lnSpc>
                <a:spcPts val="40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a.</a:t>
            </a:r>
            <a:r>
              <a:rPr lang="zh-CN" altLang="en-US" sz="1800" b="0" dirty="0">
                <a:solidFill>
                  <a:srgbClr val="00AEDB"/>
                </a:solidFill>
                <a:latin typeface="等线" panose="02010600030101010101" charset="-122"/>
                <a:ea typeface="等线" panose="02010600030101010101" charset="-122"/>
                <a:cs typeface="等线" panose="02010600030101010101" charset="-122"/>
              </a:rPr>
              <a:t>业务影响分析的目的是帮助平台了解其关键产品和服务以及相关的业务活动；</a:t>
            </a:r>
          </a:p>
          <a:p>
            <a:pPr algn="l">
              <a:lnSpc>
                <a:spcPts val="40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b.</a:t>
            </a:r>
            <a:r>
              <a:rPr lang="zh-CN" altLang="en-US" sz="1800" b="0" dirty="0">
                <a:solidFill>
                  <a:srgbClr val="00AEDB"/>
                </a:solidFill>
                <a:latin typeface="等线" panose="02010600030101010101" charset="-122"/>
                <a:ea typeface="等线" panose="02010600030101010101" charset="-122"/>
                <a:cs typeface="等线" panose="02010600030101010101" charset="-122"/>
              </a:rPr>
              <a:t>评估活动中断后随时间推移的影响，其中包括定性与定量的；</a:t>
            </a:r>
          </a:p>
          <a:p>
            <a:pPr algn="l">
              <a:lnSpc>
                <a:spcPts val="40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c.</a:t>
            </a:r>
            <a:r>
              <a:rPr lang="zh-CN" altLang="en-US" sz="1800" b="0" dirty="0">
                <a:solidFill>
                  <a:srgbClr val="00AEDB"/>
                </a:solidFill>
                <a:latin typeface="等线" panose="02010600030101010101" charset="-122"/>
                <a:ea typeface="等线" panose="02010600030101010101" charset="-122"/>
                <a:cs typeface="等线" panose="02010600030101010101" charset="-122"/>
              </a:rPr>
              <a:t>为恢复活动确定优先级；</a:t>
            </a:r>
          </a:p>
          <a:p>
            <a:pPr algn="l">
              <a:lnSpc>
                <a:spcPts val="40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d.</a:t>
            </a:r>
            <a:r>
              <a:rPr lang="zh-CN" altLang="en-US" sz="1800" b="0" dirty="0">
                <a:solidFill>
                  <a:srgbClr val="00AEDB"/>
                </a:solidFill>
                <a:latin typeface="等线" panose="02010600030101010101" charset="-122"/>
                <a:ea typeface="等线" panose="02010600030101010101" charset="-122"/>
                <a:cs typeface="等线" panose="02010600030101010101" charset="-122"/>
              </a:rPr>
              <a:t>以多快的速度恢复业务活动至最低可接受水平；</a:t>
            </a:r>
          </a:p>
          <a:p>
            <a:pPr algn="l">
              <a:lnSpc>
                <a:spcPts val="40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e.</a:t>
            </a:r>
            <a:r>
              <a:rPr lang="zh-CN" altLang="en-US" sz="1800" b="0" dirty="0">
                <a:solidFill>
                  <a:srgbClr val="00AEDB"/>
                </a:solidFill>
                <a:latin typeface="等线" panose="02010600030101010101" charset="-122"/>
                <a:ea typeface="等线" panose="02010600030101010101" charset="-122"/>
                <a:cs typeface="等线" panose="02010600030101010101" charset="-122"/>
              </a:rPr>
              <a:t>识别恢复所需的关键资源、重要记录；</a:t>
            </a:r>
          </a:p>
          <a:p>
            <a:pPr algn="l">
              <a:lnSpc>
                <a:spcPts val="40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f.</a:t>
            </a:r>
            <a:r>
              <a:rPr lang="zh-CN" altLang="en-US" sz="1800" b="0" dirty="0">
                <a:solidFill>
                  <a:srgbClr val="00AEDB"/>
                </a:solidFill>
                <a:latin typeface="等线" panose="02010600030101010101" charset="-122"/>
                <a:ea typeface="等线" panose="02010600030101010101" charset="-122"/>
                <a:cs typeface="等线" panose="02010600030101010101" charset="-122"/>
              </a:rPr>
              <a:t>识别相互依赖关系（包括内部和外部）；</a:t>
            </a:r>
          </a:p>
          <a:p>
            <a:pPr algn="l">
              <a:lnSpc>
                <a:spcPts val="40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g.</a:t>
            </a:r>
            <a:r>
              <a:rPr lang="zh-CN" altLang="en-US" sz="1800" b="0" dirty="0">
                <a:solidFill>
                  <a:srgbClr val="00AEDB"/>
                </a:solidFill>
                <a:latin typeface="等线" panose="02010600030101010101" charset="-122"/>
                <a:ea typeface="等线" panose="02010600030101010101" charset="-122"/>
                <a:cs typeface="等线" panose="02010600030101010101" charset="-122"/>
              </a:rPr>
              <a:t>确定恢复目标（</a:t>
            </a:r>
            <a:r>
              <a:rPr lang="en-US" altLang="zh-CN" sz="1800" b="0" dirty="0">
                <a:solidFill>
                  <a:srgbClr val="00AEDB"/>
                </a:solidFill>
                <a:latin typeface="等线" panose="02010600030101010101" charset="-122"/>
                <a:ea typeface="等线" panose="02010600030101010101" charset="-122"/>
                <a:cs typeface="等线" panose="02010600030101010101" charset="-122"/>
              </a:rPr>
              <a:t>RTO/RPO</a:t>
            </a:r>
            <a:r>
              <a:rPr lang="zh-CN" altLang="en-US" sz="1800" b="0" dirty="0">
                <a:solidFill>
                  <a:srgbClr val="00AEDB"/>
                </a:solidFill>
                <a:latin typeface="等线" panose="02010600030101010101" charset="-122"/>
                <a:ea typeface="等线" panose="02010600030101010101" charset="-122"/>
                <a:cs typeface="等线" panose="02010600030101010101" charset="-122"/>
              </a:rPr>
              <a:t>），最后获得必要信息，作为 </a:t>
            </a:r>
            <a:r>
              <a:rPr lang="en-US" altLang="zh-CN" sz="1800" b="0" dirty="0">
                <a:solidFill>
                  <a:srgbClr val="00AEDB"/>
                </a:solidFill>
                <a:latin typeface="等线" panose="02010600030101010101" charset="-122"/>
                <a:ea typeface="等线" panose="02010600030101010101" charset="-122"/>
                <a:cs typeface="等线" panose="02010600030101010101" charset="-122"/>
              </a:rPr>
              <a:t>BCP </a:t>
            </a:r>
            <a:r>
              <a:rPr lang="zh-CN" altLang="en-US" sz="1800" b="0" dirty="0">
                <a:solidFill>
                  <a:srgbClr val="00AEDB"/>
                </a:solidFill>
                <a:latin typeface="等线" panose="02010600030101010101" charset="-122"/>
                <a:ea typeface="等线" panose="02010600030101010101" charset="-122"/>
                <a:cs typeface="等线" panose="02010600030101010101" charset="-122"/>
              </a:rPr>
              <a:t>的输入</a:t>
            </a:r>
          </a:p>
        </p:txBody>
      </p:sp>
      <p:pic>
        <p:nvPicPr>
          <p:cNvPr id="8" name="图片 7" descr="C:\Users\LEO\AppData\Local\YNote\data\leo@pxkey.com\4d2e27d0d1444f81ad942651fd1b314e\-05-1024x317.png">
            <a:extLst>
              <a:ext uri="{FF2B5EF4-FFF2-40B4-BE49-F238E27FC236}">
                <a16:creationId xmlns:a16="http://schemas.microsoft.com/office/drawing/2014/main" id="{415D0D90-76A1-434E-B4D9-A557A34070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3840" y="7165032"/>
            <a:ext cx="11966029" cy="3688352"/>
          </a:xfrm>
          <a:prstGeom prst="rect">
            <a:avLst/>
          </a:prstGeom>
          <a:noFill/>
          <a:ln>
            <a:noFill/>
          </a:ln>
        </p:spPr>
      </p:pic>
      <p:sp>
        <p:nvSpPr>
          <p:cNvPr id="9" name="文本框 8">
            <a:extLst>
              <a:ext uri="{FF2B5EF4-FFF2-40B4-BE49-F238E27FC236}">
                <a16:creationId xmlns:a16="http://schemas.microsoft.com/office/drawing/2014/main" id="{B3139882-3B23-49C0-898B-23356486DFA9}"/>
              </a:ext>
            </a:extLst>
          </p:cNvPr>
          <p:cNvSpPr txBox="1"/>
          <p:nvPr/>
        </p:nvSpPr>
        <p:spPr>
          <a:xfrm>
            <a:off x="1166647" y="990602"/>
            <a:ext cx="7677549"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业务影响分析</a:t>
            </a:r>
            <a:r>
              <a:rPr kumimoji="0" lang="en-US" altLang="zh-CN"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a:t>
            </a:r>
            <a:r>
              <a:rPr lang="zh-CN" altLang="en-US" sz="4000" dirty="0">
                <a:latin typeface="Arial" panose="020B0604020202020204" pitchFamily="34" charset="0"/>
                <a:cs typeface="Arial" panose="020B0604020202020204" pitchFamily="34" charset="0"/>
              </a:rPr>
              <a:t>收益及关键关键点</a:t>
            </a:r>
            <a:endPar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spTree>
    <p:extLst>
      <p:ext uri="{BB962C8B-B14F-4D97-AF65-F5344CB8AC3E}">
        <p14:creationId xmlns:p14="http://schemas.microsoft.com/office/powerpoint/2010/main" val="26132008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D9C0EE-0A3C-475F-99AE-5B14A564D52A}"/>
              </a:ext>
            </a:extLst>
          </p:cNvPr>
          <p:cNvPicPr>
            <a:picLocks noChangeAspect="1"/>
          </p:cNvPicPr>
          <p:nvPr/>
        </p:nvPicPr>
        <p:blipFill>
          <a:blip r:embed="rId2"/>
          <a:stretch>
            <a:fillRect/>
          </a:stretch>
        </p:blipFill>
        <p:spPr>
          <a:xfrm>
            <a:off x="9381744" y="2369086"/>
            <a:ext cx="10580624" cy="7977455"/>
          </a:xfrm>
          <a:prstGeom prst="rect">
            <a:avLst/>
          </a:prstGeom>
        </p:spPr>
      </p:pic>
      <p:sp>
        <p:nvSpPr>
          <p:cNvPr id="5" name="文本框 4">
            <a:extLst>
              <a:ext uri="{FF2B5EF4-FFF2-40B4-BE49-F238E27FC236}">
                <a16:creationId xmlns:a16="http://schemas.microsoft.com/office/drawing/2014/main" id="{81B972DE-2F26-4398-9B91-CDFF9D23B08E}"/>
              </a:ext>
            </a:extLst>
          </p:cNvPr>
          <p:cNvSpPr txBox="1"/>
          <p:nvPr/>
        </p:nvSpPr>
        <p:spPr>
          <a:xfrm>
            <a:off x="503936" y="2369086"/>
            <a:ext cx="9125712" cy="7780142"/>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业务重要等级模型：</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业务重要等级得分 </a:t>
            </a:r>
            <a:r>
              <a:rPr lang="en-US" altLang="zh-CN" sz="1800" b="0" dirty="0">
                <a:solidFill>
                  <a:srgbClr val="00AEDB"/>
                </a:solidFill>
                <a:latin typeface="等线" panose="02010600030101010101" charset="-122"/>
                <a:ea typeface="等线" panose="02010600030101010101" charset="-122"/>
                <a:cs typeface="等线" panose="02010600030101010101" charset="-122"/>
              </a:rPr>
              <a:t>=(</a:t>
            </a:r>
            <a:r>
              <a:rPr lang="zh-CN" altLang="en-US" sz="1800" b="0" dirty="0">
                <a:solidFill>
                  <a:srgbClr val="00AEDB"/>
                </a:solidFill>
                <a:latin typeface="等线" panose="02010600030101010101" charset="-122"/>
                <a:ea typeface="等线" panose="02010600030101010101" charset="-122"/>
                <a:cs typeface="等线" panose="02010600030101010101" charset="-122"/>
              </a:rPr>
              <a:t>面向用户得分</a:t>
            </a:r>
            <a:r>
              <a:rPr lang="en-US" altLang="zh-CN" sz="1800" b="0" dirty="0">
                <a:solidFill>
                  <a:srgbClr val="00AEDB"/>
                </a:solidFill>
                <a:latin typeface="等线" panose="02010600030101010101" charset="-122"/>
                <a:ea typeface="等线" panose="02010600030101010101" charset="-122"/>
                <a:cs typeface="等线" panose="02010600030101010101" charset="-122"/>
              </a:rPr>
              <a:t>1.5+</a:t>
            </a:r>
            <a:r>
              <a:rPr lang="zh-CN" altLang="en-US" sz="1800" b="0" dirty="0">
                <a:solidFill>
                  <a:srgbClr val="00AEDB"/>
                </a:solidFill>
                <a:latin typeface="等线" panose="02010600030101010101" charset="-122"/>
                <a:ea typeface="等线" panose="02010600030101010101" charset="-122"/>
                <a:cs typeface="等线" panose="02010600030101010101" charset="-122"/>
              </a:rPr>
              <a:t>法规要求得分</a:t>
            </a:r>
            <a:r>
              <a:rPr lang="en-US" altLang="zh-CN" sz="1800" b="0" dirty="0">
                <a:solidFill>
                  <a:srgbClr val="00AEDB"/>
                </a:solidFill>
                <a:latin typeface="等线" panose="02010600030101010101" charset="-122"/>
                <a:ea typeface="等线" panose="02010600030101010101" charset="-122"/>
                <a:cs typeface="等线" panose="02010600030101010101" charset="-122"/>
              </a:rPr>
              <a:t>1.5+MTPD </a:t>
            </a:r>
            <a:r>
              <a:rPr lang="zh-CN" altLang="en-US" sz="1800" b="0" dirty="0">
                <a:solidFill>
                  <a:srgbClr val="00AEDB"/>
                </a:solidFill>
                <a:latin typeface="等线" panose="02010600030101010101" charset="-122"/>
                <a:ea typeface="等线" panose="02010600030101010101" charset="-122"/>
                <a:cs typeface="等线" panose="02010600030101010101" charset="-122"/>
              </a:rPr>
              <a:t>得分*</a:t>
            </a:r>
            <a:r>
              <a:rPr lang="en-US" altLang="zh-CN" sz="1800" b="0" dirty="0">
                <a:solidFill>
                  <a:srgbClr val="00AEDB"/>
                </a:solidFill>
                <a:latin typeface="等线" panose="02010600030101010101" charset="-122"/>
                <a:ea typeface="等线" panose="02010600030101010101" charset="-122"/>
                <a:cs typeface="等线" panose="02010600030101010101" charset="-122"/>
              </a:rPr>
              <a:t>1.5+</a:t>
            </a:r>
            <a:r>
              <a:rPr lang="zh-CN" altLang="en-US" sz="1800" b="0" dirty="0">
                <a:solidFill>
                  <a:srgbClr val="00AEDB"/>
                </a:solidFill>
                <a:latin typeface="等线" panose="02010600030101010101" charset="-122"/>
                <a:ea typeface="等线" panose="02010600030101010101" charset="-122"/>
                <a:cs typeface="等线" panose="02010600030101010101" charset="-122"/>
              </a:rPr>
              <a:t>替代方</a:t>
            </a:r>
            <a:endParaRPr lang="en-US" altLang="zh-CN" sz="1800" b="0" dirty="0">
              <a:solidFill>
                <a:srgbClr val="00AEDB"/>
              </a:solidFill>
              <a:latin typeface="等线" panose="02010600030101010101" charset="-122"/>
              <a:ea typeface="等线" panose="02010600030101010101" charset="-122"/>
              <a:cs typeface="等线" panose="02010600030101010101" charset="-122"/>
            </a:endParaRP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业务重要等级分析：</a:t>
            </a:r>
          </a:p>
          <a:p>
            <a:pPr algn="l">
              <a:lnSpc>
                <a:spcPts val="30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a) </a:t>
            </a:r>
            <a:r>
              <a:rPr lang="zh-CN" altLang="en-US" sz="1800" b="0" dirty="0">
                <a:solidFill>
                  <a:srgbClr val="00AEDB"/>
                </a:solidFill>
                <a:latin typeface="等线" panose="02010600030101010101" charset="-122"/>
                <a:ea typeface="等线" panose="02010600030101010101" charset="-122"/>
                <a:cs typeface="等线" panose="02010600030101010101" charset="-122"/>
              </a:rPr>
              <a:t>评估业务活动的重要等级</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a:t>
            </a:r>
            <a:r>
              <a:rPr lang="en-US" altLang="zh-CN" sz="1800" b="0" dirty="0">
                <a:solidFill>
                  <a:srgbClr val="00AEDB"/>
                </a:solidFill>
                <a:latin typeface="等线" panose="02010600030101010101" charset="-122"/>
                <a:ea typeface="等线" panose="02010600030101010101" charset="-122"/>
                <a:cs typeface="等线" panose="02010600030101010101" charset="-122"/>
              </a:rPr>
              <a:t>1</a:t>
            </a:r>
            <a:r>
              <a:rPr lang="zh-CN" altLang="en-US" sz="1800" b="0" dirty="0">
                <a:solidFill>
                  <a:srgbClr val="00AEDB"/>
                </a:solidFill>
                <a:latin typeface="等线" panose="02010600030101010101" charset="-122"/>
                <a:ea typeface="等线" panose="02010600030101010101" charset="-122"/>
                <a:cs typeface="等线" panose="02010600030101010101" charset="-122"/>
              </a:rPr>
              <a:t>）内外用户关联性评估</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与外部用户有关的业务的分值为 </a:t>
            </a:r>
            <a:r>
              <a:rPr lang="en-US" altLang="zh-CN" sz="1800" b="0" dirty="0">
                <a:solidFill>
                  <a:srgbClr val="00AEDB"/>
                </a:solidFill>
                <a:latin typeface="等线" panose="02010600030101010101" charset="-122"/>
                <a:ea typeface="等线" panose="02010600030101010101" charset="-122"/>
                <a:cs typeface="等线" panose="02010600030101010101" charset="-122"/>
              </a:rPr>
              <a:t>2 </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与内部用户有关的业务的分值为 </a:t>
            </a:r>
            <a:r>
              <a:rPr lang="en-US" altLang="zh-CN" sz="1800" b="0" dirty="0">
                <a:solidFill>
                  <a:srgbClr val="00AEDB"/>
                </a:solidFill>
                <a:latin typeface="等线" panose="02010600030101010101" charset="-122"/>
                <a:ea typeface="等线" panose="02010600030101010101" charset="-122"/>
                <a:cs typeface="等线" panose="02010600030101010101" charset="-122"/>
              </a:rPr>
              <a:t>1 </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无关的为 </a:t>
            </a:r>
            <a:r>
              <a:rPr lang="en-US" altLang="zh-CN" sz="1800" b="0" dirty="0">
                <a:solidFill>
                  <a:srgbClr val="00AEDB"/>
                </a:solidFill>
                <a:latin typeface="等线" panose="02010600030101010101" charset="-122"/>
                <a:ea typeface="等线" panose="02010600030101010101" charset="-122"/>
                <a:cs typeface="等线" panose="02010600030101010101" charset="-122"/>
              </a:rPr>
              <a:t>0 </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a:t>
            </a:r>
            <a:r>
              <a:rPr lang="en-US" altLang="zh-CN" sz="1800" b="0" dirty="0">
                <a:solidFill>
                  <a:srgbClr val="00AEDB"/>
                </a:solidFill>
                <a:latin typeface="等线" panose="02010600030101010101" charset="-122"/>
                <a:ea typeface="等线" panose="02010600030101010101" charset="-122"/>
                <a:cs typeface="等线" panose="02010600030101010101" charset="-122"/>
              </a:rPr>
              <a:t>2</a:t>
            </a:r>
            <a:r>
              <a:rPr lang="zh-CN" altLang="en-US" sz="1800" b="0" dirty="0">
                <a:solidFill>
                  <a:srgbClr val="00AEDB"/>
                </a:solidFill>
                <a:latin typeface="等线" panose="02010600030101010101" charset="-122"/>
                <a:ea typeface="等线" panose="02010600030101010101" charset="-122"/>
                <a:cs typeface="等线" panose="02010600030101010101" charset="-122"/>
              </a:rPr>
              <a:t>）是否有监管机构的法规要求</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业务有相关法规上的监管要求，评估分值为 </a:t>
            </a:r>
            <a:r>
              <a:rPr lang="en-US" altLang="zh-CN" sz="1800" b="0" dirty="0">
                <a:solidFill>
                  <a:srgbClr val="00AEDB"/>
                </a:solidFill>
                <a:latin typeface="等线" panose="02010600030101010101" charset="-122"/>
                <a:ea typeface="等线" panose="02010600030101010101" charset="-122"/>
                <a:cs typeface="等线" panose="02010600030101010101" charset="-122"/>
              </a:rPr>
              <a:t>1 </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业务没有相关的法规监管上的要求，评估分值为 </a:t>
            </a:r>
            <a:r>
              <a:rPr lang="en-US" altLang="zh-CN" sz="1800" b="0" dirty="0">
                <a:solidFill>
                  <a:srgbClr val="00AEDB"/>
                </a:solidFill>
                <a:latin typeface="等线" panose="02010600030101010101" charset="-122"/>
                <a:ea typeface="等线" panose="02010600030101010101" charset="-122"/>
                <a:cs typeface="等线" panose="02010600030101010101" charset="-122"/>
              </a:rPr>
              <a:t>0 </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a:t>
            </a:r>
            <a:r>
              <a:rPr lang="en-US" altLang="zh-CN" sz="1800" b="0" dirty="0">
                <a:solidFill>
                  <a:srgbClr val="00AEDB"/>
                </a:solidFill>
                <a:latin typeface="等线" panose="02010600030101010101" charset="-122"/>
                <a:ea typeface="等线" panose="02010600030101010101" charset="-122"/>
                <a:cs typeface="等线" panose="02010600030101010101" charset="-122"/>
              </a:rPr>
              <a:t>3</a:t>
            </a:r>
            <a:r>
              <a:rPr lang="zh-CN" altLang="en-US" sz="1800" b="0" dirty="0">
                <a:solidFill>
                  <a:srgbClr val="00AEDB"/>
                </a:solidFill>
                <a:latin typeface="等线" panose="02010600030101010101" charset="-122"/>
                <a:ea typeface="等线" panose="02010600030101010101" charset="-122"/>
                <a:cs typeface="等线" panose="02010600030101010101" charset="-122"/>
              </a:rPr>
              <a:t>）最大可接受的中断时间（</a:t>
            </a:r>
            <a:r>
              <a:rPr lang="en-US" altLang="zh-CN" sz="1800" b="0" dirty="0">
                <a:solidFill>
                  <a:srgbClr val="00AEDB"/>
                </a:solidFill>
                <a:latin typeface="等线" panose="02010600030101010101" charset="-122"/>
                <a:ea typeface="等线" panose="02010600030101010101" charset="-122"/>
                <a:cs typeface="等线" panose="02010600030101010101" charset="-122"/>
              </a:rPr>
              <a:t>MTPD</a:t>
            </a:r>
            <a:r>
              <a:rPr lang="zh-CN" altLang="en-US" sz="1800" b="0" dirty="0">
                <a:solidFill>
                  <a:srgbClr val="00AEDB"/>
                </a:solidFill>
                <a:latin typeface="等线" panose="02010600030101010101" charset="-122"/>
                <a:ea typeface="等线" panose="02010600030101010101" charset="-122"/>
                <a:cs typeface="等线" panose="02010600030101010101" charset="-122"/>
              </a:rPr>
              <a:t>） </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小于等于 </a:t>
            </a:r>
            <a:r>
              <a:rPr lang="en-US" altLang="zh-CN" sz="1800" b="0" dirty="0">
                <a:solidFill>
                  <a:srgbClr val="00AEDB"/>
                </a:solidFill>
                <a:latin typeface="等线" panose="02010600030101010101" charset="-122"/>
                <a:ea typeface="等线" panose="02010600030101010101" charset="-122"/>
                <a:cs typeface="等线" panose="02010600030101010101" charset="-122"/>
              </a:rPr>
              <a:t>2 </a:t>
            </a:r>
            <a:r>
              <a:rPr lang="zh-CN" altLang="en-US" sz="1800" b="0" dirty="0">
                <a:solidFill>
                  <a:srgbClr val="00AEDB"/>
                </a:solidFill>
                <a:latin typeface="等线" panose="02010600030101010101" charset="-122"/>
                <a:ea typeface="等线" panose="02010600030101010101" charset="-122"/>
                <a:cs typeface="等线" panose="02010600030101010101" charset="-122"/>
              </a:rPr>
              <a:t>小时评估分值为 </a:t>
            </a:r>
            <a:r>
              <a:rPr lang="en-US" altLang="zh-CN" sz="1800" b="0" dirty="0">
                <a:solidFill>
                  <a:srgbClr val="00AEDB"/>
                </a:solidFill>
                <a:latin typeface="等线" panose="02010600030101010101" charset="-122"/>
                <a:ea typeface="等线" panose="02010600030101010101" charset="-122"/>
                <a:cs typeface="等线" panose="02010600030101010101" charset="-122"/>
              </a:rPr>
              <a:t>5 </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大于 </a:t>
            </a:r>
            <a:r>
              <a:rPr lang="en-US" altLang="zh-CN" sz="1800" b="0" dirty="0">
                <a:solidFill>
                  <a:srgbClr val="00AEDB"/>
                </a:solidFill>
                <a:latin typeface="等线" panose="02010600030101010101" charset="-122"/>
                <a:ea typeface="等线" panose="02010600030101010101" charset="-122"/>
                <a:cs typeface="等线" panose="02010600030101010101" charset="-122"/>
              </a:rPr>
              <a:t>2 </a:t>
            </a:r>
            <a:r>
              <a:rPr lang="zh-CN" altLang="en-US" sz="1800" b="0" dirty="0">
                <a:solidFill>
                  <a:srgbClr val="00AEDB"/>
                </a:solidFill>
                <a:latin typeface="等线" panose="02010600030101010101" charset="-122"/>
                <a:ea typeface="等线" panose="02010600030101010101" charset="-122"/>
                <a:cs typeface="等线" panose="02010600030101010101" charset="-122"/>
              </a:rPr>
              <a:t>小时且小于等于 </a:t>
            </a:r>
            <a:r>
              <a:rPr lang="en-US" altLang="zh-CN" sz="1800" b="0" dirty="0">
                <a:solidFill>
                  <a:srgbClr val="00AEDB"/>
                </a:solidFill>
                <a:latin typeface="等线" panose="02010600030101010101" charset="-122"/>
                <a:ea typeface="等线" panose="02010600030101010101" charset="-122"/>
                <a:cs typeface="等线" panose="02010600030101010101" charset="-122"/>
              </a:rPr>
              <a:t>4 </a:t>
            </a:r>
            <a:r>
              <a:rPr lang="zh-CN" altLang="en-US" sz="1800" b="0" dirty="0">
                <a:solidFill>
                  <a:srgbClr val="00AEDB"/>
                </a:solidFill>
                <a:latin typeface="等线" panose="02010600030101010101" charset="-122"/>
                <a:ea typeface="等线" panose="02010600030101010101" charset="-122"/>
                <a:cs typeface="等线" panose="02010600030101010101" charset="-122"/>
              </a:rPr>
              <a:t>小时评估分值为 </a:t>
            </a:r>
            <a:r>
              <a:rPr lang="en-US" altLang="zh-CN" sz="1800" b="0" dirty="0">
                <a:solidFill>
                  <a:srgbClr val="00AEDB"/>
                </a:solidFill>
                <a:latin typeface="等线" panose="02010600030101010101" charset="-122"/>
                <a:ea typeface="等线" panose="02010600030101010101" charset="-122"/>
                <a:cs typeface="等线" panose="02010600030101010101" charset="-122"/>
              </a:rPr>
              <a:t>4 </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大于 </a:t>
            </a:r>
            <a:r>
              <a:rPr lang="en-US" altLang="zh-CN" sz="1800" b="0" dirty="0">
                <a:solidFill>
                  <a:srgbClr val="00AEDB"/>
                </a:solidFill>
                <a:latin typeface="等线" panose="02010600030101010101" charset="-122"/>
                <a:ea typeface="等线" panose="02010600030101010101" charset="-122"/>
                <a:cs typeface="等线" panose="02010600030101010101" charset="-122"/>
              </a:rPr>
              <a:t>4 </a:t>
            </a:r>
            <a:r>
              <a:rPr lang="zh-CN" altLang="en-US" sz="1800" b="0" dirty="0">
                <a:solidFill>
                  <a:srgbClr val="00AEDB"/>
                </a:solidFill>
                <a:latin typeface="等线" panose="02010600030101010101" charset="-122"/>
                <a:ea typeface="等线" panose="02010600030101010101" charset="-122"/>
                <a:cs typeface="等线" panose="02010600030101010101" charset="-122"/>
              </a:rPr>
              <a:t>小时且小于等于 </a:t>
            </a:r>
            <a:r>
              <a:rPr lang="en-US" altLang="zh-CN" sz="1800" b="0" dirty="0">
                <a:solidFill>
                  <a:srgbClr val="00AEDB"/>
                </a:solidFill>
                <a:latin typeface="等线" panose="02010600030101010101" charset="-122"/>
                <a:ea typeface="等线" panose="02010600030101010101" charset="-122"/>
                <a:cs typeface="等线" panose="02010600030101010101" charset="-122"/>
              </a:rPr>
              <a:t>8 </a:t>
            </a:r>
            <a:r>
              <a:rPr lang="zh-CN" altLang="en-US" sz="1800" b="0" dirty="0">
                <a:solidFill>
                  <a:srgbClr val="00AEDB"/>
                </a:solidFill>
                <a:latin typeface="等线" panose="02010600030101010101" charset="-122"/>
                <a:ea typeface="等线" panose="02010600030101010101" charset="-122"/>
                <a:cs typeface="等线" panose="02010600030101010101" charset="-122"/>
              </a:rPr>
              <a:t>小时评估分值为 </a:t>
            </a:r>
            <a:r>
              <a:rPr lang="en-US" altLang="zh-CN" sz="1800" b="0" dirty="0">
                <a:solidFill>
                  <a:srgbClr val="00AEDB"/>
                </a:solidFill>
                <a:latin typeface="等线" panose="02010600030101010101" charset="-122"/>
                <a:ea typeface="等线" panose="02010600030101010101" charset="-122"/>
                <a:cs typeface="等线" panose="02010600030101010101" charset="-122"/>
              </a:rPr>
              <a:t>3 </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大于 </a:t>
            </a:r>
            <a:r>
              <a:rPr lang="en-US" altLang="zh-CN" sz="1800" b="0" dirty="0">
                <a:solidFill>
                  <a:srgbClr val="00AEDB"/>
                </a:solidFill>
                <a:latin typeface="等线" panose="02010600030101010101" charset="-122"/>
                <a:ea typeface="等线" panose="02010600030101010101" charset="-122"/>
                <a:cs typeface="等线" panose="02010600030101010101" charset="-122"/>
              </a:rPr>
              <a:t>8 </a:t>
            </a:r>
            <a:r>
              <a:rPr lang="zh-CN" altLang="en-US" sz="1800" b="0" dirty="0">
                <a:solidFill>
                  <a:srgbClr val="00AEDB"/>
                </a:solidFill>
                <a:latin typeface="等线" panose="02010600030101010101" charset="-122"/>
                <a:ea typeface="等线" panose="02010600030101010101" charset="-122"/>
                <a:cs typeface="等线" panose="02010600030101010101" charset="-122"/>
              </a:rPr>
              <a:t>小时且小于等于 </a:t>
            </a:r>
            <a:r>
              <a:rPr lang="en-US" altLang="zh-CN" sz="1800" b="0" dirty="0">
                <a:solidFill>
                  <a:srgbClr val="00AEDB"/>
                </a:solidFill>
                <a:latin typeface="等线" panose="02010600030101010101" charset="-122"/>
                <a:ea typeface="等线" panose="02010600030101010101" charset="-122"/>
                <a:cs typeface="等线" panose="02010600030101010101" charset="-122"/>
              </a:rPr>
              <a:t>24 </a:t>
            </a:r>
            <a:r>
              <a:rPr lang="zh-CN" altLang="en-US" sz="1800" b="0" dirty="0">
                <a:solidFill>
                  <a:srgbClr val="00AEDB"/>
                </a:solidFill>
                <a:latin typeface="等线" panose="02010600030101010101" charset="-122"/>
                <a:ea typeface="等线" panose="02010600030101010101" charset="-122"/>
                <a:cs typeface="等线" panose="02010600030101010101" charset="-122"/>
              </a:rPr>
              <a:t>小时评估分值为 </a:t>
            </a:r>
            <a:r>
              <a:rPr lang="en-US" altLang="zh-CN" sz="1800" b="0" dirty="0">
                <a:solidFill>
                  <a:srgbClr val="00AEDB"/>
                </a:solidFill>
                <a:latin typeface="等线" panose="02010600030101010101" charset="-122"/>
                <a:ea typeface="等线" panose="02010600030101010101" charset="-122"/>
                <a:cs typeface="等线" panose="02010600030101010101" charset="-122"/>
              </a:rPr>
              <a:t>2 </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大于 </a:t>
            </a:r>
            <a:r>
              <a:rPr lang="en-US" altLang="zh-CN" sz="1800" b="0" dirty="0">
                <a:solidFill>
                  <a:srgbClr val="00AEDB"/>
                </a:solidFill>
                <a:latin typeface="等线" panose="02010600030101010101" charset="-122"/>
                <a:ea typeface="等线" panose="02010600030101010101" charset="-122"/>
                <a:cs typeface="等线" panose="02010600030101010101" charset="-122"/>
              </a:rPr>
              <a:t>24 </a:t>
            </a:r>
            <a:r>
              <a:rPr lang="zh-CN" altLang="en-US" sz="1800" b="0" dirty="0">
                <a:solidFill>
                  <a:srgbClr val="00AEDB"/>
                </a:solidFill>
                <a:latin typeface="等线" panose="02010600030101010101" charset="-122"/>
                <a:ea typeface="等线" panose="02010600030101010101" charset="-122"/>
                <a:cs typeface="等线" panose="02010600030101010101" charset="-122"/>
              </a:rPr>
              <a:t>小时评估分值为 </a:t>
            </a:r>
            <a:r>
              <a:rPr lang="en-US" altLang="zh-CN" sz="1800" b="0" dirty="0">
                <a:solidFill>
                  <a:srgbClr val="00AEDB"/>
                </a:solidFill>
                <a:latin typeface="等线" panose="02010600030101010101" charset="-122"/>
                <a:ea typeface="等线" panose="02010600030101010101" charset="-122"/>
                <a:cs typeface="等线" panose="02010600030101010101" charset="-122"/>
              </a:rPr>
              <a:t>1 </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a:t>
            </a:r>
            <a:r>
              <a:rPr lang="en-US" altLang="zh-CN" sz="1800" b="0" dirty="0">
                <a:solidFill>
                  <a:srgbClr val="00AEDB"/>
                </a:solidFill>
                <a:latin typeface="等线" panose="02010600030101010101" charset="-122"/>
                <a:ea typeface="等线" panose="02010600030101010101" charset="-122"/>
                <a:cs typeface="等线" panose="02010600030101010101" charset="-122"/>
              </a:rPr>
              <a:t>4</a:t>
            </a:r>
            <a:r>
              <a:rPr lang="zh-CN" altLang="en-US" sz="1800" b="0" dirty="0">
                <a:solidFill>
                  <a:srgbClr val="00AEDB"/>
                </a:solidFill>
                <a:latin typeface="等线" panose="02010600030101010101" charset="-122"/>
                <a:ea typeface="等线" panose="02010600030101010101" charset="-122"/>
                <a:cs typeface="等线" panose="02010600030101010101" charset="-122"/>
              </a:rPr>
              <a:t>）是否有替代性业务</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有替代性业务 </a:t>
            </a:r>
            <a:r>
              <a:rPr lang="en-US" altLang="zh-CN" sz="1800" b="0" dirty="0">
                <a:solidFill>
                  <a:srgbClr val="00AEDB"/>
                </a:solidFill>
                <a:latin typeface="等线" panose="02010600030101010101" charset="-122"/>
                <a:ea typeface="等线" panose="02010600030101010101" charset="-122"/>
                <a:cs typeface="等线" panose="02010600030101010101" charset="-122"/>
              </a:rPr>
              <a:t>-1</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a:p>
            <a:pPr algn="l">
              <a:lnSpc>
                <a:spcPts val="3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无替代性业务 </a:t>
            </a:r>
            <a:r>
              <a:rPr lang="en-US" altLang="zh-CN" sz="1800" b="0" dirty="0">
                <a:solidFill>
                  <a:srgbClr val="00AEDB"/>
                </a:solidFill>
                <a:latin typeface="等线" panose="02010600030101010101" charset="-122"/>
                <a:ea typeface="等线" panose="02010600030101010101" charset="-122"/>
                <a:cs typeface="等线" panose="02010600030101010101" charset="-122"/>
              </a:rPr>
              <a:t>0</a:t>
            </a:r>
            <a:r>
              <a:rPr lang="zh-CN" altLang="en-US" sz="1800" b="0" dirty="0">
                <a:solidFill>
                  <a:srgbClr val="00AEDB"/>
                </a:solidFill>
                <a:latin typeface="等线" panose="02010600030101010101" charset="-122"/>
                <a:ea typeface="等线" panose="02010600030101010101" charset="-122"/>
                <a:cs typeface="等线" panose="02010600030101010101" charset="-122"/>
              </a:rPr>
              <a:t>分</a:t>
            </a:r>
          </a:p>
        </p:txBody>
      </p:sp>
    </p:spTree>
    <p:extLst>
      <p:ext uri="{BB962C8B-B14F-4D97-AF65-F5344CB8AC3E}">
        <p14:creationId xmlns:p14="http://schemas.microsoft.com/office/powerpoint/2010/main" val="1728282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C661F3A-F26D-4767-B7D6-A6994B8237D6}"/>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业务影响分析</a:t>
            </a:r>
            <a:r>
              <a:rPr kumimoji="0" lang="en-US" altLang="zh-CN"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a:t>
            </a:r>
            <a:r>
              <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参考示例</a:t>
            </a:r>
          </a:p>
        </p:txBody>
      </p:sp>
      <p:pic>
        <p:nvPicPr>
          <p:cNvPr id="6" name="图片 5">
            <a:extLst>
              <a:ext uri="{FF2B5EF4-FFF2-40B4-BE49-F238E27FC236}">
                <a16:creationId xmlns:a16="http://schemas.microsoft.com/office/drawing/2014/main" id="{D9DA1172-98BB-4F41-81C3-07D52A2D6E5D}"/>
              </a:ext>
            </a:extLst>
          </p:cNvPr>
          <p:cNvPicPr/>
          <p:nvPr/>
        </p:nvPicPr>
        <p:blipFill>
          <a:blip r:embed="rId2"/>
          <a:stretch>
            <a:fillRect/>
          </a:stretch>
        </p:blipFill>
        <p:spPr>
          <a:xfrm>
            <a:off x="1832913" y="1942381"/>
            <a:ext cx="9988301" cy="4400338"/>
          </a:xfrm>
          <a:prstGeom prst="rect">
            <a:avLst/>
          </a:prstGeom>
        </p:spPr>
      </p:pic>
      <p:pic>
        <p:nvPicPr>
          <p:cNvPr id="7" name="图片 6">
            <a:extLst>
              <a:ext uri="{FF2B5EF4-FFF2-40B4-BE49-F238E27FC236}">
                <a16:creationId xmlns:a16="http://schemas.microsoft.com/office/drawing/2014/main" id="{75DD9C6F-F583-470C-8B5A-762AB19FBF7B}"/>
              </a:ext>
            </a:extLst>
          </p:cNvPr>
          <p:cNvPicPr/>
          <p:nvPr/>
        </p:nvPicPr>
        <p:blipFill>
          <a:blip r:embed="rId3"/>
          <a:stretch>
            <a:fillRect/>
          </a:stretch>
        </p:blipFill>
        <p:spPr>
          <a:xfrm>
            <a:off x="1832913" y="6558721"/>
            <a:ext cx="7687829" cy="4664653"/>
          </a:xfrm>
          <a:prstGeom prst="rect">
            <a:avLst/>
          </a:prstGeom>
        </p:spPr>
      </p:pic>
      <p:pic>
        <p:nvPicPr>
          <p:cNvPr id="8" name="图片 7">
            <a:extLst>
              <a:ext uri="{FF2B5EF4-FFF2-40B4-BE49-F238E27FC236}">
                <a16:creationId xmlns:a16="http://schemas.microsoft.com/office/drawing/2014/main" id="{A94CDB5A-B2DC-48B4-A583-80466E6D9CAB}"/>
              </a:ext>
            </a:extLst>
          </p:cNvPr>
          <p:cNvPicPr/>
          <p:nvPr/>
        </p:nvPicPr>
        <p:blipFill>
          <a:blip r:embed="rId4"/>
          <a:stretch>
            <a:fillRect/>
          </a:stretch>
        </p:blipFill>
        <p:spPr>
          <a:xfrm>
            <a:off x="10399844" y="6558721"/>
            <a:ext cx="7806098" cy="4664653"/>
          </a:xfrm>
          <a:prstGeom prst="rect">
            <a:avLst/>
          </a:prstGeom>
        </p:spPr>
      </p:pic>
    </p:spTree>
    <p:extLst>
      <p:ext uri="{BB962C8B-B14F-4D97-AF65-F5344CB8AC3E}">
        <p14:creationId xmlns:p14="http://schemas.microsoft.com/office/powerpoint/2010/main" val="290174820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8726831" y="3164441"/>
            <a:ext cx="11747498" cy="3013688"/>
          </a:xfrm>
          <a:prstGeom prst="rect">
            <a:avLst/>
          </a:prstGeom>
        </p:spPr>
        <p:txBody>
          <a:bodyPr vert="horz" lIns="152400" tIns="76200" rIns="152400" bIns="7620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7335" dirty="0">
                <a:solidFill>
                  <a:schemeClr val="bg1"/>
                </a:solidFill>
              </a:rPr>
              <a:t>THANKS.</a:t>
            </a:r>
            <a:endParaRPr kumimoji="1" lang="zh-CN" altLang="en-US" sz="7335" dirty="0">
              <a:solidFill>
                <a:schemeClr val="bg1"/>
              </a:solidFill>
            </a:endParaRPr>
          </a:p>
        </p:txBody>
      </p:sp>
      <p:pic>
        <p:nvPicPr>
          <p:cNvPr id="3" name="图片 2"/>
          <p:cNvPicPr>
            <a:picLocks noChangeAspect="1"/>
          </p:cNvPicPr>
          <p:nvPr/>
        </p:nvPicPr>
        <p:blipFill>
          <a:blip r:embed="rId2"/>
          <a:stretch>
            <a:fillRect/>
          </a:stretch>
        </p:blipFill>
        <p:spPr>
          <a:xfrm>
            <a:off x="0" y="0"/>
            <a:ext cx="20320000" cy="11430000"/>
          </a:xfrm>
          <a:prstGeom prst="rect">
            <a:avLst/>
          </a:prstGeom>
        </p:spPr>
      </p:pic>
      <p:sp>
        <p:nvSpPr>
          <p:cNvPr id="7" name="文本占位符 2"/>
          <p:cNvSpPr txBox="1"/>
          <p:nvPr/>
        </p:nvSpPr>
        <p:spPr>
          <a:xfrm>
            <a:off x="6508822" y="4588227"/>
            <a:ext cx="7836237" cy="3179802"/>
          </a:xfrm>
          <a:prstGeom prst="rect">
            <a:avLst/>
          </a:prstGeom>
        </p:spPr>
        <p:txBody>
          <a:bodyPr vert="horz" lIns="152400" tIns="76202" rIns="152400" bIns="76202" rtlCol="0">
            <a:normAutofit fontScale="92500" lnSpcReduction="10000"/>
          </a:bodyPr>
          <a:lstStyle>
            <a:lvl1pPr marL="0" indent="0" algn="l" defTabSz="914400" rtl="0" eaLnBrk="1" latinLnBrk="0" hangingPunct="1">
              <a:lnSpc>
                <a:spcPct val="150000"/>
              </a:lnSpc>
              <a:spcBef>
                <a:spcPts val="1000"/>
              </a:spcBef>
              <a:buFontTx/>
              <a:buNone/>
              <a:defRPr sz="1800" b="1" kern="1200">
                <a:solidFill>
                  <a:schemeClr val="tx1"/>
                </a:solidFill>
                <a:latin typeface="+mn-lt"/>
                <a:ea typeface="+mn-ea"/>
                <a:cs typeface="+mn-cs"/>
              </a:defRPr>
            </a:lvl1pPr>
            <a:lvl2pPr marL="457200" marR="0" indent="0" algn="l" defTabSz="914400" rtl="0" eaLnBrk="1" fontAlgn="auto" latinLnBrk="0" hangingPunct="1">
              <a:lnSpc>
                <a:spcPct val="150000"/>
              </a:lnSpc>
              <a:spcBef>
                <a:spcPts val="500"/>
              </a:spcBef>
              <a:spcAft>
                <a:spcPts val="0"/>
              </a:spcAft>
              <a:buClrTx/>
              <a:buSzTx/>
              <a:buFontTx/>
              <a:buNone/>
              <a:defRPr sz="1600" b="1" kern="1200">
                <a:solidFill>
                  <a:schemeClr val="tx1"/>
                </a:solidFill>
                <a:latin typeface="+mn-lt"/>
                <a:ea typeface="+mn-ea"/>
                <a:cs typeface="+mn-cs"/>
              </a:defRPr>
            </a:lvl2pPr>
            <a:lvl3pPr marL="914400" indent="0" algn="l" defTabSz="914400" rtl="0" eaLnBrk="1" latinLnBrk="0" hangingPunct="1">
              <a:lnSpc>
                <a:spcPct val="150000"/>
              </a:lnSpc>
              <a:spcBef>
                <a:spcPts val="500"/>
              </a:spcBef>
              <a:buFontTx/>
              <a:buNone/>
              <a:defRPr sz="1000" b="1" kern="1200">
                <a:solidFill>
                  <a:schemeClr val="tx1"/>
                </a:solidFill>
                <a:latin typeface="+mn-lt"/>
                <a:ea typeface="+mn-ea"/>
                <a:cs typeface="+mn-cs"/>
              </a:defRPr>
            </a:lvl3pPr>
            <a:lvl4pPr marL="1371600" marR="0" indent="0" algn="l" defTabSz="914400" rtl="0" eaLnBrk="1" fontAlgn="auto" latinLnBrk="0" hangingPunct="1">
              <a:lnSpc>
                <a:spcPct val="150000"/>
              </a:lnSpc>
              <a:spcBef>
                <a:spcPts val="500"/>
              </a:spcBef>
              <a:spcAft>
                <a:spcPts val="0"/>
              </a:spcAft>
              <a:buClrTx/>
              <a:buSzTx/>
              <a:buFontTx/>
              <a:buNone/>
              <a:defRPr sz="1200" kern="1200">
                <a:solidFill>
                  <a:schemeClr val="tx1"/>
                </a:solidFill>
                <a:latin typeface="+mn-lt"/>
                <a:ea typeface="+mn-ea"/>
                <a:cs typeface="+mn-cs"/>
              </a:defRPr>
            </a:lvl4pPr>
            <a:lvl5pPr marL="1828800" marR="0" indent="0" algn="l" defTabSz="914400" rtl="0" eaLnBrk="1" fontAlgn="auto" latinLnBrk="0" hangingPunct="1">
              <a:lnSpc>
                <a:spcPct val="150000"/>
              </a:lnSpc>
              <a:spcBef>
                <a:spcPts val="500"/>
              </a:spcBef>
              <a:spcAft>
                <a:spcPts val="0"/>
              </a:spcAft>
              <a:buClrTx/>
              <a:buSzTx/>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defRPr/>
            </a:pPr>
            <a:r>
              <a:rPr lang="en-US" altLang="zh-CN" sz="8000" dirty="0">
                <a:solidFill>
                  <a:schemeClr val="bg1"/>
                </a:solidFill>
                <a:latin typeface="+mj-ea"/>
                <a:ea typeface="+mj-ea"/>
              </a:rPr>
              <a:t>THANKS .</a:t>
            </a:r>
            <a:endParaRPr lang="zh-CN" altLang="en-US" sz="4000" dirty="0">
              <a:solidFill>
                <a:schemeClr val="bg1"/>
              </a:solidFill>
              <a:latin typeface="+mj-ea"/>
              <a:ea typeface="+mj-ea"/>
            </a:endParaRPr>
          </a:p>
          <a:p>
            <a:pPr marL="762000" lvl="1" algn="ctr" defTabSz="1524000">
              <a:spcBef>
                <a:spcPts val="835"/>
              </a:spcBef>
              <a:defRPr/>
            </a:pPr>
            <a:r>
              <a:rPr lang="zh-CN" altLang="en-US" sz="6665" dirty="0">
                <a:solidFill>
                  <a:schemeClr val="bg1"/>
                </a:solidFill>
                <a:latin typeface="+mj-ea"/>
                <a:ea typeface="+mj-ea"/>
              </a:rPr>
              <a:t>  </a:t>
            </a:r>
          </a:p>
          <a:p>
            <a:pPr marL="762000" lvl="1" algn="ctr" defTabSz="1524000">
              <a:spcBef>
                <a:spcPts val="835"/>
              </a:spcBef>
              <a:defRPr/>
            </a:pPr>
            <a:endParaRPr lang="en-US" altLang="zh-CN" sz="6665" dirty="0">
              <a:solidFill>
                <a:schemeClr val="bg1"/>
              </a:solidFill>
              <a:latin typeface="+mj-ea"/>
              <a:ea typeface="+mj-ea"/>
            </a:endParaRPr>
          </a:p>
          <a:p>
            <a:pPr marL="762000" lvl="1" algn="ctr" defTabSz="1524000">
              <a:spcBef>
                <a:spcPts val="835"/>
              </a:spcBef>
              <a:defRPr/>
            </a:pPr>
            <a:endParaRPr lang="zh-CN" altLang="en-US" sz="6665" dirty="0">
              <a:solidFill>
                <a:schemeClr val="bg1"/>
              </a:solidFill>
              <a:latin typeface="+mj-ea"/>
              <a:ea typeface="+mj-ea"/>
            </a:endParaRPr>
          </a:p>
          <a:p>
            <a:pPr marL="3048000" lvl="4" algn="ctr" defTabSz="1524000">
              <a:spcBef>
                <a:spcPts val="835"/>
              </a:spcBef>
              <a:defRPr/>
            </a:pPr>
            <a:endParaRPr lang="zh-CN" altLang="en-US" sz="6665" b="0" dirty="0">
              <a:solidFill>
                <a:schemeClr val="bg1"/>
              </a:solidFill>
              <a:latin typeface="+mj-ea"/>
              <a:ea typeface="+mj-ea"/>
            </a:endParaRPr>
          </a:p>
        </p:txBody>
      </p:sp>
      <p:pic>
        <p:nvPicPr>
          <p:cNvPr id="3074" name="Picture 2" descr="page63image385634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20319995" cy="1142999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072924" y="10374924"/>
            <a:ext cx="6330462" cy="703385"/>
          </a:xfrm>
          <a:prstGeom prst="rect">
            <a:avLst/>
          </a:prstGeom>
          <a:solidFill>
            <a:srgbClr val="02B2E3"/>
          </a:solidFill>
          <a:ln>
            <a:solidFill>
              <a:srgbClr val="02B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335"/>
          </a:p>
        </p:txBody>
      </p:sp>
      <p:sp>
        <p:nvSpPr>
          <p:cNvPr id="4" name="文本框 3"/>
          <p:cNvSpPr txBox="1"/>
          <p:nvPr/>
        </p:nvSpPr>
        <p:spPr>
          <a:xfrm>
            <a:off x="7231380" y="7768590"/>
            <a:ext cx="5857875" cy="1348740"/>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marL="0" marR="0" indent="0" algn="ctr" defTabSz="684530" rtl="0" fontAlgn="auto" latinLnBrk="0" hangingPunct="0">
              <a:lnSpc>
                <a:spcPct val="100000"/>
              </a:lnSpc>
              <a:spcBef>
                <a:spcPts val="0"/>
              </a:spcBef>
              <a:spcAft>
                <a:spcPts val="0"/>
              </a:spcAft>
              <a:buClrTx/>
              <a:buSzTx/>
              <a:buFontTx/>
              <a:buNone/>
            </a:pPr>
            <a:r>
              <a:rPr kumimoji="0" lang="en-US" altLang="zh-CN" sz="8000" b="1" i="0" u="none" strike="noStrike" cap="none" spc="0" normalizeH="0" baseline="0" dirty="0">
                <a:ln>
                  <a:noFill/>
                </a:ln>
                <a:solidFill>
                  <a:schemeClr val="bg1"/>
                </a:solidFill>
                <a:effectLst/>
                <a:uFillTx/>
                <a:latin typeface="微软雅黑" panose="020B0503020204020204" charset="-122"/>
                <a:ea typeface="微软雅黑" panose="020B0503020204020204" charset="-122"/>
                <a:cs typeface="Helvetica Neue"/>
                <a:sym typeface="Helvetica Neue"/>
              </a:rPr>
              <a:t>Q&amp;A</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71DADF-5CBA-40AC-A066-2B215150230F}"/>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目标</a:t>
            </a:r>
          </a:p>
        </p:txBody>
      </p:sp>
      <p:sp>
        <p:nvSpPr>
          <p:cNvPr id="4" name="文本框 3">
            <a:extLst>
              <a:ext uri="{FF2B5EF4-FFF2-40B4-BE49-F238E27FC236}">
                <a16:creationId xmlns:a16="http://schemas.microsoft.com/office/drawing/2014/main" id="{E3C7D93A-9174-437E-A571-71D66BA91F5C}"/>
              </a:ext>
            </a:extLst>
          </p:cNvPr>
          <p:cNvSpPr txBox="1"/>
          <p:nvPr/>
        </p:nvSpPr>
        <p:spPr>
          <a:xfrm>
            <a:off x="2561852" y="3340159"/>
            <a:ext cx="14275720" cy="3074880"/>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rPr>
              <a:t>自动快速问题定位</a:t>
            </a:r>
          </a:p>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a:p>
            <a:pPr marL="457200" indent="-457200" algn="l">
              <a:buFont typeface="Arial" panose="020B0604020202020204" pitchFamily="34" charset="0"/>
              <a:buChar char="•"/>
            </a:pPr>
            <a:r>
              <a:rPr lang="zh-CN" altLang="en-US" sz="3200" b="0" dirty="0">
                <a:solidFill>
                  <a:srgbClr val="00AEDB"/>
                </a:solidFill>
                <a:latin typeface="等线" panose="02010600030101010101" charset="-122"/>
                <a:ea typeface="等线" panose="02010600030101010101" charset="-122"/>
                <a:cs typeface="等线" panose="02010600030101010101" charset="-122"/>
              </a:rPr>
              <a:t>运行异常实时告警</a:t>
            </a: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r>
              <a:rPr lang="zh-CN" altLang="en-US" sz="3200" b="0" dirty="0">
                <a:solidFill>
                  <a:srgbClr val="00AEDB"/>
                </a:solidFill>
                <a:latin typeface="等线" panose="02010600030101010101" charset="-122"/>
                <a:ea typeface="等线" panose="02010600030101010101" charset="-122"/>
                <a:cs typeface="等线" panose="02010600030101010101" charset="-122"/>
              </a:rPr>
              <a:t>快速明确业务影响度</a:t>
            </a: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p:txBody>
      </p:sp>
    </p:spTree>
    <p:extLst>
      <p:ext uri="{BB962C8B-B14F-4D97-AF65-F5344CB8AC3E}">
        <p14:creationId xmlns:p14="http://schemas.microsoft.com/office/powerpoint/2010/main" val="28444291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F54711-7CAB-4D6A-AAAE-C2FD37F3B4AB}"/>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现状</a:t>
            </a:r>
          </a:p>
        </p:txBody>
      </p:sp>
      <p:sp>
        <p:nvSpPr>
          <p:cNvPr id="3" name="文本框 2">
            <a:extLst>
              <a:ext uri="{FF2B5EF4-FFF2-40B4-BE49-F238E27FC236}">
                <a16:creationId xmlns:a16="http://schemas.microsoft.com/office/drawing/2014/main" id="{BFBE4A7B-2D42-4E5B-A178-B767F418EB98}"/>
              </a:ext>
            </a:extLst>
          </p:cNvPr>
          <p:cNvSpPr txBox="1"/>
          <p:nvPr/>
        </p:nvSpPr>
        <p:spPr>
          <a:xfrm>
            <a:off x="2561852" y="2847717"/>
            <a:ext cx="14275720" cy="40597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r>
              <a:rPr lang="zh-CN" altLang="en-US" sz="3200" b="0" dirty="0">
                <a:solidFill>
                  <a:srgbClr val="00AEDB"/>
                </a:solidFill>
                <a:latin typeface="等线" panose="02010600030101010101" charset="-122"/>
                <a:ea typeface="等线" panose="02010600030101010101" charset="-122"/>
                <a:cs typeface="等线" panose="02010600030101010101" charset="-122"/>
              </a:rPr>
              <a:t>庞杂的海量日志</a:t>
            </a: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a:p>
            <a:pPr marL="457200" indent="-457200" algn="l">
              <a:buFont typeface="Arial" panose="020B0604020202020204" pitchFamily="34" charset="0"/>
              <a:buChar char="•"/>
            </a:pPr>
            <a:r>
              <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rPr>
              <a:t>人工查找周期长效率低</a:t>
            </a:r>
          </a:p>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rPr>
              <a:t>无法第一时间查看全貌</a:t>
            </a:r>
            <a:endParaRPr kumimoji="0" lang="en-US" altLang="zh-CN"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endParaRPr lang="en-US" altLang="zh-CN" sz="3200" b="0" dirty="0">
              <a:solidFill>
                <a:srgbClr val="00AEDB"/>
              </a:solidFill>
              <a:latin typeface="等线" panose="02010600030101010101" charset="-122"/>
              <a:ea typeface="等线" panose="02010600030101010101" charset="-122"/>
              <a:cs typeface="等线" panose="02010600030101010101" charset="-122"/>
            </a:endParaRPr>
          </a:p>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rPr>
              <a:t>核心根因无法量化判定</a:t>
            </a:r>
          </a:p>
          <a:p>
            <a:pPr marL="457200" marR="0" indent="-457200" algn="l" defTabSz="68453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p:txBody>
      </p:sp>
    </p:spTree>
    <p:extLst>
      <p:ext uri="{BB962C8B-B14F-4D97-AF65-F5344CB8AC3E}">
        <p14:creationId xmlns:p14="http://schemas.microsoft.com/office/powerpoint/2010/main" val="37362914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C4A2D8-EBDC-4DAC-9C4A-E9EDEA0B7873}"/>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解决方案</a:t>
            </a:r>
            <a:r>
              <a:rPr kumimoji="0" lang="en-US" altLang="zh-CN"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a:t>
            </a:r>
            <a:r>
              <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日志聚类</a:t>
            </a:r>
          </a:p>
        </p:txBody>
      </p:sp>
      <p:sp>
        <p:nvSpPr>
          <p:cNvPr id="3" name="文本框 2">
            <a:extLst>
              <a:ext uri="{FF2B5EF4-FFF2-40B4-BE49-F238E27FC236}">
                <a16:creationId xmlns:a16="http://schemas.microsoft.com/office/drawing/2014/main" id="{FACAB915-B13C-4533-B41F-D1969C576AB3}"/>
              </a:ext>
            </a:extLst>
          </p:cNvPr>
          <p:cNvSpPr txBox="1"/>
          <p:nvPr/>
        </p:nvSpPr>
        <p:spPr>
          <a:xfrm>
            <a:off x="2561852" y="2590837"/>
            <a:ext cx="14275720" cy="1105110"/>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marL="457200" indent="-457200" algn="l">
              <a:buFont typeface="Arial" panose="020B0604020202020204" pitchFamily="34" charset="0"/>
              <a:buChar char="•"/>
            </a:pPr>
            <a:r>
              <a:rPr lang="zh-CN" altLang="en-US" sz="3200" b="0" dirty="0">
                <a:solidFill>
                  <a:srgbClr val="00AEDB"/>
                </a:solidFill>
                <a:latin typeface="等线" panose="02010600030101010101" charset="-122"/>
                <a:ea typeface="等线" panose="02010600030101010101" charset="-122"/>
                <a:cs typeface="等线" panose="02010600030101010101" charset="-122"/>
              </a:rPr>
              <a:t>日志聚类：指采集文本日志时，将相似度高的数据聚合在一起，提取共同的日志模型，快速掌握日志全貌。</a:t>
            </a:r>
            <a:endParaRPr kumimoji="0" lang="zh-CN" altLang="en-US" sz="3200" b="0" i="0" u="none" strike="noStrike" cap="none" spc="0" normalizeH="0" baseline="0" dirty="0">
              <a:ln>
                <a:noFill/>
              </a:ln>
              <a:solidFill>
                <a:srgbClr val="00AEDB"/>
              </a:solidFill>
              <a:effectLst/>
              <a:uFillTx/>
              <a:latin typeface="等线" panose="02010600030101010101" charset="-122"/>
              <a:ea typeface="等线" panose="02010600030101010101" charset="-122"/>
              <a:cs typeface="等线" panose="02010600030101010101" charset="-122"/>
              <a:sym typeface="Helvetica Neue"/>
            </a:endParaRPr>
          </a:p>
        </p:txBody>
      </p:sp>
      <p:pic>
        <p:nvPicPr>
          <p:cNvPr id="4" name="图片 3" descr="图1">
            <a:extLst>
              <a:ext uri="{FF2B5EF4-FFF2-40B4-BE49-F238E27FC236}">
                <a16:creationId xmlns:a16="http://schemas.microsoft.com/office/drawing/2014/main" id="{F8321312-4C12-4612-8777-CDCC5B97255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6445" y="4042737"/>
            <a:ext cx="13109072" cy="6396661"/>
          </a:xfrm>
          <a:prstGeom prst="rect">
            <a:avLst/>
          </a:prstGeom>
          <a:noFill/>
          <a:ln>
            <a:noFill/>
          </a:ln>
        </p:spPr>
      </p:pic>
    </p:spTree>
    <p:extLst>
      <p:ext uri="{BB962C8B-B14F-4D97-AF65-F5344CB8AC3E}">
        <p14:creationId xmlns:p14="http://schemas.microsoft.com/office/powerpoint/2010/main" val="54370958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B84A81-078E-4060-988F-7924C271D5E3}"/>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lang="zh-CN" altLang="en-US" sz="4000" dirty="0">
                <a:latin typeface="Arial" panose="020B0604020202020204" pitchFamily="34" charset="0"/>
                <a:cs typeface="Arial" panose="020B0604020202020204" pitchFamily="34" charset="0"/>
              </a:rPr>
              <a:t>技术架构</a:t>
            </a:r>
            <a:endPar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pic>
        <p:nvPicPr>
          <p:cNvPr id="5" name="图片 4">
            <a:extLst>
              <a:ext uri="{FF2B5EF4-FFF2-40B4-BE49-F238E27FC236}">
                <a16:creationId xmlns:a16="http://schemas.microsoft.com/office/drawing/2014/main" id="{CF5609BC-AFF6-45FC-B23E-0344F3F8115B}"/>
              </a:ext>
            </a:extLst>
          </p:cNvPr>
          <p:cNvPicPr>
            <a:picLocks noChangeAspect="1"/>
          </p:cNvPicPr>
          <p:nvPr/>
        </p:nvPicPr>
        <p:blipFill>
          <a:blip r:embed="rId2"/>
          <a:stretch>
            <a:fillRect/>
          </a:stretch>
        </p:blipFill>
        <p:spPr>
          <a:xfrm>
            <a:off x="2323476" y="2955139"/>
            <a:ext cx="14915213" cy="6173001"/>
          </a:xfrm>
          <a:prstGeom prst="rect">
            <a:avLst/>
          </a:prstGeom>
        </p:spPr>
      </p:pic>
    </p:spTree>
    <p:extLst>
      <p:ext uri="{BB962C8B-B14F-4D97-AF65-F5344CB8AC3E}">
        <p14:creationId xmlns:p14="http://schemas.microsoft.com/office/powerpoint/2010/main" val="31515469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4F44468-1C15-4FE8-B08E-699BE87D1109}"/>
              </a:ext>
            </a:extLst>
          </p:cNvPr>
          <p:cNvSpPr txBox="1"/>
          <p:nvPr/>
        </p:nvSpPr>
        <p:spPr>
          <a:xfrm>
            <a:off x="731211" y="2313747"/>
            <a:ext cx="11785576" cy="3644090"/>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algn="l">
              <a:lnSpc>
                <a:spcPts val="40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层次聚类算法介绍</a:t>
            </a:r>
          </a:p>
          <a:p>
            <a:pPr marL="457200" indent="-457200" algn="l">
              <a:lnSpc>
                <a:spcPts val="4000"/>
              </a:lnSpc>
              <a:buFont typeface="Arial" panose="020B0604020202020204" pitchFamily="34" charset="0"/>
              <a:buChar char="•"/>
            </a:pPr>
            <a:r>
              <a:rPr lang="zh-CN" altLang="en-US" sz="1800" b="0" dirty="0">
                <a:solidFill>
                  <a:srgbClr val="00AEDB"/>
                </a:solidFill>
                <a:latin typeface="等线" panose="02010600030101010101" charset="-122"/>
                <a:ea typeface="等线" panose="02010600030101010101" charset="-122"/>
                <a:cs typeface="等线" panose="02010600030101010101" charset="-122"/>
              </a:rPr>
              <a:t>假设有 </a:t>
            </a:r>
            <a:r>
              <a:rPr lang="en-US" altLang="zh-CN" sz="1800" b="0" dirty="0">
                <a:solidFill>
                  <a:srgbClr val="00AEDB"/>
                </a:solidFill>
                <a:latin typeface="等线" panose="02010600030101010101" charset="-122"/>
                <a:ea typeface="等线" panose="02010600030101010101" charset="-122"/>
                <a:cs typeface="等线" panose="02010600030101010101" charset="-122"/>
              </a:rPr>
              <a:t>n </a:t>
            </a:r>
            <a:r>
              <a:rPr lang="zh-CN" altLang="en-US" sz="1800" b="0" dirty="0">
                <a:solidFill>
                  <a:srgbClr val="00AEDB"/>
                </a:solidFill>
                <a:latin typeface="等线" panose="02010600030101010101" charset="-122"/>
                <a:ea typeface="等线" panose="02010600030101010101" charset="-122"/>
                <a:cs typeface="等线" panose="02010600030101010101" charset="-122"/>
              </a:rPr>
              <a:t>个待聚类的样本，对于层次聚类算法，它的步骤是：</a:t>
            </a:r>
          </a:p>
          <a:p>
            <a:pPr marL="457200" indent="-457200" algn="l">
              <a:lnSpc>
                <a:spcPts val="4000"/>
              </a:lnSpc>
              <a:buFont typeface="Arial" panose="020B0604020202020204" pitchFamily="34" charset="0"/>
              <a:buChar char="•"/>
            </a:pPr>
            <a:r>
              <a:rPr lang="zh-CN" altLang="en-US" sz="1800" b="0" dirty="0">
                <a:solidFill>
                  <a:srgbClr val="00AEDB"/>
                </a:solidFill>
                <a:latin typeface="等线" panose="02010600030101010101" charset="-122"/>
                <a:ea typeface="等线" panose="02010600030101010101" charset="-122"/>
                <a:cs typeface="等线" panose="02010600030101010101" charset="-122"/>
              </a:rPr>
              <a:t>步骤一：（初始化）将每个样本都视为一个聚类；</a:t>
            </a:r>
          </a:p>
          <a:p>
            <a:pPr marL="457200" indent="-457200" algn="l">
              <a:lnSpc>
                <a:spcPts val="4000"/>
              </a:lnSpc>
              <a:buFont typeface="Arial" panose="020B0604020202020204" pitchFamily="34" charset="0"/>
              <a:buChar char="•"/>
            </a:pPr>
            <a:r>
              <a:rPr lang="zh-CN" altLang="en-US" sz="1800" b="0" dirty="0">
                <a:solidFill>
                  <a:srgbClr val="00AEDB"/>
                </a:solidFill>
                <a:latin typeface="等线" panose="02010600030101010101" charset="-122"/>
                <a:ea typeface="等线" panose="02010600030101010101" charset="-122"/>
                <a:cs typeface="等线" panose="02010600030101010101" charset="-122"/>
              </a:rPr>
              <a:t>步骤二：计算各个聚类之间的相似度；</a:t>
            </a:r>
          </a:p>
          <a:p>
            <a:pPr marL="457200" indent="-457200" algn="l">
              <a:lnSpc>
                <a:spcPts val="4000"/>
              </a:lnSpc>
              <a:buFont typeface="Arial" panose="020B0604020202020204" pitchFamily="34" charset="0"/>
              <a:buChar char="•"/>
            </a:pPr>
            <a:r>
              <a:rPr lang="zh-CN" altLang="en-US" sz="1800" b="0" dirty="0">
                <a:solidFill>
                  <a:srgbClr val="00AEDB"/>
                </a:solidFill>
                <a:latin typeface="等线" panose="02010600030101010101" charset="-122"/>
                <a:ea typeface="等线" panose="02010600030101010101" charset="-122"/>
                <a:cs typeface="等线" panose="02010600030101010101" charset="-122"/>
              </a:rPr>
              <a:t>步骤三：寻找最近的两个聚类，将他们归为一类；</a:t>
            </a:r>
          </a:p>
          <a:p>
            <a:pPr marL="457200" indent="-457200" algn="l">
              <a:lnSpc>
                <a:spcPts val="4000"/>
              </a:lnSpc>
              <a:buFont typeface="Arial" panose="020B0604020202020204" pitchFamily="34" charset="0"/>
              <a:buChar char="•"/>
            </a:pPr>
            <a:r>
              <a:rPr lang="zh-CN" altLang="en-US" sz="1800" b="0" dirty="0">
                <a:solidFill>
                  <a:srgbClr val="00AEDB"/>
                </a:solidFill>
                <a:latin typeface="等线" panose="02010600030101010101" charset="-122"/>
                <a:ea typeface="等线" panose="02010600030101010101" charset="-122"/>
                <a:cs typeface="等线" panose="02010600030101010101" charset="-122"/>
              </a:rPr>
              <a:t>步骤四：重复步骤二，步骤三；直到所有样本归为一类。</a:t>
            </a:r>
          </a:p>
          <a:p>
            <a:pPr marL="457200" indent="-457200" algn="l">
              <a:lnSpc>
                <a:spcPts val="4000"/>
              </a:lnSpc>
              <a:buFont typeface="Arial" panose="020B0604020202020204" pitchFamily="34" charset="0"/>
              <a:buChar char="•"/>
            </a:pPr>
            <a:r>
              <a:rPr lang="zh-CN" altLang="en-US" sz="1800" b="0" dirty="0">
                <a:solidFill>
                  <a:srgbClr val="00AEDB"/>
                </a:solidFill>
                <a:latin typeface="等线" panose="02010600030101010101" charset="-122"/>
                <a:ea typeface="等线" panose="02010600030101010101" charset="-122"/>
                <a:cs typeface="等线" panose="02010600030101010101" charset="-122"/>
              </a:rPr>
              <a:t>整个过程就是建立一棵树，在建立的过程中，可以在步骤四设置所需分类的类别个数，作为迭代的终止条件。</a:t>
            </a:r>
          </a:p>
        </p:txBody>
      </p:sp>
      <p:pic>
        <p:nvPicPr>
          <p:cNvPr id="7" name="图片 6" descr="preview">
            <a:extLst>
              <a:ext uri="{FF2B5EF4-FFF2-40B4-BE49-F238E27FC236}">
                <a16:creationId xmlns:a16="http://schemas.microsoft.com/office/drawing/2014/main" id="{2F7AC5BB-26A2-47D8-B1BD-B0FED6B3FC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4193" y="6425585"/>
            <a:ext cx="9663831" cy="3644090"/>
          </a:xfrm>
          <a:prstGeom prst="rect">
            <a:avLst/>
          </a:prstGeom>
          <a:noFill/>
          <a:ln>
            <a:noFill/>
          </a:ln>
        </p:spPr>
      </p:pic>
      <p:sp>
        <p:nvSpPr>
          <p:cNvPr id="8" name="文本框 7">
            <a:extLst>
              <a:ext uri="{FF2B5EF4-FFF2-40B4-BE49-F238E27FC236}">
                <a16:creationId xmlns:a16="http://schemas.microsoft.com/office/drawing/2014/main" id="{07893741-C9CA-4AE1-BF67-A262549D7D91}"/>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lang="zh-CN" altLang="en-US" sz="4000" dirty="0">
                <a:latin typeface="Arial" panose="020B0604020202020204" pitchFamily="34" charset="0"/>
                <a:cs typeface="Arial" panose="020B0604020202020204" pitchFamily="34" charset="0"/>
              </a:rPr>
              <a:t>核心算法</a:t>
            </a:r>
            <a:r>
              <a:rPr lang="en-US" altLang="zh-CN" sz="4000" dirty="0">
                <a:latin typeface="Arial" panose="020B0604020202020204" pitchFamily="34" charset="0"/>
                <a:cs typeface="Arial" panose="020B0604020202020204" pitchFamily="34" charset="0"/>
              </a:rPr>
              <a:t>-</a:t>
            </a:r>
            <a:r>
              <a:rPr lang="zh-CN" altLang="en-US" sz="4000" dirty="0">
                <a:latin typeface="Arial" panose="020B0604020202020204" pitchFamily="34" charset="0"/>
                <a:cs typeface="Arial" panose="020B0604020202020204" pitchFamily="34" charset="0"/>
              </a:rPr>
              <a:t>层次聚类算法</a:t>
            </a:r>
            <a:endPar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pic>
        <p:nvPicPr>
          <p:cNvPr id="9" name="图片 8" descr="preview">
            <a:extLst>
              <a:ext uri="{FF2B5EF4-FFF2-40B4-BE49-F238E27FC236}">
                <a16:creationId xmlns:a16="http://schemas.microsoft.com/office/drawing/2014/main" id="{C64A646A-4DE4-4378-9A4C-735786D2F5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97116" y="1358491"/>
            <a:ext cx="7591673" cy="5798135"/>
          </a:xfrm>
          <a:prstGeom prst="rect">
            <a:avLst/>
          </a:prstGeom>
          <a:noFill/>
          <a:ln>
            <a:noFill/>
          </a:ln>
        </p:spPr>
      </p:pic>
    </p:spTree>
    <p:extLst>
      <p:ext uri="{BB962C8B-B14F-4D97-AF65-F5344CB8AC3E}">
        <p14:creationId xmlns:p14="http://schemas.microsoft.com/office/powerpoint/2010/main" val="21916363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C1F3177-79C2-44AC-96EE-706B90E99795}"/>
              </a:ext>
            </a:extLst>
          </p:cNvPr>
          <p:cNvPicPr>
            <a:picLocks noChangeAspect="1"/>
          </p:cNvPicPr>
          <p:nvPr/>
        </p:nvPicPr>
        <p:blipFill>
          <a:blip r:embed="rId2"/>
          <a:stretch>
            <a:fillRect/>
          </a:stretch>
        </p:blipFill>
        <p:spPr>
          <a:xfrm>
            <a:off x="5918401" y="1085096"/>
            <a:ext cx="9502529" cy="10052443"/>
          </a:xfrm>
          <a:prstGeom prst="rect">
            <a:avLst/>
          </a:prstGeom>
        </p:spPr>
      </p:pic>
      <p:sp>
        <p:nvSpPr>
          <p:cNvPr id="5" name="文本框 4">
            <a:extLst>
              <a:ext uri="{FF2B5EF4-FFF2-40B4-BE49-F238E27FC236}">
                <a16:creationId xmlns:a16="http://schemas.microsoft.com/office/drawing/2014/main" id="{B639097A-DB3C-4BA2-AFB7-4A48EE922C0F}"/>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lang="zh-CN" altLang="en-US" sz="4000" dirty="0">
                <a:latin typeface="Arial" panose="020B0604020202020204" pitchFamily="34" charset="0"/>
                <a:cs typeface="Arial" panose="020B0604020202020204" pitchFamily="34" charset="0"/>
              </a:rPr>
              <a:t>核心算法</a:t>
            </a:r>
            <a:r>
              <a:rPr lang="en-US" altLang="zh-CN" sz="4000" dirty="0">
                <a:latin typeface="Arial" panose="020B0604020202020204" pitchFamily="34" charset="0"/>
                <a:cs typeface="Arial" panose="020B0604020202020204" pitchFamily="34" charset="0"/>
              </a:rPr>
              <a:t>-</a:t>
            </a:r>
            <a:r>
              <a:rPr lang="zh-CN" altLang="en-US" sz="4000" dirty="0">
                <a:latin typeface="Arial" panose="020B0604020202020204" pitchFamily="34" charset="0"/>
                <a:cs typeface="Arial" panose="020B0604020202020204" pitchFamily="34" charset="0"/>
              </a:rPr>
              <a:t>处理流程</a:t>
            </a:r>
            <a:endPar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spTree>
    <p:extLst>
      <p:ext uri="{BB962C8B-B14F-4D97-AF65-F5344CB8AC3E}">
        <p14:creationId xmlns:p14="http://schemas.microsoft.com/office/powerpoint/2010/main" val="47841727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B62578C-6D40-4E34-8E0A-9C999FC565E7}"/>
              </a:ext>
            </a:extLst>
          </p:cNvPr>
          <p:cNvSpPr/>
          <p:nvPr/>
        </p:nvSpPr>
        <p:spPr>
          <a:xfrm>
            <a:off x="4030689" y="1573893"/>
            <a:ext cx="10160000" cy="319768"/>
          </a:xfrm>
          <a:prstGeom prst="rect">
            <a:avLst/>
          </a:prstGeom>
        </p:spPr>
        <p:txBody>
          <a:bodyPr>
            <a:spAutoFit/>
          </a:bodyPr>
          <a:lstStyle/>
          <a:p>
            <a:pPr algn="l">
              <a:lnSpc>
                <a:spcPts val="2000"/>
              </a:lnSpc>
            </a:pPr>
            <a:endParaRPr lang="en-US" altLang="zh-CN" sz="1200" dirty="0"/>
          </a:p>
        </p:txBody>
      </p:sp>
      <p:sp>
        <p:nvSpPr>
          <p:cNvPr id="6" name="文本框 5">
            <a:extLst>
              <a:ext uri="{FF2B5EF4-FFF2-40B4-BE49-F238E27FC236}">
                <a16:creationId xmlns:a16="http://schemas.microsoft.com/office/drawing/2014/main" id="{29402135-80EE-46F3-988B-31E7FDCE4530}"/>
              </a:ext>
            </a:extLst>
          </p:cNvPr>
          <p:cNvSpPr txBox="1"/>
          <p:nvPr/>
        </p:nvSpPr>
        <p:spPr>
          <a:xfrm>
            <a:off x="2396961" y="1893661"/>
            <a:ext cx="14275720" cy="8267904"/>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9531" tIns="59531" rIns="59531" bIns="59531" numCol="1" spcCol="38100" rtlCol="0" anchor="ctr" forceAA="0">
            <a:spAutoFit/>
          </a:bodyPr>
          <a:lstStyle/>
          <a:p>
            <a:pPr algn="l">
              <a:lnSpc>
                <a:spcPts val="4000"/>
              </a:lnSpc>
            </a:pPr>
            <a:r>
              <a:rPr lang="zh-CN" altLang="en-US" sz="2000" b="0" dirty="0">
                <a:solidFill>
                  <a:srgbClr val="00AEDB"/>
                </a:solidFill>
                <a:latin typeface="等线" panose="02010600030101010101" charset="-122"/>
                <a:ea typeface="等线" panose="02010600030101010101" charset="-122"/>
                <a:cs typeface="等线" panose="02010600030101010101" charset="-122"/>
              </a:rPr>
              <a:t>为了确定日志聚类泛化的程度，我们需要先了解一些定义：</a:t>
            </a:r>
          </a:p>
          <a:p>
            <a:pPr marL="342900" indent="-342900" algn="l">
              <a:lnSpc>
                <a:spcPts val="4000"/>
              </a:lnSpc>
              <a:buFont typeface="Arial" panose="020B0604020202020204" pitchFamily="34" charset="0"/>
              <a:buChar char="•"/>
            </a:pPr>
            <a:r>
              <a:rPr lang="zh-CN" altLang="en-US" sz="2000" b="0" dirty="0">
                <a:solidFill>
                  <a:srgbClr val="00AEDB"/>
                </a:solidFill>
                <a:latin typeface="等线" panose="02010600030101010101" charset="-122"/>
                <a:ea typeface="等线" panose="02010600030101010101" charset="-122"/>
                <a:cs typeface="等线" panose="02010600030101010101" charset="-122"/>
              </a:rPr>
              <a:t>属性 </a:t>
            </a:r>
            <a:r>
              <a:rPr lang="en-US" altLang="zh-CN" sz="2000" b="0" dirty="0">
                <a:solidFill>
                  <a:srgbClr val="00AEDB"/>
                </a:solidFill>
                <a:latin typeface="等线" panose="02010600030101010101" charset="-122"/>
                <a:ea typeface="等线" panose="02010600030101010101" charset="-122"/>
                <a:cs typeface="等线" panose="02010600030101010101" charset="-122"/>
              </a:rPr>
              <a:t>( Attribute )</a:t>
            </a:r>
            <a:r>
              <a:rPr lang="zh-CN" altLang="en-US" sz="2000" b="0" dirty="0">
                <a:solidFill>
                  <a:srgbClr val="00AEDB"/>
                </a:solidFill>
                <a:latin typeface="等线" panose="02010600030101010101" charset="-122"/>
                <a:ea typeface="等线" panose="02010600030101010101" charset="-122"/>
                <a:cs typeface="等线" panose="02010600030101010101" charset="-122"/>
              </a:rPr>
              <a:t>：构成报警日志的基本信息，如机器、环境、时间等，记作 </a:t>
            </a:r>
            <a:r>
              <a:rPr lang="en-US" altLang="zh-CN" sz="2000" b="0" dirty="0" err="1">
                <a:solidFill>
                  <a:srgbClr val="00AEDB"/>
                </a:solidFill>
                <a:latin typeface="等线" panose="02010600030101010101" charset="-122"/>
                <a:ea typeface="等线" panose="02010600030101010101" charset="-122"/>
                <a:cs typeface="等线" panose="02010600030101010101" charset="-122"/>
              </a:rPr>
              <a:t>AiAi</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endParaRPr lang="en-US" altLang="zh-CN" sz="2000" b="0" dirty="0">
              <a:solidFill>
                <a:srgbClr val="00AEDB"/>
              </a:solidFill>
              <a:latin typeface="等线" panose="02010600030101010101" charset="-122"/>
              <a:ea typeface="等线" panose="02010600030101010101" charset="-122"/>
              <a:cs typeface="等线" panose="02010600030101010101" charset="-122"/>
            </a:endParaRPr>
          </a:p>
          <a:p>
            <a:pPr marL="342900" indent="-342900" algn="l">
              <a:lnSpc>
                <a:spcPts val="4000"/>
              </a:lnSpc>
              <a:buFont typeface="Arial" panose="020B0604020202020204" pitchFamily="34" charset="0"/>
              <a:buChar char="•"/>
            </a:pPr>
            <a:r>
              <a:rPr lang="zh-CN" altLang="en-US" sz="2000" b="0" dirty="0">
                <a:solidFill>
                  <a:srgbClr val="00AEDB"/>
                </a:solidFill>
                <a:latin typeface="等线" panose="02010600030101010101" charset="-122"/>
                <a:ea typeface="等线" panose="02010600030101010101" charset="-122"/>
                <a:cs typeface="等线" panose="02010600030101010101" charset="-122"/>
              </a:rPr>
              <a:t>值域 </a:t>
            </a:r>
            <a:r>
              <a:rPr lang="en-US" altLang="zh-CN" sz="2000" b="0" dirty="0">
                <a:solidFill>
                  <a:srgbClr val="00AEDB"/>
                </a:solidFill>
                <a:latin typeface="等线" panose="02010600030101010101" charset="-122"/>
                <a:ea typeface="等线" panose="02010600030101010101" charset="-122"/>
                <a:cs typeface="等线" panose="02010600030101010101" charset="-122"/>
              </a:rPr>
              <a:t>( Domain )</a:t>
            </a:r>
            <a:r>
              <a:rPr lang="zh-CN" altLang="en-US" sz="2000" b="0" dirty="0">
                <a:solidFill>
                  <a:srgbClr val="00AEDB"/>
                </a:solidFill>
                <a:latin typeface="等线" panose="02010600030101010101" charset="-122"/>
                <a:ea typeface="等线" panose="02010600030101010101" charset="-122"/>
                <a:cs typeface="等线" panose="02010600030101010101" charset="-122"/>
              </a:rPr>
              <a:t>：属性 </a:t>
            </a:r>
            <a:r>
              <a:rPr lang="en-US" altLang="zh-CN" sz="2000" b="0" dirty="0" err="1">
                <a:solidFill>
                  <a:srgbClr val="00AEDB"/>
                </a:solidFill>
                <a:latin typeface="等线" panose="02010600030101010101" charset="-122"/>
                <a:ea typeface="等线" panose="02010600030101010101" charset="-122"/>
                <a:cs typeface="等线" panose="02010600030101010101" charset="-122"/>
              </a:rPr>
              <a:t>AiAi</a:t>
            </a: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的值域 </a:t>
            </a: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取值范围 </a:t>
            </a:r>
            <a:r>
              <a:rPr lang="en-US" altLang="zh-CN" sz="2000" b="0" dirty="0">
                <a:solidFill>
                  <a:srgbClr val="00AEDB"/>
                </a:solidFill>
                <a:latin typeface="等线" panose="02010600030101010101" charset="-122"/>
                <a:ea typeface="等线" panose="02010600030101010101" charset="-122"/>
                <a:cs typeface="等线" panose="02010600030101010101" charset="-122"/>
              </a:rPr>
              <a:t>)</a:t>
            </a:r>
            <a:r>
              <a:rPr lang="zh-CN" altLang="en-US" sz="2000" b="0" dirty="0">
                <a:solidFill>
                  <a:srgbClr val="00AEDB"/>
                </a:solidFill>
                <a:latin typeface="等线" panose="02010600030101010101" charset="-122"/>
                <a:ea typeface="等线" panose="02010600030101010101" charset="-122"/>
                <a:cs typeface="等线" panose="02010600030101010101" charset="-122"/>
              </a:rPr>
              <a:t>，记作 </a:t>
            </a:r>
            <a:r>
              <a:rPr lang="en-US" altLang="zh-CN" sz="2000" b="0" dirty="0">
                <a:solidFill>
                  <a:srgbClr val="00AEDB"/>
                </a:solidFill>
                <a:latin typeface="等线" panose="02010600030101010101" charset="-122"/>
                <a:ea typeface="等线" panose="02010600030101010101" charset="-122"/>
                <a:cs typeface="等线" panose="02010600030101010101" charset="-122"/>
              </a:rPr>
              <a:t>Dom(Ai)Dom(Ai)</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endParaRPr lang="en-US" altLang="zh-CN" sz="2000" b="0" dirty="0">
              <a:solidFill>
                <a:srgbClr val="00AEDB"/>
              </a:solidFill>
              <a:latin typeface="等线" panose="02010600030101010101" charset="-122"/>
              <a:ea typeface="等线" panose="02010600030101010101" charset="-122"/>
              <a:cs typeface="等线" panose="02010600030101010101" charset="-122"/>
            </a:endParaRPr>
          </a:p>
          <a:p>
            <a:pPr marL="342900" indent="-342900" algn="l">
              <a:lnSpc>
                <a:spcPts val="4000"/>
              </a:lnSpc>
              <a:buFont typeface="Arial" panose="020B0604020202020204" pitchFamily="34" charset="0"/>
              <a:buChar char="•"/>
            </a:pPr>
            <a:r>
              <a:rPr lang="zh-CN" altLang="en-US" sz="2000" b="0" dirty="0">
                <a:solidFill>
                  <a:srgbClr val="00AEDB"/>
                </a:solidFill>
                <a:latin typeface="等线" panose="02010600030101010101" charset="-122"/>
                <a:ea typeface="等线" panose="02010600030101010101" charset="-122"/>
                <a:cs typeface="等线" panose="02010600030101010101" charset="-122"/>
              </a:rPr>
              <a:t>泛化层次结构 </a:t>
            </a:r>
            <a:r>
              <a:rPr lang="en-US" altLang="zh-CN" sz="2000" b="0" dirty="0">
                <a:solidFill>
                  <a:srgbClr val="00AEDB"/>
                </a:solidFill>
                <a:latin typeface="等线" panose="02010600030101010101" charset="-122"/>
                <a:ea typeface="等线" panose="02010600030101010101" charset="-122"/>
                <a:cs typeface="等线" panose="02010600030101010101" charset="-122"/>
              </a:rPr>
              <a:t>( Generalization Hierarchy )</a:t>
            </a:r>
            <a:r>
              <a:rPr lang="zh-CN" altLang="en-US" sz="2000" b="0" dirty="0">
                <a:solidFill>
                  <a:srgbClr val="00AEDB"/>
                </a:solidFill>
                <a:latin typeface="等线" panose="02010600030101010101" charset="-122"/>
                <a:ea typeface="等线" panose="02010600030101010101" charset="-122"/>
                <a:cs typeface="等线" panose="02010600030101010101" charset="-122"/>
              </a:rPr>
              <a:t>：对于每个属性 </a:t>
            </a:r>
            <a:r>
              <a:rPr lang="en-US" altLang="zh-CN" sz="2000" b="0" dirty="0" err="1">
                <a:solidFill>
                  <a:srgbClr val="00AEDB"/>
                </a:solidFill>
                <a:latin typeface="等线" panose="02010600030101010101" charset="-122"/>
                <a:ea typeface="等线" panose="02010600030101010101" charset="-122"/>
                <a:cs typeface="等线" panose="02010600030101010101" charset="-122"/>
              </a:rPr>
              <a:t>AiAi</a:t>
            </a:r>
            <a:r>
              <a:rPr lang="zh-CN" altLang="en-US" sz="2000" b="0" dirty="0">
                <a:solidFill>
                  <a:srgbClr val="00AEDB"/>
                </a:solidFill>
                <a:latin typeface="等线" panose="02010600030101010101" charset="-122"/>
                <a:ea typeface="等线" panose="02010600030101010101" charset="-122"/>
                <a:cs typeface="等线" panose="02010600030101010101" charset="-122"/>
              </a:rPr>
              <a:t>，都有一个对应的泛化层次结构，记作 </a:t>
            </a:r>
            <a:r>
              <a:rPr lang="en-US" altLang="zh-CN" sz="2000" b="0" dirty="0" err="1">
                <a:solidFill>
                  <a:srgbClr val="00AEDB"/>
                </a:solidFill>
                <a:latin typeface="等线" panose="02010600030101010101" charset="-122"/>
                <a:ea typeface="等线" panose="02010600030101010101" charset="-122"/>
                <a:cs typeface="等线" panose="02010600030101010101" charset="-122"/>
              </a:rPr>
              <a:t>GiGi</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endParaRPr lang="en-US" altLang="zh-CN" sz="2000" b="0" dirty="0">
              <a:solidFill>
                <a:srgbClr val="00AEDB"/>
              </a:solidFill>
              <a:latin typeface="等线" panose="02010600030101010101" charset="-122"/>
              <a:ea typeface="等线" panose="02010600030101010101" charset="-122"/>
              <a:cs typeface="等线" panose="02010600030101010101" charset="-122"/>
            </a:endParaRPr>
          </a:p>
          <a:p>
            <a:pPr marL="342900" indent="-342900" algn="l">
              <a:lnSpc>
                <a:spcPts val="4000"/>
              </a:lnSpc>
              <a:buFont typeface="Arial" panose="020B0604020202020204" pitchFamily="34" charset="0"/>
              <a:buChar char="•"/>
            </a:pPr>
            <a:r>
              <a:rPr lang="zh-CN" altLang="en-US" sz="2000" b="0" dirty="0">
                <a:solidFill>
                  <a:srgbClr val="00AEDB"/>
                </a:solidFill>
                <a:latin typeface="等线" panose="02010600030101010101" charset="-122"/>
                <a:ea typeface="等线" panose="02010600030101010101" charset="-122"/>
                <a:cs typeface="等线" panose="02010600030101010101" charset="-122"/>
              </a:rPr>
              <a:t>不相似度 </a:t>
            </a:r>
            <a:r>
              <a:rPr lang="en-US" altLang="zh-CN" sz="2000" b="0" dirty="0">
                <a:solidFill>
                  <a:srgbClr val="00AEDB"/>
                </a:solidFill>
                <a:latin typeface="等线" panose="02010600030101010101" charset="-122"/>
                <a:ea typeface="等线" panose="02010600030101010101" charset="-122"/>
                <a:cs typeface="等线" panose="02010600030101010101" charset="-122"/>
              </a:rPr>
              <a:t>( Dissimilarity )</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endParaRPr lang="en-US" altLang="zh-CN" sz="2000" b="0" dirty="0">
              <a:solidFill>
                <a:srgbClr val="00AEDB"/>
              </a:solidFill>
              <a:latin typeface="等线" panose="02010600030101010101" charset="-122"/>
              <a:ea typeface="等线" panose="02010600030101010101" charset="-122"/>
              <a:cs typeface="等线" panose="02010600030101010101" charset="-122"/>
            </a:endParaRPr>
          </a:p>
          <a:p>
            <a:pPr algn="l">
              <a:lnSpc>
                <a:spcPts val="4000"/>
              </a:lnSpc>
            </a:pP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定义为 </a:t>
            </a:r>
            <a:r>
              <a:rPr lang="en-US" altLang="zh-CN" sz="2000" b="0" dirty="0">
                <a:solidFill>
                  <a:srgbClr val="00AEDB"/>
                </a:solidFill>
                <a:latin typeface="等线" panose="02010600030101010101" charset="-122"/>
                <a:ea typeface="等线" panose="02010600030101010101" charset="-122"/>
                <a:cs typeface="等线" panose="02010600030101010101" charset="-122"/>
              </a:rPr>
              <a:t>d(a1,a2)d(a1,a2)</a:t>
            </a:r>
            <a:r>
              <a:rPr lang="zh-CN" altLang="en-US" sz="2000" b="0" dirty="0">
                <a:solidFill>
                  <a:srgbClr val="00AEDB"/>
                </a:solidFill>
                <a:latin typeface="等线" panose="02010600030101010101" charset="-122"/>
                <a:ea typeface="等线" panose="02010600030101010101" charset="-122"/>
                <a:cs typeface="等线" panose="02010600030101010101" charset="-122"/>
              </a:rPr>
              <a:t>。它接受两个报警 </a:t>
            </a:r>
            <a:r>
              <a:rPr lang="en-US" altLang="zh-CN" sz="2000" b="0" dirty="0">
                <a:solidFill>
                  <a:srgbClr val="00AEDB"/>
                </a:solidFill>
                <a:latin typeface="等线" panose="02010600030101010101" charset="-122"/>
                <a:ea typeface="等线" panose="02010600030101010101" charset="-122"/>
                <a:cs typeface="等线" panose="02010600030101010101" charset="-122"/>
              </a:rPr>
              <a:t>a1a1</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r>
              <a:rPr lang="en-US" altLang="zh-CN" sz="2000" b="0" dirty="0">
                <a:solidFill>
                  <a:srgbClr val="00AEDB"/>
                </a:solidFill>
                <a:latin typeface="等线" panose="02010600030101010101" charset="-122"/>
                <a:ea typeface="等线" panose="02010600030101010101" charset="-122"/>
                <a:cs typeface="等线" panose="02010600030101010101" charset="-122"/>
              </a:rPr>
              <a:t>a2a2 </a:t>
            </a:r>
            <a:r>
              <a:rPr lang="zh-CN" altLang="en-US" sz="2000" b="0" dirty="0">
                <a:solidFill>
                  <a:srgbClr val="00AEDB"/>
                </a:solidFill>
                <a:latin typeface="等线" panose="02010600030101010101" charset="-122"/>
                <a:ea typeface="等线" panose="02010600030101010101" charset="-122"/>
                <a:cs typeface="等线" panose="02010600030101010101" charset="-122"/>
              </a:rPr>
              <a:t>作为输入，并返回一个数值量，表示这两个报警不相似的程度。</a:t>
            </a:r>
            <a:endParaRPr lang="en-US" altLang="zh-CN" sz="2000" b="0" dirty="0">
              <a:solidFill>
                <a:srgbClr val="00AEDB"/>
              </a:solidFill>
              <a:latin typeface="等线" panose="02010600030101010101" charset="-122"/>
              <a:ea typeface="等线" panose="02010600030101010101" charset="-122"/>
              <a:cs typeface="等线" panose="02010600030101010101" charset="-122"/>
            </a:endParaRPr>
          </a:p>
          <a:p>
            <a:pPr algn="l">
              <a:lnSpc>
                <a:spcPts val="4000"/>
              </a:lnSpc>
            </a:pP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当 </a:t>
            </a:r>
            <a:r>
              <a:rPr lang="en-US" altLang="zh-CN" sz="2000" b="0" dirty="0">
                <a:solidFill>
                  <a:srgbClr val="00AEDB"/>
                </a:solidFill>
                <a:latin typeface="等线" panose="02010600030101010101" charset="-122"/>
                <a:ea typeface="等线" panose="02010600030101010101" charset="-122"/>
                <a:cs typeface="等线" panose="02010600030101010101" charset="-122"/>
              </a:rPr>
              <a:t>d(a1,a2)d(a1,a2) </a:t>
            </a:r>
            <a:r>
              <a:rPr lang="zh-CN" altLang="en-US" sz="2000" b="0" dirty="0">
                <a:solidFill>
                  <a:srgbClr val="00AEDB"/>
                </a:solidFill>
                <a:latin typeface="等线" panose="02010600030101010101" charset="-122"/>
                <a:ea typeface="等线" panose="02010600030101010101" charset="-122"/>
                <a:cs typeface="等线" panose="02010600030101010101" charset="-122"/>
              </a:rPr>
              <a:t>较小时，表示报警 </a:t>
            </a:r>
            <a:r>
              <a:rPr lang="en-US" altLang="zh-CN" sz="2000" b="0" dirty="0">
                <a:solidFill>
                  <a:srgbClr val="00AEDB"/>
                </a:solidFill>
                <a:latin typeface="等线" panose="02010600030101010101" charset="-122"/>
                <a:ea typeface="等线" panose="02010600030101010101" charset="-122"/>
                <a:cs typeface="等线" panose="02010600030101010101" charset="-122"/>
              </a:rPr>
              <a:t>a1a1 </a:t>
            </a:r>
            <a:r>
              <a:rPr lang="zh-CN" altLang="en-US" sz="2000" b="0" dirty="0">
                <a:solidFill>
                  <a:srgbClr val="00AEDB"/>
                </a:solidFill>
                <a:latin typeface="等线" panose="02010600030101010101" charset="-122"/>
                <a:ea typeface="等线" panose="02010600030101010101" charset="-122"/>
                <a:cs typeface="等线" panose="02010600030101010101" charset="-122"/>
              </a:rPr>
              <a:t>和报警 </a:t>
            </a:r>
            <a:r>
              <a:rPr lang="en-US" altLang="zh-CN" sz="2000" b="0" dirty="0">
                <a:solidFill>
                  <a:srgbClr val="00AEDB"/>
                </a:solidFill>
                <a:latin typeface="等线" panose="02010600030101010101" charset="-122"/>
                <a:ea typeface="等线" panose="02010600030101010101" charset="-122"/>
                <a:cs typeface="等线" panose="02010600030101010101" charset="-122"/>
              </a:rPr>
              <a:t>a2a2 </a:t>
            </a:r>
            <a:r>
              <a:rPr lang="zh-CN" altLang="en-US" sz="2000" b="0" dirty="0">
                <a:solidFill>
                  <a:srgbClr val="00AEDB"/>
                </a:solidFill>
                <a:latin typeface="等线" panose="02010600030101010101" charset="-122"/>
                <a:ea typeface="等线" panose="02010600030101010101" charset="-122"/>
                <a:cs typeface="等线" panose="02010600030101010101" charset="-122"/>
              </a:rPr>
              <a:t>越相似，相反越大则越不相似。</a:t>
            </a:r>
            <a:endParaRPr lang="en-US" altLang="zh-CN" sz="2000" b="0" dirty="0">
              <a:solidFill>
                <a:srgbClr val="00AEDB"/>
              </a:solidFill>
              <a:latin typeface="等线" panose="02010600030101010101" charset="-122"/>
              <a:ea typeface="等线" panose="02010600030101010101" charset="-122"/>
              <a:cs typeface="等线" panose="02010600030101010101" charset="-122"/>
            </a:endParaRPr>
          </a:p>
          <a:p>
            <a:pPr algn="l">
              <a:lnSpc>
                <a:spcPts val="4000"/>
              </a:lnSpc>
            </a:pP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为了计算不相似度，则需要用户预先定义好报警信息的 泛化层次结构。</a:t>
            </a:r>
          </a:p>
          <a:p>
            <a:pPr marL="342900" indent="-342900" algn="l">
              <a:lnSpc>
                <a:spcPts val="4000"/>
              </a:lnSpc>
              <a:buFont typeface="Arial" panose="020B0604020202020204" pitchFamily="34" charset="0"/>
              <a:buChar char="•"/>
            </a:pPr>
            <a:r>
              <a:rPr lang="zh-CN" altLang="en-US" sz="2000" b="0" dirty="0">
                <a:solidFill>
                  <a:srgbClr val="00AEDB"/>
                </a:solidFill>
                <a:latin typeface="等线" panose="02010600030101010101" charset="-122"/>
                <a:ea typeface="等线" panose="02010600030101010101" charset="-122"/>
                <a:cs typeface="等线" panose="02010600030101010101" charset="-122"/>
              </a:rPr>
              <a:t>计算 </a:t>
            </a:r>
            <a:r>
              <a:rPr lang="en-US" altLang="zh-CN" sz="2000" b="0" dirty="0">
                <a:solidFill>
                  <a:srgbClr val="00AEDB"/>
                </a:solidFill>
                <a:latin typeface="等线" panose="02010600030101010101" charset="-122"/>
                <a:ea typeface="等线" panose="02010600030101010101" charset="-122"/>
                <a:cs typeface="等线" panose="02010600030101010101" charset="-122"/>
              </a:rPr>
              <a:t>d(a1,a2)d(a1,a2)</a:t>
            </a:r>
            <a:r>
              <a:rPr lang="zh-CN" altLang="en-US" sz="2000" b="0" dirty="0">
                <a:solidFill>
                  <a:srgbClr val="00AEDB"/>
                </a:solidFill>
                <a:latin typeface="等线" panose="02010600030101010101" charset="-122"/>
                <a:ea typeface="等线" panose="02010600030101010101" charset="-122"/>
                <a:cs typeface="等线" panose="02010600030101010101" charset="-122"/>
              </a:rPr>
              <a:t>，我们先定义两个属性值的不相似度：</a:t>
            </a:r>
            <a:endParaRPr lang="en-US" altLang="zh-CN" sz="2000" b="0" dirty="0">
              <a:solidFill>
                <a:srgbClr val="00AEDB"/>
              </a:solidFill>
              <a:latin typeface="等线" panose="02010600030101010101" charset="-122"/>
              <a:ea typeface="等线" panose="02010600030101010101" charset="-122"/>
              <a:cs typeface="等线" panose="02010600030101010101" charset="-122"/>
            </a:endParaRPr>
          </a:p>
          <a:p>
            <a:pPr algn="l">
              <a:lnSpc>
                <a:spcPts val="4000"/>
              </a:lnSpc>
            </a:pP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令 </a:t>
            </a:r>
            <a:r>
              <a:rPr lang="en-US" altLang="zh-CN" sz="2000" b="0" dirty="0">
                <a:solidFill>
                  <a:srgbClr val="00AEDB"/>
                </a:solidFill>
                <a:latin typeface="等线" panose="02010600030101010101" charset="-122"/>
                <a:ea typeface="等线" panose="02010600030101010101" charset="-122"/>
                <a:cs typeface="等线" panose="02010600030101010101" charset="-122"/>
              </a:rPr>
              <a:t>x1x1</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r>
              <a:rPr lang="en-US" altLang="zh-CN" sz="2000" b="0" dirty="0">
                <a:solidFill>
                  <a:srgbClr val="00AEDB"/>
                </a:solidFill>
                <a:latin typeface="等线" panose="02010600030101010101" charset="-122"/>
                <a:ea typeface="等线" panose="02010600030101010101" charset="-122"/>
                <a:cs typeface="等线" panose="02010600030101010101" charset="-122"/>
              </a:rPr>
              <a:t>x2x2 </a:t>
            </a:r>
            <a:r>
              <a:rPr lang="zh-CN" altLang="en-US" sz="2000" b="0" dirty="0">
                <a:solidFill>
                  <a:srgbClr val="00AEDB"/>
                </a:solidFill>
                <a:latin typeface="等线" panose="02010600030101010101" charset="-122"/>
                <a:ea typeface="等线" panose="02010600030101010101" charset="-122"/>
                <a:cs typeface="等线" panose="02010600030101010101" charset="-122"/>
              </a:rPr>
              <a:t>为 </a:t>
            </a:r>
            <a:r>
              <a:rPr lang="en-US" altLang="zh-CN" sz="2000" b="0" dirty="0">
                <a:solidFill>
                  <a:srgbClr val="00AEDB"/>
                </a:solidFill>
                <a:latin typeface="等线" panose="02010600030101010101" charset="-122"/>
                <a:ea typeface="等线" panose="02010600030101010101" charset="-122"/>
                <a:cs typeface="等线" panose="02010600030101010101" charset="-122"/>
              </a:rPr>
              <a:t>a1a1</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r>
              <a:rPr lang="en-US" altLang="zh-CN" sz="2000" b="0" dirty="0">
                <a:solidFill>
                  <a:srgbClr val="00AEDB"/>
                </a:solidFill>
                <a:latin typeface="等线" panose="02010600030101010101" charset="-122"/>
                <a:ea typeface="等线" panose="02010600030101010101" charset="-122"/>
                <a:cs typeface="等线" panose="02010600030101010101" charset="-122"/>
              </a:rPr>
              <a:t>a2a2 </a:t>
            </a:r>
            <a:r>
              <a:rPr lang="zh-CN" altLang="en-US" sz="2000" b="0" dirty="0">
                <a:solidFill>
                  <a:srgbClr val="00AEDB"/>
                </a:solidFill>
                <a:latin typeface="等线" panose="02010600030101010101" charset="-122"/>
                <a:ea typeface="等线" panose="02010600030101010101" charset="-122"/>
                <a:cs typeface="等线" panose="02010600030101010101" charset="-122"/>
              </a:rPr>
              <a:t>某个属性 </a:t>
            </a:r>
            <a:r>
              <a:rPr lang="en-US" altLang="zh-CN" sz="2000" b="0" dirty="0" err="1">
                <a:solidFill>
                  <a:srgbClr val="00AEDB"/>
                </a:solidFill>
                <a:latin typeface="等线" panose="02010600030101010101" charset="-122"/>
                <a:ea typeface="等线" panose="02010600030101010101" charset="-122"/>
                <a:cs typeface="等线" panose="02010600030101010101" charset="-122"/>
              </a:rPr>
              <a:t>AiAi</a:t>
            </a: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的两个不同的值，</a:t>
            </a:r>
            <a:r>
              <a:rPr lang="en-US" altLang="zh-CN" sz="2000" b="0" dirty="0">
                <a:solidFill>
                  <a:srgbClr val="00AEDB"/>
                </a:solidFill>
                <a:latin typeface="等线" panose="02010600030101010101" charset="-122"/>
                <a:ea typeface="等线" panose="02010600030101010101" charset="-122"/>
                <a:cs typeface="等线" panose="02010600030101010101" charset="-122"/>
              </a:rPr>
              <a:t>x1</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r>
              <a:rPr lang="en-US" altLang="zh-CN" sz="2000" b="0" dirty="0">
                <a:solidFill>
                  <a:srgbClr val="00AEDB"/>
                </a:solidFill>
                <a:latin typeface="等线" panose="02010600030101010101" charset="-122"/>
                <a:ea typeface="等线" panose="02010600030101010101" charset="-122"/>
                <a:cs typeface="等线" panose="02010600030101010101" charset="-122"/>
              </a:rPr>
              <a:t>x2∈Dom(Ai)x1</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r>
              <a:rPr lang="en-US" altLang="zh-CN" sz="2000" b="0" dirty="0">
                <a:solidFill>
                  <a:srgbClr val="00AEDB"/>
                </a:solidFill>
                <a:latin typeface="等线" panose="02010600030101010101" charset="-122"/>
                <a:ea typeface="等线" panose="02010600030101010101" charset="-122"/>
                <a:cs typeface="等线" panose="02010600030101010101" charset="-122"/>
              </a:rPr>
              <a:t>x2∈Dom(Ai)</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p>
          <a:p>
            <a:pPr algn="l">
              <a:lnSpc>
                <a:spcPts val="4000"/>
              </a:lnSpc>
            </a:pP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在属性 </a:t>
            </a:r>
            <a:r>
              <a:rPr lang="en-US" altLang="zh-CN" sz="2000" b="0" dirty="0" err="1">
                <a:solidFill>
                  <a:srgbClr val="00AEDB"/>
                </a:solidFill>
                <a:latin typeface="等线" panose="02010600030101010101" charset="-122"/>
                <a:ea typeface="等线" panose="02010600030101010101" charset="-122"/>
                <a:cs typeface="等线" panose="02010600030101010101" charset="-122"/>
              </a:rPr>
              <a:t>AiAi</a:t>
            </a: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的泛化层次结构 </a:t>
            </a:r>
            <a:r>
              <a:rPr lang="en-US" altLang="zh-CN" sz="2000" b="0" dirty="0" err="1">
                <a:solidFill>
                  <a:srgbClr val="00AEDB"/>
                </a:solidFill>
                <a:latin typeface="等线" panose="02010600030101010101" charset="-122"/>
                <a:ea typeface="等线" panose="02010600030101010101" charset="-122"/>
                <a:cs typeface="等线" panose="02010600030101010101" charset="-122"/>
              </a:rPr>
              <a:t>GiGi</a:t>
            </a: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中，通过一个公共点父节点 </a:t>
            </a:r>
            <a:r>
              <a:rPr lang="en-US" altLang="zh-CN" sz="2000" b="0" dirty="0">
                <a:solidFill>
                  <a:srgbClr val="00AEDB"/>
                </a:solidFill>
                <a:latin typeface="等线" panose="02010600030101010101" charset="-122"/>
                <a:ea typeface="等线" panose="02010600030101010101" charset="-122"/>
                <a:cs typeface="等线" panose="02010600030101010101" charset="-122"/>
              </a:rPr>
              <a:t>pp </a:t>
            </a:r>
            <a:r>
              <a:rPr lang="zh-CN" altLang="en-US" sz="2000" b="0" dirty="0">
                <a:solidFill>
                  <a:srgbClr val="00AEDB"/>
                </a:solidFill>
                <a:latin typeface="等线" panose="02010600030101010101" charset="-122"/>
                <a:ea typeface="等线" panose="02010600030101010101" charset="-122"/>
                <a:cs typeface="等线" panose="02010600030101010101" charset="-122"/>
              </a:rPr>
              <a:t>连接 </a:t>
            </a:r>
            <a:r>
              <a:rPr lang="en-US" altLang="zh-CN" sz="2000" b="0" dirty="0">
                <a:solidFill>
                  <a:srgbClr val="00AEDB"/>
                </a:solidFill>
                <a:latin typeface="等线" panose="02010600030101010101" charset="-122"/>
                <a:ea typeface="等线" panose="02010600030101010101" charset="-122"/>
                <a:cs typeface="等线" panose="02010600030101010101" charset="-122"/>
              </a:rPr>
              <a:t>x1x1</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r>
              <a:rPr lang="en-US" altLang="zh-CN" sz="2000" b="0" dirty="0">
                <a:solidFill>
                  <a:srgbClr val="00AEDB"/>
                </a:solidFill>
                <a:latin typeface="等线" panose="02010600030101010101" charset="-122"/>
                <a:ea typeface="等线" panose="02010600030101010101" charset="-122"/>
                <a:cs typeface="等线" panose="02010600030101010101" charset="-122"/>
              </a:rPr>
              <a:t>x2x2 </a:t>
            </a:r>
            <a:r>
              <a:rPr lang="zh-CN" altLang="en-US" sz="2000" b="0" dirty="0">
                <a:solidFill>
                  <a:srgbClr val="00AEDB"/>
                </a:solidFill>
                <a:latin typeface="等线" panose="02010600030101010101" charset="-122"/>
                <a:ea typeface="等线" panose="02010600030101010101" charset="-122"/>
                <a:cs typeface="等线" panose="02010600030101010101" charset="-122"/>
              </a:rPr>
              <a:t>的最短路径长度。</a:t>
            </a:r>
            <a:endParaRPr lang="en-US" altLang="zh-CN" sz="2000" b="0" dirty="0">
              <a:solidFill>
                <a:srgbClr val="00AEDB"/>
              </a:solidFill>
              <a:latin typeface="等线" panose="02010600030101010101" charset="-122"/>
              <a:ea typeface="等线" panose="02010600030101010101" charset="-122"/>
              <a:cs typeface="等线" panose="02010600030101010101" charset="-122"/>
            </a:endParaRPr>
          </a:p>
          <a:p>
            <a:pPr algn="l">
              <a:lnSpc>
                <a:spcPts val="4000"/>
              </a:lnSpc>
            </a:pP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el-GR" altLang="zh-CN" sz="2000" b="0" dirty="0">
                <a:solidFill>
                  <a:srgbClr val="00AEDB"/>
                </a:solidFill>
                <a:latin typeface="等线" panose="02010600030101010101" charset="-122"/>
                <a:ea typeface="等线" panose="02010600030101010101" charset="-122"/>
                <a:cs typeface="等线" panose="02010600030101010101" charset="-122"/>
              </a:rPr>
              <a:t>δ(⋅,⋅)δ(·,·) </a:t>
            </a:r>
            <a:r>
              <a:rPr lang="zh-CN" altLang="en-US" sz="2000" b="0" dirty="0">
                <a:solidFill>
                  <a:srgbClr val="00AEDB"/>
                </a:solidFill>
                <a:latin typeface="等线" panose="02010600030101010101" charset="-122"/>
                <a:ea typeface="等线" panose="02010600030101010101" charset="-122"/>
                <a:cs typeface="等线" panose="02010600030101010101" charset="-122"/>
              </a:rPr>
              <a:t>表示两节点的最短路径长度，把它们累加起来以表示两个属性的不相似度。</a:t>
            </a:r>
          </a:p>
          <a:p>
            <a:pPr algn="l">
              <a:lnSpc>
                <a:spcPts val="4000"/>
              </a:lnSpc>
            </a:pPr>
            <a:r>
              <a:rPr lang="en-US" altLang="zh-CN" sz="2000" b="0" dirty="0">
                <a:solidFill>
                  <a:srgbClr val="00AEDB"/>
                </a:solidFill>
                <a:latin typeface="等线" panose="02010600030101010101" charset="-122"/>
                <a:ea typeface="等线" panose="02010600030101010101" charset="-122"/>
                <a:cs typeface="等线" panose="02010600030101010101" charset="-122"/>
              </a:rPr>
              <a:t>      d(x1,x2):=min{</a:t>
            </a:r>
            <a:r>
              <a:rPr lang="el-GR" altLang="zh-CN" sz="2000" b="0" dirty="0">
                <a:solidFill>
                  <a:srgbClr val="00AEDB"/>
                </a:solidFill>
                <a:latin typeface="等线" panose="02010600030101010101" charset="-122"/>
                <a:ea typeface="等线" panose="02010600030101010101" charset="-122"/>
                <a:cs typeface="等线" panose="02010600030101010101" charset="-122"/>
              </a:rPr>
              <a:t>δ(</a:t>
            </a:r>
            <a:r>
              <a:rPr lang="en-US" altLang="zh-CN" sz="2000" b="0" dirty="0">
                <a:solidFill>
                  <a:srgbClr val="00AEDB"/>
                </a:solidFill>
                <a:latin typeface="等线" panose="02010600030101010101" charset="-122"/>
                <a:ea typeface="等线" panose="02010600030101010101" charset="-122"/>
                <a:cs typeface="等线" panose="02010600030101010101" charset="-122"/>
              </a:rPr>
              <a:t>x1,p)+</a:t>
            </a:r>
            <a:r>
              <a:rPr lang="el-GR" altLang="zh-CN" sz="2000" b="0" dirty="0">
                <a:solidFill>
                  <a:srgbClr val="00AEDB"/>
                </a:solidFill>
                <a:latin typeface="等线" panose="02010600030101010101" charset="-122"/>
                <a:ea typeface="等线" panose="02010600030101010101" charset="-122"/>
                <a:cs typeface="等线" panose="02010600030101010101" charset="-122"/>
              </a:rPr>
              <a:t>δ(</a:t>
            </a:r>
            <a:r>
              <a:rPr lang="en-US" altLang="zh-CN" sz="2000" b="0" dirty="0">
                <a:solidFill>
                  <a:srgbClr val="00AEDB"/>
                </a:solidFill>
                <a:latin typeface="等线" panose="02010600030101010101" charset="-122"/>
                <a:ea typeface="等线" panose="02010600030101010101" charset="-122"/>
                <a:cs typeface="等线" panose="02010600030101010101" charset="-122"/>
              </a:rPr>
              <a:t>x2,p)∣p∈Gi,x1⊴p,x2⊴p}(1)(1)d(x1,x2):=min{</a:t>
            </a:r>
            <a:r>
              <a:rPr lang="el-GR" altLang="zh-CN" sz="2000" b="0" dirty="0">
                <a:solidFill>
                  <a:srgbClr val="00AEDB"/>
                </a:solidFill>
                <a:latin typeface="等线" panose="02010600030101010101" charset="-122"/>
                <a:ea typeface="等线" panose="02010600030101010101" charset="-122"/>
                <a:cs typeface="等线" panose="02010600030101010101" charset="-122"/>
              </a:rPr>
              <a:t>δ(</a:t>
            </a:r>
            <a:r>
              <a:rPr lang="en-US" altLang="zh-CN" sz="2000" b="0" dirty="0">
                <a:solidFill>
                  <a:srgbClr val="00AEDB"/>
                </a:solidFill>
                <a:latin typeface="等线" panose="02010600030101010101" charset="-122"/>
                <a:ea typeface="等线" panose="02010600030101010101" charset="-122"/>
                <a:cs typeface="等线" panose="02010600030101010101" charset="-122"/>
              </a:rPr>
              <a:t>x1,p)+</a:t>
            </a:r>
            <a:r>
              <a:rPr lang="el-GR" altLang="zh-CN" sz="2000" b="0" dirty="0">
                <a:solidFill>
                  <a:srgbClr val="00AEDB"/>
                </a:solidFill>
                <a:latin typeface="等线" panose="02010600030101010101" charset="-122"/>
                <a:ea typeface="等线" panose="02010600030101010101" charset="-122"/>
                <a:cs typeface="等线" panose="02010600030101010101" charset="-122"/>
              </a:rPr>
              <a:t>δ(</a:t>
            </a:r>
            <a:r>
              <a:rPr lang="en-US" altLang="zh-CN" sz="2000" b="0" dirty="0">
                <a:solidFill>
                  <a:srgbClr val="00AEDB"/>
                </a:solidFill>
                <a:latin typeface="等线" panose="02010600030101010101" charset="-122"/>
                <a:ea typeface="等线" panose="02010600030101010101" charset="-122"/>
                <a:cs typeface="等线" panose="02010600030101010101" charset="-122"/>
              </a:rPr>
              <a:t>x2,p)∣p∈Gi,x1⊴p,x2⊴p}</a:t>
            </a:r>
          </a:p>
          <a:p>
            <a:pPr marL="342900" indent="-342900" algn="l">
              <a:lnSpc>
                <a:spcPts val="4000"/>
              </a:lnSpc>
              <a:buFont typeface="Arial" panose="020B0604020202020204" pitchFamily="34" charset="0"/>
              <a:buChar char="•"/>
            </a:pPr>
            <a:r>
              <a:rPr lang="zh-CN" altLang="en-US" sz="2000" b="0" dirty="0">
                <a:solidFill>
                  <a:srgbClr val="00AEDB"/>
                </a:solidFill>
                <a:latin typeface="等线" panose="02010600030101010101" charset="-122"/>
                <a:ea typeface="等线" panose="02010600030101010101" charset="-122"/>
                <a:cs typeface="等线" panose="02010600030101010101" charset="-122"/>
              </a:rPr>
              <a:t>警报的所有属性都加入计算，累加报警的所有属性的不相似度，即可表示报警的不相似度。</a:t>
            </a:r>
            <a:endParaRPr lang="en-US" altLang="zh-CN" sz="2000" b="0" dirty="0">
              <a:solidFill>
                <a:srgbClr val="00AEDB"/>
              </a:solidFill>
              <a:latin typeface="等线" panose="02010600030101010101" charset="-122"/>
              <a:ea typeface="等线" panose="02010600030101010101" charset="-122"/>
              <a:cs typeface="等线" panose="02010600030101010101" charset="-122"/>
            </a:endParaRPr>
          </a:p>
          <a:p>
            <a:pPr algn="l">
              <a:lnSpc>
                <a:spcPts val="4000"/>
              </a:lnSpc>
            </a:pPr>
            <a:r>
              <a:rPr lang="en-US" altLang="zh-CN" sz="2000" b="0" dirty="0">
                <a:solidFill>
                  <a:srgbClr val="00AEDB"/>
                </a:solidFill>
                <a:latin typeface="等线" panose="02010600030101010101" charset="-122"/>
                <a:ea typeface="等线" panose="02010600030101010101" charset="-122"/>
                <a:cs typeface="等线" panose="02010600030101010101" charset="-122"/>
              </a:rPr>
              <a:t>     </a:t>
            </a:r>
            <a:r>
              <a:rPr lang="zh-CN" altLang="en-US" sz="2000" b="0" dirty="0">
                <a:solidFill>
                  <a:srgbClr val="00AEDB"/>
                </a:solidFill>
                <a:latin typeface="等线" panose="02010600030101010101" charset="-122"/>
                <a:ea typeface="等线" panose="02010600030101010101" charset="-122"/>
                <a:cs typeface="等线" panose="02010600030101010101" charset="-122"/>
              </a:rPr>
              <a:t>对于两个报警 </a:t>
            </a:r>
            <a:r>
              <a:rPr lang="en-US" altLang="zh-CN" sz="2000" b="0" dirty="0">
                <a:solidFill>
                  <a:srgbClr val="00AEDB"/>
                </a:solidFill>
                <a:latin typeface="等线" panose="02010600030101010101" charset="-122"/>
                <a:ea typeface="等线" panose="02010600030101010101" charset="-122"/>
                <a:cs typeface="等线" panose="02010600030101010101" charset="-122"/>
              </a:rPr>
              <a:t>a1a1</a:t>
            </a:r>
            <a:r>
              <a:rPr lang="zh-CN" altLang="en-US" sz="2000" b="0" dirty="0">
                <a:solidFill>
                  <a:srgbClr val="00AEDB"/>
                </a:solidFill>
                <a:latin typeface="等线" panose="02010600030101010101" charset="-122"/>
                <a:ea typeface="等线" panose="02010600030101010101" charset="-122"/>
                <a:cs typeface="等线" panose="02010600030101010101" charset="-122"/>
              </a:rPr>
              <a:t>、</a:t>
            </a:r>
            <a:r>
              <a:rPr lang="en-US" altLang="zh-CN" sz="2000" b="0" dirty="0">
                <a:solidFill>
                  <a:srgbClr val="00AEDB"/>
                </a:solidFill>
                <a:latin typeface="等线" panose="02010600030101010101" charset="-122"/>
                <a:ea typeface="等线" panose="02010600030101010101" charset="-122"/>
                <a:cs typeface="等线" panose="02010600030101010101" charset="-122"/>
              </a:rPr>
              <a:t>a2a2</a:t>
            </a:r>
            <a:r>
              <a:rPr lang="zh-CN" altLang="en-US" sz="2000" b="0" dirty="0">
                <a:solidFill>
                  <a:srgbClr val="00AEDB"/>
                </a:solidFill>
                <a:latin typeface="等线" panose="02010600030101010101" charset="-122"/>
                <a:ea typeface="等线" panose="02010600030101010101" charset="-122"/>
                <a:cs typeface="等线" panose="02010600030101010101" charset="-122"/>
              </a:rPr>
              <a:t>，其不相似度的计算公式为：</a:t>
            </a:r>
          </a:p>
          <a:p>
            <a:pPr algn="l">
              <a:lnSpc>
                <a:spcPts val="4000"/>
              </a:lnSpc>
            </a:pPr>
            <a:r>
              <a:rPr lang="en-US" altLang="zh-CN" sz="2000" b="0" dirty="0">
                <a:solidFill>
                  <a:srgbClr val="00AEDB"/>
                </a:solidFill>
                <a:latin typeface="等线" panose="02010600030101010101" charset="-122"/>
                <a:ea typeface="等线" panose="02010600030101010101" charset="-122"/>
                <a:cs typeface="等线" panose="02010600030101010101" charset="-122"/>
              </a:rPr>
              <a:t>     d(a1,a2):=∑</a:t>
            </a:r>
            <a:r>
              <a:rPr lang="en-US" altLang="zh-CN" sz="2000" b="0" dirty="0" err="1">
                <a:solidFill>
                  <a:srgbClr val="00AEDB"/>
                </a:solidFill>
                <a:latin typeface="等线" panose="02010600030101010101" charset="-122"/>
                <a:ea typeface="等线" panose="02010600030101010101" charset="-122"/>
                <a:cs typeface="等线" panose="02010600030101010101" charset="-122"/>
              </a:rPr>
              <a:t>i</a:t>
            </a:r>
            <a:r>
              <a:rPr lang="en-US" altLang="zh-CN" sz="2000" b="0" dirty="0">
                <a:solidFill>
                  <a:srgbClr val="00AEDB"/>
                </a:solidFill>
                <a:latin typeface="等线" panose="02010600030101010101" charset="-122"/>
                <a:ea typeface="等线" panose="02010600030101010101" charset="-122"/>
                <a:cs typeface="等线" panose="02010600030101010101" charset="-122"/>
              </a:rPr>
              <a:t>=1nd(a1[Ai],a2[Ai])(2)(2)d(a1,a2):=∑</a:t>
            </a:r>
            <a:r>
              <a:rPr lang="en-US" altLang="zh-CN" sz="2000" b="0" dirty="0" err="1">
                <a:solidFill>
                  <a:srgbClr val="00AEDB"/>
                </a:solidFill>
                <a:latin typeface="等线" panose="02010600030101010101" charset="-122"/>
                <a:ea typeface="等线" panose="02010600030101010101" charset="-122"/>
                <a:cs typeface="等线" panose="02010600030101010101" charset="-122"/>
              </a:rPr>
              <a:t>i</a:t>
            </a:r>
            <a:r>
              <a:rPr lang="en-US" altLang="zh-CN" sz="2000" b="0" dirty="0">
                <a:solidFill>
                  <a:srgbClr val="00AEDB"/>
                </a:solidFill>
                <a:latin typeface="等线" panose="02010600030101010101" charset="-122"/>
                <a:ea typeface="等线" panose="02010600030101010101" charset="-122"/>
                <a:cs typeface="等线" panose="02010600030101010101" charset="-122"/>
              </a:rPr>
              <a:t>=1nd(a1[Ai],a2[Ai]</a:t>
            </a:r>
          </a:p>
        </p:txBody>
      </p:sp>
      <p:sp>
        <p:nvSpPr>
          <p:cNvPr id="7" name="文本框 6">
            <a:extLst>
              <a:ext uri="{FF2B5EF4-FFF2-40B4-BE49-F238E27FC236}">
                <a16:creationId xmlns:a16="http://schemas.microsoft.com/office/drawing/2014/main" id="{FE4006B0-72C0-4C74-AD83-87E90B095201}"/>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lang="zh-CN" altLang="en-US" sz="4000" dirty="0">
                <a:latin typeface="Arial" panose="020B0604020202020204" pitchFamily="34" charset="0"/>
                <a:cs typeface="Arial" panose="020B0604020202020204" pitchFamily="34" charset="0"/>
              </a:rPr>
              <a:t>核心算法</a:t>
            </a:r>
            <a:r>
              <a:rPr lang="en-US" altLang="zh-CN" sz="4000" dirty="0">
                <a:latin typeface="Arial" panose="020B0604020202020204" pitchFamily="34" charset="0"/>
                <a:cs typeface="Arial" panose="020B0604020202020204" pitchFamily="34" charset="0"/>
              </a:rPr>
              <a:t>-</a:t>
            </a:r>
            <a:r>
              <a:rPr lang="zh-CN" altLang="en-US" sz="4000" dirty="0">
                <a:latin typeface="Arial" panose="020B0604020202020204" pitchFamily="34" charset="0"/>
                <a:cs typeface="Arial" panose="020B0604020202020204" pitchFamily="34" charset="0"/>
              </a:rPr>
              <a:t>算法定义</a:t>
            </a:r>
            <a:endPar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spTree>
    <p:extLst>
      <p:ext uri="{BB962C8B-B14F-4D97-AF65-F5344CB8AC3E}">
        <p14:creationId xmlns:p14="http://schemas.microsoft.com/office/powerpoint/2010/main" val="33440260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0E4E1A-BE36-44BA-8863-ABBDACAF9F9B}"/>
              </a:ext>
            </a:extLst>
          </p:cNvPr>
          <p:cNvPicPr>
            <a:picLocks noChangeAspect="1"/>
          </p:cNvPicPr>
          <p:nvPr/>
        </p:nvPicPr>
        <p:blipFill>
          <a:blip r:embed="rId2"/>
          <a:stretch>
            <a:fillRect/>
          </a:stretch>
        </p:blipFill>
        <p:spPr>
          <a:xfrm>
            <a:off x="4513349" y="2134062"/>
            <a:ext cx="8749615" cy="2586364"/>
          </a:xfrm>
          <a:prstGeom prst="rect">
            <a:avLst/>
          </a:prstGeom>
        </p:spPr>
      </p:pic>
      <p:sp>
        <p:nvSpPr>
          <p:cNvPr id="5" name="矩形 4">
            <a:extLst>
              <a:ext uri="{FF2B5EF4-FFF2-40B4-BE49-F238E27FC236}">
                <a16:creationId xmlns:a16="http://schemas.microsoft.com/office/drawing/2014/main" id="{C1B8BB1D-D309-4BE0-A154-7C3C3B486D85}"/>
              </a:ext>
            </a:extLst>
          </p:cNvPr>
          <p:cNvSpPr/>
          <p:nvPr/>
        </p:nvSpPr>
        <p:spPr>
          <a:xfrm>
            <a:off x="2716118" y="5181691"/>
            <a:ext cx="15436970" cy="3600473"/>
          </a:xfrm>
          <a:prstGeom prst="rect">
            <a:avLst/>
          </a:prstGeom>
        </p:spPr>
        <p:txBody>
          <a:bodyPr wrap="square">
            <a:spAutoFit/>
          </a:bodyPr>
          <a:lstStyle/>
          <a:p>
            <a:pPr marL="285750" indent="-285750" algn="l">
              <a:lnSpc>
                <a:spcPts val="2500"/>
              </a:lnSpc>
              <a:buFont typeface="Arial" panose="020B0604020202020204" pitchFamily="34" charset="0"/>
              <a:buChar char="•"/>
            </a:pPr>
            <a:r>
              <a:rPr lang="zh-CN" altLang="en-US" sz="1800" b="0" dirty="0">
                <a:solidFill>
                  <a:srgbClr val="00AEDB"/>
                </a:solidFill>
                <a:latin typeface="等线" panose="02010600030101010101" charset="-122"/>
                <a:ea typeface="等线" panose="02010600030101010101" charset="-122"/>
                <a:cs typeface="等线" panose="02010600030101010101" charset="-122"/>
              </a:rPr>
              <a:t>在上图 的泛化层次结构中：</a:t>
            </a:r>
          </a:p>
          <a:p>
            <a:pPr algn="l">
              <a:lnSpc>
                <a:spcPts val="25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    d(“Thrift”, “Pigeon”) = d(“RPC”, “Thrift”) + d(“RPC”, “Pigeon”) = 1 + 1 = 2</a:t>
            </a:r>
          </a:p>
          <a:p>
            <a:pPr algn="l">
              <a:lnSpc>
                <a:spcPts val="2500"/>
              </a:lnSpc>
            </a:pPr>
            <a:endParaRPr lang="en-US" altLang="zh-CN" sz="1800" b="0" dirty="0">
              <a:solidFill>
                <a:srgbClr val="00AEDB"/>
              </a:solidFill>
              <a:latin typeface="等线" panose="02010600030101010101" charset="-122"/>
              <a:ea typeface="等线" panose="02010600030101010101" charset="-122"/>
              <a:cs typeface="等线" panose="02010600030101010101" charset="-122"/>
            </a:endParaRPr>
          </a:p>
          <a:p>
            <a:pPr marL="285750" indent="-285750" algn="l">
              <a:lnSpc>
                <a:spcPts val="2500"/>
              </a:lnSpc>
              <a:buFont typeface="Arial" panose="020B0604020202020204" pitchFamily="34" charset="0"/>
              <a:buChar char="•"/>
            </a:pPr>
            <a:r>
              <a:rPr lang="zh-CN" altLang="en-US" sz="1800" b="0" dirty="0">
                <a:solidFill>
                  <a:srgbClr val="00AEDB"/>
                </a:solidFill>
                <a:latin typeface="等线" panose="02010600030101010101" charset="-122"/>
                <a:ea typeface="等线" panose="02010600030101010101" charset="-122"/>
                <a:cs typeface="等线" panose="02010600030101010101" charset="-122"/>
              </a:rPr>
              <a:t>对于两个报警 </a:t>
            </a:r>
            <a:r>
              <a:rPr lang="en-US" altLang="zh-CN" sz="1800" b="0" dirty="0">
                <a:solidFill>
                  <a:srgbClr val="00AEDB"/>
                </a:solidFill>
                <a:latin typeface="等线" panose="02010600030101010101" charset="-122"/>
                <a:ea typeface="等线" panose="02010600030101010101" charset="-122"/>
                <a:cs typeface="等线" panose="02010600030101010101" charset="-122"/>
              </a:rPr>
              <a:t>a1a1</a:t>
            </a:r>
            <a:r>
              <a:rPr lang="zh-CN" altLang="en-US" sz="1800" b="0" dirty="0">
                <a:solidFill>
                  <a:srgbClr val="00AEDB"/>
                </a:solidFill>
                <a:latin typeface="等线" panose="02010600030101010101" charset="-122"/>
                <a:ea typeface="等线" panose="02010600030101010101" charset="-122"/>
                <a:cs typeface="等线" panose="02010600030101010101" charset="-122"/>
              </a:rPr>
              <a:t>、</a:t>
            </a:r>
            <a:r>
              <a:rPr lang="en-US" altLang="zh-CN" sz="1800" b="0" dirty="0">
                <a:solidFill>
                  <a:srgbClr val="00AEDB"/>
                </a:solidFill>
                <a:latin typeface="等线" panose="02010600030101010101" charset="-122"/>
                <a:ea typeface="等线" panose="02010600030101010101" charset="-122"/>
                <a:cs typeface="等线" panose="02010600030101010101" charset="-122"/>
              </a:rPr>
              <a:t>a2a2</a:t>
            </a:r>
            <a:r>
              <a:rPr lang="zh-CN" altLang="en-US" sz="1800" b="0" dirty="0">
                <a:solidFill>
                  <a:srgbClr val="00AEDB"/>
                </a:solidFill>
                <a:latin typeface="等线" panose="02010600030101010101" charset="-122"/>
                <a:ea typeface="等线" panose="02010600030101010101" charset="-122"/>
                <a:cs typeface="等线" panose="02010600030101010101" charset="-122"/>
              </a:rPr>
              <a:t>，其不相似度的计算公式为：</a:t>
            </a:r>
          </a:p>
          <a:p>
            <a:pPr algn="l">
              <a:lnSpc>
                <a:spcPts val="25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    d(a1,a2):=∑</a:t>
            </a:r>
            <a:r>
              <a:rPr lang="en-US" altLang="zh-CN" sz="1800" b="0" dirty="0" err="1">
                <a:solidFill>
                  <a:srgbClr val="00AEDB"/>
                </a:solidFill>
                <a:latin typeface="等线" panose="02010600030101010101" charset="-122"/>
                <a:ea typeface="等线" panose="02010600030101010101" charset="-122"/>
                <a:cs typeface="等线" panose="02010600030101010101" charset="-122"/>
              </a:rPr>
              <a:t>i</a:t>
            </a:r>
            <a:r>
              <a:rPr lang="en-US" altLang="zh-CN" sz="1800" b="0" dirty="0">
                <a:solidFill>
                  <a:srgbClr val="00AEDB"/>
                </a:solidFill>
                <a:latin typeface="等线" panose="02010600030101010101" charset="-122"/>
                <a:ea typeface="等线" panose="02010600030101010101" charset="-122"/>
                <a:cs typeface="等线" panose="02010600030101010101" charset="-122"/>
              </a:rPr>
              <a:t>=1nd(a1[Ai],a2[Ai])(2)(2)d(a1,a2):=∑</a:t>
            </a:r>
            <a:r>
              <a:rPr lang="en-US" altLang="zh-CN" sz="1800" b="0" dirty="0" err="1">
                <a:solidFill>
                  <a:srgbClr val="00AEDB"/>
                </a:solidFill>
                <a:latin typeface="等线" panose="02010600030101010101" charset="-122"/>
                <a:ea typeface="等线" panose="02010600030101010101" charset="-122"/>
                <a:cs typeface="等线" panose="02010600030101010101" charset="-122"/>
              </a:rPr>
              <a:t>i</a:t>
            </a:r>
            <a:r>
              <a:rPr lang="en-US" altLang="zh-CN" sz="1800" b="0" dirty="0">
                <a:solidFill>
                  <a:srgbClr val="00AEDB"/>
                </a:solidFill>
                <a:latin typeface="等线" panose="02010600030101010101" charset="-122"/>
                <a:ea typeface="等线" panose="02010600030101010101" charset="-122"/>
                <a:cs typeface="等线" panose="02010600030101010101" charset="-122"/>
              </a:rPr>
              <a:t>=1nd(a1[Ai],a2[Ai])</a:t>
            </a:r>
          </a:p>
          <a:p>
            <a:pPr algn="l">
              <a:lnSpc>
                <a:spcPts val="2500"/>
              </a:lnSpc>
            </a:pPr>
            <a:r>
              <a:rPr lang="zh-CN" altLang="en-US" sz="1800" b="0" dirty="0">
                <a:solidFill>
                  <a:srgbClr val="00AEDB"/>
                </a:solidFill>
                <a:latin typeface="等线" panose="02010600030101010101" charset="-122"/>
                <a:ea typeface="等线" panose="02010600030101010101" charset="-122"/>
                <a:cs typeface="等线" panose="02010600030101010101" charset="-122"/>
              </a:rPr>
              <a:t>   举例：参考上图</a:t>
            </a:r>
            <a:r>
              <a:rPr lang="en-US" altLang="zh-CN" sz="1800" b="0" dirty="0">
                <a:solidFill>
                  <a:srgbClr val="00AEDB"/>
                </a:solidFill>
                <a:latin typeface="等线" panose="02010600030101010101" charset="-122"/>
                <a:ea typeface="等线" panose="02010600030101010101" charset="-122"/>
                <a:cs typeface="等线" panose="02010600030101010101" charset="-122"/>
              </a:rPr>
              <a:t> </a:t>
            </a:r>
            <a:r>
              <a:rPr lang="zh-CN" altLang="en-US" sz="1800" b="0" dirty="0">
                <a:solidFill>
                  <a:srgbClr val="00AEDB"/>
                </a:solidFill>
                <a:latin typeface="等线" panose="02010600030101010101" charset="-122"/>
                <a:ea typeface="等线" panose="02010600030101010101" charset="-122"/>
                <a:cs typeface="等线" panose="02010600030101010101" charset="-122"/>
              </a:rPr>
              <a:t>的泛化层次结构：</a:t>
            </a:r>
          </a:p>
          <a:p>
            <a:pPr algn="l">
              <a:lnSpc>
                <a:spcPts val="25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   a1a1 = (“server_room_b-biz_tag-offline02”, “Thrift”)</a:t>
            </a:r>
          </a:p>
          <a:p>
            <a:pPr algn="l">
              <a:lnSpc>
                <a:spcPts val="25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   a2a2 = (“server_room_a-biz_tag-online01”, “Pigeon”)</a:t>
            </a:r>
          </a:p>
          <a:p>
            <a:pPr algn="l">
              <a:lnSpc>
                <a:spcPts val="25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   d(a1,a2)d(a1,a2) =d(“server_room_b-biz_tag-offline02”, “server_room_a-biz_tag-online01”) +d(“Thrift”, “Pigeon”)</a:t>
            </a:r>
          </a:p>
          <a:p>
            <a:pPr algn="l">
              <a:lnSpc>
                <a:spcPts val="25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   d(a1,a2)d(a1,a2) =d(“server_room_b-biz_tag-offline02”, “</a:t>
            </a:r>
            <a:r>
              <a:rPr lang="zh-CN" altLang="en-US" sz="1800" b="0" dirty="0">
                <a:solidFill>
                  <a:srgbClr val="00AEDB"/>
                </a:solidFill>
                <a:latin typeface="等线" panose="02010600030101010101" charset="-122"/>
                <a:ea typeface="等线" panose="02010600030101010101" charset="-122"/>
                <a:cs typeface="等线" panose="02010600030101010101" charset="-122"/>
              </a:rPr>
              <a:t>服务器”</a:t>
            </a:r>
            <a:r>
              <a:rPr lang="en-US" altLang="zh-CN" sz="1800" b="0" dirty="0">
                <a:solidFill>
                  <a:srgbClr val="00AEDB"/>
                </a:solidFill>
                <a:latin typeface="等线" panose="02010600030101010101" charset="-122"/>
                <a:ea typeface="等线" panose="02010600030101010101" charset="-122"/>
                <a:cs typeface="等线" panose="02010600030101010101" charset="-122"/>
              </a:rPr>
              <a:t>) +d(“server_room_a-biz_tag-online01”, “</a:t>
            </a:r>
            <a:r>
              <a:rPr lang="zh-CN" altLang="en-US" sz="1800" b="0" dirty="0">
                <a:solidFill>
                  <a:srgbClr val="00AEDB"/>
                </a:solidFill>
                <a:latin typeface="等线" panose="02010600030101010101" charset="-122"/>
                <a:ea typeface="等线" panose="02010600030101010101" charset="-122"/>
                <a:cs typeface="等线" panose="02010600030101010101" charset="-122"/>
              </a:rPr>
              <a:t>服务器”</a:t>
            </a:r>
            <a:r>
              <a:rPr lang="en-US" altLang="zh-CN" sz="1800" b="0" dirty="0">
                <a:solidFill>
                  <a:srgbClr val="00AEDB"/>
                </a:solidFill>
                <a:latin typeface="等线" panose="02010600030101010101" charset="-122"/>
                <a:ea typeface="等线" panose="02010600030101010101" charset="-122"/>
                <a:cs typeface="等线" panose="02010600030101010101" charset="-122"/>
              </a:rPr>
              <a:t>) +d(“RPC”, “Thrift”) +d(“RPC”, “Pigeon”)</a:t>
            </a:r>
          </a:p>
          <a:p>
            <a:pPr algn="l">
              <a:lnSpc>
                <a:spcPts val="2500"/>
              </a:lnSpc>
            </a:pPr>
            <a:r>
              <a:rPr lang="en-US" altLang="zh-CN" sz="1800" b="0" dirty="0">
                <a:solidFill>
                  <a:srgbClr val="00AEDB"/>
                </a:solidFill>
                <a:latin typeface="等线" panose="02010600030101010101" charset="-122"/>
                <a:ea typeface="等线" panose="02010600030101010101" charset="-122"/>
                <a:cs typeface="等线" panose="02010600030101010101" charset="-122"/>
              </a:rPr>
              <a:t>                             = 2 + 2 + 1 + 1 = 6</a:t>
            </a:r>
          </a:p>
        </p:txBody>
      </p:sp>
      <p:sp>
        <p:nvSpPr>
          <p:cNvPr id="7" name="文本框 6">
            <a:extLst>
              <a:ext uri="{FF2B5EF4-FFF2-40B4-BE49-F238E27FC236}">
                <a16:creationId xmlns:a16="http://schemas.microsoft.com/office/drawing/2014/main" id="{5403B7BA-AD5A-424A-BF65-C1838F53407B}"/>
              </a:ext>
            </a:extLst>
          </p:cNvPr>
          <p:cNvSpPr txBox="1"/>
          <p:nvPr/>
        </p:nvSpPr>
        <p:spPr>
          <a:xfrm>
            <a:off x="1166648" y="990602"/>
            <a:ext cx="7014086" cy="735778"/>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9531" tIns="59531" rIns="59531" bIns="59531" numCol="1" spcCol="38100" rtlCol="0" anchor="ctr">
            <a:spAutoFit/>
          </a:bodyPr>
          <a:lstStyle/>
          <a:p>
            <a:pPr marL="0" marR="0" indent="0" algn="l" defTabSz="684530" rtl="0" fontAlgn="auto" latinLnBrk="0" hangingPunct="0">
              <a:lnSpc>
                <a:spcPct val="100000"/>
              </a:lnSpc>
              <a:spcBef>
                <a:spcPts val="0"/>
              </a:spcBef>
              <a:spcAft>
                <a:spcPts val="0"/>
              </a:spcAft>
              <a:buClrTx/>
              <a:buSzTx/>
              <a:buFontTx/>
              <a:buNone/>
            </a:pPr>
            <a:r>
              <a:rPr lang="zh-CN" altLang="en-US" sz="4000" dirty="0">
                <a:latin typeface="Arial" panose="020B0604020202020204" pitchFamily="34" charset="0"/>
                <a:cs typeface="Arial" panose="020B0604020202020204" pitchFamily="34" charset="0"/>
              </a:rPr>
              <a:t>核心算法</a:t>
            </a:r>
            <a:r>
              <a:rPr lang="en-US" altLang="zh-CN" sz="4000" dirty="0">
                <a:latin typeface="Arial" panose="020B0604020202020204" pitchFamily="34" charset="0"/>
                <a:cs typeface="Arial" panose="020B0604020202020204" pitchFamily="34" charset="0"/>
              </a:rPr>
              <a:t>-</a:t>
            </a:r>
            <a:r>
              <a:rPr lang="zh-CN" altLang="en-US" sz="4000" dirty="0">
                <a:latin typeface="Arial" panose="020B0604020202020204" pitchFamily="34" charset="0"/>
                <a:cs typeface="Arial" panose="020B0604020202020204" pitchFamily="34" charset="0"/>
              </a:rPr>
              <a:t>不相似度计算示例</a:t>
            </a:r>
            <a:endParaRPr kumimoji="0" lang="zh-CN" alt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spTree>
    <p:extLst>
      <p:ext uri="{BB962C8B-B14F-4D97-AF65-F5344CB8AC3E}">
        <p14:creationId xmlns:p14="http://schemas.microsoft.com/office/powerpoint/2010/main" val="1390947523"/>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spPr>
      <a:bodyPr rot="0" spcFirstLastPara="1" vertOverflow="overflow" horzOverflow="overflow" vert="horz" wrap="square" lIns="59531" tIns="59531" rIns="59531" bIns="59531" numCol="1" spcCol="38100" rtlCol="0" anchor="ctr">
        <a:spAutoFit/>
      </a:bodyPr>
      <a:lstStyle>
        <a:defPPr marL="0" marR="0" indent="0" algn="ctr" defTabSz="68453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spPr>
      <a:bodyPr rot="0" spcFirstLastPara="1" vertOverflow="overflow" horzOverflow="overflow" vert="horz" wrap="square" lIns="59531" tIns="59531" rIns="59531" bIns="59531" numCol="1" spcCol="38100" rtlCol="0" anchor="ctr">
        <a:spAutoFit/>
      </a:bodyPr>
      <a:lstStyle>
        <a:defPPr marL="0" marR="0" indent="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spPr>
      <a:bodyPr rot="0" spcFirstLastPara="1" vertOverflow="overflow" horzOverflow="overflow" vert="horz" wrap="square" lIns="59531" tIns="59531" rIns="59531" bIns="59531" numCol="1" spcCol="38100" rtlCol="0" anchor="ctr">
        <a:spAutoFit/>
      </a:bodyPr>
      <a:lstStyle>
        <a:defPPr marL="0" marR="0" indent="0" algn="ctr" defTabSz="68453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spPr>
      <a:bodyPr rot="0" spcFirstLastPara="1" vertOverflow="overflow" horzOverflow="overflow" vert="horz" wrap="square" lIns="59531" tIns="59531" rIns="59531" bIns="59531" numCol="1" spcCol="38100" rtlCol="0" anchor="ctr">
        <a:spAutoFit/>
      </a:bodyPr>
      <a:lstStyle>
        <a:defPPr marL="0" marR="0" indent="0" algn="ctr" defTabSz="684530" rtl="0" fontAlgn="auto" latinLnBrk="0" hangingPunct="0">
          <a:lnSpc>
            <a:spcPct val="100000"/>
          </a:lnSpc>
          <a:spcBef>
            <a:spcPts val="0"/>
          </a:spcBef>
          <a:spcAft>
            <a:spcPts val="0"/>
          </a:spcAft>
          <a:buClrTx/>
          <a:buSzTx/>
          <a:buFontTx/>
          <a:buNone/>
          <a:defRPr kumimoji="0" sz="26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1523</Words>
  <Application>Microsoft Office PowerPoint</Application>
  <PresentationFormat>自定义</PresentationFormat>
  <Paragraphs>147</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Helvetica Light</vt:lpstr>
      <vt:lpstr>Helvetica Neue</vt:lpstr>
      <vt:lpstr>Helvetica Neue Light</vt:lpstr>
      <vt:lpstr>Helvetica Neue Medium</vt:lpstr>
      <vt:lpstr>PingFang SC</vt:lpstr>
      <vt:lpstr>等线</vt:lpstr>
      <vt:lpstr>微软雅黑</vt:lpstr>
      <vt:lpstr>Arial</vt:lpstr>
      <vt:lpstr>Helvetica</vt:lpstr>
      <vt:lpstr>Times New Roman</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LEO</cp:lastModifiedBy>
  <cp:revision>113</cp:revision>
  <dcterms:created xsi:type="dcterms:W3CDTF">2019-12-05T11:50:00Z</dcterms:created>
  <dcterms:modified xsi:type="dcterms:W3CDTF">2020-04-10T10:50:36Z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