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9" r:id="rId2"/>
    <p:sldId id="266" r:id="rId3"/>
    <p:sldId id="722" r:id="rId4"/>
    <p:sldId id="718" r:id="rId5"/>
    <p:sldId id="721" r:id="rId6"/>
    <p:sldId id="719" r:id="rId7"/>
    <p:sldId id="720" r:id="rId8"/>
    <p:sldId id="269" r:id="rId9"/>
    <p:sldId id="270" r:id="rId10"/>
    <p:sldId id="717" r:id="rId11"/>
    <p:sldId id="715" r:id="rId12"/>
  </p:sldIdLst>
  <p:sldSz cx="14352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EBC7E20-505F-4A88-A0C2-FAF9931D676E}">
          <p14:sldIdLst>
            <p14:sldId id="259"/>
            <p14:sldId id="266"/>
            <p14:sldId id="722"/>
            <p14:sldId id="718"/>
            <p14:sldId id="721"/>
            <p14:sldId id="719"/>
            <p14:sldId id="720"/>
            <p14:sldId id="269"/>
            <p14:sldId id="270"/>
            <p14:sldId id="717"/>
            <p14:sldId id="7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俞善平" initials="俞善平" lastIdx="1" clrIdx="0">
    <p:extLst>
      <p:ext uri="{19B8F6BF-5375-455C-9EA6-DF929625EA0E}">
        <p15:presenceInfo xmlns:p15="http://schemas.microsoft.com/office/powerpoint/2012/main" userId="S-1-5-21-1635538944-1044963802-2846602342-26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947" autoAdjust="0"/>
  </p:normalViewPr>
  <p:slideViewPr>
    <p:cSldViewPr snapToGrid="0">
      <p:cViewPr varScale="1">
        <p:scale>
          <a:sx n="63" d="100"/>
          <a:sy n="63" d="100"/>
        </p:scale>
        <p:origin x="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58696-BA36-4491-B072-0BBB87461976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9A035-0EF7-4AD5-885C-0C2E031F8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3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9A035-0EF7-4AD5-885C-0C2E031F8F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7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3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7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3826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6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8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1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7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7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5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D654-3248-4210-B593-04EE5546F047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DC94-3C6F-4930-A2F1-650CD145C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3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ongloop/microgatew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849802"/>
            <a:ext cx="14352587" cy="9836309"/>
          </a:xfrm>
          <a:prstGeom prst="rect">
            <a:avLst/>
          </a:prstGeom>
          <a:ln w="3175">
            <a:miter lim="400000"/>
          </a:ln>
        </p:spPr>
      </p:pic>
      <p:pic>
        <p:nvPicPr>
          <p:cNvPr id="153" name="竖版带口号白色.png" descr="竖版带口号白色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379" y="360624"/>
            <a:ext cx="1805830" cy="1805830"/>
          </a:xfrm>
          <a:prstGeom prst="rect">
            <a:avLst/>
          </a:prstGeom>
          <a:ln w="3175">
            <a:miter lim="400000"/>
          </a:ln>
        </p:spPr>
      </p:pic>
      <p:sp>
        <p:nvSpPr>
          <p:cNvPr id="154" name="标题苹黑Semibold 85 pt"/>
          <p:cNvSpPr txBox="1"/>
          <p:nvPr/>
        </p:nvSpPr>
        <p:spPr>
          <a:xfrm>
            <a:off x="4789335" y="2492214"/>
            <a:ext cx="5219379" cy="8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8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528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API</a:t>
            </a:r>
            <a:r>
              <a:rPr lang="zh-CN" altLang="en-US" sz="528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网关技术探讨</a:t>
            </a:r>
            <a:endParaRPr lang="zh-CN" altLang="en-US" sz="5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副标题苹黑Semibold 50 pt"/>
          <p:cNvSpPr txBox="1"/>
          <p:nvPr/>
        </p:nvSpPr>
        <p:spPr>
          <a:xfrm>
            <a:off x="6365890" y="3801452"/>
            <a:ext cx="2066271" cy="533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3000" dirty="0">
                <a:solidFill>
                  <a:srgbClr val="B7D3E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2020.04.11</a:t>
            </a:r>
            <a:endParaRPr sz="3000" dirty="0">
              <a:solidFill>
                <a:srgbClr val="B7D3E5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E2BE81C-3AD3-4C19-BC31-5C54DCD45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" y="309598"/>
            <a:ext cx="12656344" cy="6096563"/>
          </a:xfrm>
        </p:spPr>
      </p:pic>
    </p:spTree>
    <p:extLst>
      <p:ext uri="{BB962C8B-B14F-4D97-AF65-F5344CB8AC3E}">
        <p14:creationId xmlns:p14="http://schemas.microsoft.com/office/powerpoint/2010/main" val="159825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竖版带口号白色.png" descr="竖版带口号白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379" y="360624"/>
            <a:ext cx="1805830" cy="1805830"/>
          </a:xfrm>
          <a:prstGeom prst="rect">
            <a:avLst/>
          </a:prstGeom>
          <a:ln w="3175">
            <a:miter lim="400000"/>
          </a:ln>
        </p:spPr>
      </p:pic>
      <p:sp>
        <p:nvSpPr>
          <p:cNvPr id="154" name="标题苹黑Semibold 85 pt"/>
          <p:cNvSpPr txBox="1"/>
          <p:nvPr/>
        </p:nvSpPr>
        <p:spPr>
          <a:xfrm>
            <a:off x="4540480" y="2257986"/>
            <a:ext cx="5323573" cy="8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8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528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TSP</a:t>
            </a:r>
            <a:r>
              <a:rPr lang="zh-CN" altLang="en-US" sz="528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平台项目汇报</a:t>
            </a:r>
            <a:endParaRPr lang="zh-CN" altLang="en-US" sz="5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page63image38563424">
            <a:extLst>
              <a:ext uri="{FF2B5EF4-FFF2-40B4-BE49-F238E27FC236}">
                <a16:creationId xmlns:a16="http://schemas.microsoft.com/office/drawing/2014/main" id="{E7B1101E-3051-455B-86D1-1A5A79F0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704"/>
            <a:ext cx="14352587" cy="687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28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API </a:t>
            </a:r>
            <a:r>
              <a:rPr lang="zh-CN" altLang="en-US" b="1" dirty="0"/>
              <a:t>网关的定义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网关的角色是作为一个 </a:t>
            </a:r>
            <a:r>
              <a:rPr lang="en-US" altLang="zh-CN" dirty="0"/>
              <a:t>API </a:t>
            </a:r>
            <a:r>
              <a:rPr lang="zh-CN" altLang="en-US" dirty="0"/>
              <a:t>架构，用来保护、增强和控制对于 </a:t>
            </a:r>
            <a:r>
              <a:rPr lang="en-US" altLang="zh-CN" dirty="0"/>
              <a:t>API </a:t>
            </a:r>
            <a:r>
              <a:rPr lang="zh-CN" altLang="en-US" dirty="0"/>
              <a:t>服务的访问。</a:t>
            </a:r>
          </a:p>
          <a:p>
            <a:r>
              <a:rPr lang="en-US" altLang="zh-CN" dirty="0"/>
              <a:t>The role of a Gateway in an API architecture is to protect, enrich and control access to API services.</a:t>
            </a:r>
          </a:p>
          <a:p>
            <a:r>
              <a:rPr lang="en-US" altLang="zh-CN" dirty="0"/>
              <a:t>—— </a:t>
            </a:r>
            <a:r>
              <a:rPr lang="en-US" altLang="zh-CN" dirty="0">
                <a:hlinkClick r:id="rId2"/>
              </a:rPr>
              <a:t>https://github.com/strongloop/microgateway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57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649710-A501-402F-B0A4-1F65907B5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47" y="202177"/>
            <a:ext cx="9605073" cy="6453645"/>
          </a:xfrm>
        </p:spPr>
      </p:pic>
    </p:spTree>
    <p:extLst>
      <p:ext uri="{BB962C8B-B14F-4D97-AF65-F5344CB8AC3E}">
        <p14:creationId xmlns:p14="http://schemas.microsoft.com/office/powerpoint/2010/main" val="391823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FAF3E5-9E62-4D9F-BB48-CC987AD6B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r="9150" b="12020"/>
          <a:stretch/>
        </p:blipFill>
        <p:spPr>
          <a:xfrm>
            <a:off x="1156282" y="82978"/>
            <a:ext cx="11076358" cy="6692044"/>
          </a:xfrm>
        </p:spPr>
      </p:pic>
    </p:spTree>
    <p:extLst>
      <p:ext uri="{BB962C8B-B14F-4D97-AF65-F5344CB8AC3E}">
        <p14:creationId xmlns:p14="http://schemas.microsoft.com/office/powerpoint/2010/main" val="212440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2F152D-6B89-487D-8ED2-1BFAF5B12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74" y="186530"/>
            <a:ext cx="10818486" cy="6414906"/>
          </a:xfrm>
        </p:spPr>
      </p:pic>
    </p:spTree>
    <p:extLst>
      <p:ext uri="{BB962C8B-B14F-4D97-AF65-F5344CB8AC3E}">
        <p14:creationId xmlns:p14="http://schemas.microsoft.com/office/powerpoint/2010/main" val="199110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974CD1-A46D-4C2E-BB1F-AC2C575A0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5" r="3033" b="3268"/>
          <a:stretch/>
        </p:blipFill>
        <p:spPr>
          <a:xfrm>
            <a:off x="1404990" y="157897"/>
            <a:ext cx="10187570" cy="6542206"/>
          </a:xfrm>
        </p:spPr>
      </p:pic>
    </p:spTree>
    <p:extLst>
      <p:ext uri="{BB962C8B-B14F-4D97-AF65-F5344CB8AC3E}">
        <p14:creationId xmlns:p14="http://schemas.microsoft.com/office/powerpoint/2010/main" val="191608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1DA622-8290-4494-8E79-92EF2DF6B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3" b="9694"/>
          <a:stretch/>
        </p:blipFill>
        <p:spPr>
          <a:xfrm>
            <a:off x="1648830" y="132080"/>
            <a:ext cx="10106290" cy="6139054"/>
          </a:xfrm>
        </p:spPr>
      </p:pic>
    </p:spTree>
    <p:extLst>
      <p:ext uri="{BB962C8B-B14F-4D97-AF65-F5344CB8AC3E}">
        <p14:creationId xmlns:p14="http://schemas.microsoft.com/office/powerpoint/2010/main" val="6476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" y="213360"/>
            <a:ext cx="13241589" cy="5994400"/>
          </a:xfrm>
        </p:spPr>
      </p:pic>
    </p:spTree>
    <p:extLst>
      <p:ext uri="{BB962C8B-B14F-4D97-AF65-F5344CB8AC3E}">
        <p14:creationId xmlns:p14="http://schemas.microsoft.com/office/powerpoint/2010/main" val="246478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四大开源网关的对比分析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14185"/>
              </p:ext>
            </p:extLst>
          </p:nvPr>
        </p:nvGraphicFramePr>
        <p:xfrm>
          <a:off x="1087120" y="1465055"/>
          <a:ext cx="12486641" cy="4991662"/>
        </p:xfrm>
        <a:graphic>
          <a:graphicData uri="http://schemas.openxmlformats.org/drawingml/2006/table">
            <a:tbl>
              <a:tblPr/>
              <a:tblGrid>
                <a:gridCol w="1591772">
                  <a:extLst>
                    <a:ext uri="{9D8B030D-6E8A-4147-A177-3AD203B41FA5}">
                      <a16:colId xmlns:a16="http://schemas.microsoft.com/office/drawing/2014/main" val="1218380362"/>
                    </a:ext>
                  </a:extLst>
                </a:gridCol>
                <a:gridCol w="2037931">
                  <a:extLst>
                    <a:ext uri="{9D8B030D-6E8A-4147-A177-3AD203B41FA5}">
                      <a16:colId xmlns:a16="http://schemas.microsoft.com/office/drawing/2014/main" val="66963409"/>
                    </a:ext>
                  </a:extLst>
                </a:gridCol>
                <a:gridCol w="1577381">
                  <a:extLst>
                    <a:ext uri="{9D8B030D-6E8A-4147-A177-3AD203B41FA5}">
                      <a16:colId xmlns:a16="http://schemas.microsoft.com/office/drawing/2014/main" val="87786201"/>
                    </a:ext>
                  </a:extLst>
                </a:gridCol>
                <a:gridCol w="1928139">
                  <a:extLst>
                    <a:ext uri="{9D8B030D-6E8A-4147-A177-3AD203B41FA5}">
                      <a16:colId xmlns:a16="http://schemas.microsoft.com/office/drawing/2014/main" val="4291771617"/>
                    </a:ext>
                  </a:extLst>
                </a:gridCol>
                <a:gridCol w="1783806">
                  <a:extLst>
                    <a:ext uri="{9D8B030D-6E8A-4147-A177-3AD203B41FA5}">
                      <a16:colId xmlns:a16="http://schemas.microsoft.com/office/drawing/2014/main" val="837715941"/>
                    </a:ext>
                  </a:extLst>
                </a:gridCol>
                <a:gridCol w="1783806">
                  <a:extLst>
                    <a:ext uri="{9D8B030D-6E8A-4147-A177-3AD203B41FA5}">
                      <a16:colId xmlns:a16="http://schemas.microsoft.com/office/drawing/2014/main" val="3695521169"/>
                    </a:ext>
                  </a:extLst>
                </a:gridCol>
                <a:gridCol w="1783806">
                  <a:extLst>
                    <a:ext uri="{9D8B030D-6E8A-4147-A177-3AD203B41FA5}">
                      <a16:colId xmlns:a16="http://schemas.microsoft.com/office/drawing/2014/main" val="2029443229"/>
                    </a:ext>
                  </a:extLst>
                </a:gridCol>
              </a:tblGrid>
              <a:tr h="29571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F4F4F"/>
                          </a:solidFill>
                          <a:effectLst/>
                        </a:rPr>
                        <a:t>网关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F4F4F"/>
                          </a:solidFill>
                          <a:effectLst/>
                        </a:rPr>
                        <a:t>限流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F4F4F"/>
                          </a:solidFill>
                          <a:effectLst/>
                        </a:rPr>
                        <a:t>鉴权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>
                          <a:solidFill>
                            <a:srgbClr val="4F4F4F"/>
                          </a:solidFill>
                          <a:effectLst/>
                        </a:rPr>
                        <a:t>监控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F4F4F"/>
                          </a:solidFill>
                          <a:effectLst/>
                        </a:rPr>
                        <a:t>易用性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F4F4F"/>
                          </a:solidFill>
                          <a:effectLst/>
                        </a:rPr>
                        <a:t>可维护性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>
                          <a:solidFill>
                            <a:srgbClr val="4F4F4F"/>
                          </a:solidFill>
                          <a:effectLst/>
                        </a:rPr>
                        <a:t>成熟度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46599"/>
                  </a:ext>
                </a:extLst>
              </a:tr>
              <a:tr h="990374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Spring Cloud Gateway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可以通过</a:t>
                      </a:r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IP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，用户，集群限流，提供了相应的接口进行扩展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普通鉴权、</a:t>
                      </a:r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auth2.0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Gateway Metrics Filter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简单易用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spring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系列可扩展强，易配置 可维护性好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spring</a:t>
                      </a:r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社区成熟，但</a:t>
                      </a:r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gateway</a:t>
                      </a:r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资源较少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186043"/>
                  </a:ext>
                </a:extLst>
              </a:tr>
              <a:tr h="123199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Zuul2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可以通过配置文件配置集群限流和单服务器限流亦可通过</a:t>
                      </a:r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</a:rPr>
                        <a:t>filter</a:t>
                      </a:r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实现限流扩展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filter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中实现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filter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中实现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参考资料较少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可维护性较差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开源不久，资料少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16344"/>
                  </a:ext>
                </a:extLst>
              </a:tr>
              <a:tr h="748752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OpenResty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需要</a:t>
                      </a:r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lua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开发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需要</a:t>
                      </a:r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lua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开发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需要开发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简单易用，但是需要进行的</a:t>
                      </a:r>
                      <a:r>
                        <a:rPr lang="en-US" altLang="zh-CN" sz="1600" b="0" dirty="0" err="1">
                          <a:solidFill>
                            <a:srgbClr val="4F4F4F"/>
                          </a:solidFill>
                          <a:effectLst/>
                        </a:rPr>
                        <a:t>lua</a:t>
                      </a:r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开发很多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可维护性较差，将来需要维护大量</a:t>
                      </a:r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lua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脚本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很成熟资料很多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61824"/>
                  </a:ext>
                </a:extLst>
              </a:tr>
              <a:tr h="1715237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Kong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根据秒，分，时，天，月，年，根据用户进行限流。可在原码的基础上进行开发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普通鉴权，</a:t>
                      </a:r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Key Auth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鉴权，</a:t>
                      </a:r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</a:rPr>
                        <a:t>HMAC，auth2.0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可上报</a:t>
                      </a:r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datadog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，记录请求数量，请求数据量，应答数据量，接收于发送的时间间隔，状态码数量，</a:t>
                      </a:r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kong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内运行时间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简单易用，</a:t>
                      </a:r>
                      <a:r>
                        <a:rPr lang="en-US" altLang="zh-CN" sz="1600" b="0" dirty="0" err="1">
                          <a:solidFill>
                            <a:srgbClr val="4F4F4F"/>
                          </a:solidFill>
                          <a:effectLst/>
                        </a:rPr>
                        <a:t>api</a:t>
                      </a:r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转发通过管理员接口配置，开发需要</a:t>
                      </a:r>
                      <a:r>
                        <a:rPr lang="en-US" altLang="zh-CN" sz="1600" b="0" dirty="0" err="1">
                          <a:solidFill>
                            <a:srgbClr val="4F4F4F"/>
                          </a:solidFill>
                          <a:effectLst/>
                        </a:rPr>
                        <a:t>lua</a:t>
                      </a:r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脚本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可维护性较差，将来需要维护大量</a:t>
                      </a:r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lua</a:t>
                      </a:r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库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相对成熟，用户问题汇总，社区，插件开源</a:t>
                      </a:r>
                    </a:p>
                  </a:txBody>
                  <a:tcPr marL="12054" marR="12054" marT="12054" marB="1205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91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45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38934</TotalTime>
  <Words>312</Words>
  <Application>Microsoft Office PowerPoint</Application>
  <PresentationFormat>自定义</PresentationFormat>
  <Paragraphs>44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PingFang SC</vt:lpstr>
      <vt:lpstr>PingFang SC Regular</vt:lpstr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Helvetica</vt:lpstr>
      <vt:lpstr>Office 主题​​</vt:lpstr>
      <vt:lpstr>PowerPoint 演示文稿</vt:lpstr>
      <vt:lpstr>API 网关的定义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四大开源网关的对比分析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俞善平</dc:creator>
  <cp:lastModifiedBy>user</cp:lastModifiedBy>
  <cp:revision>1451</cp:revision>
  <dcterms:created xsi:type="dcterms:W3CDTF">2019-08-25T03:22:21Z</dcterms:created>
  <dcterms:modified xsi:type="dcterms:W3CDTF">2020-04-10T13:05:50Z</dcterms:modified>
</cp:coreProperties>
</file>