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73" r:id="rId4"/>
    <p:sldId id="275" r:id="rId5"/>
    <p:sldId id="277" r:id="rId6"/>
    <p:sldId id="278" r:id="rId7"/>
    <p:sldId id="279" r:id="rId8"/>
    <p:sldId id="276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706" autoAdjust="0"/>
  </p:normalViewPr>
  <p:slideViewPr>
    <p:cSldViewPr>
      <p:cViewPr varScale="1">
        <p:scale>
          <a:sx n="86" d="100"/>
          <a:sy n="86" d="100"/>
        </p:scale>
        <p:origin x="331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0F2D6-FCAB-42B5-BDA7-17A772DB7208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2020年4月10日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92FE82-459C-4CAF-A040-39065DAC2EC8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6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1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4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0861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79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06" y="0"/>
            <a:ext cx="552370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8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2020年4月10日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fjs-models/tree/master/speech-commands" TargetMode="External"/><Relationship Id="rId3" Type="http://schemas.openxmlformats.org/officeDocument/2006/relationships/hyperlink" Target="https://github.com/tensorflow/tfjs-models/tree/master/mobilenet" TargetMode="External"/><Relationship Id="rId7" Type="http://schemas.openxmlformats.org/officeDocument/2006/relationships/hyperlink" Target="https://github.com/tensorflow/tfjs-models/tree/master/toxic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ensorflow/tfjs-models/tree/master/posenet" TargetMode="External"/><Relationship Id="rId5" Type="http://schemas.openxmlformats.org/officeDocument/2006/relationships/hyperlink" Target="https://github.com/tensorflow/tfjs-models/tree/master/body-pix" TargetMode="External"/><Relationship Id="rId4" Type="http://schemas.openxmlformats.org/officeDocument/2006/relationships/hyperlink" Target="https://github.com/tensorflow/tfjs-models/tree/master/coco-ss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/>
              <a:t>前端深度学习的探索与应用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CN" altLang="en-US"/>
              <a:t>尹志刚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1.</a:t>
            </a:r>
            <a:r>
              <a:rPr lang="zh-CN" altLang="en-US" dirty="0"/>
              <a:t>深度学习的概念</a:t>
            </a:r>
          </a:p>
          <a:p>
            <a:pPr rtl="0"/>
            <a:r>
              <a:rPr lang="en-US" altLang="zh-CN" dirty="0"/>
              <a:t>2.</a:t>
            </a:r>
            <a:r>
              <a:rPr lang="zh-CN" altLang="en-US" dirty="0"/>
              <a:t>浏览器端深度学习</a:t>
            </a:r>
            <a:endParaRPr lang="en-US" altLang="zh-CN" dirty="0"/>
          </a:p>
          <a:p>
            <a:pPr rtl="0"/>
            <a:r>
              <a:rPr lang="en-US" altLang="zh-CN" dirty="0"/>
              <a:t>3.</a:t>
            </a:r>
            <a:r>
              <a:rPr lang="zh-CN" altLang="en-US" dirty="0"/>
              <a:t>浏览器端深度学习框架</a:t>
            </a:r>
            <a:r>
              <a:rPr lang="en-US" altLang="zh-CN" dirty="0"/>
              <a:t>——TensorFlow.js</a:t>
            </a:r>
          </a:p>
          <a:p>
            <a:r>
              <a:rPr lang="en-US" altLang="zh-CN" dirty="0"/>
              <a:t>4. TensorFlow.js</a:t>
            </a:r>
            <a:r>
              <a:rPr lang="zh-CN" altLang="en-US" dirty="0"/>
              <a:t>开源神经网络模型的应用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altLang="zh-CN"/>
              <a:t>1.</a:t>
            </a:r>
            <a:r>
              <a:rPr lang="zh-CN" altLang="en-US"/>
              <a:t>深度学习的概念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696544"/>
          </a:xfrm>
        </p:spPr>
        <p:txBody>
          <a:bodyPr rtlCol="0">
            <a:normAutofit/>
          </a:bodyPr>
          <a:lstStyle/>
          <a:p>
            <a:r>
              <a:rPr lang="zh-CN" altLang="en-US"/>
              <a:t>深度学习是一类可用来解决广泛问题的算法和拓扑结构</a:t>
            </a:r>
            <a:endParaRPr lang="en-US" altLang="zh-CN"/>
          </a:p>
          <a:p>
            <a:r>
              <a:rPr lang="zh-CN" altLang="en-US"/>
              <a:t>深度学习是把计算机要学习的目标看成一堆数据，把这些数据丢进一个包含多层级的数据处理网络中，并检查经过这个网络处理得到的结果数据是不是符合要求，如果符合，就保留这个网络作为目标模型，如果不符合，就不断调整网络的参数设置，直到输出满足要求为止。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FA364B3-CA1E-42E5-8069-8FB6C4D85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688" y="1887513"/>
            <a:ext cx="4708525" cy="42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altLang="zh-CN"/>
              <a:t>2.</a:t>
            </a:r>
            <a:r>
              <a:rPr lang="zh-CN" altLang="en-US"/>
              <a:t>浏览器端深度学习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696544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zh-CN" altLang="en-US"/>
              <a:t>浏览器端深度学习的优势和缺陷</a:t>
            </a:r>
            <a:endParaRPr lang="en-US" altLang="zh-CN"/>
          </a:p>
          <a:p>
            <a:r>
              <a:rPr lang="zh-CN" altLang="en-US"/>
              <a:t>优势</a:t>
            </a:r>
            <a:endParaRPr lang="en-US" altLang="zh-CN"/>
          </a:p>
          <a:p>
            <a:pPr lvl="1"/>
            <a:r>
              <a:rPr lang="en-US" altLang="zh-CN"/>
              <a:t>1.</a:t>
            </a:r>
            <a:r>
              <a:rPr lang="zh-CN" altLang="en-US"/>
              <a:t>保护用户隐私：保护用户隐私数据（隐私数据避免在网络传输）</a:t>
            </a:r>
            <a:endParaRPr lang="en-US" altLang="zh-CN"/>
          </a:p>
          <a:p>
            <a:pPr lvl="1"/>
            <a:r>
              <a:rPr lang="en-US" altLang="zh-CN"/>
              <a:t>2.</a:t>
            </a:r>
            <a:r>
              <a:rPr lang="zh-CN" altLang="en-US"/>
              <a:t>降低企业成本：节省服务器资源（依赖客户端资源运行算法）</a:t>
            </a:r>
            <a:endParaRPr lang="en-US" altLang="zh-CN"/>
          </a:p>
          <a:p>
            <a:pPr lvl="1"/>
            <a:r>
              <a:rPr lang="en-US" altLang="zh-CN"/>
              <a:t>3.</a:t>
            </a:r>
            <a:r>
              <a:rPr lang="zh-CN" altLang="en-US"/>
              <a:t>服务压力分流：降低服务端压力（消耗硬件资源的算法分摊到每个客户端）</a:t>
            </a:r>
            <a:endParaRPr lang="en-US" altLang="zh-CN"/>
          </a:p>
          <a:p>
            <a:r>
              <a:rPr lang="zh-CN" altLang="en-US"/>
              <a:t>缺陷</a:t>
            </a:r>
            <a:endParaRPr lang="en-US" altLang="zh-CN"/>
          </a:p>
          <a:p>
            <a:pPr lvl="1"/>
            <a:r>
              <a:rPr lang="en-US" altLang="zh-CN"/>
              <a:t>1.</a:t>
            </a:r>
            <a:r>
              <a:rPr lang="zh-CN" altLang="en-US"/>
              <a:t>安全性有待提高：算法暴露在客户端（容易利用算法伪造数据）</a:t>
            </a:r>
            <a:endParaRPr lang="en-US" altLang="zh-CN"/>
          </a:p>
          <a:p>
            <a:pPr lvl="1"/>
            <a:r>
              <a:rPr lang="en-US" altLang="zh-CN"/>
              <a:t>2.</a:t>
            </a:r>
            <a:r>
              <a:rPr lang="zh-CN" altLang="en-US"/>
              <a:t>算法资源体积与质量成反比：神经网络模型体积越大，算法效果越好，反之亦然。（浏览器中首次加载神经网络模型容易影响页面性能）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</a:t>
            </a:r>
            <a:r>
              <a:rPr lang="zh-CN" altLang="en-US" dirty="0"/>
              <a:t>浏览器端深度学习框架</a:t>
            </a:r>
            <a:r>
              <a:rPr lang="en-US" altLang="zh-CN" dirty="0"/>
              <a:t>——</a:t>
            </a:r>
            <a:r>
              <a:rPr lang="en-US" altLang="zh-CN" cap="none" dirty="0"/>
              <a:t>TensorFlow.js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696544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TensorFlow.js</a:t>
            </a:r>
            <a:r>
              <a:rPr lang="zh-CN" altLang="en-US" dirty="0"/>
              <a:t>的运行环境</a:t>
            </a:r>
            <a:endParaRPr lang="en-US" altLang="zh-CN" dirty="0"/>
          </a:p>
          <a:p>
            <a:r>
              <a:rPr lang="zh-CN" altLang="en-US" sz="1800" dirty="0"/>
              <a:t>浏览器</a:t>
            </a:r>
            <a:endParaRPr lang="en-US" altLang="zh-CN" sz="1800" dirty="0"/>
          </a:p>
          <a:p>
            <a:r>
              <a:rPr lang="en-US" altLang="zh-CN" sz="1800" dirty="0"/>
              <a:t>Node.js</a:t>
            </a:r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TensorFlow.js</a:t>
            </a:r>
            <a:r>
              <a:rPr lang="zh-CN" altLang="en-US" dirty="0"/>
              <a:t>的模型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1800" dirty="0"/>
              <a:t>TensorFlow.js</a:t>
            </a:r>
            <a:r>
              <a:rPr lang="zh-CN" altLang="en-US" sz="1800" dirty="0"/>
              <a:t>的模型是算法中的核心部分，将解决某种业务的算法经过大量的数据进行训练，让算法输出的结果更加精确、更加稳定。</a:t>
            </a:r>
            <a:endParaRPr lang="en-US" altLang="zh-CN" sz="1800" dirty="0"/>
          </a:p>
          <a:p>
            <a:pPr marL="4572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047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cap="none" dirty="0"/>
              <a:t>TensorFlow.js</a:t>
            </a:r>
            <a:r>
              <a:rPr lang="zh-CN" altLang="en-US" dirty="0"/>
              <a:t>模型的使用方式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696544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运行训练好的模型：使用现成的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模型或转换后的</a:t>
            </a:r>
            <a:r>
              <a:rPr lang="en-US" altLang="zh-CN" sz="1800" dirty="0"/>
              <a:t>Python TensorFlow </a:t>
            </a:r>
            <a:r>
              <a:rPr lang="zh-CN" altLang="en-US" sz="1800" dirty="0"/>
              <a:t>模型（推荐使用该方式）</a:t>
            </a:r>
            <a:endParaRPr lang="en-US" altLang="zh-CN" sz="1800" dirty="0"/>
          </a:p>
          <a:p>
            <a:r>
              <a:rPr lang="zh-CN" altLang="en-US" sz="1800" dirty="0"/>
              <a:t>重新训练现有的模型：使用您自己的数据重新训练现有的模型（根据业务需要修正模型参数）</a:t>
            </a:r>
            <a:endParaRPr lang="en-US" altLang="zh-CN" sz="1800" dirty="0"/>
          </a:p>
          <a:p>
            <a:r>
              <a:rPr lang="zh-CN" altLang="en-US" sz="1800" dirty="0"/>
              <a:t>在浏览器端训练模型：使用</a:t>
            </a:r>
            <a:r>
              <a:rPr lang="en-US" altLang="zh-CN" sz="1800" dirty="0"/>
              <a:t>TensorFlow.js API</a:t>
            </a:r>
            <a:r>
              <a:rPr lang="zh-CN" altLang="en-US" sz="1800" dirty="0"/>
              <a:t>在浏览器生成并训练模型（不建议使用）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0470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407" y="332656"/>
            <a:ext cx="9753600" cy="1325562"/>
          </a:xfrm>
        </p:spPr>
        <p:txBody>
          <a:bodyPr rtlCol="0"/>
          <a:lstStyle/>
          <a:p>
            <a:r>
              <a:rPr lang="en-US" altLang="zh-CN" cap="none" dirty="0"/>
              <a:t>TensorFlow.js</a:t>
            </a:r>
            <a:r>
              <a:rPr lang="zh-CN" altLang="en-US" dirty="0"/>
              <a:t>开源模型的应用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696544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图像分类：使用</a:t>
            </a:r>
            <a:r>
              <a:rPr lang="en-US" altLang="zh-CN" sz="1800" dirty="0" err="1"/>
              <a:t>MobileNet</a:t>
            </a:r>
            <a:r>
              <a:rPr lang="zh-CN" altLang="en-US" sz="1800" dirty="0"/>
              <a:t>模型处理图像分类，</a:t>
            </a:r>
            <a:r>
              <a:rPr lang="en-US" altLang="zh-CN" sz="1800" dirty="0">
                <a:hlinkClick r:id="rId3"/>
              </a:rPr>
              <a:t> https://github.com/tensorflow/tfjs-models/tree/master/mobilenet</a:t>
            </a:r>
            <a:endParaRPr lang="en-US" altLang="zh-CN" sz="1800" dirty="0"/>
          </a:p>
          <a:p>
            <a:r>
              <a:rPr lang="zh-CN" altLang="en-US" sz="1800" dirty="0"/>
              <a:t>对象检测：使用</a:t>
            </a:r>
            <a:r>
              <a:rPr lang="en-US" altLang="zh-CN" sz="1800" dirty="0"/>
              <a:t>coco-</a:t>
            </a:r>
            <a:r>
              <a:rPr lang="en-US" altLang="zh-CN" sz="1800" dirty="0" err="1"/>
              <a:t>ssd</a:t>
            </a:r>
            <a:r>
              <a:rPr lang="zh-CN" altLang="en-US" sz="1800" dirty="0"/>
              <a:t>模型检测单张图片中的一个或多个对象，</a:t>
            </a:r>
            <a:r>
              <a:rPr lang="en-US" altLang="zh-CN" sz="1800" dirty="0">
                <a:hlinkClick r:id="rId4"/>
              </a:rPr>
              <a:t> https://github.com/tensorflow/tfjs-models/tree/master/coco-ssd</a:t>
            </a:r>
            <a:endParaRPr lang="en-US" altLang="zh-CN" sz="1800" dirty="0"/>
          </a:p>
          <a:p>
            <a:r>
              <a:rPr lang="zh-CN" altLang="en-US" sz="1800" dirty="0"/>
              <a:t>身体分割：使用</a:t>
            </a:r>
            <a:r>
              <a:rPr lang="en-US" altLang="zh-CN" sz="1800" dirty="0" err="1"/>
              <a:t>BodyPix</a:t>
            </a:r>
            <a:r>
              <a:rPr lang="zh-CN" altLang="en-US" sz="1800" dirty="0"/>
              <a:t>模型实时分割人体和身体部位</a:t>
            </a:r>
            <a:r>
              <a:rPr lang="en-US" altLang="zh-CN" sz="1800" dirty="0"/>
              <a:t>,</a:t>
            </a:r>
            <a:r>
              <a:rPr lang="en-US" altLang="zh-CN" sz="1800" dirty="0">
                <a:hlinkClick r:id="rId5"/>
              </a:rPr>
              <a:t> https://github.com/tensorflow/tfjs-models/tree/master/body-pix</a:t>
            </a:r>
            <a:endParaRPr lang="en-US" altLang="zh-CN" sz="1800" dirty="0"/>
          </a:p>
          <a:p>
            <a:r>
              <a:rPr lang="zh-CN" altLang="en-US" sz="1800" dirty="0"/>
              <a:t>姿态预估：使用</a:t>
            </a:r>
            <a:r>
              <a:rPr lang="en-US" altLang="zh-CN" sz="1800" dirty="0" err="1"/>
              <a:t>PoseNet</a:t>
            </a:r>
            <a:r>
              <a:rPr lang="zh-CN" altLang="en-US" sz="1800" dirty="0"/>
              <a:t>模型实时预估人体姿态，</a:t>
            </a:r>
            <a:r>
              <a:rPr lang="en-US" altLang="zh-CN" sz="1800" dirty="0">
                <a:hlinkClick r:id="rId6"/>
              </a:rPr>
              <a:t> https://github.com/tensorflow/tfjs-models/tree/master/posenet</a:t>
            </a:r>
            <a:endParaRPr lang="en-US" altLang="zh-CN" sz="1800" dirty="0"/>
          </a:p>
          <a:p>
            <a:r>
              <a:rPr lang="zh-CN" altLang="en-US" sz="1800" dirty="0"/>
              <a:t>文本检测：使用</a:t>
            </a:r>
            <a:r>
              <a:rPr lang="en-US" altLang="zh-CN" sz="1800" dirty="0"/>
              <a:t>Toxicity</a:t>
            </a:r>
            <a:r>
              <a:rPr lang="zh-CN" altLang="en-US" sz="1800" dirty="0"/>
              <a:t>模型检测恶意文本，</a:t>
            </a:r>
            <a:r>
              <a:rPr lang="en-US" altLang="zh-CN" sz="1800" dirty="0">
                <a:hlinkClick r:id="rId7"/>
              </a:rPr>
              <a:t> https://github.com/tensorflow/tfjs-models/tree/master/toxicity</a:t>
            </a:r>
            <a:endParaRPr lang="en-US" altLang="zh-CN" sz="1800" dirty="0"/>
          </a:p>
          <a:p>
            <a:r>
              <a:rPr lang="zh-CN" altLang="en-US" sz="1800" dirty="0"/>
              <a:t>语音识别：使用</a:t>
            </a:r>
            <a:r>
              <a:rPr lang="en-US" altLang="zh-CN" sz="1800" dirty="0"/>
              <a:t>Speech Command</a:t>
            </a:r>
            <a:r>
              <a:rPr lang="zh-CN" altLang="en-US" sz="1800" dirty="0"/>
              <a:t>模型对语音指令进行分类，</a:t>
            </a:r>
            <a:r>
              <a:rPr lang="en-US" altLang="zh-CN" sz="1800" dirty="0">
                <a:hlinkClick r:id="rId8"/>
              </a:rPr>
              <a:t> https://github.com/tensorflow/tfjs-models/tree/master/speech-commands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588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919943-90A8-474A-A2AE-956287038F55}"/>
              </a:ext>
            </a:extLst>
          </p:cNvPr>
          <p:cNvSpPr txBox="1"/>
          <p:nvPr/>
        </p:nvSpPr>
        <p:spPr>
          <a:xfrm>
            <a:off x="2494012" y="2708920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600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826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世界地图系列，北美大陆演示文稿（宽屏）</Template>
  <TotalTime>102</TotalTime>
  <Words>573</Words>
  <Application>Microsoft Office PowerPoint</Application>
  <PresentationFormat>自定义</PresentationFormat>
  <Paragraphs>47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幼圆</vt:lpstr>
      <vt:lpstr>Arial</vt:lpstr>
      <vt:lpstr>Century Gothic</vt:lpstr>
      <vt:lpstr>北美大陆 16x9</vt:lpstr>
      <vt:lpstr>前端深度学习的探索与应用</vt:lpstr>
      <vt:lpstr>目录</vt:lpstr>
      <vt:lpstr>1.深度学习的概念</vt:lpstr>
      <vt:lpstr>2.浏览器端深度学习</vt:lpstr>
      <vt:lpstr>3.浏览器端深度学习框架——TensorFlow.js</vt:lpstr>
      <vt:lpstr>TensorFlow.js模型的使用方式</vt:lpstr>
      <vt:lpstr>TensorFlow.js开源模型的应用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前端深度学习的探索与应用</dc:title>
  <dc:creator>志刚 尹</dc:creator>
  <cp:lastModifiedBy>尹志刚</cp:lastModifiedBy>
  <cp:revision>13</cp:revision>
  <dcterms:created xsi:type="dcterms:W3CDTF">2020-04-09T14:12:33Z</dcterms:created>
  <dcterms:modified xsi:type="dcterms:W3CDTF">2020-04-10T01:55:17Z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