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3"/>
    <p:sldId id="336" r:id="rId4"/>
    <p:sldId id="261" r:id="rId5"/>
    <p:sldId id="338" r:id="rId6"/>
    <p:sldId id="339" r:id="rId7"/>
    <p:sldId id="341" r:id="rId8"/>
    <p:sldId id="340" r:id="rId9"/>
    <p:sldId id="343" r:id="rId10"/>
    <p:sldId id="345" r:id="rId11"/>
    <p:sldId id="344" r:id="rId12"/>
    <p:sldId id="346" r:id="rId13"/>
    <p:sldId id="347" r:id="rId15"/>
    <p:sldId id="349" r:id="rId16"/>
    <p:sldId id="335" r:id="rId17"/>
  </p:sldIdLst>
  <p:sldSz cx="20320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684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DB"/>
    <a:srgbClr val="C8E5F2"/>
    <a:srgbClr val="B7D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65" d="100"/>
          <a:sy n="65" d="100"/>
        </p:scale>
        <p:origin x="7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028281" y="1919882"/>
            <a:ext cx="12263438" cy="3869533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28281" y="5908476"/>
            <a:ext cx="12263438" cy="132457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028281" y="7456289"/>
            <a:ext cx="12263438" cy="53578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i="1"/>
            </a:lvl1pPr>
          </a:lstStyle>
          <a:p>
            <a:r>
              <a:t>–Johnny Appleseed</a:t>
            </a:r>
          </a:p>
        </p:txBody>
      </p:sp>
      <p:sp>
        <p:nvSpPr>
          <p:cNvPr id="95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4028281" y="4961731"/>
            <a:ext cx="12263438" cy="7921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>
            <a:spLocks noGrp="1"/>
          </p:cNvSpPr>
          <p:nvPr>
            <p:ph type="pic" idx="13"/>
          </p:nvPr>
        </p:nvSpPr>
        <p:spPr>
          <a:xfrm>
            <a:off x="2540000" y="0"/>
            <a:ext cx="15240001" cy="1143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72488" y="10894218"/>
            <a:ext cx="367087" cy="3972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>
            <a:spLocks noGrp="1"/>
          </p:cNvSpPr>
          <p:nvPr>
            <p:ph type="pic" sz="half" idx="13"/>
          </p:nvPr>
        </p:nvSpPr>
        <p:spPr>
          <a:xfrm>
            <a:off x="4445000" y="788789"/>
            <a:ext cx="11430001" cy="69205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028281" y="7873007"/>
            <a:ext cx="12263438" cy="166687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28281" y="9554765"/>
            <a:ext cx="12263438" cy="132457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028281" y="3780234"/>
            <a:ext cx="12263438" cy="386953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像"/>
          <p:cNvSpPr>
            <a:spLocks noGrp="1"/>
          </p:cNvSpPr>
          <p:nvPr>
            <p:ph type="pic" sz="half" idx="13"/>
          </p:nvPr>
        </p:nvSpPr>
        <p:spPr>
          <a:xfrm>
            <a:off x="10413007" y="744140"/>
            <a:ext cx="6250783" cy="962918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656210" y="744140"/>
            <a:ext cx="6250783" cy="4673204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56210" y="5536406"/>
            <a:ext cx="6250783" cy="482203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>
            <a:spLocks noGrp="1"/>
          </p:cNvSpPr>
          <p:nvPr>
            <p:ph type="pic" sz="quarter" idx="13"/>
          </p:nvPr>
        </p:nvSpPr>
        <p:spPr>
          <a:xfrm>
            <a:off x="10413007" y="3036093"/>
            <a:ext cx="6250783" cy="73669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56210" y="3036093"/>
            <a:ext cx="6250783" cy="7366993"/>
          </a:xfrm>
          <a:prstGeom prst="rect">
            <a:avLst/>
          </a:prstGeom>
        </p:spPr>
        <p:txBody>
          <a:bodyPr/>
          <a:lstStyle>
            <a:lvl1pPr marL="367665" indent="-367665">
              <a:spcBef>
                <a:spcPts val="3700"/>
              </a:spcBef>
              <a:defRPr sz="3000"/>
            </a:lvl1pPr>
            <a:lvl2pPr marL="710565" indent="-367665">
              <a:spcBef>
                <a:spcPts val="3700"/>
              </a:spcBef>
              <a:defRPr sz="3000"/>
            </a:lvl2pPr>
            <a:lvl3pPr marL="1053465" indent="-367665">
              <a:spcBef>
                <a:spcPts val="3700"/>
              </a:spcBef>
              <a:defRPr sz="3000"/>
            </a:lvl3pPr>
            <a:lvl4pPr marL="1396365" indent="-367665">
              <a:spcBef>
                <a:spcPts val="3700"/>
              </a:spcBef>
              <a:defRPr sz="3000"/>
            </a:lvl4pPr>
            <a:lvl5pPr marL="1739265" indent="-367665">
              <a:spcBef>
                <a:spcPts val="3700"/>
              </a:spcBef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963048" y="10894218"/>
            <a:ext cx="385967" cy="39846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656210" y="1488281"/>
            <a:ext cx="13007580" cy="84534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>
            <a:spLocks noGrp="1"/>
          </p:cNvSpPr>
          <p:nvPr>
            <p:ph type="pic" sz="quarter" idx="13"/>
          </p:nvPr>
        </p:nvSpPr>
        <p:spPr>
          <a:xfrm>
            <a:off x="10413007" y="5968007"/>
            <a:ext cx="6250783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sz="quarter" idx="14"/>
          </p:nvPr>
        </p:nvSpPr>
        <p:spPr>
          <a:xfrm>
            <a:off x="10413007" y="1041796"/>
            <a:ext cx="6250783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图像"/>
          <p:cNvSpPr>
            <a:spLocks noGrp="1"/>
          </p:cNvSpPr>
          <p:nvPr>
            <p:ph type="pic" sz="half" idx="15"/>
          </p:nvPr>
        </p:nvSpPr>
        <p:spPr>
          <a:xfrm>
            <a:off x="3656211" y="1041796"/>
            <a:ext cx="6250782" cy="93464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656210" y="297656"/>
            <a:ext cx="13007580" cy="2530079"/>
          </a:xfrm>
          <a:prstGeom prst="rect">
            <a:avLst/>
          </a:prstGeom>
          <a:ln w="3175">
            <a:miter lim="400000"/>
          </a:ln>
        </p:spPr>
        <p:txBody>
          <a:bodyPr lIns="59531" tIns="59531" rIns="59531" bIns="59531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3" name="ppt-inside.jpg" descr="ppt-inside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3656210" y="3036093"/>
            <a:ext cx="13007580" cy="7366993"/>
          </a:xfrm>
          <a:prstGeom prst="rect">
            <a:avLst/>
          </a:prstGeom>
          <a:ln w="3175">
            <a:miter lim="400000"/>
          </a:ln>
        </p:spPr>
        <p:txBody>
          <a:bodyPr lIns="59531" tIns="59531" rIns="59531" bIns="59531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963048" y="10894218"/>
            <a:ext cx="385967" cy="391833"/>
          </a:xfrm>
          <a:prstGeom prst="rect">
            <a:avLst/>
          </a:prstGeom>
          <a:ln w="3175">
            <a:miter lim="400000"/>
          </a:ln>
        </p:spPr>
        <p:txBody>
          <a:bodyPr wrap="none" lIns="59531" tIns="59531" rIns="59531" bIns="59531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84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997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9442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3887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8332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2777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7222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1667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6112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055745" marR="0" indent="-499745" algn="l" defTabSz="684530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684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1468" y="-1288396"/>
            <a:ext cx="20462936" cy="16393849"/>
          </a:xfrm>
          <a:prstGeom prst="rect">
            <a:avLst/>
          </a:prstGeom>
          <a:ln w="3175">
            <a:miter lim="400000"/>
            <a:headEnd/>
            <a:tailEnd/>
          </a:ln>
        </p:spPr>
      </p:pic>
      <p:pic>
        <p:nvPicPr>
          <p:cNvPr id="153" name="竖版带口号白色.png" descr="竖版带口号白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42" y="601041"/>
            <a:ext cx="3009716" cy="3009716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149" name="封面格式"/>
          <p:cNvSpPr txBox="1"/>
          <p:nvPr/>
        </p:nvSpPr>
        <p:spPr>
          <a:xfrm>
            <a:off x="4143375" y="5435600"/>
            <a:ext cx="12034520" cy="856615"/>
          </a:xfrm>
          <a:prstGeom prst="rect">
            <a:avLst/>
          </a:prstGeom>
          <a:ln w="3175">
            <a:miter lim="400000"/>
          </a:ln>
        </p:spPr>
        <p:txBody>
          <a:bodyPr wrap="square" lIns="59531" tIns="59531" rIns="59531" bIns="59531" anchor="ctr">
            <a:spAutoFit/>
          </a:bodyPr>
          <a:lstStyle>
            <a:lvl1pPr algn="l">
              <a:defRPr sz="50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algn="dist"/>
            <a:r>
              <a:rPr lang="zh-CN" sz="4800">
                <a:latin typeface="微软雅黑" panose="020B0703020204020201" charset="-122"/>
                <a:ea typeface="微软雅黑" panose="020B0703020204020201" charset="-122"/>
              </a:rPr>
              <a:t>《实时车况数据的高性能储存方案》</a:t>
            </a:r>
            <a:endParaRPr lang="zh-CN" sz="4800"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150" name="Format of…"/>
          <p:cNvSpPr txBox="1"/>
          <p:nvPr/>
        </p:nvSpPr>
        <p:spPr>
          <a:xfrm>
            <a:off x="4143058" y="3967480"/>
            <a:ext cx="12033885" cy="1225550"/>
          </a:xfrm>
          <a:prstGeom prst="rect">
            <a:avLst/>
          </a:prstGeom>
          <a:ln w="3175">
            <a:miter lim="400000"/>
          </a:ln>
        </p:spPr>
        <p:txBody>
          <a:bodyPr wrap="square" lIns="59531" tIns="59531" rIns="59531" bIns="59531" anchor="ctr">
            <a:spAutoFit/>
          </a:bodyPr>
          <a:lstStyle/>
          <a:p>
            <a:pPr algn="dist">
              <a:lnSpc>
                <a:spcPct val="90000"/>
              </a:lnSpc>
              <a:defRPr sz="120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lang="zh-CN" altLang="en-US" sz="8000" b="1">
                <a:latin typeface="微软雅黑" panose="020B0703020204020201" charset="-122"/>
                <a:ea typeface="微软雅黑" panose="020B0703020204020201" charset="-122"/>
              </a:rPr>
              <a:t>平台研发技术分享大会</a:t>
            </a:r>
            <a:endParaRPr lang="zh-CN" altLang="en-US" sz="8000" b="1">
              <a:latin typeface="微软雅黑" panose="020B0703020204020201" charset="-122"/>
              <a:ea typeface="微软雅黑" panose="020B0703020204020201" charset="-122"/>
            </a:endParaRPr>
          </a:p>
        </p:txBody>
      </p:sp>
      <p:sp>
        <p:nvSpPr>
          <p:cNvPr id="2" name="封面格式"/>
          <p:cNvSpPr txBox="1"/>
          <p:nvPr/>
        </p:nvSpPr>
        <p:spPr>
          <a:xfrm>
            <a:off x="8124190" y="6759575"/>
            <a:ext cx="4072890" cy="671830"/>
          </a:xfrm>
          <a:prstGeom prst="rect">
            <a:avLst/>
          </a:prstGeom>
          <a:ln w="3175">
            <a:miter lim="400000"/>
          </a:ln>
        </p:spPr>
        <p:txBody>
          <a:bodyPr wrap="square" lIns="59531" tIns="59531" rIns="59531" bIns="59531" anchor="ctr">
            <a:spAutoFit/>
          </a:bodyPr>
          <a:lstStyle>
            <a:lvl1pPr algn="l">
              <a:defRPr sz="50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algn="dist"/>
            <a:r>
              <a:rPr lang="zh-CN" sz="3600" b="1">
                <a:latin typeface="微软雅黑" panose="020B0703020204020201" charset="-122"/>
                <a:ea typeface="微软雅黑" panose="020B0703020204020201" charset="-122"/>
              </a:rPr>
              <a:t>分享人：叶辰</a:t>
            </a:r>
            <a:endParaRPr lang="en-US" altLang="zh-CN" sz="3600" b="1">
              <a:latin typeface="微软雅黑" panose="020B0703020204020201" charset="-122"/>
              <a:ea typeface="微软雅黑" panose="020B0703020204020201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1875790" y="4678045"/>
            <a:ext cx="16262985" cy="434467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ctr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8885" y="1064260"/>
            <a:ext cx="5314315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为什么选择HBase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905" y="3204845"/>
            <a:ext cx="13285470" cy="61023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l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按平台规划100w接入能力计算，HBase一年需要存储的数据有多少？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0230" y="5988685"/>
            <a:ext cx="13553440" cy="54864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ctr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考虑这个问题之前我们先计算我们至少要存多少相关数据。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0365" y="5378133"/>
            <a:ext cx="3683635" cy="54864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周期型车况数据量: 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5930" y="5316855"/>
            <a:ext cx="9751060" cy="67183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9531" tIns="59531" rIns="59531" bIns="59531" numCol="1" spcCol="38100" rtlCol="0" anchor="ctr" forceAA="0">
            <a:spAutoFit/>
          </a:bodyPr>
          <a:p>
            <a:pPr marL="0" marR="0" indent="0" algn="ctr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1 * 4 * 3600 ÷ 10 * 1.5kb(t3) * 1000000 * 365 ≈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 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AEDB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0.72 PB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AEDB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39740" y="6246495"/>
            <a:ext cx="1064260" cy="54864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其它: 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39865" y="6200140"/>
            <a:ext cx="1659890" cy="67183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9531" tIns="59531" rIns="59531" bIns="59531" numCol="1" spcCol="38100" rtlCol="0" anchor="ctr" forceAA="0">
            <a:spAutoFit/>
          </a:bodyPr>
          <a:p>
            <a:pPr marL="0" marR="0" indent="0" algn="ctr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 </a:t>
            </a:r>
            <a:r>
              <a:rPr lang="zh-CN" altLang="en-US" sz="3600">
                <a:solidFill>
                  <a:srgbClr val="00AEDB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0.</a:t>
            </a:r>
            <a:r>
              <a:rPr lang="en-US" altLang="zh-CN" sz="3600">
                <a:solidFill>
                  <a:srgbClr val="00AEDB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3</a:t>
            </a:r>
            <a:r>
              <a:rPr lang="zh-CN" altLang="en-US" sz="3600">
                <a:solidFill>
                  <a:srgbClr val="00AEDB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 PB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110230" y="7211060"/>
            <a:ext cx="13507085" cy="0"/>
          </a:xfrm>
          <a:prstGeom prst="line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/>
          <p:cNvSpPr txBox="1"/>
          <p:nvPr/>
        </p:nvSpPr>
        <p:spPr>
          <a:xfrm>
            <a:off x="7616825" y="7758430"/>
            <a:ext cx="3582670" cy="67183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合计</a:t>
            </a: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:&gt;1PB</a:t>
            </a:r>
            <a:endParaRPr kumimoji="0" lang="en-US" altLang="zh-CN" sz="3600" b="1" i="0" u="none" strike="noStrike" cap="none" spc="0" normalizeH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156 0.003667 L -0.189562 -0.315778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animBg="1"/>
      <p:bldP spid="44" grpId="0" animBg="1"/>
      <p:bldP spid="6" grpId="0" animBg="1"/>
      <p:bldP spid="10" grpId="0" animBg="1"/>
      <p:bldP spid="40" grpId="0" animBg="1"/>
      <p:bldP spid="41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38885" y="1063625"/>
            <a:ext cx="3539490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特性总结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38885" y="2677795"/>
            <a:ext cx="17610455" cy="1228090"/>
            <a:chOff x="2047" y="3471"/>
            <a:chExt cx="27733" cy="1934"/>
          </a:xfrm>
        </p:grpSpPr>
        <p:grpSp>
          <p:nvGrpSpPr>
            <p:cNvPr id="20" name="组合 19"/>
            <p:cNvGrpSpPr/>
            <p:nvPr/>
          </p:nvGrpSpPr>
          <p:grpSpPr>
            <a:xfrm>
              <a:off x="2471" y="3471"/>
              <a:ext cx="27309" cy="1934"/>
              <a:chOff x="2525" y="3367"/>
              <a:chExt cx="27309" cy="1934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525" y="3367"/>
                <a:ext cx="2880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海量存储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549" y="3952"/>
                <a:ext cx="27285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Hbase适合存储PB级别的海量数据，在PB级别的数据以及采用廉价PC存储的情况下，能在几十到百毫秒内返回数据。这与Hbase的极易扩展性息息相关。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正式因为Hbase良好的扩展性，才为海量数据的存储提供了便利。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2047" y="3757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38885" y="4072255"/>
            <a:ext cx="16131540" cy="1061720"/>
            <a:chOff x="2047" y="5727"/>
            <a:chExt cx="25404" cy="1672"/>
          </a:xfrm>
        </p:grpSpPr>
        <p:grpSp>
          <p:nvGrpSpPr>
            <p:cNvPr id="21" name="组合 20"/>
            <p:cNvGrpSpPr/>
            <p:nvPr/>
          </p:nvGrpSpPr>
          <p:grpSpPr>
            <a:xfrm>
              <a:off x="2471" y="5727"/>
              <a:ext cx="24980" cy="1672"/>
              <a:chOff x="2525" y="6176"/>
              <a:chExt cx="24980" cy="1672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525" y="6176"/>
                <a:ext cx="2878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列式存储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525" y="7081"/>
                <a:ext cx="24980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这里的列式存储其实说的是列族存储，Hbase是根据列族来存储数据的。列族下面可以有非常多的列，列族在创建表的时候就必须指定。	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047" y="5978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38885" y="5300345"/>
            <a:ext cx="14615160" cy="1230630"/>
            <a:chOff x="2047" y="8012"/>
            <a:chExt cx="23016" cy="1938"/>
          </a:xfrm>
        </p:grpSpPr>
        <p:grpSp>
          <p:nvGrpSpPr>
            <p:cNvPr id="22" name="组合 21"/>
            <p:cNvGrpSpPr/>
            <p:nvPr/>
          </p:nvGrpSpPr>
          <p:grpSpPr>
            <a:xfrm>
              <a:off x="2471" y="8012"/>
              <a:ext cx="22592" cy="1938"/>
              <a:chOff x="2525" y="8673"/>
              <a:chExt cx="22592" cy="193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525" y="8673"/>
                <a:ext cx="2880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极易扩展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25" y="9262"/>
                <a:ext cx="22592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Hbase的扩展性主要体现在两个方面，一个是基于上层处理能力（RegionServer）的扩展，一个是基于存储的扩展（HDFS）。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通过横向添加RegionSever的机器，进行水平扩展，提升Hbase上层的处理能力，提升Hbsae服务更多Region的能力。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2047" y="8297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38885" y="6697345"/>
            <a:ext cx="17604740" cy="1230630"/>
            <a:chOff x="2047" y="10272"/>
            <a:chExt cx="27724" cy="1938"/>
          </a:xfrm>
        </p:grpSpPr>
        <p:grpSp>
          <p:nvGrpSpPr>
            <p:cNvPr id="23" name="组合 22"/>
            <p:cNvGrpSpPr/>
            <p:nvPr/>
          </p:nvGrpSpPr>
          <p:grpSpPr>
            <a:xfrm>
              <a:off x="2471" y="10272"/>
              <a:ext cx="27300" cy="1938"/>
              <a:chOff x="2525" y="11110"/>
              <a:chExt cx="27300" cy="193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525" y="11110"/>
                <a:ext cx="2187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高并发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525" y="11699"/>
                <a:ext cx="27300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由于目前大部分使用Hbase的架构，都是采用的廉价PC，因此单个IO的延迟其实并不小，一般在几十到上百ms之间。这里说的高并发，主要是在并发的情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况下，Hbase的单个IO延迟下降并不多。能获得高并发、低延迟的服务。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2047" y="10518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38885" y="8094345"/>
            <a:ext cx="14101445" cy="1062355"/>
            <a:chOff x="2047" y="12532"/>
            <a:chExt cx="22207" cy="1673"/>
          </a:xfrm>
        </p:grpSpPr>
        <p:grpSp>
          <p:nvGrpSpPr>
            <p:cNvPr id="24" name="组合 23"/>
            <p:cNvGrpSpPr/>
            <p:nvPr/>
          </p:nvGrpSpPr>
          <p:grpSpPr>
            <a:xfrm>
              <a:off x="2471" y="12532"/>
              <a:ext cx="21783" cy="1673"/>
              <a:chOff x="2525" y="13528"/>
              <a:chExt cx="21783" cy="167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525" y="13528"/>
                <a:ext cx="1468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稀疏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25" y="14434"/>
                <a:ext cx="21783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稀疏主要是针对Hbase列的灵活性，在列族中，你可以指定任意多的列，在列数据为空的情况下，是不会占用存储空间的。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2047" y="12893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" y="-1"/>
            <a:ext cx="20318531" cy="11430001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0920" y="4992053"/>
            <a:ext cx="5063490" cy="113347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1143000" marR="0" indent="-114300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6600" b="0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痛点与</a:t>
            </a:r>
            <a:endParaRPr lang="zh-CN" altLang="en-US" sz="6600" b="0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70975" y="4884420"/>
            <a:ext cx="2669540" cy="134874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scaled="0"/>
                </a:gra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方向</a:t>
            </a:r>
            <a:endParaRPr lang="zh-CN" altLang="en-US" sz="8000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scaled="0"/>
              </a:gra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38885" y="1063625"/>
            <a:ext cx="3539490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痛点与方向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5008" y="2018665"/>
            <a:ext cx="13362940" cy="355473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9531" tIns="59531" rIns="59531" bIns="59531" numCol="1" spcCol="38100" rtlCol="0" anchor="ctr" forceAA="0">
            <a:spAutoFit/>
          </a:bodyPr>
          <a:p>
            <a:pPr marL="0" marR="0" indent="0" algn="l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457200" marR="0" indent="-457200" algn="l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现阶段面临的痛点：</a:t>
            </a: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457200" marR="0" indent="-457200" algn="l" defTabSz="684530" rtl="0" fontAlgn="auto" latinLnBrk="0" hangingPunc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</a:pP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457200" marR="0" lvl="1" indent="0" algn="l" defTabSz="68453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1、 MongoDB 太贵，随着数据量的增加，成本会不断攀升。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457200" marR="0" lvl="1" indent="0" algn="l" defTabSz="68453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2.、Hbase使用和维护不够专业，体现在以下方面：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0" marR="0" indent="0" algn="l" defTabSz="68453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	-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 数据存在偏移问题，RowKey优化进展缓慢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0" marR="0" indent="0" algn="l" defTabSz="68453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	- 高并发写入同时做查询，无法达到几十/百毫秒级响应，如果加上网络消耗，大概率是秒级。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0" marR="0" indent="0" algn="l" defTabSz="68453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	- 代码、列名表名设计存在不合理，操作上是否合理使用了预分区等问题，还需要继续优化。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5948045"/>
            <a:ext cx="20318730" cy="5514975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965008" y="6578600"/>
            <a:ext cx="16516985" cy="391922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9531" tIns="59531" rIns="59531" bIns="59531" numCol="1" spcCol="38100" rtlCol="0" anchor="ctr" forceAA="0">
            <a:spAutoFit/>
          </a:bodyPr>
          <a:p>
            <a:pPr marL="0" marR="0" indent="0" algn="l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L="457200" marR="0" indent="-457200" algn="l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704020202090204" pitchFamily="34" charset="0"/>
              <a:buChar char="•"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后期优化的方向：</a:t>
            </a: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R="0" lvl="2" algn="l" defTabSz="68453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1、得益于前期的服务拆分，针对不同的服务可以执行不同的优化策略。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R="0" lvl="2" algn="l" defTabSz="68453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2、对于存在较多业务处理和计算的服务，例如 vehicle-driving-behavior-service，计划引入流式处理方案。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R="0" lvl="2" algn="l" defTabSz="68453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3、减少部分业务对于MongoDB的依赖，降低MongoDB压力，尝试其它存储选型</a:t>
            </a: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.</a:t>
            </a:r>
            <a:endParaRPr kumimoji="0" lang="en-US" altLang="zh-CN" sz="2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R="0" lvl="2" algn="l" defTabSz="68453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     </a:t>
            </a: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例如：influxDB，es，postgreSQL 等。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  <a:p>
            <a:pPr marR="0" lvl="2" algn="l" defTabSz="68453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4、 优化HBase相关操作。</a:t>
            </a: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8726831" y="3164441"/>
            <a:ext cx="11747498" cy="3013688"/>
          </a:xfrm>
          <a:prstGeom prst="rect">
            <a:avLst/>
          </a:prstGeom>
        </p:spPr>
        <p:txBody>
          <a:bodyPr vert="horz" lIns="152400" tIns="76200" rIns="152400" bIns="762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7335" dirty="0">
                <a:solidFill>
                  <a:schemeClr val="bg1"/>
                </a:solidFill>
              </a:rPr>
              <a:t>THANKS.</a:t>
            </a:r>
            <a:endParaRPr kumimoji="1" lang="zh-CN" altLang="en-US" sz="7335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</p:spPr>
      </p:pic>
      <p:sp>
        <p:nvSpPr>
          <p:cNvPr id="7" name="文本占位符 2"/>
          <p:cNvSpPr txBox="1"/>
          <p:nvPr/>
        </p:nvSpPr>
        <p:spPr>
          <a:xfrm>
            <a:off x="6241487" y="4980022"/>
            <a:ext cx="7836237" cy="3179802"/>
          </a:xfrm>
          <a:prstGeom prst="rect">
            <a:avLst/>
          </a:prstGeom>
        </p:spPr>
        <p:txBody>
          <a:bodyPr vert="horz" lIns="152400" tIns="76202" rIns="152400" bIns="76202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8000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</a:rPr>
              <a:t>THANKS </a:t>
            </a:r>
            <a:r>
              <a:rPr lang="zh-CN" altLang="en-US" sz="6665" dirty="0">
                <a:solidFill>
                  <a:schemeClr val="bg1"/>
                </a:solidFill>
                <a:latin typeface="微软雅黑" panose="020B0703020204020201" charset="-122"/>
                <a:ea typeface="微软雅黑" panose="020B0703020204020201" charset="-122"/>
              </a:rPr>
              <a:t> </a:t>
            </a:r>
            <a:endParaRPr lang="en-US" altLang="zh-CN" sz="6665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marL="762000" lvl="1" algn="ctr" defTabSz="1524000">
              <a:spcBef>
                <a:spcPts val="835"/>
              </a:spcBef>
              <a:defRPr/>
            </a:pPr>
            <a:endParaRPr lang="zh-CN" altLang="en-US" sz="6665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</a:endParaRPr>
          </a:p>
          <a:p>
            <a:pPr marL="3048000" lvl="4" algn="ctr" defTabSz="1524000">
              <a:spcBef>
                <a:spcPts val="835"/>
              </a:spcBef>
              <a:defRPr/>
            </a:pPr>
            <a:endParaRPr lang="zh-CN" altLang="en-US" sz="6665" b="0" dirty="0">
              <a:solidFill>
                <a:schemeClr val="bg1"/>
              </a:solidFill>
              <a:latin typeface="微软雅黑" panose="020B0703020204020201" charset="-122"/>
              <a:ea typeface="微软雅黑" panose="020B0703020204020201" charset="-122"/>
            </a:endParaRPr>
          </a:p>
        </p:txBody>
      </p:sp>
      <p:pic>
        <p:nvPicPr>
          <p:cNvPr id="153" name="竖版带口号白色.png" descr="竖版带口号白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032" y="1970101"/>
            <a:ext cx="3009716" cy="3009716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实时车况数据高性能存储方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0745" y="1100455"/>
            <a:ext cx="23007955" cy="9229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8885" y="1062990"/>
            <a:ext cx="5940425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车辆动态数据上报流程</a:t>
            </a:r>
            <a:endParaRPr kumimoji="0" lang="zh-CN" altLang="en-US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" y="-1"/>
            <a:ext cx="20318531" cy="11430001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164" name="Format of…"/>
          <p:cNvSpPr txBox="1"/>
          <p:nvPr/>
        </p:nvSpPr>
        <p:spPr>
          <a:xfrm>
            <a:off x="2183130" y="5041265"/>
            <a:ext cx="6254115" cy="1031240"/>
          </a:xfrm>
          <a:prstGeom prst="rect">
            <a:avLst/>
          </a:prstGeom>
          <a:ln w="3175">
            <a:miter lim="400000"/>
          </a:ln>
        </p:spPr>
        <p:txBody>
          <a:bodyPr wrap="square" lIns="59531" tIns="59531" rIns="59531" bIns="59531" anchor="ctr">
            <a:spAutoFit/>
          </a:bodyPr>
          <a:lstStyle/>
          <a:p>
            <a:pPr marL="1143000" indent="-1143000" algn="dist">
              <a:lnSpc>
                <a:spcPct val="90000"/>
              </a:lnSpc>
              <a:buFont typeface="Wingdings" panose="05000000000000000000" charset="0"/>
              <a:buChar char="Ø"/>
              <a:defRPr sz="120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sz="6600" dirty="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为什么选择 </a:t>
            </a:r>
            <a:endParaRPr sz="6600" dirty="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5700" y="4759325"/>
            <a:ext cx="6456680" cy="159512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88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scaled="0"/>
                </a:gra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MongoDB</a:t>
            </a:r>
            <a:r>
              <a:rPr sz="9600" dirty="0">
                <a:gradFill>
                  <a:gsLst>
                    <a:gs pos="0">
                      <a:srgbClr val="9EE256"/>
                    </a:gs>
                    <a:gs pos="100000">
                      <a:schemeClr val="accent3"/>
                    </a:gs>
                  </a:gsLst>
                  <a:lin scaled="0"/>
                </a:gra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?</a:t>
            </a:r>
            <a:endParaRPr kumimoji="0" lang="zh-CN" altLang="en-US" sz="9600" b="1" i="0" u="none" strike="noStrike" cap="none" spc="0" normalizeH="0" baseline="0" dirty="0">
              <a:ln>
                <a:noFill/>
              </a:ln>
              <a:gradFill>
                <a:gsLst>
                  <a:gs pos="0">
                    <a:srgbClr val="9EE256"/>
                  </a:gs>
                  <a:gs pos="100000">
                    <a:schemeClr val="accent3"/>
                  </a:gs>
                </a:gsLst>
                <a:lin scaled="0"/>
              </a:gra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38885" y="1063625"/>
            <a:ext cx="8576310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引入MongoDB官网的一段描述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rcRect l="18925" t="13488" r="25289"/>
          <a:stretch>
            <a:fillRect/>
          </a:stretch>
        </p:blipFill>
        <p:spPr>
          <a:xfrm>
            <a:off x="5181600" y="3538855"/>
            <a:ext cx="9957435" cy="5299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38885" y="1064260"/>
            <a:ext cx="5131435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MongoDB</a:t>
            </a:r>
            <a:r>
              <a:rPr kumimoji="0" lang="zh-CN" altLang="en-US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的</a:t>
            </a: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特性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99845" y="2204085"/>
            <a:ext cx="17561560" cy="1226820"/>
            <a:chOff x="2047" y="3471"/>
            <a:chExt cx="27656" cy="1932"/>
          </a:xfrm>
        </p:grpSpPr>
        <p:grpSp>
          <p:nvGrpSpPr>
            <p:cNvPr id="20" name="组合 19"/>
            <p:cNvGrpSpPr/>
            <p:nvPr/>
          </p:nvGrpSpPr>
          <p:grpSpPr>
            <a:xfrm>
              <a:off x="2471" y="3471"/>
              <a:ext cx="27232" cy="1933"/>
              <a:chOff x="2525" y="3367"/>
              <a:chExt cx="27232" cy="193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525" y="3367"/>
                <a:ext cx="2027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实用性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525" y="3952"/>
                <a:ext cx="27233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ctr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MongoDB是一个面向文档的数据库，它并不是关系型数据库，直接存取BSON，这意味着MongoDB更加灵活，无须预定义关系型数据库中的”表”等数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据库对象，设计数据库将变得非常方便，可以大大地提升开发进度。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2047" y="3757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99845" y="3636645"/>
            <a:ext cx="17604740" cy="1245870"/>
            <a:chOff x="2047" y="5727"/>
            <a:chExt cx="27724" cy="1962"/>
          </a:xfrm>
        </p:grpSpPr>
        <p:grpSp>
          <p:nvGrpSpPr>
            <p:cNvPr id="21" name="组合 20"/>
            <p:cNvGrpSpPr/>
            <p:nvPr/>
          </p:nvGrpSpPr>
          <p:grpSpPr>
            <a:xfrm>
              <a:off x="2471" y="5727"/>
              <a:ext cx="27300" cy="1962"/>
              <a:chOff x="2525" y="6176"/>
              <a:chExt cx="27300" cy="1962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525" y="6176"/>
                <a:ext cx="5000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可用性和负载均衡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525" y="6790"/>
                <a:ext cx="27300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MongoDB在高可用和读负载均衡上的实现非常简洁和友好，MongoDB自带了副本集的概念，通过设计适合自己业务的副本集和驱动程序，可以非常有效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和方便地实现高可用，读负载均衡。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047" y="5978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99845" y="5087620"/>
            <a:ext cx="17523460" cy="1229360"/>
            <a:chOff x="2047" y="8012"/>
            <a:chExt cx="27596" cy="1936"/>
          </a:xfrm>
        </p:grpSpPr>
        <p:grpSp>
          <p:nvGrpSpPr>
            <p:cNvPr id="22" name="组合 21"/>
            <p:cNvGrpSpPr/>
            <p:nvPr/>
          </p:nvGrpSpPr>
          <p:grpSpPr>
            <a:xfrm>
              <a:off x="2471" y="8012"/>
              <a:ext cx="27172" cy="1937"/>
              <a:chOff x="2525" y="8673"/>
              <a:chExt cx="27172" cy="1937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525" y="8673"/>
                <a:ext cx="2027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扩展性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25" y="9262"/>
                <a:ext cx="27173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通过自带的Mongos集群，只需要在适当的时候继续添加Mongo分片，就可以实现程序段自动水平扩展和路由，一方面缓解单个节点的读写压力，另外一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方面可有效地均衡磁盘容量的使用情况。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2047" y="8297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99845" y="6522720"/>
            <a:ext cx="17421860" cy="1230630"/>
            <a:chOff x="2047" y="10272"/>
            <a:chExt cx="27436" cy="1938"/>
          </a:xfrm>
        </p:grpSpPr>
        <p:grpSp>
          <p:nvGrpSpPr>
            <p:cNvPr id="23" name="组合 22"/>
            <p:cNvGrpSpPr/>
            <p:nvPr/>
          </p:nvGrpSpPr>
          <p:grpSpPr>
            <a:xfrm>
              <a:off x="2471" y="10272"/>
              <a:ext cx="27012" cy="1938"/>
              <a:chOff x="2525" y="11110"/>
              <a:chExt cx="27012" cy="193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525" y="11110"/>
                <a:ext cx="2879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数据压缩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525" y="11699"/>
                <a:ext cx="27012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自从MongoDB 3.0推出以后，MongoDB引入了一个高性能的存储引擎WiredTiger，并且它在数据压缩性能上得到了极大的提升，跟之前的MMAP引擎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相比，压缩比至少可增加5倍以上，可以极大地改善磁盘空间使用率。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2047" y="10518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99845" y="7957820"/>
            <a:ext cx="17378045" cy="1247140"/>
            <a:chOff x="2047" y="12532"/>
            <a:chExt cx="27367" cy="1964"/>
          </a:xfrm>
        </p:grpSpPr>
        <p:grpSp>
          <p:nvGrpSpPr>
            <p:cNvPr id="24" name="组合 23"/>
            <p:cNvGrpSpPr/>
            <p:nvPr/>
          </p:nvGrpSpPr>
          <p:grpSpPr>
            <a:xfrm>
              <a:off x="2471" y="12532"/>
              <a:ext cx="26943" cy="1964"/>
              <a:chOff x="2525" y="13528"/>
              <a:chExt cx="26943" cy="196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525" y="13528"/>
                <a:ext cx="2879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固定集合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25" y="14143"/>
                <a:ext cx="26943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就是指整个集合的大小是预先定义并固定的，内部就是一个循环队列，假如集合满了，MongoDB后台会自动去清理旧数据，并且由于每次都是写入固定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空间，可大大地提升写入速度。	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2047" y="12893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99845" y="9409430"/>
            <a:ext cx="13808710" cy="1245870"/>
            <a:chOff x="2047" y="14818"/>
            <a:chExt cx="21746" cy="1962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1" y="14818"/>
              <a:ext cx="21322" cy="1963"/>
              <a:chOff x="2525" y="13529"/>
              <a:chExt cx="21322" cy="1963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525" y="13529"/>
                <a:ext cx="7562" cy="7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9531" tIns="59531" rIns="59531" bIns="59531" numCol="1" spcCol="38100" rtlCol="0" anchor="ctr" forceAA="0">
                <a:spAutoFit/>
              </a:bodyPr>
              <a:p>
                <a:pPr marL="0" marR="0" indent="0" algn="dist" defTabSz="68453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1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Helvetica Neue" panose="02000503000000020004"/>
                    <a:sym typeface="Helvetica Neue" panose="02000503000000020004"/>
                  </a:rPr>
                  <a:t>多种类型的地理空间索引</a:t>
                </a:r>
                <a:endParaRPr kumimoji="0" lang="zh-CN" altLang="en-US" sz="2400" b="1" i="0" u="none" strike="noStrike" cap="none" spc="0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525" y="14143"/>
                <a:ext cx="21322" cy="134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59531" tIns="59531" rIns="59531" bIns="59531" numCol="1" spcCol="38100" rtlCol="0" anchor="ctr" forceAA="0">
                <a:spAutoFit/>
              </a:bodyPr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支持多种不同类型的地理空间查询，比如：intersection（位置相交）, within（完全包含）, nearness（相近距离）等；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  <a:p>
                <a:pPr marL="0" marR="0" indent="0" algn="l" defTabSz="68453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0" i="0" u="none" strike="noStrike" cap="none" spc="0" normalizeH="0" baseline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FillTx/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Helvetica Neue" panose="02000503000000020004"/>
                  </a:rPr>
                  <a:t>参考：https://yq.aliyun.com/articles/616432?scm=20140722.184.2.173</a:t>
                </a:r>
                <a:endParaRPr kumimoji="0" lang="zh-CN" altLang="en-US" sz="2000" b="0" i="0" u="none" strike="noStrike" cap="none" spc="0" normalizeH="0" baseline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  <a:sym typeface="Helvetica Neue" panose="02000503000000020004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2047" y="15114"/>
              <a:ext cx="113" cy="1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" y="-1"/>
            <a:ext cx="20318531" cy="11430001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164" name="Format of…"/>
          <p:cNvSpPr txBox="1"/>
          <p:nvPr/>
        </p:nvSpPr>
        <p:spPr>
          <a:xfrm>
            <a:off x="3399790" y="5042218"/>
            <a:ext cx="8263890" cy="1031240"/>
          </a:xfrm>
          <a:prstGeom prst="rect">
            <a:avLst/>
          </a:prstGeom>
          <a:ln w="3175">
            <a:miter lim="400000"/>
          </a:ln>
        </p:spPr>
        <p:txBody>
          <a:bodyPr wrap="square" lIns="59531" tIns="59531" rIns="59531" bIns="59531" anchor="ctr">
            <a:spAutoFit/>
          </a:bodyPr>
          <a:lstStyle/>
          <a:p>
            <a:pPr marL="857250" indent="-857250" algn="dist">
              <a:lnSpc>
                <a:spcPct val="90000"/>
              </a:lnSpc>
              <a:buFont typeface="Wingdings" panose="05000000000000000000" charset="0"/>
              <a:buChar char="Ø"/>
              <a:defRPr sz="120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sz="6600" dirty="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MongoDB</a:t>
            </a:r>
            <a:r>
              <a:rPr lang="zh-CN" sz="6600" dirty="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与</a:t>
            </a:r>
            <a:r>
              <a:rPr lang="en-US" altLang="zh-CN" sz="6600" dirty="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ES</a:t>
            </a:r>
            <a:r>
              <a:rPr lang="zh-CN" sz="6600" dirty="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的</a:t>
            </a:r>
            <a:endParaRPr lang="zh-CN" sz="6600" dirty="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52605" y="4883785"/>
            <a:ext cx="2653030" cy="134874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scaled="0"/>
                </a:gra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对比</a:t>
            </a:r>
            <a:endParaRPr lang="zh-CN" altLang="en-US" sz="8000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scaled="0"/>
              </a:gra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7310" y="5401945"/>
            <a:ext cx="20572730" cy="6305550"/>
          </a:xfrm>
          <a:prstGeom prst="rect">
            <a:avLst/>
          </a:prstGeom>
          <a:solidFill>
            <a:srgbClr val="0070C0"/>
          </a:solidFill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ctr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9685" y="1030605"/>
            <a:ext cx="6075680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MongoDB与ES的对比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567" b="1459"/>
          <a:stretch>
            <a:fillRect/>
          </a:stretch>
        </p:blipFill>
        <p:spPr>
          <a:xfrm>
            <a:off x="3281680" y="2145665"/>
            <a:ext cx="12270740" cy="713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43655" y="9549130"/>
            <a:ext cx="102863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indent="0" algn="l" defTabSz="68453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1. </a:t>
            </a:r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ES</a:t>
            </a:r>
            <a:r>
              <a:rPr lang="zh-CN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偏向于检索、查询、数据分析，适用于OLAP（联机分析处理）系统。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40535" y="9549130"/>
            <a:ext cx="1724660" cy="1123950"/>
            <a:chOff x="2475" y="14989"/>
            <a:chExt cx="2716" cy="1770"/>
          </a:xfrm>
        </p:grpSpPr>
        <p:sp>
          <p:nvSpPr>
            <p:cNvPr id="7" name="圆角矩形 6"/>
            <p:cNvSpPr/>
            <p:nvPr/>
          </p:nvSpPr>
          <p:spPr>
            <a:xfrm>
              <a:off x="2475" y="14989"/>
              <a:ext cx="2716" cy="1771"/>
            </a:xfrm>
            <a:prstGeom prst="roundRect">
              <a:avLst/>
            </a:prstGeom>
            <a:solidFill>
              <a:schemeClr val="bg1">
                <a:lumMod val="95000"/>
                <a:alpha val="9000"/>
              </a:schemeClr>
            </a:solidFill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43" y="15467"/>
              <a:ext cx="1381" cy="816"/>
            </a:xfrm>
            <a:prstGeom prst="rect">
              <a:avLst/>
            </a:prstGeom>
            <a:noFill/>
            <a:ln w="3175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9531" tIns="59531" rIns="59531" bIns="59531" numCol="1" spcCol="38100" rtlCol="0" anchor="ctr" forceAA="0">
              <a:spAutoFit/>
            </a:bodyPr>
            <a:p>
              <a:pPr marL="0" marR="0" indent="0" algn="ctr" defTabSz="68453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6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" panose="020B0703020204020201" charset="-122"/>
                  <a:ea typeface="微软雅黑" panose="020B0703020204020201" charset="-122"/>
                  <a:cs typeface="Helvetica Neue" panose="02000503000000020004"/>
                  <a:sym typeface="Helvetica Neue" panose="02000503000000020004"/>
                </a:rPr>
                <a:t>总 结</a:t>
              </a:r>
              <a:endParaRPr kumimoji="0" lang="zh-CN" altLang="en-US" sz="2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843655" y="10156825"/>
            <a:ext cx="138734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indent="0" algn="l" defTabSz="68453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2. </a:t>
            </a:r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M</a:t>
            </a:r>
            <a:r>
              <a:rPr lang="zh-CN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ongo</a:t>
            </a:r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DB</a:t>
            </a:r>
            <a:r>
              <a:rPr lang="zh-CN" alt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Helvetica Neue" panose="02000503000000020004"/>
              </a:rPr>
              <a:t>偏向于大数据规模下的CRUD，适用于对事务要求不强的OLTP（联机事务处理）系统。</a:t>
            </a:r>
            <a:endParaRPr lang="zh-CN" altLang="en-US" sz="240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" y="-1"/>
            <a:ext cx="20318531" cy="11430001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164" name="Format of…"/>
          <p:cNvSpPr txBox="1"/>
          <p:nvPr/>
        </p:nvSpPr>
        <p:spPr>
          <a:xfrm>
            <a:off x="3399790" y="5042535"/>
            <a:ext cx="5965190" cy="1031240"/>
          </a:xfrm>
          <a:prstGeom prst="rect">
            <a:avLst/>
          </a:prstGeom>
          <a:ln w="3175">
            <a:miter lim="400000"/>
          </a:ln>
        </p:spPr>
        <p:txBody>
          <a:bodyPr wrap="square" lIns="59531" tIns="59531" rIns="59531" bIns="59531" anchor="ctr">
            <a:spAutoFit/>
          </a:bodyPr>
          <a:lstStyle/>
          <a:p>
            <a:pPr marL="857250" indent="-857250" algn="dist">
              <a:lnSpc>
                <a:spcPct val="90000"/>
              </a:lnSpc>
              <a:buFont typeface="Wingdings" panose="05000000000000000000" charset="0"/>
              <a:buChar char="Ø"/>
              <a:defRPr sz="120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lang="zh-CN" altLang="en-US" sz="6600" dirty="0"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为什么选择</a:t>
            </a:r>
            <a:endParaRPr lang="zh-CN" altLang="en-US" sz="6600" dirty="0"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21215" y="4883785"/>
            <a:ext cx="4342765" cy="1348740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/>
                    </a:gs>
                  </a:gsLst>
                  <a:lin scaled="0"/>
                </a:gradFill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  <a:sym typeface="+mn-ea"/>
              </a:rPr>
              <a:t>HBase?</a:t>
            </a:r>
            <a:endParaRPr lang="zh-CN" altLang="en-US" sz="8000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scaled="0"/>
              </a:gradFill>
              <a:latin typeface="微软雅黑" panose="020B0703020204020201" charset="-122"/>
              <a:ea typeface="微软雅黑" panose="020B0703020204020201" charset="-122"/>
              <a:cs typeface="微软雅黑" panose="020B0703020204020201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38885" y="1063625"/>
            <a:ext cx="7782560" cy="73342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9531" tIns="59531" rIns="59531" bIns="59531" numCol="1" spcCol="38100" rtlCol="0" anchor="ctr" forceAA="0">
            <a:spAutoFit/>
          </a:bodyPr>
          <a:p>
            <a:pPr marL="0" marR="0" indent="0" algn="dist" defTabSz="684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703020204020201" charset="-122"/>
                <a:ea typeface="微软雅黑" panose="020B0703020204020201" charset="-122"/>
                <a:cs typeface="Helvetica Neue" panose="02000503000000020004"/>
                <a:sym typeface="Helvetica Neue" panose="02000503000000020004"/>
              </a:rPr>
              <a:t>引入Hbase官网的一段描述</a:t>
            </a:r>
            <a:endParaRPr kumimoji="0" lang="en-US" altLang="zh-CN" sz="4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703020204020201" charset="-122"/>
              <a:ea typeface="微软雅黑" panose="020B0703020204020201" charset="-122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94765" y="2421890"/>
            <a:ext cx="17557750" cy="7712075"/>
            <a:chOff x="2039" y="3814"/>
            <a:chExt cx="27650" cy="12145"/>
          </a:xfrm>
        </p:grpSpPr>
        <p:pic>
          <p:nvPicPr>
            <p:cNvPr id="346" name="图像" descr="图像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39" y="8899"/>
              <a:ext cx="27651" cy="7061"/>
            </a:xfrm>
            <a:prstGeom prst="rect">
              <a:avLst/>
            </a:prstGeom>
            <a:ln w="3175">
              <a:miter lim="400000"/>
              <a:headEnd/>
              <a:tailEnd/>
            </a:ln>
          </p:spPr>
        </p:pic>
        <p:pic>
          <p:nvPicPr>
            <p:cNvPr id="3" name="图片 2" descr="3"/>
            <p:cNvPicPr>
              <a:picLocks noChangeAspect="1"/>
            </p:cNvPicPr>
            <p:nvPr/>
          </p:nvPicPr>
          <p:blipFill>
            <a:blip r:embed="rId2"/>
            <a:srcRect t="1091" r="973" b="3028"/>
            <a:stretch>
              <a:fillRect/>
            </a:stretch>
          </p:blipFill>
          <p:spPr>
            <a:xfrm>
              <a:off x="2282" y="3814"/>
              <a:ext cx="27168" cy="11781"/>
            </a:xfrm>
            <a:prstGeom prst="rect">
              <a:avLst/>
            </a:prstGeom>
            <a:ln w="44450" cmpd="sng">
              <a:solidFill>
                <a:srgbClr val="C8E5F2"/>
              </a:solidFill>
              <a:prstDash val="solid"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902744692"/>
  <p:tag name="KSO_WM_UNIT_PLACING_PICTURE_USER_VIEWPORT" val="{&quot;height&quot;:8340,&quot;width&quot;:14208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WPS 演示</Application>
  <PresentationFormat>自定义</PresentationFormat>
  <Paragraphs>132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方正书宋_GBK</vt:lpstr>
      <vt:lpstr>Wingdings</vt:lpstr>
      <vt:lpstr>Helvetica Neue</vt:lpstr>
      <vt:lpstr>Helvetica Neue Medium</vt:lpstr>
      <vt:lpstr>Thonburi</vt:lpstr>
      <vt:lpstr>Helvetica Neue Light</vt:lpstr>
      <vt:lpstr>Helvetica Neue Thin</vt:lpstr>
      <vt:lpstr>Helvetica Light</vt:lpstr>
      <vt:lpstr>PingFang SC Light</vt:lpstr>
      <vt:lpstr>微软雅黑</vt:lpstr>
      <vt:lpstr>Wingdings</vt:lpstr>
      <vt:lpstr>宋体</vt:lpstr>
      <vt:lpstr>Arial Unicode MS</vt:lpstr>
      <vt:lpstr>Helvetica Neue Medium</vt:lpstr>
      <vt:lpstr>苹方-简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qin.shen</cp:lastModifiedBy>
  <cp:revision>19</cp:revision>
  <dcterms:created xsi:type="dcterms:W3CDTF">2020-04-10T15:32:12Z</dcterms:created>
  <dcterms:modified xsi:type="dcterms:W3CDTF">2020-04-10T15:32:12Z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