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6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41" autoAdjust="0"/>
    <p:restoredTop sz="94660"/>
  </p:normalViewPr>
  <p:slideViewPr>
    <p:cSldViewPr snapToGrid="0">
      <p:cViewPr>
        <p:scale>
          <a:sx n="75" d="100"/>
          <a:sy n="75" d="100"/>
        </p:scale>
        <p:origin x="9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4254156697506"/>
          <c:y val="0.21580484409856257"/>
          <c:w val="0.37598843627925566"/>
          <c:h val="0.78419515590143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Pct of Employees</c:v>
                </c:pt>
              </c:strCache>
            </c:strRef>
          </c:tx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4"/>
            <c:bubble3D val="0"/>
            <c:spPr>
              <a:solidFill>
                <a:srgbClr val="00B0F0"/>
              </a:solidFill>
            </c:spPr>
          </c:dPt>
          <c:dLbls>
            <c:dLbl>
              <c:idx val="1"/>
              <c:layout>
                <c:manualLayout>
                  <c:x val="5.321750369178517E-2"/>
                  <c:y val="-8.67595921698774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tx1"/>
                      </a:solidFill>
                      <a:latin typeface="Myriad Pro" panose="020B0503030403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  <a:latin typeface="Myriad Pro" panose="020B0503030403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5"/>
                <c:pt idx="0">
                  <c:v>&lt;1 hour</c:v>
                </c:pt>
                <c:pt idx="1">
                  <c:v>1-2 hours</c:v>
                </c:pt>
                <c:pt idx="2">
                  <c:v>2-5 hours</c:v>
                </c:pt>
                <c:pt idx="3">
                  <c:v>6-10 hours</c:v>
                </c:pt>
                <c:pt idx="4">
                  <c:v>10+ hours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0.39</c:v>
                </c:pt>
                <c:pt idx="1">
                  <c:v>0.28999999999999998</c:v>
                </c:pt>
                <c:pt idx="2">
                  <c:v>0.21</c:v>
                </c:pt>
                <c:pt idx="3">
                  <c:v>0.08</c:v>
                </c:pt>
                <c:pt idx="4">
                  <c:v>0.03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65660542432199E-2"/>
          <c:y val="3.0866359269839369E-2"/>
          <c:w val="0.92676387673763005"/>
          <c:h val="0.741006720750815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Case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6"/>
                <c:pt idx="0">
                  <c:v>May 2014</c:v>
                </c:pt>
                <c:pt idx="1">
                  <c:v>Aug. 2014</c:v>
                </c:pt>
                <c:pt idx="2">
                  <c:v>Nov. 2014</c:v>
                </c:pt>
                <c:pt idx="3">
                  <c:v>Feb. 2015</c:v>
                </c:pt>
                <c:pt idx="4">
                  <c:v>May 2015</c:v>
                </c:pt>
                <c:pt idx="5">
                  <c:v>Maturity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0.75</c:v>
                </c:pt>
                <c:pt idx="2">
                  <c:v>0.25</c:v>
                </c:pt>
                <c:pt idx="3">
                  <c:v>0.75</c:v>
                </c:pt>
                <c:pt idx="4">
                  <c:v>1.25</c:v>
                </c:pt>
                <c:pt idx="5">
                  <c:v>2</c:v>
                </c:pt>
                <c:pt idx="6">
                  <c:v>2.5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Upside Case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6"/>
                <c:pt idx="0">
                  <c:v>May 2014</c:v>
                </c:pt>
                <c:pt idx="1">
                  <c:v>Aug. 2014</c:v>
                </c:pt>
                <c:pt idx="2">
                  <c:v>Nov. 2014</c:v>
                </c:pt>
                <c:pt idx="3">
                  <c:v>Feb. 2015</c:v>
                </c:pt>
                <c:pt idx="4">
                  <c:v>May 2015</c:v>
                </c:pt>
                <c:pt idx="5">
                  <c:v>Maturity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3">
                  <c:v>0.75</c:v>
                </c:pt>
                <c:pt idx="4">
                  <c:v>1.4500000000000002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smooth val="0"/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9457960"/>
        <c:axId val="589459528"/>
      </c:lineChart>
      <c:catAx>
        <c:axId val="58945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 anchor="ctr" anchorCtr="1"/>
          <a:lstStyle/>
          <a:p>
            <a:pPr>
              <a:defRPr sz="1600">
                <a:latin typeface="Myriad Pro" panose="020B0503030403020204" pitchFamily="34" charset="0"/>
              </a:defRPr>
            </a:pPr>
            <a:endParaRPr lang="en-US"/>
          </a:p>
        </c:txPr>
        <c:crossAx val="589459528"/>
        <c:crossesAt val="0"/>
        <c:auto val="0"/>
        <c:lblAlgn val="ctr"/>
        <c:lblOffset val="100"/>
        <c:noMultiLvlLbl val="0"/>
      </c:catAx>
      <c:valAx>
        <c:axId val="589459528"/>
        <c:scaling>
          <c:orientation val="minMax"/>
          <c:max val="4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 smtClean="0">
                    <a:latin typeface="Myriad Pro" panose="020B0503030403020204" pitchFamily="34" charset="0"/>
                  </a:rPr>
                  <a:t>Net</a:t>
                </a:r>
                <a:r>
                  <a:rPr lang="en-US" sz="1600" baseline="0" dirty="0" smtClean="0">
                    <a:latin typeface="Myriad Pro" panose="020B0503030403020204" pitchFamily="34" charset="0"/>
                  </a:rPr>
                  <a:t> Profit</a:t>
                </a:r>
                <a:endParaRPr lang="en-US" sz="1600" dirty="0">
                  <a:latin typeface="Myriad Pro" panose="020B0503030403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one"/>
        <c:crossAx val="589457960"/>
        <c:crosses val="autoZero"/>
        <c:crossBetween val="between"/>
        <c:majorUnit val="2"/>
      </c:valAx>
    </c:plotArea>
    <c:legend>
      <c:legendPos val="r"/>
      <c:layout>
        <c:manualLayout>
          <c:xMode val="edge"/>
          <c:yMode val="edge"/>
          <c:x val="8.0782741831184085E-2"/>
          <c:y val="5.5087489063867019E-2"/>
          <c:w val="0.18344160104986876"/>
          <c:h val="0.14017776187067527"/>
        </c:manualLayout>
      </c:layout>
      <c:overlay val="0"/>
      <c:txPr>
        <a:bodyPr/>
        <a:lstStyle/>
        <a:p>
          <a:pPr>
            <a:defRPr sz="1600">
              <a:latin typeface="Myriad Pro" panose="020B0503030403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2014/04/27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2014/04/27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lary.com/2013-wasting-time-at-work-survey/slide/2/" TargetMode="External"/><Relationship Id="rId2" Type="http://schemas.openxmlformats.org/officeDocument/2006/relationships/hyperlink" Target="http://www.forbes.com/sites/cherylsnappconner/2013/09/07/who-wastes-the-most-time-at-wor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forbes.com/sites/cherylsnappconner/2013/09/07/who-wastes-the-most-time-at-wor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Desk Trainer</a:t>
            </a:r>
            <a:endParaRPr lang="en-US" dirty="0">
              <a:latin typeface="Myriad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Myriad Pro" panose="020B0503030403020204" pitchFamily="34" charset="0"/>
                <a:cs typeface="Arial" panose="020B0604020202020204" pitchFamily="34" charset="0"/>
              </a:rPr>
              <a:t>Hackfit</a:t>
            </a:r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 Boston 2014</a:t>
            </a:r>
            <a:endParaRPr lang="en-US" dirty="0">
              <a:latin typeface="Myriad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37314" cy="14996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482AC"/>
                </a:solidFill>
                <a:latin typeface="Myriad Pro" panose="020B0503030403020204" pitchFamily="34" charset="0"/>
              </a:rPr>
              <a:t>What we found</a:t>
            </a:r>
            <a:endParaRPr lang="en-US" sz="4000" dirty="0">
              <a:solidFill>
                <a:srgbClr val="1482AC"/>
              </a:solidFill>
              <a:latin typeface="Myriad Pro" panose="020B0503030403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People are distracted by surf the Internet, and the main reasons are:</a:t>
            </a:r>
          </a:p>
          <a:p>
            <a:pPr marL="0" indent="0">
              <a:buNone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Tired </a:t>
            </a:r>
            <a:r>
              <a:rPr lang="en-US" dirty="0">
                <a:latin typeface="Myriad Pro" panose="020B0503030403020204" pitchFamily="34" charset="0"/>
                <a:cs typeface="Arial" panose="020B0604020202020204" pitchFamily="34" charset="0"/>
              </a:rPr>
              <a:t>/Bored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Get Info / news / ideas</a:t>
            </a:r>
            <a:endParaRPr lang="en-US" dirty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Myriad Pro" panose="020B0503030403020204" pitchFamily="34" charset="0"/>
                <a:cs typeface="Arial" panose="020B0604020202020204" pitchFamily="34" charset="0"/>
              </a:rPr>
              <a:t>Follow Friends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Myriad Pro" panose="020B0503030403020204" pitchFamily="34" charset="0"/>
                <a:cs typeface="Arial" panose="020B0604020202020204" pitchFamily="34" charset="0"/>
              </a:rPr>
              <a:t>Procrastinating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Myriad Pro" panose="020B0503030403020204" pitchFamily="34" charset="0"/>
                <a:cs typeface="Arial" panose="020B0604020202020204" pitchFamily="34" charset="0"/>
              </a:rPr>
              <a:t>Interference (Icon, Notification</a:t>
            </a: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Myriad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37314" cy="14996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482AC"/>
                </a:solidFill>
                <a:latin typeface="Myriad Pro" panose="020B0503030403020204" pitchFamily="34" charset="0"/>
              </a:rPr>
              <a:t>What we found</a:t>
            </a:r>
            <a:endParaRPr lang="en-US" sz="4000" dirty="0">
              <a:solidFill>
                <a:srgbClr val="1482AC"/>
              </a:solidFill>
              <a:latin typeface="Myriad Pro" panose="020B0503030403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According to recent data from Salary.com, employees give the following responses:</a:t>
            </a:r>
          </a:p>
          <a:p>
            <a:pPr marL="0" indent="0">
              <a:buNone/>
            </a:pPr>
            <a:endParaRPr lang="en-US" altLang="zh-CN" dirty="0" smtClean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34</a:t>
            </a: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% of employees say they are not challenged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34</a:t>
            </a: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% say they work long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32</a:t>
            </a: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% say there’s no incentive to work harder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30</a:t>
            </a: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% are unsatisfied with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23</a:t>
            </a: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% are just plain bored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Myriad Pro" panose="020B0503030403020204" pitchFamily="34" charset="0"/>
                <a:cs typeface="Arial" panose="020B0604020202020204" pitchFamily="34" charset="0"/>
              </a:rPr>
              <a:t>18</a:t>
            </a: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% say it’s due to low wages</a:t>
            </a:r>
            <a:endParaRPr lang="en-US" dirty="0">
              <a:latin typeface="Myriad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0411" y="6146748"/>
            <a:ext cx="10771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 smtClean="0"/>
              <a:t>Reference :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://www.forbes.com/sites/cherylsnappconner/2013/09/07/who-wastes-the-most-time-at-work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3"/>
              </a:rPr>
              <a:t>http://www.salary.com/2013-wasting-time-at-work-survey/slide/2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90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37314" cy="14996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482AC"/>
                </a:solidFill>
                <a:latin typeface="Myriad Pro" panose="020B0503030403020204" pitchFamily="34" charset="0"/>
              </a:rPr>
              <a:t>Time Wasted</a:t>
            </a:r>
            <a:endParaRPr lang="en-US" sz="4000" dirty="0">
              <a:solidFill>
                <a:srgbClr val="1482AC"/>
              </a:solidFill>
              <a:latin typeface="Myriad Pro" panose="020B0503030403020204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024128" y="5505934"/>
            <a:ext cx="10771031" cy="649537"/>
          </a:xfrm>
        </p:spPr>
        <p:txBody>
          <a:bodyPr/>
          <a:lstStyle/>
          <a:p>
            <a:pPr fontAlgn="base"/>
            <a:r>
              <a:rPr lang="en-US" sz="1500" dirty="0" smtClean="0">
                <a:latin typeface="Myriad Pro" panose="020B0503030403020204" pitchFamily="34" charset="0"/>
              </a:rPr>
              <a:t>Contributing </a:t>
            </a:r>
            <a:r>
              <a:rPr lang="en-US" sz="1500" dirty="0">
                <a:latin typeface="Myriad Pro" panose="020B0503030403020204" pitchFamily="34" charset="0"/>
              </a:rPr>
              <a:t>to these percentages are social media networks. The winners for the time-loss warp are Tumblr (57%), Facebook (52%), Twitter (17%), Instagram (11%) and </a:t>
            </a:r>
            <a:r>
              <a:rPr lang="en-US" sz="1500" dirty="0" err="1">
                <a:latin typeface="Myriad Pro" panose="020B0503030403020204" pitchFamily="34" charset="0"/>
              </a:rPr>
              <a:t>SnapChat</a:t>
            </a:r>
            <a:r>
              <a:rPr lang="en-US" sz="1500" dirty="0">
                <a:latin typeface="Myriad Pro" panose="020B0503030403020204" pitchFamily="34" charset="0"/>
              </a:rPr>
              <a:t> (4%).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4128" y="6155471"/>
            <a:ext cx="10771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 smtClean="0"/>
              <a:t>Reference :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://www.forbes.com/sites/cherylsnappconner/2013/09/07/who-wastes-the-most-time-at-work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1734597"/>
              </p:ext>
            </p:extLst>
          </p:nvPr>
        </p:nvGraphicFramePr>
        <p:xfrm>
          <a:off x="1609044" y="0"/>
          <a:ext cx="10582956" cy="548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37314" cy="14996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482AC"/>
                </a:solidFill>
                <a:latin typeface="Myriad Pro" panose="020B0503030403020204" pitchFamily="34" charset="0"/>
              </a:rPr>
              <a:t>What we </a:t>
            </a:r>
            <a:r>
              <a:rPr lang="en-US" altLang="zh-CN" sz="4000" dirty="0" smtClean="0">
                <a:solidFill>
                  <a:srgbClr val="1482AC"/>
                </a:solidFill>
                <a:latin typeface="Myriad Pro" panose="020B0503030403020204" pitchFamily="34" charset="0"/>
              </a:rPr>
              <a:t>Offer for users</a:t>
            </a:r>
            <a:endParaRPr lang="en-US" sz="4000" dirty="0">
              <a:solidFill>
                <a:srgbClr val="1482AC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482AC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For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Block unproductive websites that waste your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Customize your workout breaks and durations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Share </a:t>
            </a:r>
            <a:r>
              <a:rPr lang="en-US" dirty="0">
                <a:latin typeface="Myriad Pro" panose="020B0503030403020204" pitchFamily="34" charset="0"/>
                <a:cs typeface="Arial" panose="020B0604020202020204" pitchFamily="34" charset="0"/>
              </a:rPr>
              <a:t>your workout status with friends through social </a:t>
            </a: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Delay your workout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Receive awarding points and redeem fitness-related gifts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 Invite your friends and earn awarding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482AC"/>
                </a:solidFill>
                <a:latin typeface="Myriad Pro" panose="020B0503030403020204" pitchFamily="34" charset="0"/>
                <a:cs typeface="Arial" panose="020B0604020202020204" pitchFamily="34" charset="0"/>
              </a:rPr>
              <a:t>For Enterprises</a:t>
            </a:r>
            <a:endParaRPr lang="en-US" dirty="0">
              <a:solidFill>
                <a:srgbClr val="1482AC"/>
              </a:solidFill>
              <a:latin typeface="Myriad Pro" panose="020B0503030403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Myriad Pro" panose="020B0503030403020204" pitchFamily="34" charset="0"/>
                <a:cs typeface="Arial" panose="020B0604020202020204" pitchFamily="34" charset="0"/>
              </a:rPr>
              <a:t>Display ads to promote your new products to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  <a:cs typeface="Arial" panose="020B0604020202020204" pitchFamily="34" charset="0"/>
              </a:rPr>
              <a:t> Attract customers to join workout class </a:t>
            </a:r>
            <a:r>
              <a:rPr lang="en-US" dirty="0" smtClean="0">
                <a:latin typeface="Myriad Pro" panose="020B0503030403020204" pitchFamily="34" charset="0"/>
                <a:cs typeface="Arial" panose="020B0604020202020204" pitchFamily="34" charset="0"/>
              </a:rPr>
              <a:t>off-line</a:t>
            </a:r>
            <a:endParaRPr lang="en-US" dirty="0">
              <a:latin typeface="Myriad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37314" cy="14996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482AC"/>
                </a:solidFill>
                <a:latin typeface="Myriad Pro" panose="020B0503030403020204" pitchFamily="34" charset="0"/>
              </a:rPr>
              <a:t>6-Month Plan</a:t>
            </a:r>
            <a:endParaRPr lang="en-US" sz="4000" dirty="0">
              <a:solidFill>
                <a:srgbClr val="1482AC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43724"/>
              </p:ext>
            </p:extLst>
          </p:nvPr>
        </p:nvGraphicFramePr>
        <p:xfrm>
          <a:off x="769249" y="1930399"/>
          <a:ext cx="10711550" cy="4273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34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  <a:gridCol w="349409"/>
              </a:tblGrid>
              <a:tr h="56605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Myriad Pro" panose="020B0503030403020204" pitchFamily="34" charset="0"/>
                        </a:rPr>
                        <a:t>May 2014</a:t>
                      </a:r>
                      <a:endParaRPr lang="en-US" b="0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Myriad Pro" panose="020B0503030403020204" pitchFamily="34" charset="0"/>
                        </a:rPr>
                        <a:t>June 2014</a:t>
                      </a:r>
                      <a:endParaRPr lang="en-US" b="0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Myriad Pro" panose="020B0503030403020204" pitchFamily="34" charset="0"/>
                        </a:rPr>
                        <a:t>July 2014</a:t>
                      </a:r>
                      <a:endParaRPr lang="en-US" b="0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Myriad Pro" panose="020B0503030403020204" pitchFamily="34" charset="0"/>
                        </a:rPr>
                        <a:t>Aug</a:t>
                      </a:r>
                      <a:r>
                        <a:rPr lang="en-US" b="0" baseline="0" dirty="0" smtClean="0">
                          <a:latin typeface="Myriad Pro" panose="020B0503030403020204" pitchFamily="34" charset="0"/>
                        </a:rPr>
                        <a:t> 2014</a:t>
                      </a:r>
                      <a:endParaRPr lang="en-US" b="0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Myriad Pro" panose="020B0503030403020204" pitchFamily="34" charset="0"/>
                        </a:rPr>
                        <a:t>Sept</a:t>
                      </a:r>
                      <a:r>
                        <a:rPr lang="en-US" b="0" baseline="0" dirty="0" smtClean="0">
                          <a:latin typeface="Myriad Pro" panose="020B0503030403020204" pitchFamily="34" charset="0"/>
                        </a:rPr>
                        <a:t> 2014</a:t>
                      </a:r>
                      <a:endParaRPr lang="en-US" b="0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Myriad Pro" panose="020B0503030403020204" pitchFamily="34" charset="0"/>
                        </a:rPr>
                        <a:t>Oct 2014</a:t>
                      </a:r>
                      <a:endParaRPr lang="en-US" b="0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Product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Product Improvement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210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Alpha Release 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(Family &amp; Friends)</a:t>
                      </a:r>
                      <a:endParaRPr lang="en-US" sz="1600" dirty="0">
                        <a:solidFill>
                          <a:schemeClr val="bg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34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User Study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7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Recruit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 Advertisement Sponsors</a:t>
                      </a:r>
                      <a:endParaRPr lang="en-US" sz="1600" dirty="0" smtClean="0">
                        <a:solidFill>
                          <a:schemeClr val="bg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520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Beta Release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Myriad Pro" panose="020B0503030403020204" pitchFamily="34" charset="0"/>
                        </a:rPr>
                        <a:t>(Public)</a:t>
                      </a:r>
                      <a:endParaRPr lang="en-US" sz="1600" dirty="0">
                        <a:solidFill>
                          <a:schemeClr val="bg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82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Myriad Pro" panose="020B0503030403020204" pitchFamily="34" charset="0"/>
                      </a:endParaRPr>
                    </a:p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yriad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37314" cy="14996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1482AC"/>
                </a:solidFill>
                <a:latin typeface="Myriad Pro" panose="020B0503030403020204" pitchFamily="34" charset="0"/>
              </a:rPr>
              <a:t>Investment Timeline</a:t>
            </a:r>
            <a:endParaRPr lang="en-US" sz="4000" dirty="0">
              <a:solidFill>
                <a:srgbClr val="1482AC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2765"/>
              </p:ext>
            </p:extLst>
          </p:nvPr>
        </p:nvGraphicFramePr>
        <p:xfrm>
          <a:off x="495300" y="2084832"/>
          <a:ext cx="10515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38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719071" y="2215166"/>
            <a:ext cx="1895343" cy="820135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sets website to monitor</a:t>
            </a:r>
            <a:endParaRPr lang="en-US" sz="1600" dirty="0"/>
          </a:p>
        </p:txBody>
      </p:sp>
      <p:sp>
        <p:nvSpPr>
          <p:cNvPr id="6" name="Flowchart: Process 5"/>
          <p:cNvSpPr/>
          <p:nvPr/>
        </p:nvSpPr>
        <p:spPr>
          <a:xfrm>
            <a:off x="2954717" y="2215166"/>
            <a:ext cx="1895344" cy="820135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sets time range for extension to be active</a:t>
            </a:r>
            <a:endParaRPr lang="en-US" sz="1600" dirty="0"/>
          </a:p>
        </p:txBody>
      </p:sp>
      <p:sp>
        <p:nvSpPr>
          <p:cNvPr id="7" name="Flowchart: Process 6"/>
          <p:cNvSpPr/>
          <p:nvPr/>
        </p:nvSpPr>
        <p:spPr>
          <a:xfrm>
            <a:off x="5190364" y="2215166"/>
            <a:ext cx="1895343" cy="820135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sets time duration between alerts</a:t>
            </a:r>
            <a:endParaRPr lang="en-US" sz="1600" dirty="0"/>
          </a:p>
        </p:txBody>
      </p:sp>
      <p:sp>
        <p:nvSpPr>
          <p:cNvPr id="8" name="Flowchart: Process 7"/>
          <p:cNvSpPr/>
          <p:nvPr/>
        </p:nvSpPr>
        <p:spPr>
          <a:xfrm>
            <a:off x="7426010" y="2215166"/>
            <a:ext cx="1895343" cy="820135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sets duration of workout </a:t>
            </a:r>
          </a:p>
          <a:p>
            <a:pPr algn="ctr"/>
            <a:r>
              <a:rPr lang="en-US" sz="1600" dirty="0"/>
              <a:t>(2 min default)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7426010" y="3445368"/>
            <a:ext cx="1895343" cy="820135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Option to make workout worse if you defer</a:t>
            </a:r>
            <a:endParaRPr lang="en-US" sz="1600" dirty="0"/>
          </a:p>
        </p:txBody>
      </p:sp>
      <p:sp>
        <p:nvSpPr>
          <p:cNvPr id="12" name="Flowchart: Process 11"/>
          <p:cNvSpPr/>
          <p:nvPr/>
        </p:nvSpPr>
        <p:spPr>
          <a:xfrm>
            <a:off x="9661656" y="2215165"/>
            <a:ext cx="1895343" cy="820135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Make it difficult to change settings?</a:t>
            </a:r>
            <a:endParaRPr lang="en-US" sz="1600" dirty="0"/>
          </a:p>
        </p:txBody>
      </p:sp>
      <p:sp>
        <p:nvSpPr>
          <p:cNvPr id="13" name="Flowchart: Process 12"/>
          <p:cNvSpPr/>
          <p:nvPr/>
        </p:nvSpPr>
        <p:spPr>
          <a:xfrm>
            <a:off x="719071" y="3445368"/>
            <a:ext cx="1895343" cy="820135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Option to add site you are on</a:t>
            </a:r>
          </a:p>
          <a:p>
            <a:pPr algn="ctr"/>
            <a:r>
              <a:rPr lang="en-US" sz="1600" dirty="0" smtClean="0"/>
              <a:t>“easy odd”</a:t>
            </a:r>
            <a:endParaRPr lang="en-US" sz="1600" dirty="0"/>
          </a:p>
        </p:txBody>
      </p:sp>
      <p:cxnSp>
        <p:nvCxnSpPr>
          <p:cNvPr id="17" name="Straight Connector 16"/>
          <p:cNvCxnSpPr>
            <a:stCxn id="5" idx="3"/>
            <a:endCxn id="6" idx="1"/>
          </p:cNvCxnSpPr>
          <p:nvPr/>
        </p:nvCxnSpPr>
        <p:spPr>
          <a:xfrm>
            <a:off x="2614414" y="2625234"/>
            <a:ext cx="340303" cy="0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  <a:endCxn id="7" idx="1"/>
          </p:cNvCxnSpPr>
          <p:nvPr/>
        </p:nvCxnSpPr>
        <p:spPr>
          <a:xfrm>
            <a:off x="4850061" y="2625234"/>
            <a:ext cx="340303" cy="0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>
            <a:off x="7085707" y="2625234"/>
            <a:ext cx="340303" cy="0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  <a:endCxn id="12" idx="1"/>
          </p:cNvCxnSpPr>
          <p:nvPr/>
        </p:nvCxnSpPr>
        <p:spPr>
          <a:xfrm flipV="1">
            <a:off x="9321353" y="2625233"/>
            <a:ext cx="340303" cy="1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426010" y="4543163"/>
            <a:ext cx="1895343" cy="820135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Option to </a:t>
            </a:r>
            <a:r>
              <a:rPr lang="en-US" sz="1600" dirty="0" err="1" smtClean="0"/>
              <a:t>dp</a:t>
            </a:r>
            <a:r>
              <a:rPr lang="en-US" sz="1600" dirty="0" smtClean="0"/>
              <a:t> “office appropriate” workout only?</a:t>
            </a:r>
            <a:endParaRPr lang="en-US" sz="1600" dirty="0"/>
          </a:p>
        </p:txBody>
      </p:sp>
      <p:cxnSp>
        <p:nvCxnSpPr>
          <p:cNvPr id="23" name="Straight Connector 22"/>
          <p:cNvCxnSpPr>
            <a:stCxn id="5" idx="2"/>
            <a:endCxn id="13" idx="0"/>
          </p:cNvCxnSpPr>
          <p:nvPr/>
        </p:nvCxnSpPr>
        <p:spPr>
          <a:xfrm>
            <a:off x="1666743" y="3035301"/>
            <a:ext cx="0" cy="410067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11" idx="0"/>
          </p:cNvCxnSpPr>
          <p:nvPr/>
        </p:nvCxnSpPr>
        <p:spPr>
          <a:xfrm>
            <a:off x="8373682" y="3035301"/>
            <a:ext cx="0" cy="410067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1" idx="2"/>
          </p:cNvCxnSpPr>
          <p:nvPr/>
        </p:nvCxnSpPr>
        <p:spPr>
          <a:xfrm flipV="1">
            <a:off x="8373682" y="4265503"/>
            <a:ext cx="0" cy="277660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37314" cy="149961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482AC"/>
                </a:solidFill>
                <a:latin typeface="Myriad Pro" panose="020B0503030403020204" pitchFamily="34" charset="0"/>
              </a:rPr>
              <a:t>What we </a:t>
            </a:r>
            <a:r>
              <a:rPr lang="en-US" altLang="zh-CN" sz="4000" dirty="0" smtClean="0">
                <a:solidFill>
                  <a:srgbClr val="1482AC"/>
                </a:solidFill>
                <a:latin typeface="Myriad Pro" panose="020B0503030403020204" pitchFamily="34" charset="0"/>
              </a:rPr>
              <a:t>Offer</a:t>
            </a:r>
            <a:endParaRPr lang="en-US" sz="4000" dirty="0">
              <a:solidFill>
                <a:srgbClr val="1482AC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1482AC"/>
                </a:solidFill>
                <a:latin typeface="Myriad Pro" panose="020B0503030403020204" pitchFamily="34" charset="0"/>
              </a:rPr>
              <a:t>Flowchart – Use</a:t>
            </a:r>
            <a:endParaRPr lang="en-US" sz="4000" dirty="0">
              <a:solidFill>
                <a:srgbClr val="1482AC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06372" y="2084833"/>
            <a:ext cx="1706182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Only active tab</a:t>
            </a:r>
            <a:endParaRPr lang="en-US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942017" y="2084833"/>
            <a:ext cx="1706183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Popup displays:</a:t>
            </a:r>
          </a:p>
          <a:p>
            <a:pPr algn="ctr"/>
            <a:r>
              <a:rPr lang="en-US" sz="1600" dirty="0" smtClean="0"/>
              <a:t>X Minutes on blocked site</a:t>
            </a:r>
            <a:endParaRPr lang="en-US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5177665" y="2084833"/>
            <a:ext cx="1706182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Option to defer</a:t>
            </a:r>
          </a:p>
          <a:p>
            <a:pPr algn="ctr"/>
            <a:r>
              <a:rPr lang="en-US" sz="1600" dirty="0" smtClean="0"/>
              <a:t>X minutes/hours</a:t>
            </a:r>
            <a:endParaRPr lang="en-US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7413311" y="2084833"/>
            <a:ext cx="1706182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Workout </a:t>
            </a:r>
            <a:r>
              <a:rPr lang="en-US" sz="1600" dirty="0" err="1" smtClean="0"/>
              <a:t>hmer</a:t>
            </a:r>
            <a:endParaRPr lang="en-US" sz="1600" dirty="0"/>
          </a:p>
        </p:txBody>
      </p:sp>
      <p:sp>
        <p:nvSpPr>
          <p:cNvPr id="21" name="Flowchart: Process 20"/>
          <p:cNvSpPr/>
          <p:nvPr/>
        </p:nvSpPr>
        <p:spPr>
          <a:xfrm>
            <a:off x="7413311" y="3258101"/>
            <a:ext cx="1706182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Random Workouts</a:t>
            </a:r>
            <a:endParaRPr lang="en-US" sz="1600" dirty="0"/>
          </a:p>
        </p:txBody>
      </p:sp>
      <p:sp>
        <p:nvSpPr>
          <p:cNvPr id="23" name="Flowchart: Process 22"/>
          <p:cNvSpPr/>
          <p:nvPr/>
        </p:nvSpPr>
        <p:spPr>
          <a:xfrm>
            <a:off x="9648957" y="2084832"/>
            <a:ext cx="1706182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Feedback</a:t>
            </a:r>
          </a:p>
          <a:p>
            <a:pPr algn="ctr"/>
            <a:r>
              <a:rPr lang="en-US" sz="1600" dirty="0" smtClean="0"/>
              <a:t>(Verification)</a:t>
            </a:r>
            <a:endParaRPr lang="en-US" sz="1600" dirty="0"/>
          </a:p>
        </p:txBody>
      </p:sp>
      <p:sp>
        <p:nvSpPr>
          <p:cNvPr id="24" name="Flowchart: Process 23"/>
          <p:cNvSpPr/>
          <p:nvPr/>
        </p:nvSpPr>
        <p:spPr>
          <a:xfrm>
            <a:off x="2942018" y="3258101"/>
            <a:ext cx="1706182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Popup reminds you of goal</a:t>
            </a:r>
            <a:endParaRPr lang="en-US" sz="1600" dirty="0"/>
          </a:p>
        </p:txBody>
      </p:sp>
      <p:cxnSp>
        <p:nvCxnSpPr>
          <p:cNvPr id="25" name="Straight Connector 24"/>
          <p:cNvCxnSpPr>
            <a:stCxn id="15" idx="3"/>
            <a:endCxn id="16" idx="1"/>
          </p:cNvCxnSpPr>
          <p:nvPr/>
        </p:nvCxnSpPr>
        <p:spPr>
          <a:xfrm>
            <a:off x="2412554" y="2488550"/>
            <a:ext cx="529463" cy="0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3"/>
            <a:endCxn id="18" idx="1"/>
          </p:cNvCxnSpPr>
          <p:nvPr/>
        </p:nvCxnSpPr>
        <p:spPr>
          <a:xfrm>
            <a:off x="4648200" y="2488550"/>
            <a:ext cx="529465" cy="0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20" idx="1"/>
          </p:cNvCxnSpPr>
          <p:nvPr/>
        </p:nvCxnSpPr>
        <p:spPr>
          <a:xfrm>
            <a:off x="6883847" y="2488550"/>
            <a:ext cx="529464" cy="0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3" idx="1"/>
          </p:cNvCxnSpPr>
          <p:nvPr/>
        </p:nvCxnSpPr>
        <p:spPr>
          <a:xfrm flipV="1">
            <a:off x="9119493" y="2488549"/>
            <a:ext cx="529464" cy="1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9648957" y="3258101"/>
            <a:ext cx="1706182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 heart rate/ motion tracker to track</a:t>
            </a:r>
            <a:endParaRPr lang="en-US" sz="1600" dirty="0"/>
          </a:p>
        </p:txBody>
      </p:sp>
      <p:sp>
        <p:nvSpPr>
          <p:cNvPr id="31" name="Flowchart: Process 30"/>
          <p:cNvSpPr/>
          <p:nvPr/>
        </p:nvSpPr>
        <p:spPr>
          <a:xfrm>
            <a:off x="9648957" y="4431370"/>
            <a:ext cx="1706182" cy="992591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Social sharing?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Invite friends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Email summary of the week</a:t>
            </a:r>
            <a:endParaRPr lang="en-US" sz="1600" dirty="0"/>
          </a:p>
        </p:txBody>
      </p:sp>
      <p:sp>
        <p:nvSpPr>
          <p:cNvPr id="32" name="Flowchart: Process 31"/>
          <p:cNvSpPr/>
          <p:nvPr/>
        </p:nvSpPr>
        <p:spPr>
          <a:xfrm>
            <a:off x="9648957" y="5789795"/>
            <a:ext cx="1706182" cy="807434"/>
          </a:xfrm>
          <a:prstGeom prst="flowChartProcess">
            <a:avLst/>
          </a:prstGeom>
          <a:solidFill>
            <a:srgbClr val="1482AC"/>
          </a:solidFill>
          <a:ln>
            <a:solidFill>
              <a:srgbClr val="1482AC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</a:p>
          <a:p>
            <a:pPr algn="ctr"/>
            <a:r>
              <a:rPr lang="en-US" sz="1600" dirty="0" smtClean="0"/>
              <a:t>Contact</a:t>
            </a:r>
            <a:endParaRPr lang="en-US" sz="1600" dirty="0"/>
          </a:p>
        </p:txBody>
      </p:sp>
      <p:cxnSp>
        <p:nvCxnSpPr>
          <p:cNvPr id="33" name="Straight Connector 32"/>
          <p:cNvCxnSpPr>
            <a:stCxn id="16" idx="2"/>
            <a:endCxn id="24" idx="0"/>
          </p:cNvCxnSpPr>
          <p:nvPr/>
        </p:nvCxnSpPr>
        <p:spPr>
          <a:xfrm>
            <a:off x="3795109" y="2892267"/>
            <a:ext cx="0" cy="365834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2"/>
            <a:endCxn id="21" idx="0"/>
          </p:cNvCxnSpPr>
          <p:nvPr/>
        </p:nvCxnSpPr>
        <p:spPr>
          <a:xfrm>
            <a:off x="8266402" y="2892267"/>
            <a:ext cx="0" cy="365834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2"/>
            <a:endCxn id="30" idx="0"/>
          </p:cNvCxnSpPr>
          <p:nvPr/>
        </p:nvCxnSpPr>
        <p:spPr>
          <a:xfrm>
            <a:off x="10502048" y="2892266"/>
            <a:ext cx="0" cy="365835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2"/>
            <a:endCxn id="31" idx="0"/>
          </p:cNvCxnSpPr>
          <p:nvPr/>
        </p:nvCxnSpPr>
        <p:spPr>
          <a:xfrm>
            <a:off x="10502048" y="4065535"/>
            <a:ext cx="0" cy="365835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2"/>
            <a:endCxn id="32" idx="0"/>
          </p:cNvCxnSpPr>
          <p:nvPr/>
        </p:nvCxnSpPr>
        <p:spPr>
          <a:xfrm>
            <a:off x="10502048" y="5423961"/>
            <a:ext cx="0" cy="365834"/>
          </a:xfrm>
          <a:prstGeom prst="line">
            <a:avLst/>
          </a:prstGeom>
          <a:ln w="19050">
            <a:solidFill>
              <a:srgbClr val="148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395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华文仿宋</vt:lpstr>
      <vt:lpstr>Arial</vt:lpstr>
      <vt:lpstr>Myriad Pro</vt:lpstr>
      <vt:lpstr>Tw Cen MT</vt:lpstr>
      <vt:lpstr>Tw Cen MT Condensed</vt:lpstr>
      <vt:lpstr>Wingdings 3</vt:lpstr>
      <vt:lpstr>Integral</vt:lpstr>
      <vt:lpstr>Desk Trainer</vt:lpstr>
      <vt:lpstr>What we found</vt:lpstr>
      <vt:lpstr>What we found</vt:lpstr>
      <vt:lpstr>Time Wasted</vt:lpstr>
      <vt:lpstr>What we Offer for users</vt:lpstr>
      <vt:lpstr>6-Month Plan</vt:lpstr>
      <vt:lpstr>Investment Timeline</vt:lpstr>
      <vt:lpstr>What we Offer</vt:lpstr>
      <vt:lpstr>Flowchart – 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 Trainer</dc:title>
  <dc:creator>Tianhao Chen</dc:creator>
  <cp:lastModifiedBy>Tianhao Chen</cp:lastModifiedBy>
  <cp:revision>49</cp:revision>
  <dcterms:created xsi:type="dcterms:W3CDTF">2014-04-26T14:26:46Z</dcterms:created>
  <dcterms:modified xsi:type="dcterms:W3CDTF">2014-04-27T16:54:05Z</dcterms:modified>
</cp:coreProperties>
</file>