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492" r:id="rId3"/>
    <p:sldId id="494" r:id="rId4"/>
    <p:sldId id="560" r:id="rId6"/>
    <p:sldId id="495" r:id="rId7"/>
    <p:sldId id="496" r:id="rId8"/>
    <p:sldId id="497" r:id="rId9"/>
    <p:sldId id="498" r:id="rId10"/>
    <p:sldId id="499" r:id="rId11"/>
    <p:sldId id="561" r:id="rId12"/>
    <p:sldId id="500" r:id="rId13"/>
    <p:sldId id="501" r:id="rId14"/>
    <p:sldId id="502" r:id="rId15"/>
    <p:sldId id="503" r:id="rId16"/>
    <p:sldId id="504" r:id="rId17"/>
    <p:sldId id="505" r:id="rId18"/>
    <p:sldId id="562" r:id="rId19"/>
    <p:sldId id="563" r:id="rId20"/>
    <p:sldId id="564" r:id="rId21"/>
    <p:sldId id="507" r:id="rId22"/>
    <p:sldId id="508" r:id="rId23"/>
    <p:sldId id="509" r:id="rId24"/>
    <p:sldId id="544" r:id="rId25"/>
    <p:sldId id="566" r:id="rId26"/>
    <p:sldId id="565" r:id="rId27"/>
    <p:sldId id="546" r:id="rId28"/>
    <p:sldId id="547" r:id="rId29"/>
    <p:sldId id="510" r:id="rId30"/>
    <p:sldId id="628" r:id="rId31"/>
    <p:sldId id="511" r:id="rId32"/>
    <p:sldId id="512" r:id="rId33"/>
    <p:sldId id="513" r:id="rId34"/>
    <p:sldId id="567" r:id="rId35"/>
    <p:sldId id="568" r:id="rId36"/>
    <p:sldId id="515" r:id="rId37"/>
    <p:sldId id="551" r:id="rId38"/>
    <p:sldId id="552" r:id="rId39"/>
    <p:sldId id="553" r:id="rId40"/>
    <p:sldId id="569" r:id="rId41"/>
    <p:sldId id="516" r:id="rId42"/>
    <p:sldId id="570" r:id="rId43"/>
    <p:sldId id="519" r:id="rId44"/>
    <p:sldId id="571" r:id="rId45"/>
    <p:sldId id="520" r:id="rId46"/>
    <p:sldId id="572" r:id="rId47"/>
    <p:sldId id="573" r:id="rId48"/>
    <p:sldId id="574" r:id="rId49"/>
    <p:sldId id="575" r:id="rId50"/>
    <p:sldId id="629" r:id="rId51"/>
    <p:sldId id="576" r:id="rId52"/>
    <p:sldId id="577" r:id="rId53"/>
    <p:sldId id="578" r:id="rId54"/>
    <p:sldId id="579" r:id="rId55"/>
    <p:sldId id="580" r:id="rId56"/>
    <p:sldId id="590" r:id="rId57"/>
    <p:sldId id="591" r:id="rId58"/>
    <p:sldId id="597" r:id="rId59"/>
    <p:sldId id="598" r:id="rId60"/>
    <p:sldId id="592" r:id="rId61"/>
    <p:sldId id="593" r:id="rId62"/>
    <p:sldId id="582" r:id="rId63"/>
    <p:sldId id="583" r:id="rId64"/>
    <p:sldId id="595" r:id="rId65"/>
    <p:sldId id="596" r:id="rId66"/>
    <p:sldId id="585" r:id="rId67"/>
    <p:sldId id="586" r:id="rId68"/>
    <p:sldId id="587" r:id="rId69"/>
    <p:sldId id="588" r:id="rId70"/>
    <p:sldId id="540" r:id="rId71"/>
    <p:sldId id="541" r:id="rId72"/>
    <p:sldId id="589" r:id="rId73"/>
  </p:sldIdLst>
  <p:sldSz cx="9144000" cy="6858000" type="screen4x3"/>
  <p:notesSz cx="6858000" cy="9144000"/>
  <p:custDataLst>
    <p:tags r:id="rId77"/>
  </p:custDataLst>
  <p:defaultTextStyle>
    <a:defPPr>
      <a:defRPr lang="zh-CN"/>
    </a:defPPr>
    <a:lvl1pPr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howGuides="1">
      <p:cViewPr varScale="1">
        <p:scale>
          <a:sx n="114" d="100"/>
          <a:sy n="114" d="100"/>
        </p:scale>
        <p:origin x="1554" y="90"/>
      </p:cViewPr>
      <p:guideLst>
        <p:guide orient="horz" pos="2162"/>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1.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fld id="{250697F6-173F-4907-8E1F-6A4A7DCD3E53}" type="datetimeFigureOut">
              <a:rPr lang="zh-CN" altLang="en-US"/>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027A0B3A-CBE6-4851-A53D-4B4CBF114D6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31DE9D-FD6D-4D7C-B9DB-D3CDC84FBB9E}" type="slidenum">
              <a:rPr lang="en-US" altLang="zh-CN"/>
            </a:fld>
            <a:endParaRPr lang="en-US" altLang="zh-CN"/>
          </a:p>
        </p:txBody>
      </p:sp>
      <p:sp>
        <p:nvSpPr>
          <p:cNvPr id="120834" name="Rectangle 2"/>
          <p:cNvSpPr>
            <a:spLocks noGrp="1" noRot="1" noChangeAspect="1" noChangeArrowheads="1" noTextEdit="1"/>
          </p:cNvSpPr>
          <p:nvPr>
            <p:ph type="sldImg"/>
          </p:nvPr>
        </p:nvSpPr>
        <p:spPr/>
      </p:sp>
      <p:sp>
        <p:nvSpPr>
          <p:cNvPr id="120835" name="Rectangle 3"/>
          <p:cNvSpPr>
            <a:spLocks noGrp="1" noChangeArrowheads="1"/>
          </p:cNvSpPr>
          <p:nvPr>
            <p:ph type="body" idx="1"/>
          </p:nvPr>
        </p:nvSpPr>
        <p:spPr/>
        <p:txBody>
          <a:bodyPr/>
          <a:lstStyle/>
          <a:p>
            <a:r>
              <a:rPr lang="en-US" altLang="zh-CN"/>
              <a:t>Intel and Pentium are trademarks of Intel Corporation. IBM and PowerPC are trademarks of International Business Machines Corporation.  Apple is a trademark of Apple Computer, Inc.</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159CDE-8F00-477B-992D-14365EE9A599}" type="slidenum">
              <a:rPr lang="en-US" altLang="zh-CN"/>
            </a:fld>
            <a:endParaRPr lang="en-US" altLang="zh-CN"/>
          </a:p>
        </p:txBody>
      </p:sp>
      <p:sp>
        <p:nvSpPr>
          <p:cNvPr id="65538" name="Rectangle 2"/>
          <p:cNvSpPr>
            <a:spLocks noGrp="1" noRot="1" noChangeAspect="1" noChangeArrowheads="1" noTextEdit="1"/>
          </p:cNvSpPr>
          <p:nvPr>
            <p:ph type="sldImg"/>
          </p:nvPr>
        </p:nvSpPr>
        <p:spPr/>
      </p:sp>
      <p:sp>
        <p:nvSpPr>
          <p:cNvPr id="65539" name="Rectangle 3"/>
          <p:cNvSpPr>
            <a:spLocks noGrp="1" noChangeArrowheads="1"/>
          </p:cNvSpPr>
          <p:nvPr>
            <p:ph type="body" idx="1"/>
          </p:nvPr>
        </p:nvSpPr>
        <p:spPr/>
        <p:txBody>
          <a:bodyPr/>
          <a:lstStyle/>
          <a:p>
            <a:r>
              <a:rPr lang="en-US" altLang="zh-CN"/>
              <a:t>If there's time, perhaps discuss how all gates can be implemented with NAND (or NOR).</a:t>
            </a:r>
            <a:endParaRPr lang="en-US" altLang="zh-CN"/>
          </a:p>
          <a:p>
            <a:r>
              <a:rPr lang="en-US" altLang="zh-CN"/>
              <a:t>Therefore, you can implement any truth table using only NAND (or NOR) gates.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C508211-3231-48DE-BB67-351DCDFC5AE8}" type="slidenum">
              <a:rPr lang="en-US" altLang="zh-CN"/>
            </a:fld>
            <a:endParaRPr lang="en-US" altLang="zh-CN"/>
          </a:p>
        </p:txBody>
      </p:sp>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p:txBody>
          <a:bodyPr/>
          <a:lstStyle/>
          <a:p>
            <a:r>
              <a:rPr lang="en-US" altLang="zh-CN"/>
              <a:t>NAND and NOR are not associative.</a:t>
            </a:r>
            <a:endParaRPr lang="en-US" altLang="zh-CN"/>
          </a:p>
          <a:p>
            <a:endParaRPr lang="en-US" altLang="zh-CN"/>
          </a:p>
          <a:p>
            <a:r>
              <a:rPr lang="en-US" altLang="zh-CN"/>
              <a:t>Jim Conrad’s example:</a:t>
            </a:r>
            <a:endParaRPr lang="en-US" altLang="zh-CN"/>
          </a:p>
          <a:p>
            <a:r>
              <a:rPr lang="en-US" altLang="zh-CN"/>
              <a:t>NAND(NAND(0,0), 1) = NAND(1, 1) = 0</a:t>
            </a:r>
            <a:endParaRPr lang="en-US" altLang="zh-CN"/>
          </a:p>
          <a:p>
            <a:r>
              <a:rPr lang="en-US" altLang="zh-CN"/>
              <a:t>NAND(0, NAND(0,1)) = NAND(0, 0) = 1</a:t>
            </a:r>
            <a:endParaRPr lang="en-US" altLang="zh-CN"/>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14C914-2364-4B45-9D10-656004988506}" type="slidenum">
              <a:rPr lang="en-US" altLang="zh-CN"/>
            </a:fld>
            <a:endParaRPr lang="en-US" altLang="zh-CN"/>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lstStyle/>
          <a:p>
            <a:r>
              <a:rPr lang="en-US" altLang="zh-CN"/>
              <a:t>Note the use of the bubbles (NOT) in the input.</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E57BE3-8BED-4636-8B69-1BF44971CC94}" type="slidenum">
              <a:rPr lang="en-US" altLang="zh-CN"/>
            </a:fld>
            <a:endParaRPr lang="en-US" altLang="zh-CN"/>
          </a:p>
        </p:txBody>
      </p:sp>
      <p:sp>
        <p:nvSpPr>
          <p:cNvPr id="7270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72707"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Uses of decoder: </a:t>
            </a:r>
            <a:endParaRPr lang="en-US" altLang="zh-CN"/>
          </a:p>
          <a:p>
            <a:pPr>
              <a:buFontTx/>
              <a:buChar char="•"/>
            </a:pPr>
            <a:r>
              <a:rPr lang="en-US" altLang="zh-CN"/>
              <a:t>convert memory/register address to a control line that selects that location</a:t>
            </a:r>
            <a:endParaRPr lang="en-US" altLang="zh-CN"/>
          </a:p>
          <a:p>
            <a:pPr>
              <a:buFontTx/>
              <a:buChar char="•"/>
            </a:pPr>
            <a:r>
              <a:rPr lang="en-US" altLang="zh-CN"/>
              <a:t>convert an opcode to one of n control lines</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294BA2-D935-4BDE-8A1C-6C8D15542274}" type="slidenum">
              <a:rPr lang="en-US" altLang="zh-CN"/>
            </a:fld>
            <a:endParaRPr lang="en-US" altLang="zh-CN"/>
          </a:p>
        </p:txBody>
      </p:sp>
      <p:sp>
        <p:nvSpPr>
          <p:cNvPr id="7475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74755"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Another view: decode S, and AND each output with one of the MUX inputs.</a:t>
            </a:r>
            <a:endParaRPr lang="en-US" altLang="zh-CN"/>
          </a:p>
          <a:p>
            <a:r>
              <a:rPr lang="en-US" altLang="zh-CN"/>
              <a:t>Also explain multi-bit inputs.</a:t>
            </a:r>
            <a:endParaRPr lang="en-US" altLang="zh-CN"/>
          </a:p>
          <a:p>
            <a:r>
              <a:rPr lang="en-US" altLang="zh-CN"/>
              <a:t>Uses of multiplexer:</a:t>
            </a:r>
            <a:endParaRPr lang="en-US" altLang="zh-CN"/>
          </a:p>
          <a:p>
            <a:pPr>
              <a:buFontTx/>
              <a:buChar char="•"/>
            </a:pPr>
            <a:r>
              <a:rPr lang="en-US" altLang="zh-CN"/>
              <a:t>select which input to use for function</a:t>
            </a:r>
            <a:endParaRPr lang="en-US" altLang="zh-CN"/>
          </a:p>
          <a:p>
            <a:pPr>
              <a:buFontTx/>
              <a:buChar char="•"/>
            </a:pPr>
            <a:r>
              <a:rPr lang="en-US" altLang="zh-CN"/>
              <a:t>select which computed value to pass to next stage (or to place on bus)</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294BA2-D935-4BDE-8A1C-6C8D15542274}" type="slidenum">
              <a:rPr lang="en-US" altLang="zh-CN"/>
            </a:fld>
            <a:endParaRPr lang="en-US" altLang="zh-CN"/>
          </a:p>
        </p:txBody>
      </p:sp>
      <p:sp>
        <p:nvSpPr>
          <p:cNvPr id="7475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74755"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Another view: decode S, and AND each output with one of the MUX inputs.</a:t>
            </a:r>
            <a:endParaRPr lang="en-US" altLang="zh-CN"/>
          </a:p>
          <a:p>
            <a:r>
              <a:rPr lang="en-US" altLang="zh-CN"/>
              <a:t>Also explain multi-bit inputs.</a:t>
            </a:r>
            <a:endParaRPr lang="en-US" altLang="zh-CN"/>
          </a:p>
          <a:p>
            <a:r>
              <a:rPr lang="en-US" altLang="zh-CN"/>
              <a:t>Uses of multiplexer:</a:t>
            </a:r>
            <a:endParaRPr lang="en-US" altLang="zh-CN"/>
          </a:p>
          <a:p>
            <a:pPr>
              <a:buFontTx/>
              <a:buChar char="•"/>
            </a:pPr>
            <a:r>
              <a:rPr lang="en-US" altLang="zh-CN"/>
              <a:t>select which input to use for function</a:t>
            </a:r>
            <a:endParaRPr lang="en-US" altLang="zh-CN"/>
          </a:p>
          <a:p>
            <a:pPr>
              <a:buFontTx/>
              <a:buChar char="•"/>
            </a:pPr>
            <a:r>
              <a:rPr lang="en-US" altLang="zh-CN"/>
              <a:t>select which computed value to pass to next stage (or to place on bus)</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766538-DA60-4C84-BDEB-17008B3FC23D}" type="slidenum">
              <a:rPr lang="en-US" altLang="zh-CN"/>
            </a:fld>
            <a:endParaRPr lang="en-US" altLang="zh-CN"/>
          </a:p>
        </p:txBody>
      </p:sp>
      <p:sp>
        <p:nvSpPr>
          <p:cNvPr id="76802"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76803"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A half-adder is one that doesn't take a carry-in.</a:t>
            </a:r>
            <a:endParaRPr lang="en-US" altLang="zh-CN"/>
          </a:p>
          <a:p>
            <a:r>
              <a:rPr lang="en-US" altLang="zh-CN"/>
              <a:t>Sum is one when 1 or 3 inputs are one.  Carry-out is one when 2 or 3 inputs are one.</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53ED1B-4821-495A-8DBF-B8D1C0BDE184}" type="slidenum">
              <a:rPr lang="en-US" altLang="zh-CN"/>
            </a:fld>
            <a:endParaRPr lang="en-US" altLang="zh-CN"/>
          </a:p>
        </p:txBody>
      </p:sp>
      <p:sp>
        <p:nvSpPr>
          <p:cNvPr id="78850"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78851"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This is called a "ripple-carry" adder.  The sum becomes valid as the carry ripples its way from the low bit to the high bit.  How many gate delays until the output is settled?</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82FCB1-6A17-4B8B-9551-A3BA3FE484CD}" type="slidenum">
              <a:rPr lang="en-US" altLang="zh-CN"/>
            </a:fld>
            <a:endParaRPr lang="en-US" altLang="zh-CN"/>
          </a:p>
        </p:txBody>
      </p:sp>
      <p:sp>
        <p:nvSpPr>
          <p:cNvPr id="80898"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80899"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14F431-461A-41C8-8044-C597D02E766C}" type="slidenum">
              <a:rPr lang="en-US" altLang="zh-CN"/>
            </a:fld>
            <a:endParaRPr lang="en-US" altLang="zh-CN"/>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EE5F72-CE9F-4EA7-BCF2-AB9B7F656779}" type="slidenum">
              <a:rPr lang="en-US" altLang="zh-CN"/>
            </a:fld>
            <a:endParaRPr lang="en-US" altLang="zh-CN"/>
          </a:p>
        </p:txBody>
      </p:sp>
      <p:sp>
        <p:nvSpPr>
          <p:cNvPr id="8294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82947"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51B39-AA40-4EC6-BE20-84D5EBB4179A}" type="slidenum">
              <a:rPr lang="en-US" altLang="zh-CN"/>
            </a:fld>
            <a:endParaRPr lang="en-US" altLang="zh-CN"/>
          </a:p>
        </p:txBody>
      </p:sp>
      <p:sp>
        <p:nvSpPr>
          <p:cNvPr id="9011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90115"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6618" tIns="43309" rIns="86618" bIns="43309"/>
          <a:lstStyle/>
          <a:p>
            <a:r>
              <a:rPr lang="en-US" altLang="zh-CN"/>
              <a:t>The D-latch is used to store a single data bit.  The latch is set to the value of D whenever WE=1; when WE=0, the current value is stored, no matter what D becomes.</a:t>
            </a:r>
            <a:endParaRPr lang="en-US" altLang="zh-CN"/>
          </a:p>
          <a:p>
            <a:r>
              <a:rPr lang="en-US" altLang="zh-CN"/>
              <a:t>Using D and not(D) to control S and R makes it easier to ensure that S and R are never zero at the same time.  </a:t>
            </a:r>
            <a:endParaRPr lang="en-US" altLang="zh-CN"/>
          </a:p>
          <a:p>
            <a:r>
              <a:rPr lang="en-US" altLang="zh-CN"/>
              <a:t>WE allows us to control when a new value is written to the latch.</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txBox="1">
            <a:spLocks noGrp="1" noChangeArrowheads="1"/>
          </p:cNvSpPr>
          <p:nvPr/>
        </p:nvSpPr>
        <p:spPr bwMode="auto">
          <a:xfrm>
            <a:off x="3885453" y="8684900"/>
            <a:ext cx="2972547" cy="459100"/>
          </a:xfrm>
          <a:prstGeom prst="rect">
            <a:avLst/>
          </a:prstGeom>
          <a:noFill/>
          <a:ln w="9525">
            <a:noFill/>
            <a:miter lim="800000"/>
          </a:ln>
        </p:spPr>
        <p:txBody>
          <a:bodyPr lIns="95669" tIns="47835" rIns="95669" bIns="47835" anchor="b"/>
          <a:lstStyle/>
          <a:p>
            <a:pPr algn="r" defTabSz="954405" eaLnBrk="0" hangingPunct="0"/>
            <a:fld id="{4D9C7792-34B5-4D04-B847-44F0EC231811}" type="slidenum">
              <a:rPr lang="zh-CN" altLang="en-US" sz="1200">
                <a:latin typeface="Garamond" panose="02020404030301010803" pitchFamily="18" charset="0"/>
              </a:rPr>
            </a:fld>
            <a:endParaRPr lang="en-US" altLang="zh-CN" sz="1200" dirty="0">
              <a:latin typeface="Garamond" panose="02020404030301010803" pitchFamily="18" charset="0"/>
            </a:endParaRPr>
          </a:p>
        </p:txBody>
      </p:sp>
      <p:sp>
        <p:nvSpPr>
          <p:cNvPr id="390147" name="Rectangle 2"/>
          <p:cNvSpPr>
            <a:spLocks noGrp="1" noRot="1" noChangeAspect="1" noChangeArrowheads="1" noTextEdit="1"/>
          </p:cNvSpPr>
          <p:nvPr>
            <p:ph type="sldImg"/>
          </p:nvPr>
        </p:nvSpPr>
        <p:spPr>
          <a:xfrm>
            <a:off x="1144588" y="685800"/>
            <a:ext cx="4570412" cy="3427413"/>
          </a:xfrm>
          <a:solidFill>
            <a:srgbClr val="FFFFFF"/>
          </a:solidFill>
        </p:spPr>
      </p:sp>
      <p:sp>
        <p:nvSpPr>
          <p:cNvPr id="390148" name="Rectangle 3"/>
          <p:cNvSpPr>
            <a:spLocks noGrp="1" noChangeArrowheads="1"/>
          </p:cNvSpPr>
          <p:nvPr>
            <p:ph type="body" idx="1"/>
          </p:nvPr>
        </p:nvSpPr>
        <p:spPr>
          <a:xfrm>
            <a:off x="914508" y="4342451"/>
            <a:ext cx="5028987" cy="4115824"/>
          </a:xfrm>
          <a:solidFill>
            <a:srgbClr val="FFFFFF"/>
          </a:solidFill>
          <a:ln>
            <a:solidFill>
              <a:srgbClr val="000000"/>
            </a:solidFill>
          </a:ln>
        </p:spPr>
        <p:txBody>
          <a:bodyPr lIns="90648" tIns="45325" rIns="90648" bIns="45325" anchor="t"/>
          <a:lstStyle/>
          <a:p>
            <a:r>
              <a:rPr lang="en-US" altLang="zh-CN"/>
              <a:t>Decoder asserts one of the word select lines, based on address.</a:t>
            </a:r>
            <a:endParaRPr lang="en-US" altLang="zh-CN"/>
          </a:p>
          <a:p>
            <a:r>
              <a:rPr lang="en-US" altLang="zh-CN"/>
              <a:t>Word select activates one of the output AND gates, which drives the selected data to the output OR gate.  (For a read, this is basically a MUX -- decoder ANDed with signals, results ORed together.)</a:t>
            </a:r>
            <a:endParaRPr lang="en-US" altLang="zh-CN"/>
          </a:p>
          <a:p>
            <a:r>
              <a:rPr lang="en-US" altLang="zh-CN"/>
              <a:t>When writing, the only WE bits for the proper word are asserted (based on decoder again).</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txBox="1">
            <a:spLocks noGrp="1" noChangeArrowheads="1"/>
          </p:cNvSpPr>
          <p:nvPr/>
        </p:nvSpPr>
        <p:spPr bwMode="auto">
          <a:xfrm>
            <a:off x="3885453" y="8684900"/>
            <a:ext cx="2972547" cy="459100"/>
          </a:xfrm>
          <a:prstGeom prst="rect">
            <a:avLst/>
          </a:prstGeom>
          <a:noFill/>
          <a:ln w="9525">
            <a:noFill/>
            <a:miter lim="800000"/>
          </a:ln>
        </p:spPr>
        <p:txBody>
          <a:bodyPr lIns="95669" tIns="47835" rIns="95669" bIns="47835" anchor="b"/>
          <a:lstStyle/>
          <a:p>
            <a:pPr algn="r" defTabSz="954405" eaLnBrk="0" hangingPunct="0"/>
            <a:fld id="{4D9C7792-34B5-4D04-B847-44F0EC231811}" type="slidenum">
              <a:rPr lang="zh-CN" altLang="en-US" sz="1200">
                <a:latin typeface="Garamond" panose="02020404030301010803" pitchFamily="18" charset="0"/>
              </a:rPr>
            </a:fld>
            <a:endParaRPr lang="en-US" altLang="zh-CN" sz="1200" dirty="0">
              <a:latin typeface="Garamond" panose="02020404030301010803" pitchFamily="18" charset="0"/>
            </a:endParaRPr>
          </a:p>
        </p:txBody>
      </p:sp>
      <p:sp>
        <p:nvSpPr>
          <p:cNvPr id="390147" name="Rectangle 2"/>
          <p:cNvSpPr>
            <a:spLocks noGrp="1" noRot="1" noChangeAspect="1" noChangeArrowheads="1" noTextEdit="1"/>
          </p:cNvSpPr>
          <p:nvPr>
            <p:ph type="sldImg"/>
          </p:nvPr>
        </p:nvSpPr>
        <p:spPr>
          <a:xfrm>
            <a:off x="1144588" y="685800"/>
            <a:ext cx="4570412" cy="3427413"/>
          </a:xfrm>
          <a:solidFill>
            <a:srgbClr val="FFFFFF"/>
          </a:solidFill>
        </p:spPr>
      </p:sp>
      <p:sp>
        <p:nvSpPr>
          <p:cNvPr id="390148" name="Rectangle 3"/>
          <p:cNvSpPr>
            <a:spLocks noGrp="1" noChangeArrowheads="1"/>
          </p:cNvSpPr>
          <p:nvPr>
            <p:ph type="body" idx="1"/>
          </p:nvPr>
        </p:nvSpPr>
        <p:spPr>
          <a:xfrm>
            <a:off x="914508" y="4342451"/>
            <a:ext cx="5028987" cy="4115824"/>
          </a:xfrm>
          <a:solidFill>
            <a:srgbClr val="FFFFFF"/>
          </a:solidFill>
          <a:ln>
            <a:solidFill>
              <a:srgbClr val="000000"/>
            </a:solidFill>
          </a:ln>
        </p:spPr>
        <p:txBody>
          <a:bodyPr lIns="90648" tIns="45325" rIns="90648" bIns="45325" anchor="t"/>
          <a:lstStyle/>
          <a:p>
            <a:r>
              <a:rPr lang="en-US" altLang="zh-CN"/>
              <a:t>Decoder asserts one of the word select lines, based on address.</a:t>
            </a:r>
            <a:endParaRPr lang="en-US" altLang="zh-CN"/>
          </a:p>
          <a:p>
            <a:r>
              <a:rPr lang="en-US" altLang="zh-CN"/>
              <a:t>Word select activates one of the output AND gates, which drives the selected data to the output OR gate.  (For a read, this is basically a MUX -- decoder ANDed with signals, results ORed together.)</a:t>
            </a:r>
            <a:endParaRPr lang="en-US" altLang="zh-CN"/>
          </a:p>
          <a:p>
            <a:r>
              <a:rPr lang="en-US" altLang="zh-CN"/>
              <a:t>When writing, the only WE bits for the proper word are asserted (based on decoder again).</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E7650F-07BF-451C-9090-957C59C96D70}" type="slidenum">
              <a:rPr lang="en-US" altLang="zh-CN"/>
            </a:fld>
            <a:endParaRPr lang="en-US" altLang="zh-CN"/>
          </a:p>
        </p:txBody>
      </p:sp>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028F15-FFB1-4631-B1C9-9A1C8D04F1A1}" type="slidenum">
              <a:rPr lang="en-US" altLang="zh-CN"/>
            </a:fld>
            <a:endParaRPr lang="en-US" altLang="zh-CN"/>
          </a:p>
        </p:txBody>
      </p:sp>
      <p:sp>
        <p:nvSpPr>
          <p:cNvPr id="102402"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ln>
        </p:spPr>
      </p:sp>
      <p:sp>
        <p:nvSpPr>
          <p:cNvPr id="102403"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ln>
        </p:spPr>
        <p:txBody>
          <a:bodyPr lIns="89918" tIns="44960" rIns="89918" bIns="44960"/>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2EFE10-9EAA-48A9-AF6C-7913E095CA41}" type="slidenum">
              <a:rPr lang="en-US" altLang="zh-CN"/>
            </a:fld>
            <a:endParaRPr lang="en-US" altLang="zh-CN"/>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4D6BC1-E35F-4519-9171-8AF769D3793A}" type="slidenum">
              <a:rPr lang="en-US" altLang="zh-CN"/>
            </a:fld>
            <a:endParaRPr lang="en-US" altLang="zh-CN"/>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298010-5144-4BD2-BD74-FDECEFC6EBBF}" type="slidenum">
              <a:rPr lang="en-US" altLang="zh-CN"/>
            </a:fld>
            <a:endParaRPr lang="en-US" altLang="zh-CN"/>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07259A-F36E-4EB6-A60A-398B1C27F3AF}" type="slidenum">
              <a:rPr lang="en-US" altLang="zh-CN"/>
            </a:fld>
            <a:endParaRPr lang="en-US" altLang="zh-CN"/>
          </a:p>
        </p:txBody>
      </p:sp>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159CDE-8F00-477B-992D-14365EE9A599}" type="slidenum">
              <a:rPr lang="en-US" altLang="zh-CN"/>
            </a:fld>
            <a:endParaRPr lang="en-US" altLang="zh-CN"/>
          </a:p>
        </p:txBody>
      </p:sp>
      <p:sp>
        <p:nvSpPr>
          <p:cNvPr id="65538" name="Rectangle 2"/>
          <p:cNvSpPr>
            <a:spLocks noGrp="1" noRot="1" noChangeAspect="1" noChangeArrowheads="1" noTextEdit="1"/>
          </p:cNvSpPr>
          <p:nvPr>
            <p:ph type="sldImg"/>
          </p:nvPr>
        </p:nvSpPr>
        <p:spPr/>
      </p:sp>
      <p:sp>
        <p:nvSpPr>
          <p:cNvPr id="65539" name="Rectangle 3"/>
          <p:cNvSpPr>
            <a:spLocks noGrp="1" noChangeArrowheads="1"/>
          </p:cNvSpPr>
          <p:nvPr>
            <p:ph type="body" idx="1"/>
          </p:nvPr>
        </p:nvSpPr>
        <p:spPr/>
        <p:txBody>
          <a:bodyPr/>
          <a:lstStyle/>
          <a:p>
            <a:r>
              <a:rPr lang="en-US" altLang="zh-CN"/>
              <a:t>If there's time, perhaps discuss how all gates can be implemented with NAND (or NOR).</a:t>
            </a:r>
            <a:endParaRPr lang="en-US" altLang="zh-CN"/>
          </a:p>
          <a:p>
            <a:r>
              <a:rPr lang="en-US" altLang="zh-CN"/>
              <a:t>Therefore, you can implement any truth table using only NAND (or NOR) gates.</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1501A26F-E9E9-42C6-9C8E-36205DDA9A33}" type="datetime1">
              <a:rPr lang="zh-CN" alt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7C93F2F6-B200-4836-9340-136DE798787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B8931191-54D3-47FC-8940-F63228B1FA8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95EBC060-C77D-4BC4-8D0C-107EFB448A7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DEEE2FF0-5169-45E6-A93D-D1F642771312}"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
        <p:nvSpPr>
          <p:cNvPr id="7" name="Title 6"/>
          <p:cNvSpPr>
            <a:spLocks noGrp="1"/>
          </p:cNvSpPr>
          <p:nvPr>
            <p:ph type="title"/>
          </p:nvPr>
        </p:nvSpPr>
        <p:spPr/>
        <p:txBody>
          <a:bodyPr rtlCol="0"/>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endParaRPr kumimoji="0" lang="en-US" altLang="zh-CN" smtClean="0"/>
          </a:p>
        </p:txBody>
      </p:sp>
      <p:sp>
        <p:nvSpPr>
          <p:cNvPr id="4" name="Date Placeholder 3"/>
          <p:cNvSpPr>
            <a:spLocks noGrp="1"/>
          </p:cNvSpPr>
          <p:nvPr>
            <p:ph type="dt" sz="half" idx="10"/>
          </p:nvPr>
        </p:nvSpPr>
        <p:spPr/>
        <p:txBody>
          <a:bodyPr/>
          <a:lstStyle/>
          <a:p>
            <a:pPr>
              <a:defRPr/>
            </a:pPr>
            <a:fld id="{939043CD-98A1-4109-9E08-03CB892C1BFE}"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pPr>
              <a:defRPr/>
            </a:pPr>
            <a:fld id="{7B5138F1-6AB5-427F-885D-A4F14B8010D7}"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
        <p:nvSpPr>
          <p:cNvPr id="8" name="Title 7"/>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pPr>
              <a:defRPr/>
            </a:pPr>
            <a:fld id="{276AC82F-B171-4D22-8428-FEE00C5995A2}" type="datetime1">
              <a:rPr lang="zh-CN" altLang="en-US" smtClean="0"/>
            </a:fld>
            <a:endParaRPr lang="en-US"/>
          </a:p>
        </p:txBody>
      </p:sp>
      <p:sp>
        <p:nvSpPr>
          <p:cNvPr id="8" name="Footer Placeholder 7"/>
          <p:cNvSpPr>
            <a:spLocks noGrp="1"/>
          </p:cNvSpPr>
          <p:nvPr>
            <p:ph type="ftr" sz="quarter" idx="11"/>
          </p:nvPr>
        </p:nvSpPr>
        <p:spPr/>
        <p:txBody>
          <a:bodyPr/>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26F37BA-D1C0-4DB6-9E6F-9E5B46421548}" type="datetime1">
              <a:rPr lang="zh-CN" altLang="en-US" smtClean="0"/>
            </a:fld>
            <a:endParaRPr lang="en-US"/>
          </a:p>
        </p:txBody>
      </p:sp>
      <p:sp>
        <p:nvSpPr>
          <p:cNvPr id="4" name="Footer Placeholder 3"/>
          <p:cNvSpPr>
            <a:spLocks noGrp="1"/>
          </p:cNvSpPr>
          <p:nvPr>
            <p:ph type="ftr" sz="quarter" idx="11"/>
          </p:nvPr>
        </p:nvSpPr>
        <p:spPr/>
        <p:txBody>
          <a:bodyPr/>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p>
            <a:pPr>
              <a:defRPr/>
            </a:pPr>
            <a:fld id="{7C93F2F6-B200-4836-9340-136DE7987878}" type="slidenum">
              <a:rPr lang="en-US" smtClean="0"/>
            </a:fld>
            <a:endParaRPr lang="en-US"/>
          </a:p>
        </p:txBody>
      </p:sp>
      <p:sp>
        <p:nvSpPr>
          <p:cNvPr id="6" name="Title 5"/>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0EE5B48-4CB1-4DBD-AD80-F180514AA93D}" type="datetime1">
              <a:rPr lang="zh-CN" altLang="en-US" smtClean="0"/>
            </a:fld>
            <a:endParaRPr lang="en-US"/>
          </a:p>
        </p:txBody>
      </p:sp>
      <p:sp>
        <p:nvSpPr>
          <p:cNvPr id="3" name="Footer Placeholder 2"/>
          <p:cNvSpPr>
            <a:spLocks noGrp="1"/>
          </p:cNvSpPr>
          <p:nvPr>
            <p:ph type="ftr" sz="quarter" idx="11"/>
          </p:nvPr>
        </p:nvSpPr>
        <p:spPr/>
        <p:txBody>
          <a:bodyPr/>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endParaRPr kumimoji="0" lang="en-US" altLang="zh-CN"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E49F76EA-3656-402B-AFFC-D88CAED976E4}"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endParaRPr kumimoji="0" lang="en-US" altLang="zh-CN"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C230EBF4-244A-4141-BA3F-BC7388FDD6CD}" type="datetime1">
              <a:rPr lang="zh-CN" alt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93F2F6-B200-4836-9340-136DE798787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ltLang="zh-CN"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ltLang="zh-CN" smtClean="0"/>
              <a:t>Click to edit Master text styles</a:t>
            </a:r>
            <a:endParaRPr kumimoji="0" lang="en-US" altLang="zh-CN" smtClean="0"/>
          </a:p>
          <a:p>
            <a:pPr lvl="1" eaLnBrk="1" latinLnBrk="0" hangingPunct="1"/>
            <a:r>
              <a:rPr kumimoji="0" lang="en-US" altLang="zh-CN" smtClean="0"/>
              <a:t>Second level</a:t>
            </a:r>
            <a:endParaRPr kumimoji="0" lang="en-US" altLang="zh-CN" smtClean="0"/>
          </a:p>
          <a:p>
            <a:pPr lvl="2" eaLnBrk="1" latinLnBrk="0" hangingPunct="1"/>
            <a:r>
              <a:rPr kumimoji="0" lang="en-US" altLang="zh-CN" smtClean="0"/>
              <a:t>Third level</a:t>
            </a:r>
            <a:endParaRPr kumimoji="0" lang="en-US" altLang="zh-CN" smtClean="0"/>
          </a:p>
          <a:p>
            <a:pPr lvl="3" eaLnBrk="1" latinLnBrk="0" hangingPunct="1"/>
            <a:r>
              <a:rPr kumimoji="0" lang="en-US" altLang="zh-CN" smtClean="0"/>
              <a:t>Fourth level</a:t>
            </a:r>
            <a:endParaRPr kumimoji="0" lang="en-US" altLang="zh-CN" smtClean="0"/>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9A57F911-7B1D-4109-89E2-FD9880E73F71}" type="datetime1">
              <a:rPr lang="zh-CN" alt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7C93F2F6-B200-4836-9340-136DE79878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16.jpe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19.jpeg"/><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21.jpe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2.bin"/><Relationship Id="rId2" Type="http://schemas.openxmlformats.org/officeDocument/2006/relationships/image" Target="../media/image22.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9" Type="http://schemas.openxmlformats.org/officeDocument/2006/relationships/image" Target="../media/image28.jpeg"/><Relationship Id="rId8" Type="http://schemas.openxmlformats.org/officeDocument/2006/relationships/image" Target="../media/image27.wmf"/><Relationship Id="rId7" Type="http://schemas.openxmlformats.org/officeDocument/2006/relationships/oleObject" Target="../embeddings/oleObject6.bin"/><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5.wmf"/><Relationship Id="rId3" Type="http://schemas.openxmlformats.org/officeDocument/2006/relationships/oleObject" Target="../embeddings/oleObject4.bin"/><Relationship Id="rId2" Type="http://schemas.openxmlformats.org/officeDocument/2006/relationships/image" Target="../media/image24.wmf"/><Relationship Id="rId12" Type="http://schemas.openxmlformats.org/officeDocument/2006/relationships/notesSlide" Target="../notesSlides/notesSlide9.xm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wmf"/><Relationship Id="rId2" Type="http://schemas.openxmlformats.org/officeDocument/2006/relationships/oleObject" Target="../embeddings/oleObject8.bin"/><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41.wmf"/><Relationship Id="rId2" Type="http://schemas.openxmlformats.org/officeDocument/2006/relationships/oleObject" Target="../embeddings/oleObject9.bin"/><Relationship Id="rId1" Type="http://schemas.openxmlformats.org/officeDocument/2006/relationships/hyperlink" Target="http://course.cug.edu.cn/textbook/text23.htm"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45.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8.png"/><Relationship Id="rId1" Type="http://schemas.openxmlformats.org/officeDocument/2006/relationships/image" Target="../media/image4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50.wmf"/><Relationship Id="rId1" Type="http://schemas.openxmlformats.org/officeDocument/2006/relationships/oleObject" Target="../embeddings/oleObject1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image" Target="../media/image51.jpeg"/></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54.wmf"/><Relationship Id="rId1" Type="http://schemas.openxmlformats.org/officeDocument/2006/relationships/oleObject" Target="../embeddings/oleObject1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55.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smtClean="0"/>
              <a:t>第三章</a:t>
            </a:r>
            <a:endParaRPr lang="en-US" altLang="zh-CN" dirty="0" smtClean="0"/>
          </a:p>
          <a:p>
            <a:r>
              <a:rPr lang="en-US" altLang="zh-CN" sz="2800" dirty="0" smtClean="0">
                <a:ea typeface="宋体" panose="02010600030101010101" pitchFamily="2" charset="-122"/>
              </a:rPr>
              <a:t>Digital Logic</a:t>
            </a:r>
            <a:r>
              <a:rPr lang="zh-CN" altLang="en-US" sz="2800" dirty="0" smtClean="0">
                <a:ea typeface="宋体" panose="02010600030101010101" pitchFamily="2" charset="-122"/>
              </a:rPr>
              <a:t> </a:t>
            </a:r>
            <a:r>
              <a:rPr lang="en-US" altLang="zh-CN" sz="2800" dirty="0" smtClean="0">
                <a:ea typeface="宋体" panose="02010600030101010101" pitchFamily="2" charset="-122"/>
              </a:rPr>
              <a:t>Structures</a:t>
            </a:r>
            <a:endParaRPr lang="en-US" altLang="zh-CN" dirty="0" smtClean="0"/>
          </a:p>
          <a:p>
            <a:r>
              <a:rPr lang="zh-CN" altLang="en-US" dirty="0" smtClean="0"/>
              <a:t>数字逻辑基础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0"/>
          </p:nvPr>
        </p:nvSpPr>
        <p:spPr/>
        <p:txBody>
          <a:bodyPr/>
          <a:lstStyle/>
          <a:p>
            <a:r>
              <a:rPr lang="en-US" altLang="zh-CN"/>
              <a:t>3-</a:t>
            </a:r>
            <a:fld id="{31B92D35-C868-41C0-96E2-74973FC43CA5}" type="slidenum">
              <a:rPr lang="en-US" altLang="zh-CN"/>
            </a:fld>
            <a:endParaRPr lang="en-US" altLang="zh-CN"/>
          </a:p>
        </p:txBody>
      </p:sp>
      <p:sp>
        <p:nvSpPr>
          <p:cNvPr id="46082" name="Rectangle 2"/>
          <p:cNvSpPr>
            <a:spLocks noGrp="1" noChangeArrowheads="1"/>
          </p:cNvSpPr>
          <p:nvPr>
            <p:ph type="title"/>
          </p:nvPr>
        </p:nvSpPr>
        <p:spPr>
          <a:xfrm>
            <a:off x="395605" y="115888"/>
            <a:ext cx="8229600" cy="1143000"/>
          </a:xfrm>
        </p:spPr>
        <p:txBody>
          <a:bodyPr>
            <a:normAutofit fontScale="90000"/>
          </a:bodyPr>
          <a:lstStyle/>
          <a:p>
            <a:r>
              <a:rPr lang="zh-CN" altLang="en-US" dirty="0" smtClean="0">
                <a:ea typeface="宋体" panose="02010600030101010101" pitchFamily="2" charset="-122"/>
              </a:rPr>
              <a:t>反门</a:t>
            </a:r>
            <a:r>
              <a:rPr lang="en-US" altLang="zh-CN" dirty="0" smtClean="0">
                <a:ea typeface="宋体" panose="02010600030101010101" pitchFamily="2" charset="-122"/>
              </a:rPr>
              <a:t>:NOT </a:t>
            </a:r>
            <a:r>
              <a:rPr lang="zh-CN" altLang="en-US" dirty="0" smtClean="0">
                <a:ea typeface="宋体" panose="02010600030101010101" pitchFamily="2" charset="-122"/>
              </a:rPr>
              <a:t>（反相器，相反器，非门）</a:t>
            </a:r>
            <a:endParaRPr lang="zh-CN" altLang="en-US" dirty="0" smtClean="0">
              <a:ea typeface="宋体" panose="02010600030101010101" pitchFamily="2" charset="-122"/>
            </a:endParaRPr>
          </a:p>
        </p:txBody>
      </p:sp>
      <p:graphicFrame>
        <p:nvGraphicFramePr>
          <p:cNvPr id="46129" name="Group 49"/>
          <p:cNvGraphicFramePr>
            <a:graphicFrameLocks noGrp="1"/>
          </p:cNvGraphicFramePr>
          <p:nvPr/>
        </p:nvGraphicFramePr>
        <p:xfrm>
          <a:off x="533400" y="4724400"/>
          <a:ext cx="1676400" cy="1295400"/>
        </p:xfrm>
        <a:graphic>
          <a:graphicData uri="http://schemas.openxmlformats.org/drawingml/2006/table">
            <a:tbl>
              <a:tblPr/>
              <a:tblGrid>
                <a:gridCol w="838200"/>
                <a:gridCol w="8382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Out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2.9 V</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 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46130" name="Group 50"/>
          <p:cNvGraphicFramePr>
            <a:graphicFrameLocks noGrp="1"/>
          </p:cNvGraphicFramePr>
          <p:nvPr/>
        </p:nvGraphicFramePr>
        <p:xfrm>
          <a:off x="2667000" y="4724400"/>
          <a:ext cx="1524000" cy="1295400"/>
        </p:xfrm>
        <a:graphic>
          <a:graphicData uri="http://schemas.openxmlformats.org/drawingml/2006/table">
            <a:tbl>
              <a:tblPr/>
              <a:tblGrid>
                <a:gridCol w="7620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Out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46150" name="Picture 70" descr="C:\Documents and Settings\Greg Byrd\My Documents\ece206\mh-slides\ch03\ch03-not.jpg"/>
          <p:cNvPicPr>
            <a:picLocks noChangeAspect="1" noChangeArrowheads="1"/>
          </p:cNvPicPr>
          <p:nvPr/>
        </p:nvPicPr>
        <p:blipFill>
          <a:blip r:embed="rId1" cstate="print"/>
          <a:srcRect/>
          <a:stretch>
            <a:fillRect/>
          </a:stretch>
        </p:blipFill>
        <p:spPr bwMode="auto">
          <a:xfrm>
            <a:off x="914400" y="1447800"/>
            <a:ext cx="2936875" cy="2971800"/>
          </a:xfrm>
          <a:prstGeom prst="rect">
            <a:avLst/>
          </a:prstGeom>
          <a:noFill/>
        </p:spPr>
      </p:pic>
      <p:pic>
        <p:nvPicPr>
          <p:cNvPr id="46151" name="Picture 71" descr="C:\Documents and Settings\Greg Byrd\My Documents\ece206\mh-slides\ch03\ch03-not0.jpg"/>
          <p:cNvPicPr>
            <a:picLocks noChangeAspect="1" noChangeArrowheads="1"/>
          </p:cNvPicPr>
          <p:nvPr/>
        </p:nvPicPr>
        <p:blipFill>
          <a:blip r:embed="rId2" cstate="print"/>
          <a:srcRect/>
          <a:stretch>
            <a:fillRect/>
          </a:stretch>
        </p:blipFill>
        <p:spPr bwMode="auto">
          <a:xfrm>
            <a:off x="5257800" y="990600"/>
            <a:ext cx="2714625" cy="2405063"/>
          </a:xfrm>
          <a:prstGeom prst="rect">
            <a:avLst/>
          </a:prstGeom>
          <a:noFill/>
        </p:spPr>
      </p:pic>
      <p:pic>
        <p:nvPicPr>
          <p:cNvPr id="46152" name="Picture 72" descr="C:\Documents and Settings\Greg Byrd\My Documents\ece206\mh-slides\ch03\ch03-not1.jpg"/>
          <p:cNvPicPr>
            <a:picLocks noChangeAspect="1" noChangeArrowheads="1"/>
          </p:cNvPicPr>
          <p:nvPr/>
        </p:nvPicPr>
        <p:blipFill>
          <a:blip r:embed="rId3" cstate="print"/>
          <a:srcRect/>
          <a:stretch>
            <a:fillRect/>
          </a:stretch>
        </p:blipFill>
        <p:spPr bwMode="auto">
          <a:xfrm>
            <a:off x="5257800" y="3962400"/>
            <a:ext cx="2714625" cy="2389188"/>
          </a:xfrm>
          <a:prstGeom prst="rect">
            <a:avLst/>
          </a:prstGeom>
          <a:noFill/>
        </p:spPr>
      </p:pic>
      <p:sp>
        <p:nvSpPr>
          <p:cNvPr id="46153" name="Text Box 73"/>
          <p:cNvSpPr txBox="1">
            <a:spLocks noChangeArrowheads="1"/>
          </p:cNvSpPr>
          <p:nvPr/>
        </p:nvSpPr>
        <p:spPr bwMode="auto">
          <a:xfrm>
            <a:off x="3886200" y="3733800"/>
            <a:ext cx="1651000" cy="466725"/>
          </a:xfrm>
          <a:prstGeom prst="rect">
            <a:avLst/>
          </a:prstGeom>
          <a:noFill/>
          <a:ln w="9525">
            <a:solidFill>
              <a:schemeClr val="tx1"/>
            </a:solidFill>
            <a:miter lim="800000"/>
          </a:ln>
          <a:effectLst/>
        </p:spPr>
        <p:txBody>
          <a:bodyPr wrap="none">
            <a:spAutoFit/>
          </a:bodyPr>
          <a:lstStyle/>
          <a:p>
            <a:r>
              <a:rPr lang="en-US" altLang="zh-CN" i="1" dirty="0">
                <a:ea typeface="宋体" panose="02010600030101010101" pitchFamily="2" charset="-122"/>
              </a:rPr>
              <a:t>Truth table</a:t>
            </a:r>
            <a:endParaRPr lang="en-US" altLang="zh-CN" i="1" dirty="0">
              <a:ea typeface="宋体" panose="02010600030101010101" pitchFamily="2" charset="-122"/>
            </a:endParaRPr>
          </a:p>
        </p:txBody>
      </p:sp>
      <p:sp>
        <p:nvSpPr>
          <p:cNvPr id="46154" name="Line 74"/>
          <p:cNvSpPr>
            <a:spLocks noChangeShapeType="1"/>
          </p:cNvSpPr>
          <p:nvPr/>
        </p:nvSpPr>
        <p:spPr bwMode="auto">
          <a:xfrm flipH="1">
            <a:off x="3886200" y="4191000"/>
            <a:ext cx="457200" cy="609600"/>
          </a:xfrm>
          <a:prstGeom prst="line">
            <a:avLst/>
          </a:prstGeom>
          <a:noFill/>
          <a:ln w="9525">
            <a:solidFill>
              <a:schemeClr val="tx1"/>
            </a:solidFill>
            <a:round/>
            <a:tailEnd type="arrow" w="med" len="med"/>
          </a:ln>
          <a:effectLst/>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2"/>
          <p:cNvSpPr>
            <a:spLocks noGrp="1"/>
          </p:cNvSpPr>
          <p:nvPr>
            <p:ph type="sldNum" sz="quarter" idx="10"/>
          </p:nvPr>
        </p:nvSpPr>
        <p:spPr/>
        <p:txBody>
          <a:bodyPr/>
          <a:lstStyle/>
          <a:p>
            <a:r>
              <a:rPr lang="en-US" altLang="zh-CN"/>
              <a:t>3-</a:t>
            </a:r>
            <a:fld id="{46570D10-C81D-4163-AED3-9F2D19868B14}" type="slidenum">
              <a:rPr lang="en-US" altLang="zh-CN"/>
            </a:fld>
            <a:endParaRPr lang="en-US" altLang="zh-CN"/>
          </a:p>
        </p:txBody>
      </p:sp>
      <p:sp>
        <p:nvSpPr>
          <p:cNvPr id="48130" name="Rectangle 2"/>
          <p:cNvSpPr>
            <a:spLocks noGrp="1" noChangeArrowheads="1"/>
          </p:cNvSpPr>
          <p:nvPr>
            <p:ph type="title"/>
          </p:nvPr>
        </p:nvSpPr>
        <p:spPr/>
        <p:txBody>
          <a:bodyPr/>
          <a:lstStyle/>
          <a:p>
            <a:r>
              <a:rPr lang="zh-CN" altLang="en-US" dirty="0" smtClean="0">
                <a:ea typeface="宋体" panose="02010600030101010101" pitchFamily="2" charset="-122"/>
              </a:rPr>
              <a:t>或非门</a:t>
            </a:r>
            <a:r>
              <a:rPr lang="en-US" altLang="zh-CN" dirty="0" smtClean="0">
                <a:ea typeface="宋体" panose="02010600030101010101" pitchFamily="2" charset="-122"/>
              </a:rPr>
              <a:t>(NOR)</a:t>
            </a:r>
            <a:endParaRPr lang="en-US" altLang="zh-CN" dirty="0">
              <a:ea typeface="宋体" panose="02010600030101010101" pitchFamily="2" charset="-122"/>
            </a:endParaRPr>
          </a:p>
        </p:txBody>
      </p:sp>
      <p:graphicFrame>
        <p:nvGraphicFramePr>
          <p:cNvPr id="48212" name="Group 84"/>
          <p:cNvGraphicFramePr>
            <a:graphicFrameLocks noGrp="1"/>
          </p:cNvGraphicFramePr>
          <p:nvPr/>
        </p:nvGraphicFramePr>
        <p:xfrm>
          <a:off x="5723890" y="3789045"/>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48216" name="Picture 88" descr="C:\Documents and Settings\Greg Byrd\My Documents\ece206\mh-slides\ch03\ch03-nor01.jpg"/>
          <p:cNvPicPr>
            <a:picLocks noChangeAspect="1" noChangeArrowheads="1"/>
          </p:cNvPicPr>
          <p:nvPr/>
        </p:nvPicPr>
        <p:blipFill>
          <a:blip r:embed="rId1" cstate="print"/>
          <a:srcRect/>
          <a:stretch>
            <a:fillRect/>
          </a:stretch>
        </p:blipFill>
        <p:spPr bwMode="auto">
          <a:xfrm>
            <a:off x="5257800" y="685800"/>
            <a:ext cx="3124200" cy="2824163"/>
          </a:xfrm>
          <a:prstGeom prst="rect">
            <a:avLst/>
          </a:prstGeom>
          <a:noFill/>
        </p:spPr>
      </p:pic>
      <p:pic>
        <p:nvPicPr>
          <p:cNvPr id="48217" name="Picture 89" descr="C:\Documents and Settings\Greg Byrd\My Documents\ece206\mh-slides\ch03\ch03-nor.jpg"/>
          <p:cNvPicPr>
            <a:picLocks noChangeAspect="1" noChangeArrowheads="1"/>
          </p:cNvPicPr>
          <p:nvPr/>
        </p:nvPicPr>
        <p:blipFill>
          <a:blip r:embed="rId2" cstate="print"/>
          <a:srcRect/>
          <a:stretch>
            <a:fillRect/>
          </a:stretch>
        </p:blipFill>
        <p:spPr bwMode="auto">
          <a:xfrm>
            <a:off x="609600" y="1524000"/>
            <a:ext cx="3887788" cy="4419600"/>
          </a:xfrm>
          <a:prstGeom prst="rect">
            <a:avLst/>
          </a:prstGeom>
          <a:noFill/>
        </p:spPr>
      </p:pic>
      <p:sp>
        <p:nvSpPr>
          <p:cNvPr id="48218" name="Text Box 90"/>
          <p:cNvSpPr txBox="1">
            <a:spLocks noChangeArrowheads="1"/>
          </p:cNvSpPr>
          <p:nvPr/>
        </p:nvSpPr>
        <p:spPr bwMode="auto">
          <a:xfrm>
            <a:off x="3131820" y="6092825"/>
            <a:ext cx="2172970" cy="370840"/>
          </a:xfrm>
          <a:prstGeom prst="rect">
            <a:avLst/>
          </a:prstGeom>
          <a:noFill/>
          <a:ln w="9525">
            <a:noFill/>
            <a:miter lim="800000"/>
          </a:ln>
          <a:effectLst/>
        </p:spPr>
        <p:txBody>
          <a:bodyPr wrap="none">
            <a:spAutoFit/>
          </a:bodyPr>
          <a:lstStyle/>
          <a:p>
            <a:pPr algn="l"/>
            <a:r>
              <a:rPr lang="en-US" altLang="zh-CN" sz="2800" dirty="0">
                <a:ea typeface="宋体" panose="02010600030101010101" pitchFamily="2" charset="-122"/>
              </a:rPr>
              <a:t>Note: P</a:t>
            </a:r>
            <a:r>
              <a:rPr lang="zh-CN" altLang="en-US" sz="2800" dirty="0">
                <a:ea typeface="宋体" panose="02010600030101010101" pitchFamily="2" charset="-122"/>
              </a:rPr>
              <a:t>串</a:t>
            </a:r>
            <a:r>
              <a:rPr lang="en-US" altLang="zh-CN" sz="2800" dirty="0">
                <a:ea typeface="宋体" panose="02010600030101010101" pitchFamily="2" charset="-122"/>
              </a:rPr>
              <a:t>N</a:t>
            </a:r>
            <a:r>
              <a:rPr lang="zh-CN" altLang="en-US" sz="2800" dirty="0">
                <a:ea typeface="宋体" panose="02010600030101010101" pitchFamily="2" charset="-122"/>
              </a:rPr>
              <a:t>并</a:t>
            </a:r>
            <a:r>
              <a:rPr lang="en-US" altLang="zh-CN" sz="2800" dirty="0">
                <a:ea typeface="宋体" panose="02010600030101010101" pitchFamily="2" charset="-122"/>
              </a:rPr>
              <a:t>  </a:t>
            </a:r>
            <a:r>
              <a:rPr lang="zh-CN" altLang="en-US" sz="2800" dirty="0">
                <a:ea typeface="宋体" panose="02010600030101010101" pitchFamily="2" charset="-122"/>
              </a:rPr>
              <a:t>或非</a:t>
            </a:r>
            <a:endParaRPr lang="zh-CN" altLang="en-US" sz="28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2"/>
          <p:cNvSpPr>
            <a:spLocks noGrp="1"/>
          </p:cNvSpPr>
          <p:nvPr>
            <p:ph type="sldNum" sz="quarter" idx="10"/>
          </p:nvPr>
        </p:nvSpPr>
        <p:spPr/>
        <p:txBody>
          <a:bodyPr/>
          <a:lstStyle/>
          <a:p>
            <a:r>
              <a:rPr lang="en-US" altLang="zh-CN"/>
              <a:t>3-</a:t>
            </a:r>
            <a:fld id="{20DFB8CA-2B0D-4AF8-91C4-8AD7D4231026}" type="slidenum">
              <a:rPr lang="en-US" altLang="zh-CN"/>
            </a:fld>
            <a:endParaRPr lang="en-US" altLang="zh-CN"/>
          </a:p>
        </p:txBody>
      </p:sp>
      <p:sp>
        <p:nvSpPr>
          <p:cNvPr id="50178" name="Rectangle 2"/>
          <p:cNvSpPr>
            <a:spLocks noGrp="1" noChangeArrowheads="1"/>
          </p:cNvSpPr>
          <p:nvPr>
            <p:ph type="title"/>
          </p:nvPr>
        </p:nvSpPr>
        <p:spPr/>
        <p:txBody>
          <a:bodyPr/>
          <a:lstStyle/>
          <a:p>
            <a:r>
              <a:rPr lang="zh-CN" altLang="en-US" dirty="0" smtClean="0">
                <a:ea typeface="宋体" panose="02010600030101010101" pitchFamily="2" charset="-122"/>
              </a:rPr>
              <a:t>或门</a:t>
            </a:r>
            <a:r>
              <a:rPr lang="en-US" altLang="zh-CN" dirty="0" smtClean="0">
                <a:ea typeface="宋体" panose="02010600030101010101" pitchFamily="2" charset="-122"/>
              </a:rPr>
              <a:t>(OR)</a:t>
            </a:r>
            <a:endParaRPr lang="en-US" altLang="zh-CN" dirty="0">
              <a:ea typeface="宋体" panose="02010600030101010101" pitchFamily="2" charset="-122"/>
            </a:endParaRPr>
          </a:p>
        </p:txBody>
      </p:sp>
      <p:sp>
        <p:nvSpPr>
          <p:cNvPr id="50181" name="Text Box 5"/>
          <p:cNvSpPr txBox="1">
            <a:spLocks noChangeArrowheads="1"/>
          </p:cNvSpPr>
          <p:nvPr/>
        </p:nvSpPr>
        <p:spPr bwMode="auto">
          <a:xfrm>
            <a:off x="5846763" y="4800600"/>
            <a:ext cx="3022600" cy="466725"/>
          </a:xfrm>
          <a:prstGeom prst="rect">
            <a:avLst/>
          </a:prstGeom>
          <a:noFill/>
          <a:ln w="9525">
            <a:solidFill>
              <a:schemeClr val="tx1"/>
            </a:solidFill>
            <a:miter lim="800000"/>
          </a:ln>
          <a:effectLst/>
        </p:spPr>
        <p:txBody>
          <a:bodyPr wrap="none">
            <a:spAutoFit/>
          </a:bodyPr>
          <a:lstStyle/>
          <a:p>
            <a:r>
              <a:rPr lang="en-US" altLang="zh-CN" i="1" dirty="0">
                <a:ea typeface="宋体" panose="02010600030101010101" pitchFamily="2" charset="-122"/>
              </a:rPr>
              <a:t>Add inverter to NOR.</a:t>
            </a:r>
            <a:endParaRPr lang="en-US" altLang="zh-CN" i="1" dirty="0">
              <a:ea typeface="宋体" panose="02010600030101010101" pitchFamily="2" charset="-122"/>
            </a:endParaRPr>
          </a:p>
        </p:txBody>
      </p:sp>
      <p:pic>
        <p:nvPicPr>
          <p:cNvPr id="50184" name="Picture 8" descr="C:\Documents and Settings\Greg Byrd\My Documents\ece206\mh-slides\ch03\ch03-or.jpg"/>
          <p:cNvPicPr>
            <a:picLocks noChangeAspect="1" noChangeArrowheads="1"/>
          </p:cNvPicPr>
          <p:nvPr/>
        </p:nvPicPr>
        <p:blipFill>
          <a:blip r:embed="rId1" cstate="print"/>
          <a:srcRect/>
          <a:stretch>
            <a:fillRect/>
          </a:stretch>
        </p:blipFill>
        <p:spPr bwMode="auto">
          <a:xfrm>
            <a:off x="381000" y="1371600"/>
            <a:ext cx="5241925" cy="4267200"/>
          </a:xfrm>
          <a:prstGeom prst="rect">
            <a:avLst/>
          </a:prstGeom>
          <a:noFill/>
        </p:spPr>
      </p:pic>
      <p:graphicFrame>
        <p:nvGraphicFramePr>
          <p:cNvPr id="50185" name="Group 9"/>
          <p:cNvGraphicFramePr>
            <a:graphicFrameLocks noGrp="1"/>
          </p:cNvGraphicFramePr>
          <p:nvPr/>
        </p:nvGraphicFramePr>
        <p:xfrm>
          <a:off x="6781800" y="1006475"/>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2"/>
          <p:cNvSpPr>
            <a:spLocks noGrp="1"/>
          </p:cNvSpPr>
          <p:nvPr>
            <p:ph type="sldNum" sz="quarter" idx="10"/>
          </p:nvPr>
        </p:nvSpPr>
        <p:spPr/>
        <p:txBody>
          <a:bodyPr/>
          <a:lstStyle/>
          <a:p>
            <a:r>
              <a:rPr lang="en-US" altLang="zh-CN"/>
              <a:t>3-</a:t>
            </a:r>
            <a:fld id="{9108FABF-AC6D-44C9-A47A-52D7D66BFCC5}" type="slidenum">
              <a:rPr lang="en-US" altLang="zh-CN"/>
            </a:fld>
            <a:endParaRPr lang="en-US" altLang="zh-CN"/>
          </a:p>
        </p:txBody>
      </p:sp>
      <p:sp>
        <p:nvSpPr>
          <p:cNvPr id="51202" name="Rectangle 2"/>
          <p:cNvSpPr>
            <a:spLocks noGrp="1" noChangeArrowheads="1"/>
          </p:cNvSpPr>
          <p:nvPr>
            <p:ph type="title"/>
          </p:nvPr>
        </p:nvSpPr>
        <p:spPr>
          <a:xfrm>
            <a:off x="395536" y="188640"/>
            <a:ext cx="8229600" cy="1143000"/>
          </a:xfrm>
        </p:spPr>
        <p:txBody>
          <a:bodyPr/>
          <a:lstStyle/>
          <a:p>
            <a:r>
              <a:rPr lang="zh-CN" altLang="en-US" dirty="0" smtClean="0">
                <a:ea typeface="宋体" panose="02010600030101010101" pitchFamily="2" charset="-122"/>
              </a:rPr>
              <a:t>与非门</a:t>
            </a:r>
            <a:r>
              <a:rPr lang="en-US" altLang="zh-CN" dirty="0" smtClean="0">
                <a:ea typeface="宋体" panose="02010600030101010101" pitchFamily="2" charset="-122"/>
              </a:rPr>
              <a:t>(NAND)</a:t>
            </a:r>
            <a:endParaRPr lang="en-US" altLang="zh-CN" dirty="0">
              <a:ea typeface="宋体" panose="02010600030101010101" pitchFamily="2" charset="-122"/>
            </a:endParaRPr>
          </a:p>
        </p:txBody>
      </p:sp>
      <p:graphicFrame>
        <p:nvGraphicFramePr>
          <p:cNvPr id="51205" name="Group 5"/>
          <p:cNvGraphicFramePr>
            <a:graphicFrameLocks noGrp="1"/>
          </p:cNvGraphicFramePr>
          <p:nvPr/>
        </p:nvGraphicFramePr>
        <p:xfrm>
          <a:off x="5940152" y="4293096"/>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51271" name="Picture 71" descr="C:\Documents and Settings\Greg Byrd\My Documents\ece206\mh-slides\ch03\ch03-nand.jpg"/>
          <p:cNvPicPr>
            <a:picLocks noChangeAspect="1" noChangeArrowheads="1"/>
          </p:cNvPicPr>
          <p:nvPr/>
        </p:nvPicPr>
        <p:blipFill>
          <a:blip r:embed="rId1" cstate="print"/>
          <a:srcRect/>
          <a:stretch>
            <a:fillRect/>
          </a:stretch>
        </p:blipFill>
        <p:spPr bwMode="auto">
          <a:xfrm>
            <a:off x="381000" y="1447800"/>
            <a:ext cx="3810000" cy="4267200"/>
          </a:xfrm>
          <a:prstGeom prst="rect">
            <a:avLst/>
          </a:prstGeom>
          <a:noFill/>
        </p:spPr>
      </p:pic>
      <p:pic>
        <p:nvPicPr>
          <p:cNvPr id="51273" name="Picture 73" descr="C:\Documents and Settings\Greg Byrd\My Documents\ece206\mh-slides\ch03\ch03-nand-01.jpg"/>
          <p:cNvPicPr>
            <a:picLocks noChangeAspect="1" noChangeArrowheads="1"/>
          </p:cNvPicPr>
          <p:nvPr/>
        </p:nvPicPr>
        <p:blipFill>
          <a:blip r:embed="rId2" cstate="print"/>
          <a:srcRect/>
          <a:stretch>
            <a:fillRect/>
          </a:stretch>
        </p:blipFill>
        <p:spPr bwMode="auto">
          <a:xfrm>
            <a:off x="5148064" y="1124744"/>
            <a:ext cx="3286125" cy="3048000"/>
          </a:xfrm>
          <a:prstGeom prst="rect">
            <a:avLst/>
          </a:prstGeom>
          <a:noFill/>
        </p:spPr>
      </p:pic>
      <p:sp>
        <p:nvSpPr>
          <p:cNvPr id="48218" name="Text Box 90"/>
          <p:cNvSpPr txBox="1">
            <a:spLocks noChangeArrowheads="1"/>
          </p:cNvSpPr>
          <p:nvPr/>
        </p:nvSpPr>
        <p:spPr bwMode="auto">
          <a:xfrm>
            <a:off x="3203575" y="6021070"/>
            <a:ext cx="2172970" cy="370840"/>
          </a:xfrm>
          <a:prstGeom prst="rect">
            <a:avLst/>
          </a:prstGeom>
          <a:noFill/>
          <a:ln w="9525">
            <a:noFill/>
            <a:miter lim="800000"/>
          </a:ln>
          <a:effectLst/>
        </p:spPr>
        <p:txBody>
          <a:bodyPr wrap="none">
            <a:spAutoFit/>
          </a:bodyPr>
          <a:p>
            <a:pPr algn="l"/>
            <a:r>
              <a:rPr lang="en-US" altLang="zh-CN" sz="2800" dirty="0">
                <a:ea typeface="宋体" panose="02010600030101010101" pitchFamily="2" charset="-122"/>
              </a:rPr>
              <a:t>Note: P</a:t>
            </a:r>
            <a:r>
              <a:rPr lang="zh-CN" altLang="en-US" sz="2800" dirty="0">
                <a:ea typeface="宋体" panose="02010600030101010101" pitchFamily="2" charset="-122"/>
              </a:rPr>
              <a:t>并</a:t>
            </a:r>
            <a:r>
              <a:rPr lang="en-US" altLang="zh-CN" sz="2800" dirty="0">
                <a:ea typeface="宋体" panose="02010600030101010101" pitchFamily="2" charset="-122"/>
              </a:rPr>
              <a:t>N</a:t>
            </a:r>
            <a:r>
              <a:rPr lang="zh-CN" altLang="en-US" sz="2800" dirty="0">
                <a:ea typeface="宋体" panose="02010600030101010101" pitchFamily="2" charset="-122"/>
              </a:rPr>
              <a:t>串</a:t>
            </a:r>
            <a:r>
              <a:rPr lang="en-US" altLang="zh-CN" sz="2800" dirty="0">
                <a:ea typeface="宋体" panose="02010600030101010101" pitchFamily="2" charset="-122"/>
              </a:rPr>
              <a:t>  </a:t>
            </a:r>
            <a:r>
              <a:rPr lang="zh-CN" altLang="en-US" sz="2800" dirty="0">
                <a:ea typeface="宋体" panose="02010600030101010101" pitchFamily="2" charset="-122"/>
              </a:rPr>
              <a:t>与非</a:t>
            </a:r>
            <a:endParaRPr lang="zh-CN" altLang="en-US" sz="28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2"/>
          <p:cNvSpPr>
            <a:spLocks noGrp="1"/>
          </p:cNvSpPr>
          <p:nvPr>
            <p:ph type="sldNum" sz="quarter" idx="10"/>
          </p:nvPr>
        </p:nvSpPr>
        <p:spPr/>
        <p:txBody>
          <a:bodyPr/>
          <a:lstStyle/>
          <a:p>
            <a:r>
              <a:rPr lang="en-US" altLang="zh-CN"/>
              <a:t>3-</a:t>
            </a:r>
            <a:fld id="{E83EF10B-15F0-4CB3-9D51-BA42AEC40BFA}" type="slidenum">
              <a:rPr lang="en-US" altLang="zh-CN"/>
            </a:fld>
            <a:endParaRPr lang="en-US" altLang="zh-CN"/>
          </a:p>
        </p:txBody>
      </p:sp>
      <p:sp>
        <p:nvSpPr>
          <p:cNvPr id="104450" name="Rectangle 2"/>
          <p:cNvSpPr>
            <a:spLocks noGrp="1" noChangeArrowheads="1"/>
          </p:cNvSpPr>
          <p:nvPr>
            <p:ph type="title"/>
          </p:nvPr>
        </p:nvSpPr>
        <p:spPr/>
        <p:txBody>
          <a:bodyPr/>
          <a:lstStyle/>
          <a:p>
            <a:r>
              <a:rPr lang="zh-CN" altLang="en-US" dirty="0" smtClean="0">
                <a:ea typeface="宋体" panose="02010600030101010101" pitchFamily="2" charset="-122"/>
              </a:rPr>
              <a:t>与门</a:t>
            </a:r>
            <a:r>
              <a:rPr lang="en-US" altLang="zh-CN" dirty="0" smtClean="0">
                <a:ea typeface="宋体" panose="02010600030101010101" pitchFamily="2" charset="-122"/>
              </a:rPr>
              <a:t>(AND)</a:t>
            </a:r>
            <a:endParaRPr lang="en-US" altLang="zh-CN" dirty="0">
              <a:ea typeface="宋体" panose="02010600030101010101" pitchFamily="2" charset="-122"/>
            </a:endParaRPr>
          </a:p>
        </p:txBody>
      </p:sp>
      <p:sp>
        <p:nvSpPr>
          <p:cNvPr id="104451" name="Text Box 3"/>
          <p:cNvSpPr txBox="1">
            <a:spLocks noChangeArrowheads="1"/>
          </p:cNvSpPr>
          <p:nvPr/>
        </p:nvSpPr>
        <p:spPr bwMode="auto">
          <a:xfrm>
            <a:off x="5754688" y="4800600"/>
            <a:ext cx="3121660" cy="450850"/>
          </a:xfrm>
          <a:prstGeom prst="rect">
            <a:avLst/>
          </a:prstGeom>
          <a:noFill/>
          <a:ln w="9525">
            <a:solidFill>
              <a:schemeClr val="tx1"/>
            </a:solidFill>
            <a:miter lim="800000"/>
          </a:ln>
          <a:effectLst/>
        </p:spPr>
        <p:txBody>
          <a:bodyPr wrap="none">
            <a:spAutoFit/>
          </a:bodyPr>
          <a:lstStyle/>
          <a:p>
            <a:r>
              <a:rPr lang="en-US" altLang="zh-CN" sz="3600" i="1">
                <a:ea typeface="宋体" panose="02010600030101010101" pitchFamily="2" charset="-122"/>
              </a:rPr>
              <a:t>Add inverter to NAND.</a:t>
            </a:r>
            <a:endParaRPr lang="en-US" altLang="zh-CN" sz="3600" i="1">
              <a:ea typeface="宋体" panose="02010600030101010101" pitchFamily="2" charset="-122"/>
            </a:endParaRPr>
          </a:p>
        </p:txBody>
      </p:sp>
      <p:graphicFrame>
        <p:nvGraphicFramePr>
          <p:cNvPr id="104453" name="Group 5"/>
          <p:cNvGraphicFramePr>
            <a:graphicFrameLocks noGrp="1"/>
          </p:cNvGraphicFramePr>
          <p:nvPr/>
        </p:nvGraphicFramePr>
        <p:xfrm>
          <a:off x="6781800" y="1006475"/>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104485" name="Picture 37" descr="C:\Documents and Settings\Greg Byrd\My Documents\ece206\mh-slides\ch03\ch03-and.jpg"/>
          <p:cNvPicPr>
            <a:picLocks noChangeAspect="1" noChangeArrowheads="1"/>
          </p:cNvPicPr>
          <p:nvPr/>
        </p:nvPicPr>
        <p:blipFill>
          <a:blip r:embed="rId1" cstate="print"/>
          <a:srcRect/>
          <a:stretch>
            <a:fillRect/>
          </a:stretch>
        </p:blipFill>
        <p:spPr bwMode="auto">
          <a:xfrm>
            <a:off x="381000" y="1447800"/>
            <a:ext cx="5230813" cy="4267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83CAB0C1-B36F-4B45-9590-792B4C42788D}" type="slidenum">
              <a:rPr lang="en-US" altLang="zh-CN"/>
            </a:fld>
            <a:endParaRPr lang="en-US" altLang="zh-CN"/>
          </a:p>
        </p:txBody>
      </p:sp>
      <p:sp>
        <p:nvSpPr>
          <p:cNvPr id="53250" name="Rectangle 2"/>
          <p:cNvSpPr>
            <a:spLocks noGrp="1" noChangeArrowheads="1"/>
          </p:cNvSpPr>
          <p:nvPr>
            <p:ph type="title"/>
          </p:nvPr>
        </p:nvSpPr>
        <p:spPr/>
        <p:txBody>
          <a:bodyPr/>
          <a:lstStyle/>
          <a:p>
            <a:r>
              <a:rPr lang="zh-CN" altLang="en-US" dirty="0" smtClean="0">
                <a:ea typeface="宋体" panose="02010600030101010101" pitchFamily="2" charset="-122"/>
              </a:rPr>
              <a:t>基本逻辑门符号</a:t>
            </a:r>
            <a:endParaRPr lang="en-US" altLang="zh-CN" dirty="0">
              <a:ea typeface="宋体" panose="02010600030101010101" pitchFamily="2" charset="-122"/>
            </a:endParaRPr>
          </a:p>
        </p:txBody>
      </p:sp>
      <p:pic>
        <p:nvPicPr>
          <p:cNvPr id="53269" name="Picture 21" descr="C:\Documents and Settings\Greg Byrd\My Documents\ece206\mh-slides\ch03\ch03-gates.jpg"/>
          <p:cNvPicPr>
            <a:picLocks noChangeAspect="1" noChangeArrowheads="1"/>
          </p:cNvPicPr>
          <p:nvPr/>
        </p:nvPicPr>
        <p:blipFill>
          <a:blip r:embed="rId1" cstate="print"/>
          <a:srcRect/>
          <a:stretch>
            <a:fillRect/>
          </a:stretch>
        </p:blipFill>
        <p:spPr bwMode="auto">
          <a:xfrm>
            <a:off x="1187624" y="1412776"/>
            <a:ext cx="6645275" cy="4876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摩根定律（反演律</a:t>
            </a:r>
            <a:r>
              <a:rPr lang="en-US" altLang="zh-CN" dirty="0" smtClean="0"/>
              <a:t>) :</a:t>
            </a:r>
            <a:endParaRPr lang="en-US" altLang="zh-CN" dirty="0" smtClean="0"/>
          </a:p>
          <a:p>
            <a:pPr>
              <a:lnSpc>
                <a:spcPct val="90000"/>
              </a:lnSpc>
              <a:buFontTx/>
              <a:buNone/>
            </a:pPr>
            <a:r>
              <a:rPr lang="zh-CN" altLang="en-US" dirty="0" smtClean="0"/>
              <a:t>   </a:t>
            </a:r>
            <a:r>
              <a:rPr lang="en-US" altLang="zh-CN" dirty="0" smtClean="0"/>
              <a:t> </a:t>
            </a:r>
            <a:endParaRPr lang="en-US" altLang="zh-CN" dirty="0" smtClean="0"/>
          </a:p>
          <a:p>
            <a:pPr>
              <a:lnSpc>
                <a:spcPct val="90000"/>
              </a:lnSpc>
              <a:buFontTx/>
              <a:buNone/>
            </a:pPr>
            <a:r>
              <a:rPr lang="en-US" altLang="zh-CN" dirty="0" smtClean="0"/>
              <a:t>   A+B =A</a:t>
            </a:r>
            <a:r>
              <a:rPr lang="en-US" altLang="zh-CN" b="1" dirty="0" smtClean="0"/>
              <a:t>·B        </a:t>
            </a:r>
            <a:r>
              <a:rPr lang="zh-CN" altLang="en-US" b="1" dirty="0" smtClean="0"/>
              <a:t>（证明：真值表）</a:t>
            </a:r>
            <a:endParaRPr lang="zh-CN" altLang="en-US" b="1" dirty="0" smtClean="0"/>
          </a:p>
          <a:p>
            <a:pPr>
              <a:lnSpc>
                <a:spcPct val="90000"/>
              </a:lnSpc>
              <a:buFontTx/>
              <a:buNone/>
            </a:pPr>
            <a:r>
              <a:rPr lang="en-US" altLang="zh-CN" b="1" dirty="0" smtClean="0"/>
              <a:t>   A·B  =A+B</a:t>
            </a:r>
            <a:endParaRPr lang="en-US" altLang="zh-CN" b="1" dirty="0" smtClean="0"/>
          </a:p>
          <a:p>
            <a:r>
              <a:rPr lang="zh-CN" altLang="en-US" dirty="0" smtClean="0"/>
              <a:t>可扩展</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与或的转换：</a:t>
            </a:r>
            <a:r>
              <a:rPr lang="zh-CN" altLang="en-US" dirty="0" smtClean="0">
                <a:ea typeface="宋体" panose="02010600030101010101" pitchFamily="2" charset="-122"/>
              </a:rPr>
              <a:t>摩根定律（</a:t>
            </a:r>
            <a:r>
              <a:rPr lang="zh-CN" altLang="en-US" dirty="0" smtClean="0"/>
              <a:t>反演律</a:t>
            </a:r>
            <a:r>
              <a:rPr lang="en-US" altLang="zh-CN" dirty="0" smtClean="0"/>
              <a:t>)</a:t>
            </a:r>
            <a:endParaRPr lang="zh-CN" altLang="en-US" dirty="0"/>
          </a:p>
        </p:txBody>
      </p:sp>
      <p:sp>
        <p:nvSpPr>
          <p:cNvPr id="4" name="Line 4"/>
          <p:cNvSpPr>
            <a:spLocks noChangeShapeType="1"/>
          </p:cNvSpPr>
          <p:nvPr/>
        </p:nvSpPr>
        <p:spPr bwMode="auto">
          <a:xfrm>
            <a:off x="996314" y="2758348"/>
            <a:ext cx="685800" cy="0"/>
          </a:xfrm>
          <a:prstGeom prst="line">
            <a:avLst/>
          </a:prstGeom>
          <a:noFill/>
          <a:ln w="9525">
            <a:solidFill>
              <a:schemeClr val="tx1"/>
            </a:solidFill>
            <a:round/>
          </a:ln>
        </p:spPr>
        <p:txBody>
          <a:bodyPr/>
          <a:lstStyle/>
          <a:p>
            <a:endParaRPr lang="zh-CN" altLang="en-US"/>
          </a:p>
        </p:txBody>
      </p:sp>
      <p:sp>
        <p:nvSpPr>
          <p:cNvPr id="5" name="Line 4"/>
          <p:cNvSpPr>
            <a:spLocks noChangeShapeType="1"/>
          </p:cNvSpPr>
          <p:nvPr/>
        </p:nvSpPr>
        <p:spPr bwMode="auto">
          <a:xfrm>
            <a:off x="971600" y="2348880"/>
            <a:ext cx="685800" cy="0"/>
          </a:xfrm>
          <a:prstGeom prst="line">
            <a:avLst/>
          </a:prstGeom>
          <a:noFill/>
          <a:ln w="9525">
            <a:solidFill>
              <a:schemeClr val="tx1"/>
            </a:solidFill>
            <a:round/>
          </a:ln>
        </p:spPr>
        <p:txBody>
          <a:bodyPr/>
          <a:lstStyle/>
          <a:p>
            <a:endParaRPr lang="zh-CN" altLang="en-US"/>
          </a:p>
        </p:txBody>
      </p:sp>
      <p:sp>
        <p:nvSpPr>
          <p:cNvPr id="6" name="Line 8"/>
          <p:cNvSpPr>
            <a:spLocks noChangeShapeType="1"/>
          </p:cNvSpPr>
          <p:nvPr/>
        </p:nvSpPr>
        <p:spPr bwMode="auto">
          <a:xfrm>
            <a:off x="2051720" y="2348880"/>
            <a:ext cx="228600" cy="0"/>
          </a:xfrm>
          <a:prstGeom prst="line">
            <a:avLst/>
          </a:prstGeom>
          <a:noFill/>
          <a:ln w="9525">
            <a:solidFill>
              <a:schemeClr val="tx1"/>
            </a:solidFill>
            <a:round/>
          </a:ln>
        </p:spPr>
        <p:txBody>
          <a:bodyPr/>
          <a:lstStyle/>
          <a:p>
            <a:endParaRPr lang="zh-CN" altLang="en-US"/>
          </a:p>
        </p:txBody>
      </p:sp>
      <p:sp>
        <p:nvSpPr>
          <p:cNvPr id="7" name="Line 8"/>
          <p:cNvSpPr>
            <a:spLocks noChangeShapeType="1"/>
          </p:cNvSpPr>
          <p:nvPr/>
        </p:nvSpPr>
        <p:spPr bwMode="auto">
          <a:xfrm>
            <a:off x="2483768" y="2348880"/>
            <a:ext cx="228600" cy="0"/>
          </a:xfrm>
          <a:prstGeom prst="line">
            <a:avLst/>
          </a:prstGeom>
          <a:noFill/>
          <a:ln w="9525">
            <a:solidFill>
              <a:schemeClr val="tx1"/>
            </a:solidFill>
            <a:round/>
          </a:ln>
        </p:spPr>
        <p:txBody>
          <a:bodyPr/>
          <a:lstStyle/>
          <a:p>
            <a:endParaRPr lang="zh-CN" altLang="en-US"/>
          </a:p>
        </p:txBody>
      </p:sp>
      <p:sp>
        <p:nvSpPr>
          <p:cNvPr id="8" name="Line 8"/>
          <p:cNvSpPr>
            <a:spLocks noChangeShapeType="1"/>
          </p:cNvSpPr>
          <p:nvPr/>
        </p:nvSpPr>
        <p:spPr bwMode="auto">
          <a:xfrm>
            <a:off x="2123728" y="2780928"/>
            <a:ext cx="228600" cy="0"/>
          </a:xfrm>
          <a:prstGeom prst="line">
            <a:avLst/>
          </a:prstGeom>
          <a:noFill/>
          <a:ln w="9525">
            <a:solidFill>
              <a:schemeClr val="tx1"/>
            </a:solidFill>
            <a:round/>
          </a:ln>
        </p:spPr>
        <p:txBody>
          <a:bodyPr/>
          <a:lstStyle/>
          <a:p>
            <a:endParaRPr lang="zh-CN" altLang="en-US"/>
          </a:p>
        </p:txBody>
      </p:sp>
      <p:sp>
        <p:nvSpPr>
          <p:cNvPr id="9" name="Line 8"/>
          <p:cNvSpPr>
            <a:spLocks noChangeShapeType="1"/>
          </p:cNvSpPr>
          <p:nvPr/>
        </p:nvSpPr>
        <p:spPr bwMode="auto">
          <a:xfrm>
            <a:off x="2627784" y="2780928"/>
            <a:ext cx="228600" cy="0"/>
          </a:xfrm>
          <a:prstGeom prst="line">
            <a:avLst/>
          </a:prstGeom>
          <a:noFill/>
          <a:ln w="9525">
            <a:solidFill>
              <a:schemeClr val="tx1"/>
            </a:solidFill>
            <a:round/>
          </a:ln>
        </p:spPr>
        <p:txBody>
          <a:bodyPr/>
          <a:lstStyle/>
          <a:p>
            <a:endParaRPr lang="zh-CN" altLang="en-US"/>
          </a:p>
        </p:txBody>
      </p:sp>
      <p:graphicFrame>
        <p:nvGraphicFramePr>
          <p:cNvPr id="420867" name="Object 6"/>
          <p:cNvGraphicFramePr>
            <a:graphicFrameLocks noChangeAspect="1"/>
          </p:cNvGraphicFramePr>
          <p:nvPr/>
        </p:nvGraphicFramePr>
        <p:xfrm>
          <a:off x="2195875" y="3572758"/>
          <a:ext cx="4495800" cy="1225550"/>
        </p:xfrm>
        <a:graphic>
          <a:graphicData uri="http://schemas.openxmlformats.org/presentationml/2006/ole">
            <mc:AlternateContent xmlns:mc="http://schemas.openxmlformats.org/markup-compatibility/2006">
              <mc:Choice xmlns:v="urn:schemas-microsoft-com:vml" Requires="v">
                <p:oleObj spid="_x0000_s420879" name="Equation" r:id="rId1" imgW="1955800" imgH="533400" progId="Equation.3">
                  <p:embed/>
                </p:oleObj>
              </mc:Choice>
              <mc:Fallback>
                <p:oleObj name="Equation" r:id="rId1" imgW="1955800" imgH="5334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75" y="3572758"/>
                        <a:ext cx="4495800"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68" name="Object 5"/>
          <p:cNvGraphicFramePr>
            <a:graphicFrameLocks noChangeAspect="1"/>
          </p:cNvGraphicFramePr>
          <p:nvPr/>
        </p:nvGraphicFramePr>
        <p:xfrm>
          <a:off x="2267566" y="5012695"/>
          <a:ext cx="4557395" cy="1160780"/>
        </p:xfrm>
        <a:graphic>
          <a:graphicData uri="http://schemas.openxmlformats.org/presentationml/2006/ole">
            <mc:AlternateContent xmlns:mc="http://schemas.openxmlformats.org/markup-compatibility/2006">
              <mc:Choice xmlns:v="urn:schemas-microsoft-com:vml" Requires="v">
                <p:oleObj spid="_x0000_s420880" name="Equation" r:id="rId3" imgW="1993900" imgH="508000" progId="Equation.3">
                  <p:embed/>
                </p:oleObj>
              </mc:Choice>
              <mc:Fallback>
                <p:oleObj name="Equation" r:id="rId3" imgW="1993900" imgH="508000" progId="Equation.3">
                  <p:embed/>
                  <p:pic>
                    <p:nvPicPr>
                      <p:cNvPr id="0" name="Object 5"/>
                      <p:cNvPicPr>
                        <a:picLocks noChangeAspect="1" noChangeArrowheads="1"/>
                      </p:cNvPicPr>
                      <p:nvPr/>
                    </p:nvPicPr>
                    <p:blipFill>
                      <a:blip r:embed="rId4"/>
                      <a:srcRect/>
                      <a:stretch>
                        <a:fillRect/>
                      </a:stretch>
                    </p:blipFill>
                    <p:spPr bwMode="auto">
                      <a:xfrm>
                        <a:off x="2267566" y="5012695"/>
                        <a:ext cx="4557395" cy="1160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r>
              <a:rPr lang="en-US" altLang="zh-CN"/>
              <a:t>3-</a:t>
            </a:r>
            <a:fld id="{C36B8744-498A-4221-B59C-A676966C8BE9}" type="slidenum">
              <a:rPr lang="en-US" altLang="zh-CN"/>
            </a:fld>
            <a:endParaRPr lang="en-US" altLang="zh-CN"/>
          </a:p>
        </p:txBody>
      </p:sp>
      <p:sp>
        <p:nvSpPr>
          <p:cNvPr id="64514" name="Rectangle 2"/>
          <p:cNvSpPr>
            <a:spLocks noGrp="1" noChangeArrowheads="1"/>
          </p:cNvSpPr>
          <p:nvPr>
            <p:ph type="title"/>
          </p:nvPr>
        </p:nvSpPr>
        <p:spPr/>
        <p:txBody>
          <a:bodyPr/>
          <a:lstStyle/>
          <a:p>
            <a:r>
              <a:rPr lang="zh-CN" altLang="en-US" dirty="0" smtClean="0"/>
              <a:t>与或的转换</a:t>
            </a:r>
            <a:endParaRPr lang="en-US" altLang="zh-CN" dirty="0">
              <a:ea typeface="宋体" panose="02010600030101010101" pitchFamily="2" charset="-122"/>
            </a:endParaRPr>
          </a:p>
        </p:txBody>
      </p:sp>
      <p:sp>
        <p:nvSpPr>
          <p:cNvPr id="64515" name="Rectangle 3"/>
          <p:cNvSpPr>
            <a:spLocks noGrp="1" noChangeArrowheads="1"/>
          </p:cNvSpPr>
          <p:nvPr>
            <p:ph type="body" idx="1"/>
          </p:nvPr>
        </p:nvSpPr>
        <p:spPr>
          <a:xfrm>
            <a:off x="228600" y="1143000"/>
            <a:ext cx="8686800" cy="3006080"/>
          </a:xfrm>
        </p:spPr>
        <p:txBody>
          <a:bodyPr>
            <a:normAutofit/>
          </a:bodyPr>
          <a:lstStyle/>
          <a:p>
            <a:r>
              <a:rPr lang="zh-CN" altLang="en-US" dirty="0" smtClean="0">
                <a:ea typeface="宋体" panose="02010600030101010101" pitchFamily="2" charset="-122"/>
              </a:rPr>
              <a:t>利用</a:t>
            </a:r>
            <a:r>
              <a:rPr lang="en-US" altLang="zh-CN" dirty="0" smtClean="0">
                <a:ea typeface="宋体" panose="02010600030101010101" pitchFamily="2" charset="-122"/>
              </a:rPr>
              <a:t> </a:t>
            </a:r>
            <a:r>
              <a:rPr lang="en-US" altLang="zh-CN" dirty="0" smtClean="0">
                <a:solidFill>
                  <a:srgbClr val="FF0000"/>
                </a:solidFill>
                <a:ea typeface="宋体" panose="02010600030101010101" pitchFamily="2" charset="-122"/>
              </a:rPr>
              <a:t>AND</a:t>
            </a:r>
            <a:r>
              <a:rPr lang="zh-CN" altLang="en-US" dirty="0" smtClean="0">
                <a:solidFill>
                  <a:srgbClr val="FF0000"/>
                </a:solidFill>
                <a:ea typeface="宋体" panose="02010600030101010101" pitchFamily="2" charset="-122"/>
              </a:rPr>
              <a:t>门</a:t>
            </a:r>
            <a:r>
              <a:rPr lang="en-US" altLang="zh-CN" dirty="0" smtClean="0">
                <a:solidFill>
                  <a:srgbClr val="FF0000"/>
                </a:solidFill>
                <a:ea typeface="宋体" panose="02010600030101010101" pitchFamily="2" charset="-122"/>
              </a:rPr>
              <a:t>,</a:t>
            </a:r>
            <a:r>
              <a:rPr lang="zh-CN" altLang="en-US" dirty="0" smtClean="0">
                <a:solidFill>
                  <a:srgbClr val="FF0000"/>
                </a:solidFill>
                <a:ea typeface="宋体" panose="02010600030101010101" pitchFamily="2" charset="-122"/>
              </a:rPr>
              <a:t>反门</a:t>
            </a:r>
            <a:r>
              <a:rPr lang="zh-CN" altLang="en-US" dirty="0" smtClean="0">
                <a:ea typeface="宋体" panose="02010600030101010101" pitchFamily="2" charset="-122"/>
              </a:rPr>
              <a:t>实现</a:t>
            </a:r>
            <a:r>
              <a:rPr lang="en-US" altLang="zh-CN" dirty="0" smtClean="0">
                <a:ea typeface="宋体" panose="02010600030101010101" pitchFamily="2" charset="-122"/>
              </a:rPr>
              <a:t>OR</a:t>
            </a:r>
            <a:r>
              <a:rPr lang="zh-CN" altLang="en-US" dirty="0" smtClean="0">
                <a:ea typeface="宋体" panose="02010600030101010101" pitchFamily="2" charset="-122"/>
              </a:rPr>
              <a:t>门   </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 </a:t>
            </a:r>
            <a:r>
              <a:rPr lang="en-US" altLang="zh-CN" dirty="0" smtClean="0"/>
              <a:t> A+B =A</a:t>
            </a:r>
            <a:r>
              <a:rPr lang="en-US" altLang="zh-CN" b="1" dirty="0" smtClean="0"/>
              <a:t>·B </a:t>
            </a:r>
            <a:r>
              <a:rPr lang="zh-CN" altLang="en-US" b="1" dirty="0" smtClean="0"/>
              <a:t>  </a:t>
            </a:r>
            <a:r>
              <a:rPr lang="en-US" altLang="zh-CN" b="1" dirty="0" smtClean="0"/>
              <a:t>=》</a:t>
            </a:r>
            <a:r>
              <a:rPr lang="en-US" altLang="zh-CN" dirty="0" smtClean="0"/>
              <a:t> A+B =A</a:t>
            </a:r>
            <a:r>
              <a:rPr lang="en-US" altLang="zh-CN" b="1" dirty="0" smtClean="0"/>
              <a:t>·B </a:t>
            </a:r>
            <a:endParaRPr lang="en-US" altLang="zh-CN" b="1" dirty="0" smtClean="0"/>
          </a:p>
          <a:p>
            <a:endParaRPr lang="en-US" altLang="zh-CN" b="1" dirty="0" smtClean="0">
              <a:ea typeface="宋体" panose="02010600030101010101" pitchFamily="2" charset="-122"/>
            </a:endParaRPr>
          </a:p>
          <a:p>
            <a:r>
              <a:rPr lang="zh-CN" altLang="en-US" dirty="0" smtClean="0">
                <a:ea typeface="宋体" panose="02010600030101010101" pitchFamily="2" charset="-122"/>
              </a:rPr>
              <a:t>电路（</a:t>
            </a:r>
            <a:r>
              <a:rPr lang="en-US" altLang="zh-CN" dirty="0" smtClean="0">
                <a:ea typeface="宋体" panose="02010600030101010101" pitchFamily="2" charset="-122"/>
              </a:rPr>
              <a:t>A/B</a:t>
            </a:r>
            <a:r>
              <a:rPr lang="zh-CN" altLang="en-US" dirty="0" smtClean="0">
                <a:ea typeface="宋体" panose="02010600030101010101" pitchFamily="2" charset="-122"/>
              </a:rPr>
              <a:t>输入端前的小圆圈代表求反）</a:t>
            </a:r>
            <a:endParaRPr lang="en-US" altLang="zh-CN" dirty="0">
              <a:ea typeface="宋体" panose="02010600030101010101" pitchFamily="2" charset="-122"/>
            </a:endParaRPr>
          </a:p>
        </p:txBody>
      </p:sp>
      <p:graphicFrame>
        <p:nvGraphicFramePr>
          <p:cNvPr id="64617" name="Group 105"/>
          <p:cNvGraphicFramePr>
            <a:graphicFrameLocks noGrp="1"/>
          </p:cNvGraphicFramePr>
          <p:nvPr/>
        </p:nvGraphicFramePr>
        <p:xfrm>
          <a:off x="3779292" y="4076749"/>
          <a:ext cx="3505200" cy="2209800"/>
        </p:xfrm>
        <a:graphic>
          <a:graphicData uri="http://schemas.openxmlformats.org/drawingml/2006/table">
            <a:tbl>
              <a:tblPr/>
              <a:tblGrid>
                <a:gridCol w="304800"/>
                <a:gridCol w="457200"/>
                <a:gridCol w="457200"/>
                <a:gridCol w="533400"/>
                <a:gridCol w="838200"/>
                <a:gridCol w="9144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B</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chemeClr val="tx1"/>
                        </a:solidFill>
                        <a:effectLst/>
                        <a:latin typeface="Verdana" panose="020B0604030504040204" pitchFamily="34" charset="0"/>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64592" name="Object 80"/>
          <p:cNvGraphicFramePr>
            <a:graphicFrameLocks noChangeAspect="1"/>
          </p:cNvGraphicFramePr>
          <p:nvPr/>
        </p:nvGraphicFramePr>
        <p:xfrm>
          <a:off x="5696992" y="4148822"/>
          <a:ext cx="558800" cy="292100"/>
        </p:xfrm>
        <a:graphic>
          <a:graphicData uri="http://schemas.openxmlformats.org/presentationml/2006/ole">
            <mc:AlternateContent xmlns:mc="http://schemas.openxmlformats.org/markup-compatibility/2006">
              <mc:Choice xmlns:v="urn:schemas-microsoft-com:vml" Requires="v">
                <p:oleObj spid="_x0000_s419866" name="Equation" r:id="rId1" imgW="558800" imgH="292100" progId="Equation.3">
                  <p:embed/>
                </p:oleObj>
              </mc:Choice>
              <mc:Fallback>
                <p:oleObj name="Equation" r:id="rId1" imgW="558800" imgH="2921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992" y="4148822"/>
                        <a:ext cx="558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93" name="Object 81"/>
          <p:cNvGraphicFramePr>
            <a:graphicFrameLocks noChangeAspect="1"/>
          </p:cNvGraphicFramePr>
          <p:nvPr/>
        </p:nvGraphicFramePr>
        <p:xfrm>
          <a:off x="5201057" y="4148822"/>
          <a:ext cx="190500" cy="292100"/>
        </p:xfrm>
        <a:graphic>
          <a:graphicData uri="http://schemas.openxmlformats.org/presentationml/2006/ole">
            <mc:AlternateContent xmlns:mc="http://schemas.openxmlformats.org/markup-compatibility/2006">
              <mc:Choice xmlns:v="urn:schemas-microsoft-com:vml" Requires="v">
                <p:oleObj spid="_x0000_s419867" name="Equation" r:id="rId3" imgW="190500" imgH="292100" progId="Equation.3">
                  <p:embed/>
                </p:oleObj>
              </mc:Choice>
              <mc:Fallback>
                <p:oleObj name="Equation" r:id="rId3" imgW="190500" imgH="2921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057" y="4148822"/>
                        <a:ext cx="1905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94" name="Object 82"/>
          <p:cNvGraphicFramePr>
            <a:graphicFrameLocks noChangeAspect="1"/>
          </p:cNvGraphicFramePr>
          <p:nvPr/>
        </p:nvGraphicFramePr>
        <p:xfrm>
          <a:off x="4667657" y="4148822"/>
          <a:ext cx="228600" cy="292100"/>
        </p:xfrm>
        <a:graphic>
          <a:graphicData uri="http://schemas.openxmlformats.org/presentationml/2006/ole">
            <mc:AlternateContent xmlns:mc="http://schemas.openxmlformats.org/markup-compatibility/2006">
              <mc:Choice xmlns:v="urn:schemas-microsoft-com:vml" Requires="v">
                <p:oleObj spid="_x0000_s419868" name="Equation" r:id="rId5" imgW="228600" imgH="292100" progId="Equation.3">
                  <p:embed/>
                </p:oleObj>
              </mc:Choice>
              <mc:Fallback>
                <p:oleObj name="Equation" r:id="rId5" imgW="228600" imgH="2921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657" y="4148822"/>
                        <a:ext cx="228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5" name="Object 103"/>
          <p:cNvGraphicFramePr>
            <a:graphicFrameLocks noChangeAspect="1"/>
          </p:cNvGraphicFramePr>
          <p:nvPr/>
        </p:nvGraphicFramePr>
        <p:xfrm>
          <a:off x="6515507" y="4149139"/>
          <a:ext cx="558800" cy="317500"/>
        </p:xfrm>
        <a:graphic>
          <a:graphicData uri="http://schemas.openxmlformats.org/presentationml/2006/ole">
            <mc:AlternateContent xmlns:mc="http://schemas.openxmlformats.org/markup-compatibility/2006">
              <mc:Choice xmlns:v="urn:schemas-microsoft-com:vml" Requires="v">
                <p:oleObj spid="_x0000_s419869" name="Equation" r:id="rId7" imgW="558800" imgH="317500" progId="Equation.3">
                  <p:embed/>
                </p:oleObj>
              </mc:Choice>
              <mc:Fallback>
                <p:oleObj name="Equation" r:id="rId7" imgW="558800" imgH="3175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5507" y="4149139"/>
                        <a:ext cx="5588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4627" name="Picture 115" descr="C:\Documents and Settings\Greg Byrd\My Documents\ece206\mh-slides\ch03\ch03-demorgan.jpg"/>
          <p:cNvPicPr>
            <a:picLocks noChangeAspect="1" noChangeArrowheads="1"/>
          </p:cNvPicPr>
          <p:nvPr/>
        </p:nvPicPr>
        <p:blipFill>
          <a:blip r:embed="rId9" cstate="print"/>
          <a:srcRect/>
          <a:stretch>
            <a:fillRect/>
          </a:stretch>
        </p:blipFill>
        <p:spPr bwMode="auto">
          <a:xfrm>
            <a:off x="971600" y="3429000"/>
            <a:ext cx="2895600" cy="752475"/>
          </a:xfrm>
          <a:prstGeom prst="rect">
            <a:avLst/>
          </a:prstGeom>
          <a:noFill/>
        </p:spPr>
      </p:pic>
      <p:sp>
        <p:nvSpPr>
          <p:cNvPr id="13" name="Line 4"/>
          <p:cNvSpPr>
            <a:spLocks noChangeShapeType="1"/>
          </p:cNvSpPr>
          <p:nvPr/>
        </p:nvSpPr>
        <p:spPr bwMode="auto">
          <a:xfrm>
            <a:off x="934529" y="2060848"/>
            <a:ext cx="685800" cy="0"/>
          </a:xfrm>
          <a:prstGeom prst="line">
            <a:avLst/>
          </a:prstGeom>
          <a:noFill/>
          <a:ln w="9525">
            <a:solidFill>
              <a:schemeClr val="tx1"/>
            </a:solidFill>
            <a:round/>
          </a:ln>
        </p:spPr>
        <p:txBody>
          <a:bodyPr/>
          <a:lstStyle/>
          <a:p>
            <a:endParaRPr lang="zh-CN" altLang="en-US"/>
          </a:p>
        </p:txBody>
      </p:sp>
      <p:sp>
        <p:nvSpPr>
          <p:cNvPr id="14" name="Line 8"/>
          <p:cNvSpPr>
            <a:spLocks noChangeShapeType="1"/>
          </p:cNvSpPr>
          <p:nvPr/>
        </p:nvSpPr>
        <p:spPr bwMode="auto">
          <a:xfrm>
            <a:off x="1981846" y="2060848"/>
            <a:ext cx="228600" cy="0"/>
          </a:xfrm>
          <a:prstGeom prst="line">
            <a:avLst/>
          </a:prstGeom>
          <a:noFill/>
          <a:ln w="9525">
            <a:solidFill>
              <a:schemeClr val="tx1"/>
            </a:solidFill>
            <a:round/>
          </a:ln>
        </p:spPr>
        <p:txBody>
          <a:bodyPr/>
          <a:lstStyle/>
          <a:p>
            <a:endParaRPr lang="zh-CN" altLang="en-US"/>
          </a:p>
        </p:txBody>
      </p:sp>
      <p:sp>
        <p:nvSpPr>
          <p:cNvPr id="17" name="Line 8"/>
          <p:cNvSpPr>
            <a:spLocks noChangeShapeType="1"/>
          </p:cNvSpPr>
          <p:nvPr/>
        </p:nvSpPr>
        <p:spPr bwMode="auto">
          <a:xfrm>
            <a:off x="2446697" y="2060848"/>
            <a:ext cx="228600" cy="0"/>
          </a:xfrm>
          <a:prstGeom prst="line">
            <a:avLst/>
          </a:prstGeom>
          <a:noFill/>
          <a:ln w="9525">
            <a:solidFill>
              <a:schemeClr val="tx1"/>
            </a:solidFill>
            <a:round/>
          </a:ln>
        </p:spPr>
        <p:txBody>
          <a:bodyPr/>
          <a:lstStyle/>
          <a:p>
            <a:endParaRPr lang="zh-CN" altLang="en-US"/>
          </a:p>
        </p:txBody>
      </p:sp>
      <p:sp>
        <p:nvSpPr>
          <p:cNvPr id="18" name="Line 8"/>
          <p:cNvSpPr>
            <a:spLocks noChangeShapeType="1"/>
          </p:cNvSpPr>
          <p:nvPr/>
        </p:nvSpPr>
        <p:spPr bwMode="auto">
          <a:xfrm>
            <a:off x="4788024" y="2132856"/>
            <a:ext cx="228600" cy="0"/>
          </a:xfrm>
          <a:prstGeom prst="line">
            <a:avLst/>
          </a:prstGeom>
          <a:noFill/>
          <a:ln w="9525">
            <a:solidFill>
              <a:schemeClr val="tx1"/>
            </a:solidFill>
            <a:round/>
          </a:ln>
        </p:spPr>
        <p:txBody>
          <a:bodyPr/>
          <a:lstStyle/>
          <a:p>
            <a:endParaRPr lang="zh-CN" altLang="en-US"/>
          </a:p>
        </p:txBody>
      </p:sp>
      <p:sp>
        <p:nvSpPr>
          <p:cNvPr id="19" name="Line 8"/>
          <p:cNvSpPr>
            <a:spLocks noChangeShapeType="1"/>
          </p:cNvSpPr>
          <p:nvPr/>
        </p:nvSpPr>
        <p:spPr bwMode="auto">
          <a:xfrm>
            <a:off x="5220072" y="2132856"/>
            <a:ext cx="228600" cy="0"/>
          </a:xfrm>
          <a:prstGeom prst="line">
            <a:avLst/>
          </a:prstGeom>
          <a:noFill/>
          <a:ln w="9525">
            <a:solidFill>
              <a:schemeClr val="tx1"/>
            </a:solidFill>
            <a:round/>
          </a:ln>
        </p:spPr>
        <p:txBody>
          <a:bodyPr/>
          <a:lstStyle/>
          <a:p>
            <a:endParaRPr lang="zh-CN" altLang="en-US"/>
          </a:p>
        </p:txBody>
      </p:sp>
      <p:sp>
        <p:nvSpPr>
          <p:cNvPr id="20" name="Line 4"/>
          <p:cNvSpPr>
            <a:spLocks noChangeShapeType="1"/>
          </p:cNvSpPr>
          <p:nvPr/>
        </p:nvSpPr>
        <p:spPr bwMode="auto">
          <a:xfrm>
            <a:off x="4788024" y="2060848"/>
            <a:ext cx="685800" cy="0"/>
          </a:xfrm>
          <a:prstGeom prst="line">
            <a:avLst/>
          </a:prstGeom>
          <a:noFill/>
          <a:ln w="9525">
            <a:solidFill>
              <a:schemeClr val="tx1"/>
            </a:solidFill>
            <a:round/>
          </a:ln>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r>
              <a:rPr lang="en-US" altLang="zh-CN"/>
              <a:t>3-</a:t>
            </a:r>
            <a:fld id="{C36B8744-498A-4221-B59C-A676966C8BE9}" type="slidenum">
              <a:rPr lang="en-US" altLang="zh-CN"/>
            </a:fld>
            <a:endParaRPr lang="en-US" altLang="zh-CN"/>
          </a:p>
        </p:txBody>
      </p:sp>
      <p:sp>
        <p:nvSpPr>
          <p:cNvPr id="64514" name="Rectangle 2"/>
          <p:cNvSpPr>
            <a:spLocks noGrp="1" noChangeArrowheads="1"/>
          </p:cNvSpPr>
          <p:nvPr>
            <p:ph type="title"/>
          </p:nvPr>
        </p:nvSpPr>
        <p:spPr/>
        <p:txBody>
          <a:bodyPr/>
          <a:lstStyle/>
          <a:p>
            <a:r>
              <a:rPr lang="zh-CN" altLang="en-US" dirty="0" smtClean="0"/>
              <a:t>与或的转换</a:t>
            </a:r>
            <a:endParaRPr lang="en-US" altLang="zh-CN" dirty="0">
              <a:ea typeface="宋体" panose="02010600030101010101" pitchFamily="2" charset="-122"/>
            </a:endParaRPr>
          </a:p>
        </p:txBody>
      </p:sp>
      <p:sp>
        <p:nvSpPr>
          <p:cNvPr id="64515" name="Rectangle 3"/>
          <p:cNvSpPr>
            <a:spLocks noGrp="1" noChangeArrowheads="1"/>
          </p:cNvSpPr>
          <p:nvPr>
            <p:ph type="body" idx="1"/>
          </p:nvPr>
        </p:nvSpPr>
        <p:spPr>
          <a:xfrm>
            <a:off x="251460" y="1124585"/>
            <a:ext cx="8686800" cy="4655185"/>
          </a:xfrm>
        </p:spPr>
        <p:txBody>
          <a:bodyPr>
            <a:normAutofit/>
          </a:bodyPr>
          <a:lstStyle/>
          <a:p>
            <a:endParaRPr lang="en-US" altLang="zh-CN" dirty="0" smtClean="0">
              <a:ea typeface="宋体" panose="02010600030101010101" pitchFamily="2" charset="-122"/>
            </a:endParaRPr>
          </a:p>
          <a:p>
            <a:r>
              <a:rPr lang="zh-CN" altLang="en-US" dirty="0" smtClean="0">
                <a:ea typeface="宋体" panose="02010600030101010101" pitchFamily="2" charset="-122"/>
              </a:rPr>
              <a:t>思考：利用</a:t>
            </a:r>
            <a:r>
              <a:rPr lang="en-US" altLang="zh-CN" dirty="0" smtClean="0">
                <a:ea typeface="宋体" panose="02010600030101010101" pitchFamily="2" charset="-122"/>
              </a:rPr>
              <a:t> OR</a:t>
            </a:r>
            <a:r>
              <a:rPr lang="zh-CN" altLang="en-US" dirty="0" smtClean="0">
                <a:ea typeface="宋体" panose="02010600030101010101" pitchFamily="2" charset="-122"/>
              </a:rPr>
              <a:t>门</a:t>
            </a:r>
            <a:r>
              <a:rPr lang="en-US" altLang="zh-CN" dirty="0" smtClean="0">
                <a:ea typeface="宋体" panose="02010600030101010101" pitchFamily="2" charset="-122"/>
              </a:rPr>
              <a:t>,NOT</a:t>
            </a:r>
            <a:r>
              <a:rPr lang="zh-CN" altLang="en-US" dirty="0" smtClean="0">
                <a:ea typeface="宋体" panose="02010600030101010101" pitchFamily="2" charset="-122"/>
              </a:rPr>
              <a:t>门实现</a:t>
            </a:r>
            <a:r>
              <a:rPr lang="en-US" altLang="zh-CN" dirty="0" smtClean="0">
                <a:ea typeface="宋体" panose="02010600030101010101" pitchFamily="2" charset="-122"/>
              </a:rPr>
              <a:t>AND</a:t>
            </a:r>
            <a:r>
              <a:rPr lang="zh-CN" altLang="en-US" dirty="0" smtClean="0">
                <a:ea typeface="宋体" panose="02010600030101010101" pitchFamily="2" charset="-122"/>
              </a:rPr>
              <a:t>门   </a:t>
            </a:r>
            <a:endParaRPr lang="en-US" altLang="zh-CN" dirty="0" smtClean="0">
              <a:ea typeface="宋体" panose="02010600030101010101" pitchFamily="2" charset="-122"/>
            </a:endParaRPr>
          </a:p>
          <a:p>
            <a:pPr marL="109855" indent="0">
              <a:buNone/>
            </a:pPr>
            <a:r>
              <a:rPr lang="en-US" altLang="zh-CN" dirty="0" smtClean="0">
                <a:ea typeface="宋体" panose="02010600030101010101" pitchFamily="2" charset="-122"/>
              </a:rPr>
              <a:t>  </a:t>
            </a:r>
            <a:endParaRPr lang="en-US" altLang="zh-CN" dirty="0" smtClean="0">
              <a:ea typeface="宋体" panose="02010600030101010101" pitchFamily="2" charset="-122"/>
            </a:endParaRPr>
          </a:p>
          <a:p>
            <a:pPr marL="109855" indent="0">
              <a:buNone/>
            </a:pPr>
            <a:endParaRPr lang="en-US" altLang="zh-CN" dirty="0" smtClean="0">
              <a:ea typeface="宋体" panose="02010600030101010101" pitchFamily="2" charset="-122"/>
            </a:endParaRPr>
          </a:p>
          <a:p>
            <a:r>
              <a:rPr lang="zh-CN" altLang="en-US" dirty="0" smtClean="0">
                <a:ea typeface="宋体" panose="02010600030101010101" pitchFamily="2" charset="-122"/>
              </a:rPr>
              <a:t>思考：只用</a:t>
            </a:r>
            <a:r>
              <a:rPr lang="en-US" altLang="zh-CN" dirty="0" smtClean="0">
                <a:ea typeface="宋体" panose="02010600030101010101" pitchFamily="2" charset="-122"/>
              </a:rPr>
              <a:t> NAND</a:t>
            </a:r>
            <a:r>
              <a:rPr lang="zh-CN" altLang="en-US" dirty="0" smtClean="0">
                <a:ea typeface="宋体" panose="02010600030101010101" pitchFamily="2" charset="-122"/>
              </a:rPr>
              <a:t>门</a:t>
            </a:r>
            <a:r>
              <a:rPr lang="en-US" altLang="zh-CN" dirty="0" smtClean="0">
                <a:ea typeface="宋体" panose="02010600030101010101" pitchFamily="2" charset="-122"/>
              </a:rPr>
              <a:t>,</a:t>
            </a:r>
            <a:r>
              <a:rPr lang="zh-CN" altLang="en-US" dirty="0" smtClean="0">
                <a:ea typeface="宋体" panose="02010600030101010101" pitchFamily="2" charset="-122"/>
              </a:rPr>
              <a:t>能实现</a:t>
            </a:r>
            <a:r>
              <a:rPr lang="en-US" altLang="zh-CN" dirty="0" smtClean="0">
                <a:ea typeface="宋体" panose="02010600030101010101" pitchFamily="2" charset="-122"/>
              </a:rPr>
              <a:t>AND</a:t>
            </a:r>
            <a:r>
              <a:rPr lang="zh-CN" altLang="en-US" dirty="0" smtClean="0">
                <a:ea typeface="宋体" panose="02010600030101010101" pitchFamily="2" charset="-122"/>
              </a:rPr>
              <a:t>门</a:t>
            </a:r>
            <a:r>
              <a:rPr lang="en-US" altLang="zh-CN" dirty="0" smtClean="0">
                <a:ea typeface="宋体" panose="02010600030101010101" pitchFamily="2" charset="-122"/>
              </a:rPr>
              <a:t>,NOT</a:t>
            </a:r>
            <a:r>
              <a:rPr lang="zh-CN" altLang="en-US" dirty="0" smtClean="0">
                <a:ea typeface="宋体" panose="02010600030101010101" pitchFamily="2" charset="-122"/>
              </a:rPr>
              <a:t>门和</a:t>
            </a:r>
            <a:r>
              <a:rPr lang="en-US" altLang="zh-CN" dirty="0" smtClean="0">
                <a:ea typeface="宋体" panose="02010600030101010101" pitchFamily="2" charset="-122"/>
              </a:rPr>
              <a:t>OR</a:t>
            </a:r>
            <a:r>
              <a:rPr lang="zh-CN" altLang="en-US" dirty="0" smtClean="0">
                <a:ea typeface="宋体" panose="02010600030101010101" pitchFamily="2" charset="-122"/>
              </a:rPr>
              <a:t>门吗</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109855" indent="0">
              <a:buNone/>
            </a:pPr>
            <a:r>
              <a:rPr lang="zh-CN" altLang="en-US" dirty="0" smtClean="0">
                <a:ea typeface="宋体" panose="02010600030101010101" pitchFamily="2" charset="-122"/>
              </a:rPr>
              <a:t> </a:t>
            </a:r>
            <a:endParaRPr lang="en-US" altLang="zh-CN" dirty="0" smtClean="0">
              <a:ea typeface="宋体" panose="02010600030101010101" pitchFamily="2" charset="-122"/>
            </a:endParaRPr>
          </a:p>
          <a:p>
            <a:pPr marL="109855" indent="0">
              <a:buNone/>
            </a:pPr>
            <a:r>
              <a:rPr lang="en-US" altLang="zh-CN" sz="2000" b="1" dirty="0" smtClean="0">
                <a:ea typeface="宋体" panose="02010600030101010101" pitchFamily="2" charset="-122"/>
              </a:rPr>
              <a:t>NAND</a:t>
            </a:r>
            <a:r>
              <a:rPr lang="zh-CN" altLang="en-US" sz="2000" b="1" dirty="0" smtClean="0">
                <a:ea typeface="宋体" panose="02010600030101010101" pitchFamily="2" charset="-122"/>
              </a:rPr>
              <a:t>（</a:t>
            </a:r>
            <a:r>
              <a:rPr lang="en-US" altLang="zh-CN" sz="2000" b="1" dirty="0" smtClean="0">
                <a:ea typeface="宋体" panose="02010600030101010101" pitchFamily="2" charset="-122"/>
              </a:rPr>
              <a:t>A,A</a:t>
            </a:r>
            <a:r>
              <a:rPr lang="zh-CN" altLang="en-US" sz="2000" b="1" dirty="0" smtClean="0">
                <a:ea typeface="宋体" panose="02010600030101010101" pitchFamily="2" charset="-122"/>
              </a:rPr>
              <a:t>）</a:t>
            </a:r>
            <a:r>
              <a:rPr lang="en-US" altLang="zh-CN" sz="2000" b="1" dirty="0" smtClean="0">
                <a:ea typeface="宋体" panose="02010600030101010101" pitchFamily="2" charset="-122"/>
              </a:rPr>
              <a:t>=NOT( AND</a:t>
            </a:r>
            <a:r>
              <a:rPr lang="zh-CN" altLang="en-US" sz="2000" b="1" dirty="0" smtClean="0">
                <a:ea typeface="宋体" panose="02010600030101010101" pitchFamily="2" charset="-122"/>
              </a:rPr>
              <a:t>（</a:t>
            </a:r>
            <a:r>
              <a:rPr lang="en-US" altLang="zh-CN" sz="2000" b="1" dirty="0" smtClean="0">
                <a:ea typeface="宋体" panose="02010600030101010101" pitchFamily="2" charset="-122"/>
              </a:rPr>
              <a:t>A,A</a:t>
            </a:r>
            <a:r>
              <a:rPr lang="zh-CN" altLang="en-US" sz="2000" b="1" dirty="0" smtClean="0">
                <a:ea typeface="宋体" panose="02010600030101010101" pitchFamily="2" charset="-122"/>
              </a:rPr>
              <a:t>）</a:t>
            </a:r>
            <a:r>
              <a:rPr lang="en-US" altLang="zh-CN" sz="2000" b="1" dirty="0" smtClean="0">
                <a:ea typeface="宋体" panose="02010600030101010101" pitchFamily="2" charset="-122"/>
              </a:rPr>
              <a:t>)=NOT(A)</a:t>
            </a:r>
            <a:endParaRPr lang="en-US" altLang="zh-CN" sz="2000" b="1" dirty="0" smtClean="0">
              <a:ea typeface="宋体" panose="02010600030101010101" pitchFamily="2" charset="-122"/>
            </a:endParaRPr>
          </a:p>
          <a:p>
            <a:pPr marL="109855" indent="0">
              <a:buNone/>
            </a:pPr>
            <a:endParaRPr lang="en-US" altLang="zh-CN" sz="2000" b="1" dirty="0" smtClean="0">
              <a:ea typeface="宋体" panose="02010600030101010101" pitchFamily="2" charset="-122"/>
            </a:endParaRPr>
          </a:p>
          <a:p>
            <a:pPr marL="109855" indent="0">
              <a:buNone/>
            </a:pPr>
            <a:r>
              <a:rPr lang="en-US" altLang="zh-CN" sz="2000" b="1" dirty="0" smtClean="0">
                <a:ea typeface="宋体" panose="02010600030101010101" pitchFamily="2" charset="-122"/>
              </a:rPr>
              <a:t>AND(A,B)=NOT(NAND(A,B))=NAND(</a:t>
            </a:r>
            <a:r>
              <a:rPr lang="en-US" altLang="zh-CN" sz="2000" b="1" dirty="0" smtClean="0">
                <a:ea typeface="宋体" panose="02010600030101010101" pitchFamily="2" charset="-122"/>
                <a:sym typeface="+mn-ea"/>
              </a:rPr>
              <a:t>NAND(A,B),NAND(A,B)</a:t>
            </a:r>
            <a:r>
              <a:rPr lang="en-US" altLang="zh-CN" sz="2000" b="1" dirty="0" smtClean="0">
                <a:ea typeface="宋体" panose="02010600030101010101" pitchFamily="2" charset="-122"/>
              </a:rPr>
              <a:t>)</a:t>
            </a:r>
            <a:endParaRPr lang="en-US" altLang="zh-CN" sz="2000" b="1" dirty="0" smtClean="0">
              <a:ea typeface="宋体" panose="02010600030101010101" pitchFamily="2" charset="-122"/>
            </a:endParaRPr>
          </a:p>
          <a:p>
            <a:pPr marL="109855" indent="0">
              <a:buNone/>
            </a:pPr>
            <a:endParaRPr lang="en-US" altLang="zh-CN" sz="2000" b="1" dirty="0" smtClean="0">
              <a:ea typeface="宋体" panose="02010600030101010101" pitchFamily="2" charset="-122"/>
            </a:endParaRPr>
          </a:p>
          <a:p>
            <a:pPr marL="109855" indent="0">
              <a:buNone/>
            </a:pPr>
            <a:r>
              <a:rPr lang="en-US" altLang="zh-CN" sz="2000" b="1" dirty="0" smtClean="0">
                <a:ea typeface="宋体" panose="02010600030101010101" pitchFamily="2" charset="-122"/>
              </a:rPr>
              <a:t>OR(A,B)=NAND(NOT(A),NOT(B))=</a:t>
            </a:r>
            <a:r>
              <a:rPr lang="en-US" altLang="zh-CN" sz="2000" b="1" dirty="0" smtClean="0">
                <a:ea typeface="宋体" panose="02010600030101010101" pitchFamily="2" charset="-122"/>
                <a:sym typeface="+mn-ea"/>
              </a:rPr>
              <a:t>NAND(NAND</a:t>
            </a:r>
            <a:r>
              <a:rPr lang="zh-CN" altLang="en-US" sz="2000" b="1" dirty="0" smtClean="0">
                <a:ea typeface="宋体" panose="02010600030101010101" pitchFamily="2" charset="-122"/>
                <a:sym typeface="+mn-ea"/>
              </a:rPr>
              <a:t>（</a:t>
            </a:r>
            <a:r>
              <a:rPr lang="en-US" altLang="zh-CN" sz="2000" b="1" dirty="0" smtClean="0">
                <a:ea typeface="宋体" panose="02010600030101010101" pitchFamily="2" charset="-122"/>
                <a:sym typeface="+mn-ea"/>
              </a:rPr>
              <a:t>A,A</a:t>
            </a:r>
            <a:r>
              <a:rPr lang="zh-CN" altLang="en-US" sz="2000" b="1" dirty="0" smtClean="0">
                <a:ea typeface="宋体" panose="02010600030101010101" pitchFamily="2" charset="-122"/>
                <a:sym typeface="+mn-ea"/>
              </a:rPr>
              <a:t>）</a:t>
            </a:r>
            <a:r>
              <a:rPr lang="en-US" altLang="zh-CN" sz="2000" b="1" dirty="0" smtClean="0">
                <a:ea typeface="宋体" panose="02010600030101010101" pitchFamily="2" charset="-122"/>
                <a:sym typeface="+mn-ea"/>
              </a:rPr>
              <a:t>,NAND</a:t>
            </a:r>
            <a:r>
              <a:rPr lang="zh-CN" altLang="en-US" sz="2000" b="1" dirty="0" smtClean="0">
                <a:ea typeface="宋体" panose="02010600030101010101" pitchFamily="2" charset="-122"/>
                <a:sym typeface="+mn-ea"/>
              </a:rPr>
              <a:t>（</a:t>
            </a:r>
            <a:r>
              <a:rPr lang="en-US" altLang="zh-CN" sz="2000" b="1" dirty="0" smtClean="0">
                <a:ea typeface="宋体" panose="02010600030101010101" pitchFamily="2" charset="-122"/>
                <a:sym typeface="+mn-ea"/>
              </a:rPr>
              <a:t>B</a:t>
            </a:r>
            <a:r>
              <a:rPr lang="en-US" altLang="zh-CN" sz="2000" b="1" dirty="0" smtClean="0">
                <a:ea typeface="宋体" panose="02010600030101010101" pitchFamily="2" charset="-122"/>
                <a:sym typeface="+mn-ea"/>
              </a:rPr>
              <a:t>,B</a:t>
            </a:r>
            <a:r>
              <a:rPr lang="zh-CN" altLang="en-US" sz="2000" b="1" dirty="0" smtClean="0">
                <a:ea typeface="宋体" panose="02010600030101010101" pitchFamily="2" charset="-122"/>
                <a:sym typeface="+mn-ea"/>
              </a:rPr>
              <a:t>）</a:t>
            </a:r>
            <a:r>
              <a:rPr lang="en-US" altLang="zh-CN" sz="2000" b="1" dirty="0" smtClean="0">
                <a:ea typeface="宋体" panose="02010600030101010101" pitchFamily="2" charset="-122"/>
                <a:sym typeface="+mn-ea"/>
              </a:rPr>
              <a:t>)</a:t>
            </a:r>
            <a:endParaRPr lang="en-US" altLang="zh-CN" sz="2000" b="1" dirty="0" smtClean="0">
              <a:ea typeface="宋体" panose="02010600030101010101" pitchFamily="2" charset="-122"/>
            </a:endParaRPr>
          </a:p>
        </p:txBody>
      </p:sp>
      <p:graphicFrame>
        <p:nvGraphicFramePr>
          <p:cNvPr id="4" name="对象 3">
            <a:hlinkClick r:id="" action="ppaction://ole?verb="/>
          </p:cNvPr>
          <p:cNvGraphicFramePr>
            <a:graphicFrameLocks noChangeAspect="1"/>
          </p:cNvGraphicFramePr>
          <p:nvPr/>
        </p:nvGraphicFramePr>
        <p:xfrm>
          <a:off x="1979295" y="2204720"/>
          <a:ext cx="1828800" cy="514350"/>
        </p:xfrm>
        <a:graphic>
          <a:graphicData uri="http://schemas.openxmlformats.org/presentationml/2006/ole">
            <mc:AlternateContent xmlns:mc="http://schemas.openxmlformats.org/markup-compatibility/2006">
              <mc:Choice xmlns:v="urn:schemas-microsoft-com:vml" Requires="v">
                <p:oleObj spid="_x0000_s1026" name="" r:id="rId1" imgW="812800" imgH="228600" progId="Equation.KSEE3">
                  <p:embed/>
                </p:oleObj>
              </mc:Choice>
              <mc:Fallback>
                <p:oleObj name="" r:id="rId1" imgW="812800" imgH="228600" progId="Equation.KSEE3">
                  <p:embed/>
                  <p:pic>
                    <p:nvPicPr>
                      <p:cNvPr id="0" name="图片 1025"/>
                      <p:cNvPicPr/>
                      <p:nvPr/>
                    </p:nvPicPr>
                    <p:blipFill>
                      <a:blip r:embed="rId2"/>
                      <a:stretch>
                        <a:fillRect/>
                      </a:stretch>
                    </p:blipFill>
                    <p:spPr>
                      <a:xfrm>
                        <a:off x="1979295" y="2204720"/>
                        <a:ext cx="1828800" cy="5143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3FD765F2-BA92-4D1C-AF56-4F1763DD3C5B}" type="slidenum">
              <a:rPr lang="en-US" altLang="zh-CN"/>
            </a:fld>
            <a:endParaRPr lang="en-US" altLang="zh-CN"/>
          </a:p>
        </p:txBody>
      </p:sp>
      <p:sp>
        <p:nvSpPr>
          <p:cNvPr id="59394" name="Rectangle 2"/>
          <p:cNvSpPr>
            <a:spLocks noGrp="1" noChangeArrowheads="1"/>
          </p:cNvSpPr>
          <p:nvPr>
            <p:ph type="title"/>
          </p:nvPr>
        </p:nvSpPr>
        <p:spPr/>
        <p:txBody>
          <a:bodyPr/>
          <a:lstStyle/>
          <a:p>
            <a:r>
              <a:rPr lang="zh-CN" altLang="en-US" dirty="0" smtClean="0">
                <a:ea typeface="宋体" panose="02010600030101010101" pitchFamily="2" charset="-122"/>
              </a:rPr>
              <a:t>多输入的情况</a:t>
            </a:r>
            <a:endParaRPr lang="en-US" altLang="zh-CN" dirty="0">
              <a:ea typeface="宋体" panose="02010600030101010101" pitchFamily="2" charset="-122"/>
            </a:endParaRPr>
          </a:p>
        </p:txBody>
      </p:sp>
      <p:sp>
        <p:nvSpPr>
          <p:cNvPr id="59395" name="Rectangle 3"/>
          <p:cNvSpPr>
            <a:spLocks noGrp="1" noChangeArrowheads="1"/>
          </p:cNvSpPr>
          <p:nvPr>
            <p:ph type="body" idx="1"/>
          </p:nvPr>
        </p:nvSpPr>
        <p:spPr>
          <a:xfrm>
            <a:off x="228600" y="1143000"/>
            <a:ext cx="8534400" cy="5105400"/>
          </a:xfrm>
        </p:spPr>
        <p:txBody>
          <a:bodyPr/>
          <a:lstStyle/>
          <a:p>
            <a:r>
              <a:rPr lang="en-US" altLang="zh-CN" dirty="0">
                <a:ea typeface="宋体" panose="02010600030101010101" pitchFamily="2" charset="-122"/>
              </a:rPr>
              <a:t>AND/OR </a:t>
            </a:r>
            <a:r>
              <a:rPr lang="zh-CN" altLang="en-US" dirty="0" smtClean="0">
                <a:ea typeface="宋体" panose="02010600030101010101" pitchFamily="2" charset="-122"/>
              </a:rPr>
              <a:t>门可以有多余</a:t>
            </a:r>
            <a:r>
              <a:rPr lang="en-US" altLang="zh-CN" dirty="0" smtClean="0">
                <a:ea typeface="宋体" panose="02010600030101010101" pitchFamily="2" charset="-122"/>
              </a:rPr>
              <a:t>2</a:t>
            </a:r>
            <a:r>
              <a:rPr lang="zh-CN" altLang="en-US" dirty="0" smtClean="0">
                <a:ea typeface="宋体" panose="02010600030101010101" pitchFamily="2" charset="-122"/>
              </a:rPr>
              <a:t>个的输入信号</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AND </a:t>
            </a:r>
            <a:r>
              <a:rPr lang="zh-CN" altLang="en-US" dirty="0" smtClean="0">
                <a:ea typeface="宋体" panose="02010600030101010101" pitchFamily="2" charset="-122"/>
              </a:rPr>
              <a:t>：所有输入</a:t>
            </a:r>
            <a:r>
              <a:rPr lang="en-US" altLang="zh-CN" dirty="0" smtClean="0">
                <a:ea typeface="宋体" panose="02010600030101010101" pitchFamily="2" charset="-122"/>
              </a:rPr>
              <a:t>= </a:t>
            </a:r>
            <a:r>
              <a:rPr lang="en-US" altLang="zh-CN" dirty="0">
                <a:ea typeface="宋体" panose="02010600030101010101" pitchFamily="2" charset="-122"/>
              </a:rPr>
              <a:t>1 </a:t>
            </a:r>
            <a:r>
              <a:rPr lang="zh-CN" altLang="en-US" dirty="0" smtClean="0">
                <a:ea typeface="宋体" panose="02010600030101010101" pitchFamily="2" charset="-122"/>
              </a:rPr>
              <a:t>，输出才为</a:t>
            </a:r>
            <a:r>
              <a:rPr lang="en-US" altLang="zh-CN" dirty="0" smtClean="0">
                <a:ea typeface="宋体" panose="02010600030101010101" pitchFamily="2" charset="-122"/>
              </a:rPr>
              <a:t>1</a:t>
            </a:r>
            <a:r>
              <a:rPr lang="zh-CN" altLang="en-US" dirty="0" smtClean="0">
                <a:ea typeface="宋体" panose="02010600030101010101" pitchFamily="2" charset="-122"/>
              </a:rPr>
              <a:t>。</a:t>
            </a:r>
            <a:endParaRPr lang="en-US" altLang="zh-CN" dirty="0">
              <a:ea typeface="宋体" panose="02010600030101010101" pitchFamily="2" charset="-122"/>
            </a:endParaRPr>
          </a:p>
          <a:p>
            <a:pPr lvl="1"/>
            <a:r>
              <a:rPr lang="en-US" altLang="zh-CN" dirty="0" smtClean="0">
                <a:ea typeface="宋体" panose="02010600030101010101" pitchFamily="2" charset="-122"/>
              </a:rPr>
              <a:t>OR</a:t>
            </a:r>
            <a:r>
              <a:rPr lang="zh-CN" altLang="en-US" dirty="0" smtClean="0">
                <a:ea typeface="宋体" panose="02010600030101010101" pitchFamily="2" charset="-122"/>
              </a:rPr>
              <a:t>：    所有输入</a:t>
            </a:r>
            <a:r>
              <a:rPr lang="en-US" altLang="zh-CN" dirty="0" smtClean="0">
                <a:ea typeface="宋体" panose="02010600030101010101" pitchFamily="2" charset="-122"/>
              </a:rPr>
              <a:t> </a:t>
            </a:r>
            <a:r>
              <a:rPr lang="en-US" altLang="zh-CN" dirty="0">
                <a:ea typeface="宋体" panose="02010600030101010101" pitchFamily="2" charset="-122"/>
              </a:rPr>
              <a:t>= </a:t>
            </a:r>
            <a:r>
              <a:rPr lang="en-US" altLang="zh-CN" dirty="0" smtClean="0">
                <a:ea typeface="宋体" panose="02010600030101010101" pitchFamily="2" charset="-122"/>
              </a:rPr>
              <a:t>0</a:t>
            </a:r>
            <a:r>
              <a:rPr lang="zh-CN" altLang="en-US" dirty="0" smtClean="0">
                <a:ea typeface="宋体" panose="02010600030101010101" pitchFamily="2" charset="-122"/>
              </a:rPr>
              <a:t>，输出才为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a:ea typeface="宋体" panose="02010600030101010101" pitchFamily="2" charset="-122"/>
            </a:endParaRPr>
          </a:p>
          <a:p>
            <a:pPr marL="365760" lvl="1" indent="-255905">
              <a:spcBef>
                <a:spcPts val="400"/>
              </a:spcBef>
              <a:buSzPct val="68000"/>
              <a:buFont typeface="Wingdings 3" panose="05040102010807070707"/>
              <a:buChar char=""/>
            </a:pPr>
            <a:r>
              <a:rPr lang="en-US" altLang="zh-CN" sz="2700" dirty="0" smtClean="0">
                <a:ea typeface="宋体" panose="02010600030101010101" pitchFamily="2" charset="-122"/>
              </a:rPr>
              <a:t>NAND/NOR</a:t>
            </a:r>
            <a:r>
              <a:rPr lang="zh-CN" altLang="en-US" sz="2700" dirty="0" smtClean="0">
                <a:ea typeface="宋体" panose="02010600030101010101" pitchFamily="2" charset="-122"/>
              </a:rPr>
              <a:t>操作类似</a:t>
            </a:r>
            <a:endParaRPr lang="en-US" altLang="zh-CN" sz="2700" dirty="0" smtClean="0">
              <a:ea typeface="宋体" panose="02010600030101010101" pitchFamily="2" charset="-122"/>
            </a:endParaRPr>
          </a:p>
          <a:p>
            <a:pPr lvl="1"/>
            <a:r>
              <a:rPr lang="en-US" altLang="zh-CN" dirty="0" smtClean="0">
                <a:ea typeface="宋体" panose="02010600030101010101" pitchFamily="2" charset="-122"/>
              </a:rPr>
              <a:t>NAND </a:t>
            </a:r>
            <a:r>
              <a:rPr lang="zh-CN" altLang="en-US" dirty="0" smtClean="0">
                <a:ea typeface="宋体" panose="02010600030101010101" pitchFamily="2" charset="-122"/>
              </a:rPr>
              <a:t>：所有输入</a:t>
            </a:r>
            <a:r>
              <a:rPr lang="en-US" altLang="zh-CN" dirty="0" smtClean="0">
                <a:ea typeface="宋体" panose="02010600030101010101" pitchFamily="2" charset="-122"/>
              </a:rPr>
              <a:t>= 1 </a:t>
            </a:r>
            <a:r>
              <a:rPr lang="zh-CN" altLang="en-US" dirty="0" smtClean="0">
                <a:ea typeface="宋体" panose="02010600030101010101" pitchFamily="2" charset="-122"/>
              </a:rPr>
              <a:t>，输出才为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r>
              <a:rPr lang="en-US" altLang="zh-CN" dirty="0" smtClean="0">
                <a:ea typeface="宋体" panose="02010600030101010101" pitchFamily="2" charset="-122"/>
              </a:rPr>
              <a:t>NOR</a:t>
            </a:r>
            <a:r>
              <a:rPr lang="zh-CN" altLang="en-US" dirty="0" smtClean="0">
                <a:ea typeface="宋体" panose="02010600030101010101" pitchFamily="2" charset="-122"/>
              </a:rPr>
              <a:t>：    所有输入</a:t>
            </a:r>
            <a:r>
              <a:rPr lang="en-US" altLang="zh-CN" dirty="0" smtClean="0">
                <a:ea typeface="宋体" panose="02010600030101010101" pitchFamily="2" charset="-122"/>
              </a:rPr>
              <a:t> = 0</a:t>
            </a:r>
            <a:r>
              <a:rPr lang="zh-CN" altLang="en-US" dirty="0" smtClean="0">
                <a:ea typeface="宋体" panose="02010600030101010101" pitchFamily="2" charset="-122"/>
              </a:rPr>
              <a:t>，输出才为</a:t>
            </a:r>
            <a:r>
              <a:rPr lang="en-US" altLang="zh-CN" dirty="0" smtClean="0">
                <a:ea typeface="宋体" panose="02010600030101010101" pitchFamily="2" charset="-122"/>
              </a:rPr>
              <a:t>1</a:t>
            </a:r>
            <a:r>
              <a:rPr lang="zh-CN" altLang="en-US"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使用二输入实现三输入的实现方法</a:t>
            </a:r>
            <a:endParaRPr lang="en-US" altLang="zh-CN" dirty="0">
              <a:ea typeface="宋体" panose="02010600030101010101" pitchFamily="2" charset="-122"/>
            </a:endParaRPr>
          </a:p>
        </p:txBody>
      </p:sp>
      <p:pic>
        <p:nvPicPr>
          <p:cNvPr id="59402" name="Picture 10" descr="C:\Documents and Settings\Greg Byrd\My Documents\ece206\mh-slides\ch03\ch03-3input.jpg"/>
          <p:cNvPicPr>
            <a:picLocks noChangeAspect="1" noChangeArrowheads="1"/>
          </p:cNvPicPr>
          <p:nvPr/>
        </p:nvPicPr>
        <p:blipFill>
          <a:blip r:embed="rId1" cstate="print"/>
          <a:srcRect/>
          <a:stretch>
            <a:fillRect/>
          </a:stretch>
        </p:blipFill>
        <p:spPr bwMode="auto">
          <a:xfrm>
            <a:off x="611560" y="4221088"/>
            <a:ext cx="7315200" cy="23955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4B5FCE74-2606-4F0B-89C2-1337A09D7ACE}" type="slidenum">
              <a:rPr lang="en-US" altLang="zh-CN"/>
            </a:fld>
            <a:endParaRPr lang="en-US" altLang="zh-CN"/>
          </a:p>
        </p:txBody>
      </p:sp>
      <p:sp>
        <p:nvSpPr>
          <p:cNvPr id="35842" name="Rectangle 2"/>
          <p:cNvSpPr>
            <a:spLocks noGrp="1" noChangeArrowheads="1"/>
          </p:cNvSpPr>
          <p:nvPr>
            <p:ph type="title"/>
          </p:nvPr>
        </p:nvSpPr>
        <p:spPr/>
        <p:txBody>
          <a:bodyPr>
            <a:normAutofit/>
          </a:bodyPr>
          <a:lstStyle/>
          <a:p>
            <a:r>
              <a:rPr lang="zh-CN" altLang="en-US" dirty="0" smtClean="0">
                <a:ea typeface="宋体" panose="02010600030101010101" pitchFamily="2" charset="-122"/>
              </a:rPr>
              <a:t>晶体管</a:t>
            </a:r>
            <a:r>
              <a:rPr lang="en-US" altLang="zh-CN" dirty="0" smtClean="0">
                <a:ea typeface="宋体" panose="02010600030101010101" pitchFamily="2" charset="-122"/>
              </a:rPr>
              <a:t>: </a:t>
            </a:r>
            <a:r>
              <a:rPr lang="zh-CN" altLang="en-US" dirty="0" smtClean="0">
                <a:ea typeface="宋体" panose="02010600030101010101" pitchFamily="2" charset="-122"/>
              </a:rPr>
              <a:t>构成计算机的最基本单元</a:t>
            </a:r>
            <a:endParaRPr lang="en-US" altLang="zh-CN" dirty="0">
              <a:ea typeface="宋体" panose="02010600030101010101" pitchFamily="2" charset="-122"/>
            </a:endParaRPr>
          </a:p>
        </p:txBody>
      </p:sp>
      <p:sp>
        <p:nvSpPr>
          <p:cNvPr id="35843" name="Rectangle 3"/>
          <p:cNvSpPr>
            <a:spLocks noGrp="1" noChangeArrowheads="1"/>
          </p:cNvSpPr>
          <p:nvPr>
            <p:ph type="body" idx="1"/>
          </p:nvPr>
        </p:nvSpPr>
        <p:spPr>
          <a:xfrm>
            <a:off x="467544" y="1484784"/>
            <a:ext cx="8229600" cy="4738531"/>
          </a:xfrm>
        </p:spPr>
        <p:txBody>
          <a:bodyPr>
            <a:normAutofit fontScale="92500" lnSpcReduction="10000"/>
          </a:bodyPr>
          <a:lstStyle/>
          <a:p>
            <a:r>
              <a:rPr lang="zh-CN" altLang="en-US" dirty="0" smtClean="0">
                <a:ea typeface="宋体" panose="02010600030101010101" pitchFamily="2" charset="-122"/>
              </a:rPr>
              <a:t>微处理器由成千上百万个晶体管组成</a:t>
            </a:r>
            <a:endParaRPr lang="en-US" altLang="zh-CN" dirty="0">
              <a:ea typeface="宋体" panose="02010600030101010101" pitchFamily="2" charset="-122"/>
            </a:endParaRPr>
          </a:p>
          <a:p>
            <a:pPr lvl="1"/>
            <a:r>
              <a:rPr lang="en-US" altLang="zh-CN" b="0" dirty="0">
                <a:ea typeface="宋体" panose="02010600030101010101" pitchFamily="2" charset="-122"/>
              </a:rPr>
              <a:t>Intel Pentium 4 (2000):</a:t>
            </a:r>
            <a:r>
              <a:rPr lang="en-US" altLang="zh-CN" dirty="0">
                <a:ea typeface="宋体" panose="02010600030101010101" pitchFamily="2" charset="-122"/>
              </a:rPr>
              <a:t> 42 million</a:t>
            </a:r>
            <a:endParaRPr lang="en-US" altLang="zh-CN" dirty="0">
              <a:ea typeface="宋体" panose="02010600030101010101" pitchFamily="2" charset="-122"/>
            </a:endParaRPr>
          </a:p>
          <a:p>
            <a:pPr lvl="1"/>
            <a:r>
              <a:rPr lang="en-US" altLang="zh-CN" b="0" dirty="0">
                <a:ea typeface="宋体" panose="02010600030101010101" pitchFamily="2" charset="-122"/>
              </a:rPr>
              <a:t>IBM PowerPC 750FX (2002):</a:t>
            </a:r>
            <a:r>
              <a:rPr lang="en-US" altLang="zh-CN" dirty="0">
                <a:ea typeface="宋体" panose="02010600030101010101" pitchFamily="2" charset="-122"/>
              </a:rPr>
              <a:t> 38 million</a:t>
            </a:r>
            <a:endParaRPr lang="en-US" altLang="zh-CN" dirty="0">
              <a:ea typeface="宋体" panose="02010600030101010101" pitchFamily="2" charset="-122"/>
            </a:endParaRPr>
          </a:p>
          <a:p>
            <a:pPr lvl="1"/>
            <a:r>
              <a:rPr lang="en-US" altLang="zh-CN" b="0" dirty="0">
                <a:ea typeface="宋体" panose="02010600030101010101" pitchFamily="2" charset="-122"/>
              </a:rPr>
              <a:t>IBM/Apple PowerPC G5 (2003): </a:t>
            </a:r>
            <a:r>
              <a:rPr lang="en-US" altLang="zh-CN" dirty="0">
                <a:ea typeface="宋体" panose="02010600030101010101" pitchFamily="2" charset="-122"/>
              </a:rPr>
              <a:t>58 million</a:t>
            </a:r>
            <a:endParaRPr lang="en-US" altLang="zh-CN" dirty="0">
              <a:ea typeface="宋体" panose="02010600030101010101" pitchFamily="2" charset="-122"/>
            </a:endParaRPr>
          </a:p>
          <a:p>
            <a:pPr>
              <a:buNone/>
            </a:pPr>
            <a:r>
              <a:rPr lang="zh-CN" altLang="en-US" dirty="0" smtClean="0">
                <a:ea typeface="宋体" panose="02010600030101010101" pitchFamily="2" charset="-122"/>
              </a:rPr>
              <a:t>层次</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晶体管</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开关</a:t>
            </a:r>
            <a:r>
              <a:rPr lang="en-US" altLang="zh-CN" dirty="0" smtClean="0">
                <a:ea typeface="宋体" panose="02010600030101010101" pitchFamily="2" charset="-122"/>
                <a:sym typeface="Wingdings" panose="05000000000000000000" pitchFamily="2" charset="2"/>
              </a:rPr>
              <a:t>(0</a:t>
            </a:r>
            <a:r>
              <a:rPr lang="zh-CN" altLang="en-US" dirty="0" smtClean="0">
                <a:ea typeface="宋体" panose="02010600030101010101" pitchFamily="2" charset="-122"/>
                <a:sym typeface="Wingdings" panose="05000000000000000000" pitchFamily="2" charset="2"/>
              </a:rPr>
              <a:t>，</a:t>
            </a:r>
            <a:r>
              <a:rPr lang="en-US" altLang="zh-CN" dirty="0" smtClean="0">
                <a:ea typeface="宋体" panose="02010600030101010101" pitchFamily="2" charset="-122"/>
                <a:sym typeface="Wingdings" panose="05000000000000000000" pitchFamily="2" charset="2"/>
              </a:rPr>
              <a:t>1)</a:t>
            </a:r>
            <a:endParaRPr lang="en-US" altLang="zh-CN" dirty="0" smtClean="0">
              <a:ea typeface="宋体" panose="02010600030101010101" pitchFamily="2" charset="-122"/>
            </a:endParaRPr>
          </a:p>
          <a:p>
            <a:r>
              <a:rPr lang="zh-CN" altLang="en-US" dirty="0" smtClean="0">
                <a:ea typeface="宋体" panose="02010600030101010101" pitchFamily="2" charset="-122"/>
              </a:rPr>
              <a:t>开关</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逻辑门</a:t>
            </a:r>
            <a:endParaRPr lang="en-US" altLang="zh-CN" dirty="0" smtClean="0">
              <a:ea typeface="宋体" panose="02010600030101010101" pitchFamily="2" charset="-122"/>
            </a:endParaRPr>
          </a:p>
          <a:p>
            <a:pPr lvl="1"/>
            <a:r>
              <a:rPr lang="en-US" altLang="zh-CN" dirty="0" smtClean="0">
                <a:ea typeface="宋体" panose="02010600030101010101" pitchFamily="2" charset="-122"/>
              </a:rPr>
              <a:t>AND</a:t>
            </a:r>
            <a:r>
              <a:rPr lang="en-US" altLang="zh-CN" dirty="0">
                <a:ea typeface="宋体" panose="02010600030101010101" pitchFamily="2" charset="-122"/>
              </a:rPr>
              <a:t>, OR, NOT</a:t>
            </a:r>
            <a:endParaRPr lang="en-US" altLang="zh-CN" dirty="0">
              <a:ea typeface="宋体" panose="02010600030101010101" pitchFamily="2" charset="-122"/>
            </a:endParaRPr>
          </a:p>
          <a:p>
            <a:r>
              <a:rPr lang="zh-CN" altLang="en-US" dirty="0" smtClean="0">
                <a:ea typeface="宋体" panose="02010600030101010101" pitchFamily="2" charset="-122"/>
              </a:rPr>
              <a:t>逻辑门</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逻辑电路</a:t>
            </a:r>
            <a:endParaRPr lang="en-US" altLang="zh-CN" dirty="0">
              <a:ea typeface="宋体" panose="02010600030101010101" pitchFamily="2" charset="-122"/>
            </a:endParaRPr>
          </a:p>
          <a:p>
            <a:pPr lvl="1"/>
            <a:r>
              <a:rPr lang="en-US" altLang="zh-CN" dirty="0">
                <a:ea typeface="宋体" panose="02010600030101010101" pitchFamily="2" charset="-122"/>
              </a:rPr>
              <a:t>Adder, multiplexer, decoder, register, …</a:t>
            </a:r>
            <a:endParaRPr lang="en-US" altLang="zh-CN" dirty="0">
              <a:ea typeface="宋体" panose="02010600030101010101" pitchFamily="2" charset="-122"/>
            </a:endParaRPr>
          </a:p>
          <a:p>
            <a:r>
              <a:rPr lang="zh-CN" altLang="en-US" dirty="0" smtClean="0">
                <a:ea typeface="宋体" panose="02010600030101010101" pitchFamily="2" charset="-122"/>
              </a:rPr>
              <a:t>逻辑电路</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微处理器</a:t>
            </a:r>
            <a:endParaRPr lang="en-US" altLang="zh-CN" dirty="0">
              <a:ea typeface="宋体" panose="02010600030101010101" pitchFamily="2" charset="-122"/>
            </a:endParaRPr>
          </a:p>
          <a:p>
            <a:pPr lvl="1"/>
            <a:r>
              <a:rPr lang="en-US" altLang="zh-CN" dirty="0">
                <a:ea typeface="宋体" panose="02010600030101010101" pitchFamily="2" charset="-122"/>
              </a:rPr>
              <a:t>LC-3</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E635458B-191B-4C7D-AD71-D3E409C9BA52}" type="slidenum">
              <a:rPr lang="en-US" altLang="zh-CN"/>
            </a:fld>
            <a:endParaRPr lang="en-US" altLang="zh-CN"/>
          </a:p>
        </p:txBody>
      </p:sp>
      <p:sp>
        <p:nvSpPr>
          <p:cNvPr id="66562" name="Rectangle 2"/>
          <p:cNvSpPr>
            <a:spLocks noGrp="1" noChangeArrowheads="1"/>
          </p:cNvSpPr>
          <p:nvPr>
            <p:ph type="title"/>
          </p:nvPr>
        </p:nvSpPr>
        <p:spPr/>
        <p:txBody>
          <a:bodyPr/>
          <a:lstStyle/>
          <a:p>
            <a:r>
              <a:rPr lang="zh-CN" altLang="en-US" dirty="0" smtClean="0">
                <a:ea typeface="宋体" panose="02010600030101010101" pitchFamily="2" charset="-122"/>
              </a:rPr>
              <a:t>小结</a:t>
            </a:r>
            <a:endParaRPr lang="en-US" altLang="zh-CN" dirty="0">
              <a:ea typeface="宋体" panose="02010600030101010101" pitchFamily="2" charset="-122"/>
            </a:endParaRPr>
          </a:p>
        </p:txBody>
      </p:sp>
      <p:sp>
        <p:nvSpPr>
          <p:cNvPr id="66563" name="Rectangle 3"/>
          <p:cNvSpPr>
            <a:spLocks noGrp="1" noChangeArrowheads="1"/>
          </p:cNvSpPr>
          <p:nvPr>
            <p:ph type="body" idx="1"/>
          </p:nvPr>
        </p:nvSpPr>
        <p:spPr/>
        <p:txBody>
          <a:bodyPr>
            <a:normAutofit fontScale="77500" lnSpcReduction="20000"/>
          </a:bodyPr>
          <a:lstStyle/>
          <a:p>
            <a:r>
              <a:rPr lang="en-US" altLang="zh-CN" dirty="0">
                <a:ea typeface="宋体" panose="02010600030101010101" pitchFamily="2" charset="-122"/>
              </a:rPr>
              <a:t>MOS </a:t>
            </a:r>
            <a:r>
              <a:rPr lang="zh-CN" altLang="en-US" dirty="0" smtClean="0">
                <a:ea typeface="宋体" panose="02010600030101010101" pitchFamily="2" charset="-122"/>
              </a:rPr>
              <a:t>晶体管是最基本的电子开关器件，用来实现最基本的逻辑门电路。</a:t>
            </a:r>
            <a:endParaRPr lang="en-US" altLang="zh-CN" dirty="0" smtClean="0">
              <a:ea typeface="宋体" panose="02010600030101010101" pitchFamily="2" charset="-122"/>
            </a:endParaRPr>
          </a:p>
          <a:p>
            <a:pPr lvl="1"/>
            <a:r>
              <a:rPr lang="en-US" altLang="zh-CN" sz="2700" dirty="0" smtClean="0">
                <a:solidFill>
                  <a:srgbClr val="009900"/>
                </a:solidFill>
                <a:ea typeface="宋体" panose="02010600030101010101" pitchFamily="2" charset="-122"/>
              </a:rPr>
              <a:t>p-MOS</a:t>
            </a:r>
            <a:endParaRPr lang="en-US" altLang="zh-CN" sz="2700" dirty="0" smtClean="0">
              <a:ea typeface="宋体" panose="02010600030101010101" pitchFamily="2" charset="-122"/>
            </a:endParaRPr>
          </a:p>
          <a:p>
            <a:pPr lvl="2"/>
            <a:r>
              <a:rPr lang="zh-CN" altLang="en-US" sz="2300" dirty="0" smtClean="0">
                <a:ea typeface="宋体" panose="02010600030101010101" pitchFamily="2" charset="-122"/>
              </a:rPr>
              <a:t>一端连接到</a:t>
            </a:r>
            <a:r>
              <a:rPr lang="en-US" altLang="zh-CN" sz="2300" dirty="0" smtClean="0">
                <a:ea typeface="宋体" panose="02010600030101010101" pitchFamily="2" charset="-122"/>
              </a:rPr>
              <a:t> </a:t>
            </a:r>
            <a:r>
              <a:rPr lang="zh-CN" altLang="en-US" sz="2300" dirty="0" smtClean="0">
                <a:ea typeface="宋体" panose="02010600030101010101" pitchFamily="2" charset="-122"/>
              </a:rPr>
              <a:t>代表高电平的正电压</a:t>
            </a:r>
            <a:r>
              <a:rPr lang="en-US" altLang="zh-CN" sz="2300" dirty="0" smtClean="0">
                <a:ea typeface="宋体" panose="02010600030101010101" pitchFamily="2" charset="-122"/>
              </a:rPr>
              <a:t>(+)</a:t>
            </a:r>
            <a:r>
              <a:rPr lang="zh-CN" altLang="en-US" sz="2300" dirty="0" smtClean="0">
                <a:ea typeface="宋体" panose="02010600030101010101" pitchFamily="2" charset="-122"/>
              </a:rPr>
              <a:t> </a:t>
            </a:r>
            <a:endParaRPr lang="en-US" altLang="zh-CN" sz="2300" dirty="0" smtClean="0">
              <a:ea typeface="宋体" panose="02010600030101010101" pitchFamily="2" charset="-122"/>
            </a:endParaRPr>
          </a:p>
          <a:p>
            <a:pPr lvl="2"/>
            <a:r>
              <a:rPr lang="zh-CN" altLang="en-US" sz="2300" dirty="0" smtClean="0">
                <a:ea typeface="宋体" panose="02010600030101010101" pitchFamily="2" charset="-122"/>
              </a:rPr>
              <a:t>当控制门输入为低时另一端输出为高电压</a:t>
            </a:r>
            <a:r>
              <a:rPr lang="en-US" altLang="zh-CN" sz="2300" dirty="0" smtClean="0">
                <a:ea typeface="宋体" panose="02010600030101010101" pitchFamily="2" charset="-122"/>
              </a:rPr>
              <a:t>(‘1’).</a:t>
            </a:r>
            <a:endParaRPr lang="en-US" altLang="zh-CN" sz="2300" dirty="0" smtClean="0">
              <a:ea typeface="宋体" panose="02010600030101010101" pitchFamily="2" charset="-122"/>
            </a:endParaRPr>
          </a:p>
          <a:p>
            <a:pPr lvl="1"/>
            <a:r>
              <a:rPr lang="en-US" altLang="zh-CN" sz="2700" dirty="0" smtClean="0">
                <a:solidFill>
                  <a:srgbClr val="009900"/>
                </a:solidFill>
                <a:ea typeface="宋体" panose="02010600030101010101" pitchFamily="2" charset="-122"/>
              </a:rPr>
              <a:t>n-MOS</a:t>
            </a:r>
            <a:endParaRPr lang="en-US" altLang="zh-CN" sz="2700" dirty="0" smtClean="0">
              <a:ea typeface="宋体" panose="02010600030101010101" pitchFamily="2" charset="-122"/>
            </a:endParaRPr>
          </a:p>
          <a:p>
            <a:pPr lvl="2"/>
            <a:r>
              <a:rPr lang="zh-CN" altLang="en-US" sz="2300" dirty="0" smtClean="0">
                <a:ea typeface="宋体" panose="02010600030101010101" pitchFamily="2" charset="-122"/>
              </a:rPr>
              <a:t>一端连接到</a:t>
            </a:r>
            <a:r>
              <a:rPr lang="en-US" altLang="zh-CN" sz="2300" dirty="0" smtClean="0">
                <a:ea typeface="宋体" panose="02010600030101010101" pitchFamily="2" charset="-122"/>
              </a:rPr>
              <a:t> </a:t>
            </a:r>
            <a:r>
              <a:rPr lang="zh-CN" altLang="en-US" sz="2300" dirty="0" smtClean="0">
                <a:ea typeface="宋体" panose="02010600030101010101" pitchFamily="2" charset="-122"/>
              </a:rPr>
              <a:t>代表低电平的</a:t>
            </a:r>
            <a:r>
              <a:rPr lang="en-US" altLang="zh-CN" sz="2300" dirty="0" smtClean="0">
                <a:ea typeface="宋体" panose="02010600030101010101" pitchFamily="2" charset="-122"/>
              </a:rPr>
              <a:t>0</a:t>
            </a:r>
            <a:r>
              <a:rPr lang="zh-CN" altLang="en-US" sz="2300" dirty="0" smtClean="0">
                <a:ea typeface="宋体" panose="02010600030101010101" pitchFamily="2" charset="-122"/>
              </a:rPr>
              <a:t>电压</a:t>
            </a:r>
            <a:r>
              <a:rPr lang="en-US" altLang="zh-CN" sz="2300" dirty="0" smtClean="0">
                <a:ea typeface="宋体" panose="02010600030101010101" pitchFamily="2" charset="-122"/>
              </a:rPr>
              <a:t>(GND)</a:t>
            </a:r>
            <a:endParaRPr lang="en-US" altLang="zh-CN" sz="2300" dirty="0" smtClean="0">
              <a:ea typeface="宋体" panose="02010600030101010101" pitchFamily="2" charset="-122"/>
            </a:endParaRPr>
          </a:p>
          <a:p>
            <a:pPr lvl="2"/>
            <a:r>
              <a:rPr lang="en-US" altLang="zh-CN" sz="2300" dirty="0" smtClean="0">
                <a:ea typeface="宋体" panose="02010600030101010101" pitchFamily="2" charset="-122"/>
              </a:rPr>
              <a:t> </a:t>
            </a:r>
            <a:r>
              <a:rPr lang="zh-CN" altLang="en-US" sz="2300" dirty="0" smtClean="0">
                <a:ea typeface="宋体" panose="02010600030101010101" pitchFamily="2" charset="-122"/>
              </a:rPr>
              <a:t>当控制门输入为低时另一端输出为低电压</a:t>
            </a:r>
            <a:r>
              <a:rPr lang="en-US" altLang="zh-CN" sz="2300" dirty="0" smtClean="0">
                <a:ea typeface="宋体" panose="02010600030101010101" pitchFamily="2" charset="-122"/>
              </a:rPr>
              <a:t>(‘0’).</a:t>
            </a:r>
            <a:endParaRPr lang="en-US" altLang="zh-CN" sz="2300" dirty="0" smtClean="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基本门电路</a:t>
            </a:r>
            <a:r>
              <a:rPr lang="en-US" altLang="zh-CN" dirty="0" smtClean="0">
                <a:ea typeface="宋体" panose="02010600030101010101" pitchFamily="2" charset="-122"/>
              </a:rPr>
              <a:t>: </a:t>
            </a:r>
            <a:r>
              <a:rPr lang="en-US" altLang="zh-CN" dirty="0">
                <a:ea typeface="宋体" panose="02010600030101010101" pitchFamily="2" charset="-122"/>
              </a:rPr>
              <a:t>NOT, NOR, </a:t>
            </a:r>
            <a:r>
              <a:rPr lang="en-US" altLang="zh-CN" dirty="0" smtClean="0">
                <a:ea typeface="宋体" panose="02010600030101010101" pitchFamily="2" charset="-122"/>
              </a:rPr>
              <a:t>NAND</a:t>
            </a:r>
            <a:r>
              <a:rPr lang="zh-CN" altLang="en-US" dirty="0" smtClean="0">
                <a:ea typeface="宋体" panose="02010600030101010101" pitchFamily="2" charset="-122"/>
              </a:rPr>
              <a:t>（分别用</a:t>
            </a:r>
            <a:r>
              <a:rPr lang="en-US" altLang="zh-CN" dirty="0" smtClean="0">
                <a:ea typeface="宋体" panose="02010600030101010101" pitchFamily="2" charset="-122"/>
              </a:rPr>
              <a:t>2</a:t>
            </a: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a:t>
            </a:r>
            <a:r>
              <a:rPr lang="en-US" altLang="zh-CN" dirty="0" smtClean="0">
                <a:ea typeface="宋体" panose="02010600030101010101" pitchFamily="2" charset="-122"/>
              </a:rPr>
              <a:t>4mos</a:t>
            </a:r>
            <a:r>
              <a:rPr lang="zh-CN" altLang="en-US" dirty="0" smtClean="0">
                <a:ea typeface="宋体" panose="02010600030101010101" pitchFamily="2" charset="-122"/>
              </a:rPr>
              <a:t>晶体管）</a:t>
            </a:r>
            <a:endParaRPr lang="en-US" altLang="zh-CN" dirty="0">
              <a:ea typeface="宋体" panose="02010600030101010101" pitchFamily="2" charset="-122"/>
            </a:endParaRPr>
          </a:p>
          <a:p>
            <a:pPr lvl="1"/>
            <a:r>
              <a:rPr lang="zh-CN" altLang="en-US" dirty="0" smtClean="0">
                <a:ea typeface="宋体" panose="02010600030101010101" pitchFamily="2" charset="-122"/>
              </a:rPr>
              <a:t>逻辑功能通常用</a:t>
            </a:r>
            <a:r>
              <a:rPr lang="en-US" altLang="zh-CN" dirty="0" smtClean="0">
                <a:ea typeface="宋体" panose="02010600030101010101" pitchFamily="2" charset="-122"/>
              </a:rPr>
              <a:t>AND</a:t>
            </a:r>
            <a:r>
              <a:rPr lang="en-US" altLang="zh-CN" dirty="0">
                <a:ea typeface="宋体" panose="02010600030101010101" pitchFamily="2" charset="-122"/>
              </a:rPr>
              <a:t>, OR, and </a:t>
            </a:r>
            <a:r>
              <a:rPr lang="en-US" altLang="zh-CN" dirty="0" smtClean="0">
                <a:ea typeface="宋体" panose="02010600030101010101" pitchFamily="2" charset="-122"/>
              </a:rPr>
              <a:t>NOT</a:t>
            </a:r>
            <a:r>
              <a:rPr lang="zh-CN" altLang="en-US" dirty="0" smtClean="0">
                <a:ea typeface="宋体" panose="02010600030101010101" pitchFamily="2" charset="-122"/>
              </a:rPr>
              <a:t>表示</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摩根定律（</a:t>
            </a:r>
            <a:r>
              <a:rPr lang="zh-CN" altLang="en-US" dirty="0" smtClean="0"/>
              <a:t>反演律</a:t>
            </a:r>
            <a:r>
              <a:rPr lang="en-US" altLang="zh-CN" dirty="0" smtClean="0"/>
              <a:t>)</a:t>
            </a:r>
            <a:endParaRPr lang="en-US" altLang="zh-CN" dirty="0" smtClean="0"/>
          </a:p>
          <a:p>
            <a:pPr>
              <a:buNone/>
            </a:pPr>
            <a:r>
              <a:rPr lang="zh-CN" altLang="en-US" dirty="0" smtClean="0">
                <a:ea typeface="宋体" panose="02010600030101010101" pitchFamily="2" charset="-122"/>
              </a:rPr>
              <a:t>    实现与或操作的转换</a:t>
            </a:r>
            <a:endParaRPr lang="en-US" altLang="zh-CN"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33888E34-1B32-4892-83B0-DC1F038C01E6}" type="slidenum">
              <a:rPr lang="en-US" altLang="zh-CN"/>
            </a:fld>
            <a:endParaRPr lang="en-US" altLang="zh-CN"/>
          </a:p>
        </p:txBody>
      </p:sp>
      <p:sp>
        <p:nvSpPr>
          <p:cNvPr id="1026" name="Rectangle 2"/>
          <p:cNvSpPr>
            <a:spLocks noGrp="1" noChangeArrowheads="1"/>
          </p:cNvSpPr>
          <p:nvPr>
            <p:ph type="title"/>
          </p:nvPr>
        </p:nvSpPr>
        <p:spPr/>
        <p:txBody>
          <a:bodyPr>
            <a:normAutofit/>
          </a:bodyPr>
          <a:lstStyle/>
          <a:p>
            <a:r>
              <a:rPr lang="zh-CN" altLang="en-US" dirty="0" smtClean="0">
                <a:ea typeface="宋体" panose="02010600030101010101" pitchFamily="2" charset="-122"/>
              </a:rPr>
              <a:t>利用基本门电路设计功能电路</a:t>
            </a:r>
            <a:endParaRPr lang="en-US" altLang="zh-CN" dirty="0">
              <a:ea typeface="宋体" panose="02010600030101010101" pitchFamily="2" charset="-122"/>
            </a:endParaRPr>
          </a:p>
        </p:txBody>
      </p:sp>
      <p:sp>
        <p:nvSpPr>
          <p:cNvPr id="1027" name="Rectangle 3"/>
          <p:cNvSpPr>
            <a:spLocks noGrp="1" noChangeArrowheads="1"/>
          </p:cNvSpPr>
          <p:nvPr>
            <p:ph type="body" idx="1"/>
          </p:nvPr>
        </p:nvSpPr>
        <p:spPr>
          <a:xfrm>
            <a:off x="228600" y="1219200"/>
            <a:ext cx="8534400" cy="5105400"/>
          </a:xfrm>
        </p:spPr>
        <p:txBody>
          <a:bodyPr>
            <a:normAutofit/>
          </a:bodyPr>
          <a:lstStyle/>
          <a:p>
            <a:r>
              <a:rPr lang="zh-CN" altLang="en-US" i="1" dirty="0" smtClean="0">
                <a:ea typeface="宋体" panose="02010600030101010101" pitchFamily="2" charset="-122"/>
              </a:rPr>
              <a:t>组合逻辑电路</a:t>
            </a:r>
            <a:endParaRPr lang="en-US" altLang="zh-CN" b="0" i="1" dirty="0" smtClean="0">
              <a:ea typeface="宋体" panose="02010600030101010101" pitchFamily="2" charset="-122"/>
            </a:endParaRPr>
          </a:p>
          <a:p>
            <a:pPr lvl="1"/>
            <a:r>
              <a:rPr lang="zh-CN" altLang="en-US" dirty="0" smtClean="0">
                <a:ea typeface="宋体" panose="02010600030101010101" pitchFamily="2" charset="-122"/>
              </a:rPr>
              <a:t>输出只依赖当前的输入</a:t>
            </a:r>
            <a:endParaRPr lang="en-US" altLang="zh-CN" dirty="0">
              <a:ea typeface="宋体" panose="02010600030101010101" pitchFamily="2" charset="-122"/>
            </a:endParaRPr>
          </a:p>
          <a:p>
            <a:pPr lvl="1"/>
            <a:r>
              <a:rPr lang="zh-CN" altLang="en-US" dirty="0" smtClean="0">
                <a:ea typeface="宋体" panose="02010600030101010101" pitchFamily="2" charset="-122"/>
              </a:rPr>
              <a:t>无状态（无存储电路）</a:t>
            </a:r>
            <a:endParaRPr lang="en-US" altLang="zh-CN" dirty="0" smtClean="0">
              <a:ea typeface="宋体" panose="02010600030101010101" pitchFamily="2" charset="-122"/>
            </a:endParaRPr>
          </a:p>
          <a:p>
            <a:pPr lvl="1"/>
            <a:endParaRPr lang="en-US" altLang="zh-CN" dirty="0">
              <a:ea typeface="宋体" panose="02010600030101010101" pitchFamily="2" charset="-122"/>
            </a:endParaRPr>
          </a:p>
          <a:p>
            <a:r>
              <a:rPr lang="zh-CN" altLang="en-US" b="0" i="1" dirty="0" smtClean="0">
                <a:ea typeface="宋体" panose="02010600030101010101" pitchFamily="2" charset="-122"/>
              </a:rPr>
              <a:t>时序逻辑电路</a:t>
            </a:r>
            <a:endParaRPr lang="en-US" altLang="zh-CN" b="0" i="1" dirty="0" smtClean="0">
              <a:ea typeface="宋体" panose="02010600030101010101" pitchFamily="2" charset="-122"/>
            </a:endParaRPr>
          </a:p>
          <a:p>
            <a:pPr lvl="1"/>
            <a:r>
              <a:rPr lang="zh-CN" altLang="en-US" dirty="0" smtClean="0">
                <a:ea typeface="宋体" panose="02010600030101010101" pitchFamily="2" charset="-122"/>
              </a:rPr>
              <a:t>输出不仅依赖当前的输入还取决于电路过去的状态</a:t>
            </a:r>
            <a:endParaRPr lang="en-US" altLang="zh-CN" dirty="0" smtClean="0">
              <a:ea typeface="宋体" panose="02010600030101010101" pitchFamily="2" charset="-122"/>
            </a:endParaRPr>
          </a:p>
          <a:p>
            <a:pPr lvl="1"/>
            <a:r>
              <a:rPr lang="zh-CN" altLang="en-US" dirty="0" smtClean="0">
                <a:ea typeface="宋体" panose="02010600030101010101" pitchFamily="2" charset="-122"/>
              </a:rPr>
              <a:t>利用存储电路存储电路过去的状态信息</a:t>
            </a:r>
            <a:endParaRPr lang="en-US" altLang="zh-CN" dirty="0" smtClean="0">
              <a:ea typeface="宋体" panose="02010600030101010101" pitchFamily="2" charset="-122"/>
            </a:endParaRPr>
          </a:p>
          <a:p>
            <a:pPr lvl="1"/>
            <a:r>
              <a:rPr lang="zh-CN" altLang="en-US" i="1" dirty="0" smtClean="0">
                <a:ea typeface="宋体" panose="02010600030101010101" pitchFamily="2" charset="-122"/>
              </a:rPr>
              <a:t>时序逻辑电路</a:t>
            </a:r>
            <a:r>
              <a:rPr lang="en-US" altLang="zh-CN" i="1" dirty="0" smtClean="0">
                <a:ea typeface="宋体" panose="02010600030101010101" pitchFamily="2" charset="-122"/>
              </a:rPr>
              <a:t>=</a:t>
            </a:r>
            <a:r>
              <a:rPr lang="zh-CN" altLang="en-US" i="1" dirty="0" smtClean="0">
                <a:ea typeface="宋体" panose="02010600030101010101" pitchFamily="2" charset="-122"/>
              </a:rPr>
              <a:t>组合逻辑电路</a:t>
            </a:r>
            <a:r>
              <a:rPr lang="en-US" altLang="zh-CN" i="1" dirty="0" smtClean="0">
                <a:ea typeface="宋体" panose="02010600030101010101" pitchFamily="2" charset="-122"/>
              </a:rPr>
              <a:t>+</a:t>
            </a:r>
            <a:r>
              <a:rPr lang="zh-CN" altLang="en-US" i="1" dirty="0" smtClean="0">
                <a:ea typeface="宋体" panose="02010600030101010101" pitchFamily="2" charset="-122"/>
              </a:rPr>
              <a:t>存储电路</a:t>
            </a:r>
            <a:endParaRPr lang="en-US" altLang="zh-CN" i="1" dirty="0" smtClean="0">
              <a:ea typeface="宋体" panose="02010600030101010101" pitchFamily="2" charset="-122"/>
            </a:endParaRPr>
          </a:p>
          <a:p>
            <a:pPr lvl="1"/>
            <a:endParaRPr lang="en-US" altLang="zh-CN" i="1" dirty="0" smtClean="0">
              <a:ea typeface="宋体" panose="02010600030101010101" pitchFamily="2" charset="-122"/>
            </a:endParaRPr>
          </a:p>
          <a:p>
            <a:r>
              <a:rPr lang="zh-CN" altLang="en-US" dirty="0" smtClean="0">
                <a:ea typeface="宋体" panose="02010600030101010101" pitchFamily="2" charset="-122"/>
              </a:rPr>
              <a:t>我们先学习些常用的组合逻辑的功能电路</a:t>
            </a:r>
            <a:r>
              <a:rPr lang="en-US" altLang="zh-CN" dirty="0" smtClean="0">
                <a:ea typeface="宋体" panose="02010600030101010101" pitchFamily="2" charset="-122"/>
              </a:rPr>
              <a:t>,</a:t>
            </a:r>
            <a:r>
              <a:rPr lang="zh-CN" altLang="en-US" dirty="0" smtClean="0">
                <a:ea typeface="宋体" panose="02010600030101010101" pitchFamily="2" charset="-122"/>
              </a:rPr>
              <a:t>然后再学习时序电路。</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484784"/>
            <a:ext cx="8208912" cy="4525963"/>
          </a:xfrm>
        </p:spPr>
        <p:txBody>
          <a:bodyPr>
            <a:normAutofit/>
          </a:bodyPr>
          <a:lstStyle/>
          <a:p>
            <a:r>
              <a:rPr lang="zh-CN" altLang="en-US" dirty="0" smtClean="0"/>
              <a:t>真值表</a:t>
            </a:r>
            <a:r>
              <a:rPr lang="en-US" altLang="zh-CN" dirty="0" smtClean="0">
                <a:sym typeface="Wingdings" panose="05000000000000000000" pitchFamily="2" charset="2"/>
              </a:rPr>
              <a:t> </a:t>
            </a:r>
            <a:r>
              <a:rPr lang="zh-CN" altLang="en-US" dirty="0" smtClean="0">
                <a:sym typeface="Wingdings" panose="05000000000000000000" pitchFamily="2" charset="2"/>
              </a:rPr>
              <a:t>逻辑表达式的方法</a:t>
            </a:r>
            <a:endParaRPr lang="en-US" altLang="zh-CN" dirty="0" smtClean="0">
              <a:sym typeface="Wingdings" panose="05000000000000000000" pitchFamily="2" charset="2"/>
            </a:endParaRPr>
          </a:p>
          <a:p>
            <a:pPr>
              <a:buNone/>
            </a:pPr>
            <a:r>
              <a:rPr lang="zh-CN" altLang="en-US" dirty="0" smtClean="0">
                <a:ea typeface="宋体" panose="02010600030101010101" pitchFamily="2" charset="-122"/>
              </a:rPr>
              <a:t>      可以将任意</a:t>
            </a:r>
            <a:r>
              <a:rPr lang="zh-CN" altLang="en-US" dirty="0" smtClean="0"/>
              <a:t>真值表转换成基于</a:t>
            </a:r>
            <a:r>
              <a:rPr lang="en-US" altLang="zh-CN" dirty="0" smtClean="0">
                <a:ea typeface="宋体" panose="02010600030101010101" pitchFamily="2" charset="-122"/>
              </a:rPr>
              <a:t>AND, OR, NOT</a:t>
            </a:r>
            <a:r>
              <a:rPr lang="zh-CN" altLang="en-US" dirty="0" smtClean="0">
                <a:ea typeface="宋体" panose="02010600030101010101" pitchFamily="2" charset="-122"/>
              </a:rPr>
              <a:t>操作的逻辑表达式</a:t>
            </a:r>
            <a:r>
              <a:rPr lang="en-US" altLang="zh-CN" dirty="0" smtClean="0">
                <a:ea typeface="宋体" panose="02010600030101010101" pitchFamily="2" charset="-122"/>
              </a:rPr>
              <a:t>(</a:t>
            </a:r>
            <a:r>
              <a:rPr lang="zh-CN" altLang="en-US" dirty="0" smtClean="0">
                <a:ea typeface="宋体" panose="02010600030101010101" pitchFamily="2" charset="-122"/>
              </a:rPr>
              <a:t>逻辑完备性</a:t>
            </a:r>
            <a:r>
              <a:rPr lang="en-US" altLang="zh-CN" dirty="0" smtClean="0">
                <a:ea typeface="宋体" panose="02010600030101010101" pitchFamily="2" charset="-122"/>
              </a:rPr>
              <a:t>)</a:t>
            </a:r>
            <a:endParaRPr lang="en-US" altLang="zh-CN" dirty="0" smtClean="0">
              <a:ea typeface="宋体" panose="02010600030101010101" pitchFamily="2" charset="-122"/>
            </a:endParaRPr>
          </a:p>
          <a:p>
            <a:pPr>
              <a:lnSpc>
                <a:spcPct val="130000"/>
              </a:lnSpc>
              <a:spcBef>
                <a:spcPct val="50000"/>
              </a:spcBef>
              <a:buNone/>
            </a:pPr>
            <a:r>
              <a:rPr kumimoji="1" lang="zh-CN" altLang="en-US" sz="2200" dirty="0" smtClean="0">
                <a:latin typeface="Times New Roman" panose="02020603050405020304" pitchFamily="18" charset="0"/>
              </a:rPr>
              <a:t>         </a:t>
            </a:r>
            <a:r>
              <a:rPr kumimoji="1" lang="en-US" altLang="zh-CN" sz="2200" dirty="0" smtClean="0">
                <a:latin typeface="Times New Roman" panose="02020603050405020304" pitchFamily="18" charset="0"/>
              </a:rPr>
              <a:t>(1)  </a:t>
            </a:r>
            <a:r>
              <a:rPr kumimoji="1" lang="zh-CN" altLang="en-US" sz="2200" dirty="0" smtClean="0">
                <a:latin typeface="Times New Roman" panose="02020603050405020304" pitchFamily="18" charset="0"/>
              </a:rPr>
              <a:t>找出输出</a:t>
            </a:r>
            <a:r>
              <a:rPr kumimoji="1" lang="en-US" altLang="zh-CN" sz="2200" dirty="0" smtClean="0">
                <a:latin typeface="Times New Roman" panose="02020603050405020304" pitchFamily="18" charset="0"/>
              </a:rPr>
              <a:t>F = 1</a:t>
            </a:r>
            <a:r>
              <a:rPr kumimoji="1" lang="zh-CN" altLang="en-US" sz="2200" dirty="0" smtClean="0">
                <a:latin typeface="Times New Roman" panose="02020603050405020304" pitchFamily="18" charset="0"/>
              </a:rPr>
              <a:t>的行；</a:t>
            </a:r>
            <a:endParaRPr kumimoji="1" lang="zh-CN" altLang="en-US" sz="2200" dirty="0" smtClean="0">
              <a:latin typeface="Times New Roman" panose="02020603050405020304" pitchFamily="18" charset="0"/>
            </a:endParaRPr>
          </a:p>
          <a:p>
            <a:pPr>
              <a:lnSpc>
                <a:spcPct val="130000"/>
              </a:lnSpc>
              <a:spcBef>
                <a:spcPct val="50000"/>
              </a:spcBef>
              <a:buNone/>
            </a:pPr>
            <a:r>
              <a:rPr kumimoji="1" lang="zh-CN" altLang="en-US" sz="2200" dirty="0" smtClean="0">
                <a:latin typeface="Times New Roman" panose="02020603050405020304" pitchFamily="18" charset="0"/>
              </a:rPr>
              <a:t>         </a:t>
            </a:r>
            <a:r>
              <a:rPr kumimoji="1" lang="en-US" altLang="zh-CN" sz="2200" dirty="0" smtClean="0">
                <a:latin typeface="Times New Roman" panose="02020603050405020304" pitchFamily="18" charset="0"/>
              </a:rPr>
              <a:t>(2)  </a:t>
            </a:r>
            <a:r>
              <a:rPr kumimoji="1" lang="zh-CN" altLang="en-US" sz="2200" dirty="0" smtClean="0">
                <a:latin typeface="Times New Roman" panose="02020603050405020304" pitchFamily="18" charset="0"/>
              </a:rPr>
              <a:t>对每个</a:t>
            </a:r>
            <a:r>
              <a:rPr kumimoji="1" lang="en-US" altLang="zh-CN" sz="2200" dirty="0" smtClean="0">
                <a:latin typeface="Times New Roman" panose="02020603050405020304" pitchFamily="18" charset="0"/>
              </a:rPr>
              <a:t>F = 1</a:t>
            </a:r>
            <a:r>
              <a:rPr kumimoji="1" lang="zh-CN" altLang="en-US" sz="2200" dirty="0" smtClean="0">
                <a:latin typeface="Times New Roman" panose="02020603050405020304" pitchFamily="18" charset="0"/>
              </a:rPr>
              <a:t>的行， 取值为</a:t>
            </a:r>
            <a:r>
              <a:rPr kumimoji="1" lang="en-US" altLang="zh-CN" sz="2200" dirty="0" smtClean="0">
                <a:latin typeface="Times New Roman" panose="02020603050405020304" pitchFamily="18" charset="0"/>
              </a:rPr>
              <a:t>1</a:t>
            </a:r>
            <a:r>
              <a:rPr kumimoji="1" lang="zh-CN" altLang="en-US" sz="2200" dirty="0" smtClean="0">
                <a:latin typeface="Times New Roman" panose="02020603050405020304" pitchFamily="18" charset="0"/>
              </a:rPr>
              <a:t>的变量用原变量表示， 取值为</a:t>
            </a:r>
            <a:r>
              <a:rPr kumimoji="1" lang="en-US" altLang="zh-CN" sz="2200" dirty="0" smtClean="0">
                <a:latin typeface="Times New Roman" panose="02020603050405020304" pitchFamily="18" charset="0"/>
              </a:rPr>
              <a:t>0</a:t>
            </a:r>
            <a:r>
              <a:rPr kumimoji="1" lang="zh-CN" altLang="en-US" sz="2200" dirty="0" smtClean="0">
                <a:latin typeface="Times New Roman" panose="02020603050405020304" pitchFamily="18" charset="0"/>
              </a:rPr>
              <a:t>的变量用反变量表示，形成与表达式；</a:t>
            </a:r>
            <a:endParaRPr kumimoji="1" lang="zh-CN" altLang="en-US" sz="2200" dirty="0" smtClean="0">
              <a:latin typeface="Times New Roman" panose="02020603050405020304" pitchFamily="18" charset="0"/>
            </a:endParaRPr>
          </a:p>
          <a:p>
            <a:pPr>
              <a:lnSpc>
                <a:spcPct val="130000"/>
              </a:lnSpc>
              <a:spcBef>
                <a:spcPct val="50000"/>
              </a:spcBef>
              <a:buNone/>
            </a:pPr>
            <a:r>
              <a:rPr kumimoji="1" lang="zh-CN" altLang="en-US" sz="2200" dirty="0" smtClean="0">
                <a:latin typeface="Times New Roman" panose="02020603050405020304" pitchFamily="18" charset="0"/>
              </a:rPr>
              <a:t>         </a:t>
            </a:r>
            <a:r>
              <a:rPr kumimoji="1" lang="en-US" altLang="zh-CN" sz="2200" dirty="0" smtClean="0">
                <a:latin typeface="Times New Roman" panose="02020603050405020304" pitchFamily="18" charset="0"/>
              </a:rPr>
              <a:t>(3)  </a:t>
            </a:r>
            <a:r>
              <a:rPr kumimoji="1" lang="zh-CN" altLang="en-US" sz="2200" dirty="0" smtClean="0">
                <a:latin typeface="Times New Roman" panose="02020603050405020304" pitchFamily="18" charset="0"/>
              </a:rPr>
              <a:t>将各个与表达式进行逻辑或， 得到最终的逻辑表达式。</a:t>
            </a:r>
            <a:endParaRPr lang="en-US" altLang="zh-CN" sz="2200" dirty="0" smtClean="0">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zh-CN" altLang="en-US" dirty="0" smtClean="0"/>
              <a:t>简单组合逻辑电路设计</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3"/>
          <p:cNvSpPr>
            <a:spLocks noGrp="1"/>
          </p:cNvSpPr>
          <p:nvPr>
            <p:ph type="sldNum" sz="quarter" idx="10"/>
          </p:nvPr>
        </p:nvSpPr>
        <p:spPr/>
        <p:txBody>
          <a:bodyPr/>
          <a:lstStyle/>
          <a:p>
            <a:r>
              <a:rPr lang="en-US" altLang="zh-CN"/>
              <a:t>3-</a:t>
            </a:r>
            <a:fld id="{ADBA561A-D11B-4FBB-AEF3-00F2DAA7D010}" type="slidenum">
              <a:rPr lang="en-US" altLang="zh-CN"/>
            </a:fld>
            <a:endParaRPr lang="en-US" altLang="zh-CN"/>
          </a:p>
        </p:txBody>
      </p:sp>
      <p:sp>
        <p:nvSpPr>
          <p:cNvPr id="58370" name="Rectangle 2"/>
          <p:cNvSpPr>
            <a:spLocks noGrp="1" noChangeArrowheads="1"/>
          </p:cNvSpPr>
          <p:nvPr>
            <p:ph type="title"/>
          </p:nvPr>
        </p:nvSpPr>
        <p:spPr/>
        <p:txBody>
          <a:bodyPr/>
          <a:lstStyle/>
          <a:p>
            <a:r>
              <a:rPr lang="zh-CN" altLang="en-US" dirty="0" smtClean="0">
                <a:ea typeface="宋体" panose="02010600030101010101" pitchFamily="2" charset="-122"/>
              </a:rPr>
              <a:t>例子：</a:t>
            </a:r>
            <a:endParaRPr lang="en-US" altLang="zh-CN" dirty="0">
              <a:ea typeface="宋体" panose="02010600030101010101" pitchFamily="2" charset="-122"/>
            </a:endParaRPr>
          </a:p>
        </p:txBody>
      </p:sp>
      <p:sp>
        <p:nvSpPr>
          <p:cNvPr id="58371" name="Rectangle 3"/>
          <p:cNvSpPr>
            <a:spLocks noGrp="1" noChangeArrowheads="1"/>
          </p:cNvSpPr>
          <p:nvPr>
            <p:ph type="body" idx="1"/>
          </p:nvPr>
        </p:nvSpPr>
        <p:spPr>
          <a:xfrm>
            <a:off x="467544" y="1124744"/>
            <a:ext cx="8229600" cy="4525963"/>
          </a:xfrm>
        </p:spPr>
        <p:txBody>
          <a:bodyPr/>
          <a:lstStyle/>
          <a:p>
            <a:endParaRPr lang="en-US" altLang="zh-CN" dirty="0" smtClean="0">
              <a:ea typeface="宋体" panose="02010600030101010101" pitchFamily="2" charset="-122"/>
            </a:endParaRPr>
          </a:p>
          <a:p>
            <a:r>
              <a:rPr lang="en-US" altLang="zh-CN" dirty="0" smtClean="0">
                <a:ea typeface="宋体" panose="02010600030101010101" pitchFamily="2" charset="-122"/>
              </a:rPr>
              <a:t>D=ABC+ABC</a:t>
            </a:r>
            <a:endParaRPr lang="en-US" altLang="zh-CN" dirty="0">
              <a:ea typeface="宋体" panose="02010600030101010101" pitchFamily="2" charset="-122"/>
            </a:endParaRPr>
          </a:p>
        </p:txBody>
      </p:sp>
      <p:graphicFrame>
        <p:nvGraphicFramePr>
          <p:cNvPr id="58432" name="Group 64"/>
          <p:cNvGraphicFramePr>
            <a:graphicFrameLocks noGrp="1"/>
          </p:cNvGraphicFramePr>
          <p:nvPr/>
        </p:nvGraphicFramePr>
        <p:xfrm>
          <a:off x="755576" y="2132856"/>
          <a:ext cx="1981200" cy="4038600"/>
        </p:xfrm>
        <a:graphic>
          <a:graphicData uri="http://schemas.openxmlformats.org/drawingml/2006/table">
            <a:tbl>
              <a:tblPr/>
              <a:tblGrid>
                <a:gridCol w="457200"/>
                <a:gridCol w="457200"/>
                <a:gridCol w="457200"/>
                <a:gridCol w="6096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A</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B</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D</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58434" name="Text Box 66"/>
          <p:cNvSpPr txBox="1">
            <a:spLocks noChangeArrowheads="1"/>
          </p:cNvSpPr>
          <p:nvPr/>
        </p:nvSpPr>
        <p:spPr bwMode="auto">
          <a:xfrm>
            <a:off x="6096000" y="2438400"/>
            <a:ext cx="2754313" cy="1006475"/>
          </a:xfrm>
          <a:prstGeom prst="rect">
            <a:avLst/>
          </a:prstGeom>
          <a:noFill/>
          <a:ln w="9525">
            <a:noFill/>
            <a:miter lim="800000"/>
          </a:ln>
          <a:effectLst/>
        </p:spPr>
        <p:txBody>
          <a:bodyPr wrap="none">
            <a:spAutoFit/>
          </a:bodyPr>
          <a:lstStyle/>
          <a:p>
            <a:pPr marL="282575" indent="-282575" algn="l"/>
            <a:r>
              <a:rPr lang="en-US" altLang="zh-CN" sz="2000">
                <a:latin typeface="Franklin Gothic Book" panose="020B0503020102020204" pitchFamily="34" charset="0"/>
                <a:ea typeface="宋体" panose="02010600030101010101" pitchFamily="2" charset="-122"/>
              </a:rPr>
              <a:t>1. AND combinations </a:t>
            </a:r>
            <a:br>
              <a:rPr lang="en-US" altLang="zh-CN" sz="2000">
                <a:latin typeface="Franklin Gothic Book" panose="020B0503020102020204" pitchFamily="34" charset="0"/>
                <a:ea typeface="宋体" panose="02010600030101010101" pitchFamily="2" charset="-122"/>
              </a:rPr>
            </a:br>
            <a:r>
              <a:rPr lang="en-US" altLang="zh-CN" sz="2000">
                <a:latin typeface="Franklin Gothic Book" panose="020B0503020102020204" pitchFamily="34" charset="0"/>
                <a:ea typeface="宋体" panose="02010600030101010101" pitchFamily="2" charset="-122"/>
              </a:rPr>
              <a:t>that yield a "1" in the </a:t>
            </a:r>
            <a:br>
              <a:rPr lang="en-US" altLang="zh-CN" sz="2000">
                <a:latin typeface="Franklin Gothic Book" panose="020B0503020102020204" pitchFamily="34" charset="0"/>
                <a:ea typeface="宋体" panose="02010600030101010101" pitchFamily="2" charset="-122"/>
              </a:rPr>
            </a:br>
            <a:r>
              <a:rPr lang="en-US" altLang="zh-CN" sz="2000">
                <a:latin typeface="Franklin Gothic Book" panose="020B0503020102020204" pitchFamily="34" charset="0"/>
                <a:ea typeface="宋体" panose="02010600030101010101" pitchFamily="2" charset="-122"/>
              </a:rPr>
              <a:t>truth table.</a:t>
            </a:r>
            <a:endParaRPr lang="en-US" altLang="zh-CN" sz="2000">
              <a:latin typeface="Franklin Gothic Book" panose="020B0503020102020204" pitchFamily="34" charset="0"/>
              <a:ea typeface="宋体" panose="02010600030101010101" pitchFamily="2" charset="-122"/>
            </a:endParaRPr>
          </a:p>
        </p:txBody>
      </p:sp>
      <p:sp>
        <p:nvSpPr>
          <p:cNvPr id="58435" name="Text Box 67"/>
          <p:cNvSpPr txBox="1">
            <a:spLocks noChangeArrowheads="1"/>
          </p:cNvSpPr>
          <p:nvPr/>
        </p:nvSpPr>
        <p:spPr bwMode="auto">
          <a:xfrm>
            <a:off x="6096000" y="4343400"/>
            <a:ext cx="2330450" cy="701675"/>
          </a:xfrm>
          <a:prstGeom prst="rect">
            <a:avLst/>
          </a:prstGeom>
          <a:noFill/>
          <a:ln w="9525">
            <a:noFill/>
            <a:miter lim="800000"/>
          </a:ln>
          <a:effectLst/>
        </p:spPr>
        <p:txBody>
          <a:bodyPr wrap="none">
            <a:spAutoFit/>
          </a:bodyPr>
          <a:lstStyle/>
          <a:p>
            <a:pPr marL="282575" indent="-282575" algn="l"/>
            <a:r>
              <a:rPr lang="en-US" altLang="zh-CN" sz="2000">
                <a:latin typeface="Franklin Gothic Book" panose="020B0503020102020204" pitchFamily="34" charset="0"/>
                <a:ea typeface="宋体" panose="02010600030101010101" pitchFamily="2" charset="-122"/>
              </a:rPr>
              <a:t>2. OR the results</a:t>
            </a:r>
            <a:br>
              <a:rPr lang="en-US" altLang="zh-CN" sz="2000">
                <a:latin typeface="Franklin Gothic Book" panose="020B0503020102020204" pitchFamily="34" charset="0"/>
                <a:ea typeface="宋体" panose="02010600030101010101" pitchFamily="2" charset="-122"/>
              </a:rPr>
            </a:br>
            <a:r>
              <a:rPr lang="en-US" altLang="zh-CN" sz="2000">
                <a:latin typeface="Franklin Gothic Book" panose="020B0503020102020204" pitchFamily="34" charset="0"/>
                <a:ea typeface="宋体" panose="02010600030101010101" pitchFamily="2" charset="-122"/>
              </a:rPr>
              <a:t>of the AND gates.</a:t>
            </a:r>
            <a:endParaRPr lang="en-US" altLang="zh-CN" sz="2000">
              <a:latin typeface="Franklin Gothic Book" panose="020B0503020102020204" pitchFamily="34" charset="0"/>
              <a:ea typeface="宋体" panose="02010600030101010101" pitchFamily="2" charset="-122"/>
            </a:endParaRPr>
          </a:p>
        </p:txBody>
      </p:sp>
      <p:pic>
        <p:nvPicPr>
          <p:cNvPr id="58436" name="Picture 68" descr="C:\Documents and Settings\Greg Byrd\My Documents\ece206\mh-slides\ch03\ch03-complete.jpg"/>
          <p:cNvPicPr>
            <a:picLocks noChangeAspect="1" noChangeArrowheads="1"/>
          </p:cNvPicPr>
          <p:nvPr/>
        </p:nvPicPr>
        <p:blipFill>
          <a:blip r:embed="rId1" cstate="print"/>
          <a:srcRect/>
          <a:stretch>
            <a:fillRect/>
          </a:stretch>
        </p:blipFill>
        <p:spPr bwMode="auto">
          <a:xfrm>
            <a:off x="3707904" y="1916832"/>
            <a:ext cx="2073275" cy="4267200"/>
          </a:xfrm>
          <a:prstGeom prst="rect">
            <a:avLst/>
          </a:prstGeom>
          <a:noFill/>
        </p:spPr>
      </p:pic>
      <p:sp>
        <p:nvSpPr>
          <p:cNvPr id="9" name="Line 8"/>
          <p:cNvSpPr>
            <a:spLocks noChangeShapeType="1"/>
          </p:cNvSpPr>
          <p:nvPr/>
        </p:nvSpPr>
        <p:spPr bwMode="auto">
          <a:xfrm>
            <a:off x="1438585" y="1628800"/>
            <a:ext cx="228600" cy="0"/>
          </a:xfrm>
          <a:prstGeom prst="line">
            <a:avLst/>
          </a:prstGeom>
          <a:noFill/>
          <a:ln w="9525">
            <a:solidFill>
              <a:schemeClr val="tx1"/>
            </a:solidFill>
            <a:round/>
          </a:ln>
        </p:spPr>
        <p:txBody>
          <a:bodyPr/>
          <a:lstStyle/>
          <a:p>
            <a:endParaRPr lang="zh-CN" altLang="en-US"/>
          </a:p>
        </p:txBody>
      </p:sp>
      <p:sp>
        <p:nvSpPr>
          <p:cNvPr id="10" name="Line 8"/>
          <p:cNvSpPr>
            <a:spLocks noChangeShapeType="1"/>
          </p:cNvSpPr>
          <p:nvPr/>
        </p:nvSpPr>
        <p:spPr bwMode="auto">
          <a:xfrm>
            <a:off x="1907704" y="1628800"/>
            <a:ext cx="228600" cy="0"/>
          </a:xfrm>
          <a:prstGeom prst="line">
            <a:avLst/>
          </a:prstGeom>
          <a:noFill/>
          <a:ln w="9525">
            <a:solidFill>
              <a:schemeClr val="tx1"/>
            </a:solidFill>
            <a:round/>
          </a:ln>
        </p:spPr>
        <p:txBody>
          <a:bodyPr/>
          <a:lstStyle/>
          <a:p>
            <a:endParaRPr lang="zh-CN" altLang="en-US"/>
          </a:p>
        </p:txBody>
      </p:sp>
      <p:sp>
        <p:nvSpPr>
          <p:cNvPr id="11" name="Line 8"/>
          <p:cNvSpPr>
            <a:spLocks noChangeShapeType="1"/>
          </p:cNvSpPr>
          <p:nvPr/>
        </p:nvSpPr>
        <p:spPr bwMode="auto">
          <a:xfrm>
            <a:off x="2629918" y="1628800"/>
            <a:ext cx="228600" cy="0"/>
          </a:xfrm>
          <a:prstGeom prst="line">
            <a:avLst/>
          </a:prstGeom>
          <a:noFill/>
          <a:ln w="9525">
            <a:solidFill>
              <a:schemeClr val="tx1"/>
            </a:solidFill>
            <a:round/>
          </a:ln>
        </p:spPr>
        <p:txBody>
          <a:bodyPr/>
          <a:lstStyle/>
          <a:p>
            <a:endParaRPr lang="zh-CN" altLang="en-US"/>
          </a:p>
        </p:txBody>
      </p:sp>
      <p:sp>
        <p:nvSpPr>
          <p:cNvPr id="2" name="文本框 1"/>
          <p:cNvSpPr txBox="1"/>
          <p:nvPr/>
        </p:nvSpPr>
        <p:spPr>
          <a:xfrm>
            <a:off x="2411730" y="36830"/>
            <a:ext cx="6809105" cy="1454150"/>
          </a:xfrm>
          <a:prstGeom prst="rect">
            <a:avLst/>
          </a:prstGeom>
          <a:noFill/>
        </p:spPr>
        <p:txBody>
          <a:bodyPr wrap="square" rtlCol="0" anchor="t">
            <a:spAutoFit/>
          </a:bodyPr>
          <a:p>
            <a:pPr algn="l">
              <a:lnSpc>
                <a:spcPct val="130000"/>
              </a:lnSpc>
              <a:spcBef>
                <a:spcPct val="50000"/>
              </a:spcBef>
              <a:buNone/>
            </a:pPr>
            <a:r>
              <a:rPr kumimoji="1" lang="en-US" altLang="zh-CN" sz="2200" dirty="0" smtClean="0">
                <a:latin typeface="Times New Roman" panose="02020603050405020304" pitchFamily="18" charset="0"/>
                <a:sym typeface="+mn-ea"/>
              </a:rPr>
              <a:t> (1)  </a:t>
            </a:r>
            <a:r>
              <a:rPr kumimoji="1" lang="zh-CN" altLang="en-US" sz="2200" dirty="0" smtClean="0">
                <a:latin typeface="Times New Roman" panose="02020603050405020304" pitchFamily="18" charset="0"/>
                <a:sym typeface="+mn-ea"/>
              </a:rPr>
              <a:t>找出输出</a:t>
            </a:r>
            <a:r>
              <a:rPr kumimoji="1" lang="en-US" altLang="zh-CN" sz="2200" dirty="0" smtClean="0">
                <a:latin typeface="Times New Roman" panose="02020603050405020304" pitchFamily="18" charset="0"/>
                <a:sym typeface="+mn-ea"/>
              </a:rPr>
              <a:t>F = 1</a:t>
            </a:r>
            <a:r>
              <a:rPr kumimoji="1" lang="zh-CN" altLang="en-US" sz="2200" dirty="0" smtClean="0">
                <a:latin typeface="Times New Roman" panose="02020603050405020304" pitchFamily="18" charset="0"/>
                <a:sym typeface="+mn-ea"/>
              </a:rPr>
              <a:t>的行；</a:t>
            </a:r>
            <a:endParaRPr kumimoji="1" lang="zh-CN" altLang="en-US" sz="2200" dirty="0" smtClean="0">
              <a:latin typeface="Times New Roman" panose="02020603050405020304" pitchFamily="18" charset="0"/>
            </a:endParaRPr>
          </a:p>
          <a:p>
            <a:pPr algn="l">
              <a:lnSpc>
                <a:spcPct val="130000"/>
              </a:lnSpc>
              <a:spcBef>
                <a:spcPct val="50000"/>
              </a:spcBef>
              <a:buNone/>
            </a:pPr>
            <a:r>
              <a:rPr kumimoji="1" lang="zh-CN" altLang="en-US" sz="2200" dirty="0" smtClean="0">
                <a:latin typeface="Times New Roman" panose="02020603050405020304" pitchFamily="18" charset="0"/>
                <a:sym typeface="+mn-ea"/>
              </a:rPr>
              <a:t> </a:t>
            </a:r>
            <a:r>
              <a:rPr kumimoji="1" lang="en-US" altLang="zh-CN" sz="2200" dirty="0" smtClean="0">
                <a:latin typeface="Times New Roman" panose="02020603050405020304" pitchFamily="18" charset="0"/>
                <a:sym typeface="+mn-ea"/>
              </a:rPr>
              <a:t>(2)  </a:t>
            </a:r>
            <a:r>
              <a:rPr kumimoji="1" lang="zh-CN" altLang="en-US" sz="2200" dirty="0" smtClean="0">
                <a:latin typeface="Times New Roman" panose="02020603050405020304" pitchFamily="18" charset="0"/>
                <a:sym typeface="+mn-ea"/>
              </a:rPr>
              <a:t>对每个</a:t>
            </a:r>
            <a:r>
              <a:rPr kumimoji="1" lang="en-US" altLang="zh-CN" sz="2200" dirty="0" smtClean="0">
                <a:latin typeface="Times New Roman" panose="02020603050405020304" pitchFamily="18" charset="0"/>
                <a:sym typeface="+mn-ea"/>
              </a:rPr>
              <a:t>F = 1</a:t>
            </a:r>
            <a:r>
              <a:rPr kumimoji="1" lang="zh-CN" altLang="en-US" sz="2200" dirty="0" smtClean="0">
                <a:latin typeface="Times New Roman" panose="02020603050405020304" pitchFamily="18" charset="0"/>
                <a:sym typeface="+mn-ea"/>
              </a:rPr>
              <a:t>的行， 取值为</a:t>
            </a:r>
            <a:r>
              <a:rPr kumimoji="1" lang="en-US" altLang="zh-CN" sz="2200" dirty="0" smtClean="0">
                <a:latin typeface="Times New Roman" panose="02020603050405020304" pitchFamily="18" charset="0"/>
                <a:sym typeface="+mn-ea"/>
              </a:rPr>
              <a:t>1</a:t>
            </a:r>
            <a:r>
              <a:rPr kumimoji="1" lang="zh-CN" altLang="en-US" sz="2200" dirty="0" smtClean="0">
                <a:latin typeface="Times New Roman" panose="02020603050405020304" pitchFamily="18" charset="0"/>
                <a:sym typeface="+mn-ea"/>
              </a:rPr>
              <a:t>的变量用原变量表示， 取值为</a:t>
            </a:r>
            <a:r>
              <a:rPr kumimoji="1" lang="en-US" altLang="zh-CN" sz="2200" dirty="0" smtClean="0">
                <a:latin typeface="Times New Roman" panose="02020603050405020304" pitchFamily="18" charset="0"/>
                <a:sym typeface="+mn-ea"/>
              </a:rPr>
              <a:t>0</a:t>
            </a:r>
            <a:r>
              <a:rPr kumimoji="1" lang="zh-CN" altLang="en-US" sz="2200" dirty="0" smtClean="0">
                <a:latin typeface="Times New Roman" panose="02020603050405020304" pitchFamily="18" charset="0"/>
                <a:sym typeface="+mn-ea"/>
              </a:rPr>
              <a:t>的变量用反变量表示，形成与表达式；</a:t>
            </a:r>
            <a:endParaRPr kumimoji="1" lang="zh-CN" altLang="en-US" sz="2200" dirty="0" smtClean="0">
              <a:latin typeface="Times New Roman" panose="02020603050405020304" pitchFamily="18" charset="0"/>
            </a:endParaRPr>
          </a:p>
          <a:p>
            <a:pPr algn="l">
              <a:lnSpc>
                <a:spcPct val="130000"/>
              </a:lnSpc>
              <a:spcBef>
                <a:spcPct val="50000"/>
              </a:spcBef>
              <a:buNone/>
            </a:pPr>
            <a:r>
              <a:rPr kumimoji="1" lang="zh-CN" altLang="en-US" sz="2200" dirty="0" smtClean="0">
                <a:latin typeface="Times New Roman" panose="02020603050405020304" pitchFamily="18" charset="0"/>
                <a:sym typeface="+mn-ea"/>
              </a:rPr>
              <a:t>  </a:t>
            </a:r>
            <a:r>
              <a:rPr kumimoji="1" lang="en-US" altLang="zh-CN" sz="2200" dirty="0" smtClean="0">
                <a:latin typeface="Times New Roman" panose="02020603050405020304" pitchFamily="18" charset="0"/>
                <a:sym typeface="+mn-ea"/>
              </a:rPr>
              <a:t>(3)  </a:t>
            </a:r>
            <a:r>
              <a:rPr kumimoji="1" lang="zh-CN" altLang="en-US" sz="2200" dirty="0" smtClean="0">
                <a:latin typeface="Times New Roman" panose="02020603050405020304" pitchFamily="18" charset="0"/>
                <a:sym typeface="+mn-ea"/>
              </a:rPr>
              <a:t>将各个与表达式进行逻辑或， 得到最终的逻辑表达式。</a:t>
            </a:r>
            <a:endParaRPr kumimoji="1" lang="zh-CN" altLang="en-US" sz="2200" dirty="0" smtClean="0">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ea typeface="宋体" panose="02010600030101010101" pitchFamily="2" charset="-122"/>
              </a:rPr>
              <a:t>组合逻辑电路设计流程</a:t>
            </a:r>
            <a:endParaRPr lang="en-US" altLang="zh-CN" dirty="0" smtClean="0">
              <a:ea typeface="宋体" panose="02010600030101010101" pitchFamily="2" charset="-122"/>
            </a:endParaRPr>
          </a:p>
          <a:p>
            <a:pPr>
              <a:buNone/>
            </a:pPr>
            <a:r>
              <a:rPr lang="en-US" altLang="zh-CN" dirty="0" smtClean="0">
                <a:ea typeface="宋体" panose="02010600030101010101" pitchFamily="2" charset="-122"/>
              </a:rPr>
              <a:t>1</a:t>
            </a:r>
            <a:r>
              <a:rPr lang="zh-CN" altLang="en-US" dirty="0" smtClean="0">
                <a:ea typeface="宋体" panose="02010600030101010101" pitchFamily="2" charset="-122"/>
              </a:rPr>
              <a:t>）问题</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确定输入输出</a:t>
            </a:r>
            <a:endParaRPr lang="en-US" altLang="zh-CN" dirty="0" smtClean="0">
              <a:ea typeface="宋体" panose="02010600030101010101" pitchFamily="2" charset="-122"/>
              <a:sym typeface="Wingdings" panose="05000000000000000000" pitchFamily="2" charset="2"/>
            </a:endParaRPr>
          </a:p>
          <a:p>
            <a:pPr>
              <a:buNone/>
            </a:pPr>
            <a:r>
              <a:rPr lang="en-US" altLang="zh-CN" dirty="0" smtClean="0">
                <a:ea typeface="宋体" panose="02010600030101010101" pitchFamily="2" charset="-122"/>
                <a:sym typeface="Wingdings" panose="05000000000000000000" pitchFamily="2" charset="2"/>
              </a:rPr>
              <a:t>2</a:t>
            </a:r>
            <a:r>
              <a:rPr lang="zh-CN" altLang="en-US" dirty="0" smtClean="0">
                <a:ea typeface="宋体" panose="02010600030101010101" pitchFamily="2" charset="-122"/>
                <a:sym typeface="Wingdings" panose="05000000000000000000" pitchFamily="2" charset="2"/>
              </a:rPr>
              <a:t>）形成真值表</a:t>
            </a:r>
            <a:endParaRPr lang="en-US" altLang="zh-CN" dirty="0" smtClean="0">
              <a:ea typeface="宋体" panose="02010600030101010101" pitchFamily="2" charset="-122"/>
              <a:sym typeface="Wingdings" panose="05000000000000000000" pitchFamily="2" charset="2"/>
            </a:endParaRPr>
          </a:p>
          <a:p>
            <a:pPr>
              <a:buNone/>
            </a:pPr>
            <a:r>
              <a:rPr lang="en-US" altLang="zh-CN" dirty="0" smtClean="0">
                <a:ea typeface="宋体" panose="02010600030101010101" pitchFamily="2" charset="-122"/>
                <a:sym typeface="Wingdings" panose="05000000000000000000" pitchFamily="2" charset="2"/>
              </a:rPr>
              <a:t>3</a:t>
            </a:r>
            <a:r>
              <a:rPr lang="zh-CN" altLang="en-US" dirty="0" smtClean="0">
                <a:ea typeface="宋体" panose="02010600030101010101" pitchFamily="2" charset="-122"/>
                <a:sym typeface="Wingdings" panose="05000000000000000000" pitchFamily="2" charset="2"/>
              </a:rPr>
              <a:t>）真值表</a:t>
            </a:r>
            <a:r>
              <a:rPr lang="en-US" altLang="zh-CN" dirty="0" smtClean="0">
                <a:ea typeface="宋体" panose="02010600030101010101" pitchFamily="2" charset="-122"/>
                <a:sym typeface="Wingdings" panose="05000000000000000000" pitchFamily="2" charset="2"/>
              </a:rPr>
              <a:t></a:t>
            </a:r>
            <a:r>
              <a:rPr lang="zh-CN" altLang="en-US" dirty="0" smtClean="0">
                <a:sym typeface="Wingdings" panose="05000000000000000000" pitchFamily="2" charset="2"/>
              </a:rPr>
              <a:t>逻辑表达式</a:t>
            </a:r>
            <a:endParaRPr lang="en-US" altLang="zh-CN" dirty="0" smtClean="0">
              <a:sym typeface="Wingdings" panose="05000000000000000000" pitchFamily="2" charset="2"/>
            </a:endParaRPr>
          </a:p>
          <a:p>
            <a:pPr>
              <a:buNone/>
            </a:pPr>
            <a:r>
              <a:rPr lang="en-US" altLang="zh-CN" dirty="0" smtClean="0">
                <a:ea typeface="宋体" panose="02010600030101010101" pitchFamily="2" charset="-122"/>
                <a:sym typeface="Wingdings" panose="05000000000000000000" pitchFamily="2" charset="2"/>
              </a:rPr>
              <a:t>4</a:t>
            </a:r>
            <a:r>
              <a:rPr lang="zh-CN" altLang="en-US" dirty="0" smtClean="0">
                <a:ea typeface="宋体" panose="02010600030101010101" pitchFamily="2" charset="-122"/>
                <a:sym typeface="Wingdings" panose="05000000000000000000" pitchFamily="2" charset="2"/>
              </a:rPr>
              <a:t>）</a:t>
            </a:r>
            <a:r>
              <a:rPr lang="zh-CN" altLang="en-US" dirty="0" smtClean="0">
                <a:sym typeface="Wingdings" panose="05000000000000000000" pitchFamily="2" charset="2"/>
              </a:rPr>
              <a:t>逻辑表达式化简</a:t>
            </a:r>
            <a:endParaRPr lang="en-US" altLang="zh-CN" dirty="0" smtClean="0">
              <a:sym typeface="Wingdings" panose="05000000000000000000" pitchFamily="2" charset="2"/>
            </a:endParaRPr>
          </a:p>
          <a:p>
            <a:pPr>
              <a:buNone/>
            </a:pPr>
            <a:r>
              <a:rPr lang="en-US" altLang="zh-CN" dirty="0" smtClean="0">
                <a:ea typeface="宋体" panose="02010600030101010101" pitchFamily="2" charset="-122"/>
                <a:sym typeface="Wingdings" panose="05000000000000000000" pitchFamily="2" charset="2"/>
              </a:rPr>
              <a:t>5</a:t>
            </a:r>
            <a:r>
              <a:rPr lang="zh-CN" altLang="en-US" dirty="0" smtClean="0">
                <a:ea typeface="宋体" panose="02010600030101010101" pitchFamily="2" charset="-122"/>
                <a:sym typeface="Wingdings" panose="05000000000000000000" pitchFamily="2" charset="2"/>
              </a:rPr>
              <a:t>）用基本逻辑门电路实现</a:t>
            </a:r>
            <a:endParaRPr lang="en-US" altLang="zh-CN" dirty="0" smtClean="0">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zh-CN" altLang="en-US" dirty="0" smtClean="0"/>
              <a:t>简单组合逻辑电路设计</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52400" y="457200"/>
            <a:ext cx="8915400" cy="4726305"/>
          </a:xfrm>
          <a:prstGeom prst="rect">
            <a:avLst/>
          </a:prstGeom>
          <a:noFill/>
          <a:ln w="9525">
            <a:noFill/>
            <a:miter lim="800000"/>
          </a:ln>
        </p:spPr>
        <p:txBody>
          <a:bodyPr>
            <a:spAutoFit/>
          </a:bodyPr>
          <a:lstStyle/>
          <a:p>
            <a:pPr>
              <a:lnSpc>
                <a:spcPct val="140000"/>
              </a:lnSpc>
              <a:spcBef>
                <a:spcPct val="50000"/>
              </a:spcBef>
            </a:pPr>
            <a:r>
              <a:rPr kumimoji="1" lang="en-US" altLang="zh-CN" sz="3200" dirty="0">
                <a:latin typeface="Times New Roman" panose="02020603050405020304" pitchFamily="18" charset="0"/>
              </a:rPr>
              <a:t>       </a:t>
            </a:r>
            <a:r>
              <a:rPr kumimoji="1" lang="en-US" altLang="zh-CN" sz="3200" dirty="0" smtClean="0">
                <a:latin typeface="Times New Roman" panose="02020603050405020304" pitchFamily="18" charset="0"/>
              </a:rPr>
              <a:t>【</a:t>
            </a:r>
            <a:r>
              <a:rPr kumimoji="1" lang="zh-CN" altLang="en-US" sz="3200" dirty="0" smtClean="0">
                <a:latin typeface="Times New Roman" panose="02020603050405020304" pitchFamily="18" charset="0"/>
              </a:rPr>
              <a:t>例</a:t>
            </a:r>
            <a:r>
              <a:rPr kumimoji="1" lang="en-US" altLang="zh-CN" sz="3200" dirty="0" smtClean="0">
                <a:latin typeface="Times New Roman" panose="02020603050405020304" pitchFamily="18" charset="0"/>
              </a:rPr>
              <a:t>】</a:t>
            </a:r>
            <a:r>
              <a:rPr kumimoji="1" lang="zh-CN" altLang="en-US" sz="3200" dirty="0">
                <a:latin typeface="Times New Roman" panose="02020603050405020304" pitchFamily="18" charset="0"/>
              </a:rPr>
              <a:t>某厂有</a:t>
            </a:r>
            <a:r>
              <a:rPr kumimoji="1" lang="en-US" altLang="zh-CN" sz="3200" dirty="0">
                <a:latin typeface="Times New Roman" panose="02020603050405020304" pitchFamily="18" charset="0"/>
              </a:rPr>
              <a:t>A</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B</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C</a:t>
            </a:r>
            <a:r>
              <a:rPr kumimoji="1" lang="zh-CN" altLang="en-US" sz="3200" dirty="0">
                <a:latin typeface="Times New Roman" panose="02020603050405020304" pitchFamily="18" charset="0"/>
              </a:rPr>
              <a:t>三个车间和</a:t>
            </a:r>
            <a:r>
              <a:rPr kumimoji="1" lang="en-US" altLang="zh-CN" sz="3200" dirty="0">
                <a:latin typeface="Times New Roman" panose="02020603050405020304" pitchFamily="18" charset="0"/>
              </a:rPr>
              <a:t>Y</a:t>
            </a:r>
            <a:r>
              <a:rPr kumimoji="1" lang="zh-CN" altLang="en-US" sz="3200" dirty="0">
                <a:latin typeface="Times New Roman" panose="02020603050405020304" pitchFamily="18" charset="0"/>
              </a:rPr>
              <a:t>、 </a:t>
            </a:r>
            <a:r>
              <a:rPr kumimoji="1" lang="en-US" altLang="zh-CN" sz="3200" dirty="0">
                <a:latin typeface="Times New Roman" panose="02020603050405020304" pitchFamily="18" charset="0"/>
              </a:rPr>
              <a:t>Z</a:t>
            </a:r>
            <a:r>
              <a:rPr kumimoji="1" lang="zh-CN" altLang="en-US" sz="3200" dirty="0">
                <a:latin typeface="Times New Roman" panose="02020603050405020304" pitchFamily="18" charset="0"/>
              </a:rPr>
              <a:t>两台发电机。如果一个车间开工，启动</a:t>
            </a:r>
            <a:r>
              <a:rPr kumimoji="1" lang="en-US" altLang="zh-CN" sz="3200" dirty="0">
                <a:latin typeface="Times New Roman" panose="02020603050405020304" pitchFamily="18" charset="0"/>
              </a:rPr>
              <a:t>Z</a:t>
            </a:r>
            <a:r>
              <a:rPr kumimoji="1" lang="zh-CN" altLang="en-US" sz="3200" dirty="0">
                <a:latin typeface="Times New Roman" panose="02020603050405020304" pitchFamily="18" charset="0"/>
              </a:rPr>
              <a:t>发电机即可满足使用要求； 如果两个车间同时开工，启动</a:t>
            </a:r>
            <a:r>
              <a:rPr kumimoji="1" lang="en-US" altLang="zh-CN" sz="3200" dirty="0">
                <a:latin typeface="Times New Roman" panose="02020603050405020304" pitchFamily="18" charset="0"/>
              </a:rPr>
              <a:t>Y</a:t>
            </a:r>
            <a:r>
              <a:rPr kumimoji="1" lang="zh-CN" altLang="en-US" sz="3200" dirty="0">
                <a:latin typeface="Times New Roman" panose="02020603050405020304" pitchFamily="18" charset="0"/>
              </a:rPr>
              <a:t>发电机即可满足使用要求；如果三个车间同时开工，则需要同时启动</a:t>
            </a:r>
            <a:r>
              <a:rPr kumimoji="1" lang="en-US" altLang="zh-CN" sz="3200" dirty="0">
                <a:latin typeface="Times New Roman" panose="02020603050405020304" pitchFamily="18" charset="0"/>
              </a:rPr>
              <a:t>Y</a:t>
            </a:r>
            <a:r>
              <a:rPr kumimoji="1" lang="zh-CN" altLang="en-US" sz="3200" dirty="0">
                <a:latin typeface="Times New Roman" panose="02020603050405020304" pitchFamily="18" charset="0"/>
              </a:rPr>
              <a:t>、 </a:t>
            </a:r>
            <a:r>
              <a:rPr kumimoji="1" lang="en-US" altLang="zh-CN" sz="3200" dirty="0">
                <a:latin typeface="Times New Roman" panose="02020603050405020304" pitchFamily="18" charset="0"/>
              </a:rPr>
              <a:t>Z</a:t>
            </a:r>
            <a:r>
              <a:rPr kumimoji="1" lang="zh-CN" altLang="en-US" sz="3200" dirty="0">
                <a:latin typeface="Times New Roman" panose="02020603050405020304" pitchFamily="18" charset="0"/>
              </a:rPr>
              <a:t>两台发电机才能满足使用要求。 设计一个供电控制电路， 使电力负荷达到最佳匹配。 </a:t>
            </a:r>
            <a:endParaRPr kumimoji="1" lang="zh-CN" altLang="en-US" sz="3200" dirty="0">
              <a:latin typeface="Times New Roman" panose="02020603050405020304" pitchFamily="18" charset="0"/>
            </a:endParaRPr>
          </a:p>
          <a:p>
            <a:pPr>
              <a:lnSpc>
                <a:spcPct val="140000"/>
              </a:lnSpc>
              <a:spcBef>
                <a:spcPct val="50000"/>
              </a:spcBef>
            </a:pPr>
            <a:r>
              <a:rPr kumimoji="1" lang="zh-CN" altLang="en-US" sz="3200" b="1" dirty="0">
                <a:latin typeface="Times New Roman" panose="02020603050405020304" pitchFamily="18" charset="0"/>
              </a:rPr>
              <a:t>        解  </a:t>
            </a:r>
            <a:r>
              <a:rPr kumimoji="1" lang="zh-CN" altLang="en-US" sz="3200" dirty="0">
                <a:latin typeface="Times New Roman" panose="02020603050405020304" pitchFamily="18" charset="0"/>
              </a:rPr>
              <a:t>用“</a:t>
            </a:r>
            <a:r>
              <a:rPr kumimoji="1" lang="en-US" altLang="zh-CN" sz="3200" dirty="0">
                <a:latin typeface="Times New Roman" panose="02020603050405020304" pitchFamily="18" charset="0"/>
              </a:rPr>
              <a:t>0”</a:t>
            </a:r>
            <a:r>
              <a:rPr kumimoji="1" lang="zh-CN" altLang="en-US" sz="3200" dirty="0">
                <a:latin typeface="Times New Roman" panose="02020603050405020304" pitchFamily="18" charset="0"/>
              </a:rPr>
              <a:t>表示该厂车间不开工或发电机不工作，用“</a:t>
            </a:r>
            <a:r>
              <a:rPr kumimoji="1" lang="en-US" altLang="zh-CN" sz="3200" dirty="0">
                <a:latin typeface="Times New Roman" panose="02020603050405020304" pitchFamily="18" charset="0"/>
              </a:rPr>
              <a:t>1”</a:t>
            </a:r>
            <a:r>
              <a:rPr kumimoji="1" lang="zh-CN" altLang="en-US" sz="3200" dirty="0">
                <a:latin typeface="Times New Roman" panose="02020603050405020304" pitchFamily="18" charset="0"/>
              </a:rPr>
              <a:t>表示该厂车间开工或发电机工作。</a:t>
            </a:r>
            <a:r>
              <a:rPr kumimoji="1" lang="zh-CN" altLang="en-US" sz="3200" dirty="0">
                <a:solidFill>
                  <a:srgbClr val="FF0000"/>
                </a:solidFill>
                <a:latin typeface="Times New Roman" panose="02020603050405020304" pitchFamily="18" charset="0"/>
              </a:rPr>
              <a:t>为使电力负荷达到最佳匹配， 应该根据车间的开工情况即负荷情况</a:t>
            </a:r>
            <a:r>
              <a:rPr kumimoji="1" lang="zh-CN" altLang="en-US" sz="3200" dirty="0">
                <a:latin typeface="Times New Roman" panose="02020603050405020304" pitchFamily="18" charset="0"/>
              </a:rPr>
              <a:t>，来决定两台发电机的启动与否。 因此，此处的供电控制电路中，</a:t>
            </a:r>
            <a:r>
              <a:rPr kumimoji="1" lang="en-US" altLang="zh-CN" sz="3200" dirty="0">
                <a:latin typeface="Times New Roman" panose="02020603050405020304" pitchFamily="18" charset="0"/>
              </a:rPr>
              <a:t>A</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B</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C</a:t>
            </a:r>
            <a:r>
              <a:rPr kumimoji="1" lang="zh-CN" altLang="en-US" sz="3200" dirty="0">
                <a:latin typeface="Times New Roman" panose="02020603050405020304" pitchFamily="18" charset="0"/>
              </a:rPr>
              <a:t>是输入变量，</a:t>
            </a:r>
            <a:r>
              <a:rPr kumimoji="1" lang="en-US" altLang="zh-CN" sz="3200" dirty="0">
                <a:latin typeface="Times New Roman" panose="02020603050405020304" pitchFamily="18" charset="0"/>
              </a:rPr>
              <a:t>Y</a:t>
            </a:r>
            <a:r>
              <a:rPr kumimoji="1" lang="zh-CN" altLang="en-US" sz="3200" dirty="0">
                <a:latin typeface="Times New Roman" panose="02020603050405020304" pitchFamily="18" charset="0"/>
              </a:rPr>
              <a:t>、</a:t>
            </a:r>
            <a:r>
              <a:rPr kumimoji="1" lang="en-US" altLang="zh-CN" sz="3200" dirty="0">
                <a:latin typeface="Times New Roman" panose="02020603050405020304" pitchFamily="18" charset="0"/>
              </a:rPr>
              <a:t>Z</a:t>
            </a:r>
            <a:r>
              <a:rPr kumimoji="1" lang="zh-CN" altLang="en-US" sz="3200" dirty="0">
                <a:latin typeface="Times New Roman" panose="02020603050405020304" pitchFamily="18" charset="0"/>
              </a:rPr>
              <a:t>是输出变量。由此列出电路的真值表如</a:t>
            </a:r>
            <a:r>
              <a:rPr kumimoji="1" lang="zh-CN" altLang="en-US" sz="3200" dirty="0" smtClean="0">
                <a:latin typeface="Times New Roman" panose="02020603050405020304" pitchFamily="18" charset="0"/>
              </a:rPr>
              <a:t>表</a:t>
            </a:r>
            <a:r>
              <a:rPr kumimoji="1" lang="en-US" altLang="zh-CN" sz="3200" dirty="0" smtClean="0">
                <a:latin typeface="Times New Roman" panose="02020603050405020304" pitchFamily="18" charset="0"/>
              </a:rPr>
              <a:t>1</a:t>
            </a:r>
            <a:r>
              <a:rPr kumimoji="1" lang="zh-CN" altLang="en-US" sz="3200" dirty="0" smtClean="0">
                <a:latin typeface="Times New Roman" panose="02020603050405020304" pitchFamily="18" charset="0"/>
              </a:rPr>
              <a:t>所</a:t>
            </a:r>
            <a:r>
              <a:rPr kumimoji="1" lang="zh-CN" altLang="en-US" sz="3200" dirty="0">
                <a:latin typeface="Times New Roman" panose="02020603050405020304" pitchFamily="18" charset="0"/>
              </a:rPr>
              <a:t>示。</a:t>
            </a:r>
            <a:endParaRPr kumimoji="1" lang="zh-CN" altLang="en-US" sz="32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mg00019"/>
          <p:cNvPicPr>
            <a:picLocks noChangeAspect="1" noChangeArrowheads="1"/>
          </p:cNvPicPr>
          <p:nvPr/>
        </p:nvPicPr>
        <p:blipFill>
          <a:blip r:embed="rId1" cstate="print"/>
          <a:srcRect/>
          <a:stretch>
            <a:fillRect/>
          </a:stretch>
        </p:blipFill>
        <p:spPr bwMode="auto">
          <a:xfrm>
            <a:off x="2743200" y="1371600"/>
            <a:ext cx="3495675" cy="4724400"/>
          </a:xfrm>
          <a:prstGeom prst="rect">
            <a:avLst/>
          </a:prstGeom>
          <a:noFill/>
          <a:ln w="9525">
            <a:noFill/>
            <a:miter lim="800000"/>
            <a:headEnd/>
            <a:tailEnd/>
          </a:ln>
        </p:spPr>
      </p:pic>
      <p:sp>
        <p:nvSpPr>
          <p:cNvPr id="46083" name="Text Box 3"/>
          <p:cNvSpPr txBox="1">
            <a:spLocks noChangeArrowheads="1"/>
          </p:cNvSpPr>
          <p:nvPr/>
        </p:nvSpPr>
        <p:spPr bwMode="auto">
          <a:xfrm>
            <a:off x="3810000" y="685800"/>
            <a:ext cx="1371600" cy="338554"/>
          </a:xfrm>
          <a:prstGeom prst="rect">
            <a:avLst/>
          </a:prstGeom>
          <a:noFill/>
          <a:ln w="9525">
            <a:noFill/>
            <a:miter lim="800000"/>
          </a:ln>
        </p:spPr>
        <p:txBody>
          <a:bodyPr>
            <a:spAutoFit/>
          </a:bodyPr>
          <a:lstStyle/>
          <a:p>
            <a:r>
              <a:rPr kumimoji="1" lang="zh-CN" altLang="en-US" sz="2400" b="1" dirty="0" smtClean="0">
                <a:latin typeface="Times New Roman" panose="02020603050405020304" pitchFamily="18" charset="0"/>
              </a:rPr>
              <a:t>表</a:t>
            </a:r>
            <a:r>
              <a:rPr kumimoji="1" lang="en-US" altLang="zh-CN" sz="2400" b="1" dirty="0" smtClean="0">
                <a:latin typeface="Times New Roman" panose="02020603050405020304" pitchFamily="18" charset="0"/>
              </a:rPr>
              <a:t>1</a:t>
            </a:r>
            <a:endParaRPr kumimoji="1" lang="en-US" altLang="zh-CN" sz="2400"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16C1D340-F0F0-475D-ACE6-45C568A24100}" type="slidenum">
              <a:rPr lang="en-US" altLang="zh-CN"/>
            </a:fld>
            <a:endParaRPr lang="en-US" altLang="zh-CN"/>
          </a:p>
        </p:txBody>
      </p:sp>
      <p:sp>
        <p:nvSpPr>
          <p:cNvPr id="71682" name="Rectangle 2"/>
          <p:cNvSpPr>
            <a:spLocks noGrp="1" noChangeArrowheads="1"/>
          </p:cNvSpPr>
          <p:nvPr>
            <p:ph type="title"/>
          </p:nvPr>
        </p:nvSpPr>
        <p:spPr>
          <a:xfrm>
            <a:off x="457200" y="188278"/>
            <a:ext cx="8229600" cy="1143000"/>
          </a:xfrm>
        </p:spPr>
        <p:txBody>
          <a:bodyPr/>
          <a:lstStyle/>
          <a:p>
            <a:r>
              <a:rPr lang="zh-CN" altLang="en-US" dirty="0" smtClean="0">
                <a:ea typeface="宋体" panose="02010600030101010101" pitchFamily="2" charset="-122"/>
              </a:rPr>
              <a:t>译码器</a:t>
            </a:r>
            <a:endParaRPr lang="en-US" altLang="zh-CN" dirty="0">
              <a:ea typeface="宋体" panose="02010600030101010101" pitchFamily="2" charset="-122"/>
            </a:endParaRPr>
          </a:p>
        </p:txBody>
      </p:sp>
      <p:sp>
        <p:nvSpPr>
          <p:cNvPr id="71683" name="Rectangle 3"/>
          <p:cNvSpPr>
            <a:spLocks noGrp="1" noChangeArrowheads="1"/>
          </p:cNvSpPr>
          <p:nvPr>
            <p:ph type="body" idx="1"/>
          </p:nvPr>
        </p:nvSpPr>
        <p:spPr>
          <a:xfrm>
            <a:off x="539934" y="1052354"/>
            <a:ext cx="8229600" cy="4525963"/>
          </a:xfrm>
        </p:spPr>
        <p:txBody>
          <a:bodyPr/>
          <a:lstStyle/>
          <a:p>
            <a:r>
              <a:rPr lang="en-US" altLang="zh-CN" i="1" dirty="0">
                <a:ea typeface="宋体" panose="02010600030101010101" pitchFamily="2" charset="-122"/>
              </a:rPr>
              <a:t>n</a:t>
            </a:r>
            <a:r>
              <a:rPr lang="en-US" altLang="zh-CN" dirty="0">
                <a:ea typeface="宋体" panose="02010600030101010101" pitchFamily="2" charset="-122"/>
              </a:rPr>
              <a:t> </a:t>
            </a:r>
            <a:r>
              <a:rPr lang="zh-CN" altLang="en-US" dirty="0" smtClean="0">
                <a:ea typeface="宋体" panose="02010600030101010101" pitchFamily="2" charset="-122"/>
              </a:rPr>
              <a:t>输入</a:t>
            </a:r>
            <a:r>
              <a:rPr lang="en-US" altLang="zh-CN" dirty="0" smtClean="0">
                <a:ea typeface="宋体" panose="02010600030101010101" pitchFamily="2" charset="-122"/>
              </a:rPr>
              <a:t>, </a:t>
            </a:r>
            <a:r>
              <a:rPr lang="en-US" altLang="zh-CN" i="1" dirty="0">
                <a:ea typeface="宋体" panose="02010600030101010101" pitchFamily="2" charset="-122"/>
              </a:rPr>
              <a:t>2</a:t>
            </a:r>
            <a:r>
              <a:rPr lang="en-US" altLang="zh-CN" i="1" baseline="30000" dirty="0">
                <a:ea typeface="宋体" panose="02010600030101010101" pitchFamily="2" charset="-122"/>
              </a:rPr>
              <a:t>n</a:t>
            </a:r>
            <a:r>
              <a:rPr lang="en-US" altLang="zh-CN" dirty="0">
                <a:ea typeface="宋体" panose="02010600030101010101" pitchFamily="2" charset="-122"/>
              </a:rPr>
              <a:t> </a:t>
            </a:r>
            <a:r>
              <a:rPr lang="zh-CN" altLang="en-US" dirty="0" smtClean="0">
                <a:ea typeface="宋体" panose="02010600030101010101" pitchFamily="2" charset="-122"/>
              </a:rPr>
              <a:t>输出</a:t>
            </a:r>
            <a:endParaRPr lang="en-US" altLang="zh-CN" dirty="0">
              <a:ea typeface="宋体" panose="02010600030101010101" pitchFamily="2" charset="-122"/>
            </a:endParaRPr>
          </a:p>
          <a:p>
            <a:pPr lvl="1"/>
            <a:r>
              <a:rPr lang="zh-CN" altLang="en-US" dirty="0" smtClean="0">
                <a:solidFill>
                  <a:srgbClr val="FF0000"/>
                </a:solidFill>
                <a:ea typeface="宋体" panose="02010600030101010101" pitchFamily="2" charset="-122"/>
              </a:rPr>
              <a:t>解释一个二进制数</a:t>
            </a:r>
            <a:r>
              <a:rPr lang="zh-CN" altLang="en-US" dirty="0" smtClean="0">
                <a:ea typeface="宋体" panose="02010600030101010101" pitchFamily="2" charset="-122"/>
              </a:rPr>
              <a:t>（将二进制的位置信息</a:t>
            </a:r>
            <a:r>
              <a:rPr lang="en-US" altLang="zh-CN" dirty="0" smtClean="0">
                <a:ea typeface="宋体" panose="02010600030101010101" pitchFamily="2" charset="-122"/>
              </a:rPr>
              <a:t>-</a:t>
            </a:r>
            <a:r>
              <a:rPr lang="zh-CN" altLang="en-US" dirty="0" smtClean="0">
                <a:ea typeface="宋体" panose="02010600030101010101" pitchFamily="2" charset="-122"/>
              </a:rPr>
              <a:t>物理位置）</a:t>
            </a:r>
            <a:endParaRPr lang="en-US" altLang="zh-CN" dirty="0">
              <a:ea typeface="宋体" panose="02010600030101010101" pitchFamily="2" charset="-122"/>
            </a:endParaRPr>
          </a:p>
        </p:txBody>
      </p:sp>
      <p:pic>
        <p:nvPicPr>
          <p:cNvPr id="71686" name="Picture 6" descr="C:\Documents and Settings\Greg Byrd\My Documents\ece206\mh-slides\ch03\ch03-decoder.jpg"/>
          <p:cNvPicPr>
            <a:picLocks noChangeAspect="1" noChangeArrowheads="1"/>
          </p:cNvPicPr>
          <p:nvPr/>
        </p:nvPicPr>
        <p:blipFill>
          <a:blip r:embed="rId1" cstate="print"/>
          <a:srcRect/>
          <a:stretch>
            <a:fillRect/>
          </a:stretch>
        </p:blipFill>
        <p:spPr bwMode="auto">
          <a:xfrm>
            <a:off x="2771800" y="2060848"/>
            <a:ext cx="5394325" cy="4572000"/>
          </a:xfrm>
          <a:prstGeom prst="rect">
            <a:avLst/>
          </a:prstGeom>
          <a:noFill/>
        </p:spPr>
      </p:pic>
      <p:sp>
        <p:nvSpPr>
          <p:cNvPr id="71685" name="Text Box 5"/>
          <p:cNvSpPr txBox="1">
            <a:spLocks noChangeArrowheads="1"/>
          </p:cNvSpPr>
          <p:nvPr/>
        </p:nvSpPr>
        <p:spPr bwMode="auto">
          <a:xfrm>
            <a:off x="1547664" y="3573016"/>
            <a:ext cx="1473200" cy="946150"/>
          </a:xfrm>
          <a:prstGeom prst="rect">
            <a:avLst/>
          </a:prstGeom>
          <a:noFill/>
          <a:ln w="9525">
            <a:noFill/>
            <a:miter lim="800000"/>
          </a:ln>
          <a:effectLst/>
        </p:spPr>
        <p:txBody>
          <a:bodyPr wrap="none">
            <a:spAutoFit/>
          </a:bodyPr>
          <a:lstStyle/>
          <a:p>
            <a:r>
              <a:rPr lang="en-US" altLang="zh-CN" sz="2800" i="1" dirty="0">
                <a:ea typeface="宋体" panose="02010600030101010101" pitchFamily="2" charset="-122"/>
              </a:rPr>
              <a:t>2-bit</a:t>
            </a:r>
            <a:endParaRPr lang="en-US" altLang="zh-CN" sz="2800" i="1" dirty="0">
              <a:ea typeface="宋体" panose="02010600030101010101" pitchFamily="2" charset="-122"/>
            </a:endParaRPr>
          </a:p>
          <a:p>
            <a:r>
              <a:rPr lang="en-US" altLang="zh-CN" sz="2800" i="1" dirty="0">
                <a:ea typeface="宋体" panose="02010600030101010101" pitchFamily="2" charset="-122"/>
              </a:rPr>
              <a:t>decoder</a:t>
            </a:r>
            <a:endParaRPr lang="en-US" altLang="zh-CN" sz="2800" i="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D8129F83-D833-44BB-BEF3-5FF30E6EF548}" type="slidenum">
              <a:rPr lang="en-US" altLang="zh-CN"/>
            </a:fld>
            <a:endParaRPr lang="en-US" altLang="zh-CN"/>
          </a:p>
        </p:txBody>
      </p:sp>
      <p:sp>
        <p:nvSpPr>
          <p:cNvPr id="73730" name="Rectangle 1026"/>
          <p:cNvSpPr>
            <a:spLocks noGrp="1" noChangeArrowheads="1"/>
          </p:cNvSpPr>
          <p:nvPr>
            <p:ph type="title"/>
          </p:nvPr>
        </p:nvSpPr>
        <p:spPr/>
        <p:txBody>
          <a:bodyPr>
            <a:normAutofit/>
          </a:bodyPr>
          <a:lstStyle/>
          <a:p>
            <a:r>
              <a:rPr lang="zh-CN" altLang="en-US" dirty="0" smtClean="0">
                <a:ea typeface="宋体" panose="02010600030101010101" pitchFamily="2" charset="-122"/>
              </a:rPr>
              <a:t>多路选择器（</a:t>
            </a:r>
            <a:r>
              <a:rPr lang="en-US" altLang="zh-CN" dirty="0" smtClean="0">
                <a:ea typeface="宋体" panose="02010600030101010101" pitchFamily="2" charset="-122"/>
              </a:rPr>
              <a:t>Multiplexer </a:t>
            </a:r>
            <a:r>
              <a:rPr lang="zh-CN" altLang="en-US" dirty="0" smtClean="0">
                <a:ea typeface="宋体" panose="02010600030101010101" pitchFamily="2" charset="-122"/>
              </a:rPr>
              <a:t>：</a:t>
            </a:r>
            <a:r>
              <a:rPr lang="en-US" altLang="zh-CN" dirty="0" smtClean="0">
                <a:ea typeface="宋体" panose="02010600030101010101" pitchFamily="2" charset="-122"/>
              </a:rPr>
              <a:t>MUX</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73731" name="Rectangle 1027"/>
          <p:cNvSpPr>
            <a:spLocks noGrp="1" noChangeArrowheads="1"/>
          </p:cNvSpPr>
          <p:nvPr>
            <p:ph type="body" idx="1"/>
          </p:nvPr>
        </p:nvSpPr>
        <p:spPr>
          <a:xfrm>
            <a:off x="324034" y="1340262"/>
            <a:ext cx="8229600" cy="5400600"/>
          </a:xfrm>
        </p:spPr>
        <p:txBody>
          <a:bodyPr>
            <a:normAutofit/>
          </a:bodyPr>
          <a:lstStyle/>
          <a:p>
            <a:r>
              <a:rPr lang="zh-CN" altLang="en-US" i="1" dirty="0" smtClean="0">
                <a:ea typeface="宋体" panose="02010600030101010101" pitchFamily="2" charset="-122"/>
              </a:rPr>
              <a:t>从</a:t>
            </a:r>
            <a:r>
              <a:rPr lang="en-US" altLang="zh-CN" dirty="0" smtClean="0">
                <a:ea typeface="宋体" panose="02010600030101010101" pitchFamily="2" charset="-122"/>
              </a:rPr>
              <a:t> </a:t>
            </a:r>
            <a:r>
              <a:rPr lang="en-US" altLang="zh-CN" i="1" dirty="0">
                <a:ea typeface="宋体" panose="02010600030101010101" pitchFamily="2" charset="-122"/>
              </a:rPr>
              <a:t>2</a:t>
            </a:r>
            <a:r>
              <a:rPr lang="en-US" altLang="zh-CN" i="1" baseline="30000" dirty="0">
                <a:ea typeface="宋体" panose="02010600030101010101" pitchFamily="2" charset="-122"/>
              </a:rPr>
              <a:t>n</a:t>
            </a:r>
            <a:r>
              <a:rPr lang="en-US" altLang="zh-CN" dirty="0">
                <a:ea typeface="宋体" panose="02010600030101010101" pitchFamily="2" charset="-122"/>
              </a:rPr>
              <a:t> </a:t>
            </a:r>
            <a:r>
              <a:rPr lang="zh-CN" altLang="en-US" dirty="0" smtClean="0">
                <a:ea typeface="宋体" panose="02010600030101010101" pitchFamily="2" charset="-122"/>
              </a:rPr>
              <a:t>输入中选择一个信号输出，选择信号</a:t>
            </a:r>
            <a:r>
              <a:rPr lang="en-US" altLang="zh-CN" dirty="0" smtClean="0">
                <a:ea typeface="宋体" panose="02010600030101010101" pitchFamily="2" charset="-122"/>
              </a:rPr>
              <a:t>n</a:t>
            </a:r>
            <a:r>
              <a:rPr lang="zh-CN" altLang="en-US" dirty="0" smtClean="0">
                <a:ea typeface="宋体" panose="02010600030101010101" pitchFamily="2" charset="-122"/>
              </a:rPr>
              <a:t>个</a:t>
            </a:r>
            <a:endParaRPr lang="en-US" altLang="zh-CN" dirty="0" smtClean="0">
              <a:ea typeface="宋体" panose="02010600030101010101" pitchFamily="2" charset="-122"/>
            </a:endParaRPr>
          </a:p>
          <a:p>
            <a:r>
              <a:rPr lang="en-US" altLang="zh-CN" sz="3500" dirty="0" smtClean="0">
                <a:ea typeface="宋体" panose="02010600030101010101" pitchFamily="2" charset="-122"/>
              </a:rPr>
              <a:t>2</a:t>
            </a:r>
            <a:r>
              <a:rPr lang="zh-CN" altLang="en-US" sz="3500" dirty="0" smtClean="0">
                <a:ea typeface="宋体" panose="02010600030101010101" pitchFamily="2" charset="-122"/>
              </a:rPr>
              <a:t>选</a:t>
            </a:r>
            <a:r>
              <a:rPr lang="en-US" altLang="zh-CN" sz="3500" dirty="0" smtClean="0">
                <a:ea typeface="宋体" panose="02010600030101010101" pitchFamily="2" charset="-122"/>
              </a:rPr>
              <a:t>1</a:t>
            </a:r>
            <a:r>
              <a:rPr lang="zh-CN" altLang="en-US" sz="3500" dirty="0" smtClean="0">
                <a:ea typeface="宋体" panose="02010600030101010101" pitchFamily="2" charset="-122"/>
              </a:rPr>
              <a:t>的电路</a:t>
            </a:r>
            <a:endParaRPr lang="en-US" altLang="zh-CN" sz="3500"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pPr marL="109855" indent="0">
              <a:buNone/>
            </a:pPr>
            <a:endParaRPr lang="en-US" altLang="zh-CN" dirty="0" smtClean="0">
              <a:ea typeface="宋体" panose="02010600030101010101" pitchFamily="2" charset="-122"/>
            </a:endParaRPr>
          </a:p>
          <a:p>
            <a:endParaRPr lang="en-US" altLang="zh-CN" dirty="0" smtClean="0">
              <a:ea typeface="宋体" panose="02010600030101010101" pitchFamily="2" charset="-122"/>
            </a:endParaRPr>
          </a:p>
          <a:p>
            <a:pPr marL="109855" indent="0">
              <a:buNone/>
            </a:pPr>
            <a:endParaRPr lang="en-US" altLang="zh-CN" dirty="0" smtClean="0">
              <a:ea typeface="宋体" panose="02010600030101010101" pitchFamily="2" charset="-122"/>
            </a:endParaRPr>
          </a:p>
          <a:p>
            <a:endParaRPr lang="en-US" altLang="zh-CN" dirty="0" smtClean="0">
              <a:ea typeface="宋体" panose="02010600030101010101" pitchFamily="2" charset="-122"/>
            </a:endParaRPr>
          </a:p>
          <a:p>
            <a:pPr marL="109855" indent="0">
              <a:buNone/>
            </a:pPr>
            <a:endParaRPr lang="en-US" altLang="zh-CN" sz="2595" dirty="0">
              <a:ea typeface="宋体" panose="02010600030101010101" pitchFamily="2" charset="-122"/>
            </a:endParaRPr>
          </a:p>
        </p:txBody>
      </p:sp>
      <p:sp>
        <p:nvSpPr>
          <p:cNvPr id="73734" name="Text Box 1030"/>
          <p:cNvSpPr txBox="1">
            <a:spLocks noChangeArrowheads="1"/>
          </p:cNvSpPr>
          <p:nvPr/>
        </p:nvSpPr>
        <p:spPr bwMode="auto">
          <a:xfrm>
            <a:off x="7019925" y="4149090"/>
            <a:ext cx="1363345" cy="370840"/>
          </a:xfrm>
          <a:prstGeom prst="rect">
            <a:avLst/>
          </a:prstGeom>
          <a:noFill/>
          <a:ln w="9525">
            <a:noFill/>
            <a:miter lim="800000"/>
          </a:ln>
          <a:effectLst/>
        </p:spPr>
        <p:txBody>
          <a:bodyPr wrap="none">
            <a:spAutoFit/>
          </a:bodyPr>
          <a:lstStyle/>
          <a:p>
            <a:r>
              <a:rPr lang="en-US" altLang="zh-CN" sz="2800" i="1">
                <a:ea typeface="宋体" panose="02010600030101010101" pitchFamily="2" charset="-122"/>
              </a:rPr>
              <a:t>2-to-1 MUX</a:t>
            </a:r>
            <a:endParaRPr lang="en-US" altLang="zh-CN" sz="2800" i="1">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3419475" y="1822450"/>
            <a:ext cx="5093335" cy="2326005"/>
          </a:xfrm>
          <a:prstGeom prst="rect">
            <a:avLst/>
          </a:prstGeom>
        </p:spPr>
      </p:pic>
      <p:sp>
        <p:nvSpPr>
          <p:cNvPr id="4" name="Text Box 1030"/>
          <p:cNvSpPr txBox="1">
            <a:spLocks noChangeArrowheads="1"/>
          </p:cNvSpPr>
          <p:nvPr/>
        </p:nvSpPr>
        <p:spPr bwMode="auto">
          <a:xfrm>
            <a:off x="1475105" y="2493010"/>
            <a:ext cx="1363345" cy="1236345"/>
          </a:xfrm>
          <a:prstGeom prst="rect">
            <a:avLst/>
          </a:prstGeom>
          <a:noFill/>
          <a:ln w="9525">
            <a:noFill/>
            <a:miter lim="800000"/>
          </a:ln>
          <a:effectLst/>
        </p:spPr>
        <p:txBody>
          <a:bodyPr wrap="none">
            <a:noAutofit/>
          </a:bodyPr>
          <a:p>
            <a:r>
              <a:rPr lang="en-US" altLang="zh-CN" sz="3600" i="1">
                <a:ea typeface="宋体" panose="02010600030101010101" pitchFamily="2" charset="-122"/>
              </a:rPr>
              <a:t>A  if s=0</a:t>
            </a:r>
            <a:endParaRPr lang="en-US" altLang="zh-CN" sz="3600" i="1">
              <a:ea typeface="宋体" panose="02010600030101010101" pitchFamily="2" charset="-122"/>
            </a:endParaRPr>
          </a:p>
          <a:p>
            <a:r>
              <a:rPr lang="en-US" altLang="zh-CN" sz="3600" i="1">
                <a:ea typeface="宋体" panose="02010600030101010101" pitchFamily="2" charset="-122"/>
              </a:rPr>
              <a:t>B if s=1</a:t>
            </a:r>
            <a:endParaRPr lang="en-US" altLang="zh-CN" sz="3600" i="1">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1187450" y="4149090"/>
          <a:ext cx="2092960" cy="508635"/>
        </p:xfrm>
        <a:graphic>
          <a:graphicData uri="http://schemas.openxmlformats.org/presentationml/2006/ole">
            <mc:AlternateContent xmlns:mc="http://schemas.openxmlformats.org/markup-compatibility/2006">
              <mc:Choice xmlns:v="urn:schemas-microsoft-com:vml" Requires="v">
                <p:oleObj spid="_x0000_s1025" name="" r:id="rId2" imgW="889000" imgH="215900" progId="Equation.KSEE3">
                  <p:embed/>
                </p:oleObj>
              </mc:Choice>
              <mc:Fallback>
                <p:oleObj name="" r:id="rId2" imgW="889000" imgH="215900" progId="Equation.KSEE3">
                  <p:embed/>
                  <p:pic>
                    <p:nvPicPr>
                      <p:cNvPr id="0" name="图片 1024"/>
                      <p:cNvPicPr/>
                      <p:nvPr/>
                    </p:nvPicPr>
                    <p:blipFill>
                      <a:blip r:embed="rId3"/>
                      <a:stretch>
                        <a:fillRect/>
                      </a:stretch>
                    </p:blipFill>
                    <p:spPr>
                      <a:xfrm>
                        <a:off x="1187450" y="4149090"/>
                        <a:ext cx="2092960" cy="508635"/>
                      </a:xfrm>
                      <a:prstGeom prst="rect">
                        <a:avLst/>
                      </a:prstGeom>
                    </p:spPr>
                  </p:pic>
                </p:oleObj>
              </mc:Fallback>
            </mc:AlternateContent>
          </a:graphicData>
        </a:graphic>
      </p:graphicFrame>
      <p:pic>
        <p:nvPicPr>
          <p:cNvPr id="5" name="图片 4"/>
          <p:cNvPicPr>
            <a:picLocks noChangeAspect="1"/>
          </p:cNvPicPr>
          <p:nvPr/>
        </p:nvPicPr>
        <p:blipFill>
          <a:blip r:embed="rId4"/>
          <a:stretch>
            <a:fillRect/>
          </a:stretch>
        </p:blipFill>
        <p:spPr>
          <a:xfrm>
            <a:off x="4643755" y="4719955"/>
            <a:ext cx="2200910" cy="1944370"/>
          </a:xfrm>
          <a:prstGeom prst="rect">
            <a:avLst/>
          </a:prstGeom>
        </p:spPr>
      </p:pic>
      <p:sp>
        <p:nvSpPr>
          <p:cNvPr id="7" name="矩形 6"/>
          <p:cNvSpPr/>
          <p:nvPr/>
        </p:nvSpPr>
        <p:spPr>
          <a:xfrm>
            <a:off x="4715510" y="4148455"/>
            <a:ext cx="431800" cy="4318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800">
                <a:solidFill>
                  <a:schemeClr val="tx1"/>
                </a:solidFill>
                <a:latin typeface="Times New Roman" panose="02020603050405020304" pitchFamily="18" charset="0"/>
                <a:cs typeface="Times New Roman" panose="02020603050405020304" pitchFamily="18" charset="0"/>
              </a:rPr>
              <a:t>S</a:t>
            </a:r>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8" name="矩形 7"/>
          <p:cNvSpPr/>
          <p:nvPr/>
        </p:nvSpPr>
        <p:spPr>
          <a:xfrm>
            <a:off x="5292090" y="4148455"/>
            <a:ext cx="431800" cy="4318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800">
                <a:solidFill>
                  <a:schemeClr val="tx1"/>
                </a:solidFill>
                <a:latin typeface="Times New Roman" panose="02020603050405020304" pitchFamily="18" charset="0"/>
                <a:cs typeface="Times New Roman" panose="02020603050405020304" pitchFamily="18" charset="0"/>
              </a:rPr>
              <a:t>A</a:t>
            </a:r>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5796280" y="4149090"/>
            <a:ext cx="431800" cy="4318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800">
                <a:solidFill>
                  <a:schemeClr val="tx1"/>
                </a:solidFill>
                <a:latin typeface="Times New Roman" panose="02020603050405020304" pitchFamily="18" charset="0"/>
                <a:cs typeface="Times New Roman" panose="02020603050405020304" pitchFamily="18" charset="0"/>
              </a:rPr>
              <a:t>B</a:t>
            </a:r>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10" name="矩形 9"/>
          <p:cNvSpPr/>
          <p:nvPr/>
        </p:nvSpPr>
        <p:spPr>
          <a:xfrm>
            <a:off x="6372225" y="4149090"/>
            <a:ext cx="431800" cy="4318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800">
                <a:solidFill>
                  <a:schemeClr val="tx1"/>
                </a:solidFill>
                <a:latin typeface="Times New Roman" panose="02020603050405020304" pitchFamily="18" charset="0"/>
                <a:cs typeface="Times New Roman" panose="02020603050405020304" pitchFamily="18" charset="0"/>
              </a:rPr>
              <a:t>C</a:t>
            </a:r>
            <a:endParaRPr lang="en-US" altLang="zh-CN" sz="2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D8129F83-D833-44BB-BEF3-5FF30E6EF548}" type="slidenum">
              <a:rPr lang="en-US" altLang="zh-CN"/>
            </a:fld>
            <a:endParaRPr lang="en-US" altLang="zh-CN"/>
          </a:p>
        </p:txBody>
      </p:sp>
      <p:pic>
        <p:nvPicPr>
          <p:cNvPr id="73735" name="Picture 1031" descr="C:\Documents and Settings\Greg Byrd\My Documents\ece206\mh-slides\ch03\ch03-mux.jpg"/>
          <p:cNvPicPr>
            <a:picLocks noChangeAspect="1" noChangeArrowheads="1"/>
          </p:cNvPicPr>
          <p:nvPr/>
        </p:nvPicPr>
        <p:blipFill>
          <a:blip r:embed="rId1" cstate="print"/>
          <a:srcRect/>
          <a:stretch>
            <a:fillRect/>
          </a:stretch>
        </p:blipFill>
        <p:spPr bwMode="auto">
          <a:xfrm>
            <a:off x="683568" y="2132856"/>
            <a:ext cx="7705725" cy="3657600"/>
          </a:xfrm>
          <a:prstGeom prst="rect">
            <a:avLst/>
          </a:prstGeom>
          <a:noFill/>
        </p:spPr>
      </p:pic>
      <p:sp>
        <p:nvSpPr>
          <p:cNvPr id="73730" name="Rectangle 1026"/>
          <p:cNvSpPr>
            <a:spLocks noGrp="1" noChangeArrowheads="1"/>
          </p:cNvSpPr>
          <p:nvPr>
            <p:ph type="title"/>
          </p:nvPr>
        </p:nvSpPr>
        <p:spPr/>
        <p:txBody>
          <a:bodyPr>
            <a:normAutofit/>
          </a:bodyPr>
          <a:lstStyle/>
          <a:p>
            <a:r>
              <a:rPr lang="zh-CN" altLang="en-US" dirty="0" smtClean="0">
                <a:ea typeface="宋体" panose="02010600030101010101" pitchFamily="2" charset="-122"/>
              </a:rPr>
              <a:t>多路选择器（</a:t>
            </a:r>
            <a:r>
              <a:rPr lang="en-US" altLang="zh-CN" dirty="0" smtClean="0">
                <a:ea typeface="宋体" panose="02010600030101010101" pitchFamily="2" charset="-122"/>
              </a:rPr>
              <a:t>Multiplexer </a:t>
            </a:r>
            <a:r>
              <a:rPr lang="zh-CN" altLang="en-US" dirty="0" smtClean="0">
                <a:ea typeface="宋体" panose="02010600030101010101" pitchFamily="2" charset="-122"/>
              </a:rPr>
              <a:t>：</a:t>
            </a:r>
            <a:r>
              <a:rPr lang="en-US" altLang="zh-CN" dirty="0" smtClean="0">
                <a:ea typeface="宋体" panose="02010600030101010101" pitchFamily="2" charset="-122"/>
              </a:rPr>
              <a:t>MUX</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73731" name="Rectangle 1027"/>
          <p:cNvSpPr>
            <a:spLocks noGrp="1" noChangeArrowheads="1"/>
          </p:cNvSpPr>
          <p:nvPr>
            <p:ph type="body" idx="1"/>
          </p:nvPr>
        </p:nvSpPr>
        <p:spPr>
          <a:xfrm>
            <a:off x="467544" y="1196752"/>
            <a:ext cx="8229600" cy="5400600"/>
          </a:xfrm>
        </p:spPr>
        <p:txBody>
          <a:bodyPr>
            <a:normAutofit/>
          </a:bodyPr>
          <a:lstStyle/>
          <a:p>
            <a:r>
              <a:rPr lang="zh-CN" altLang="en-US" i="1" dirty="0" smtClean="0">
                <a:ea typeface="宋体" panose="02010600030101010101" pitchFamily="2" charset="-122"/>
              </a:rPr>
              <a:t>从</a:t>
            </a:r>
            <a:r>
              <a:rPr lang="en-US" altLang="zh-CN" dirty="0" smtClean="0">
                <a:ea typeface="宋体" panose="02010600030101010101" pitchFamily="2" charset="-122"/>
              </a:rPr>
              <a:t> </a:t>
            </a:r>
            <a:r>
              <a:rPr lang="en-US" altLang="zh-CN" i="1" dirty="0">
                <a:ea typeface="宋体" panose="02010600030101010101" pitchFamily="2" charset="-122"/>
              </a:rPr>
              <a:t>2</a:t>
            </a:r>
            <a:r>
              <a:rPr lang="en-US" altLang="zh-CN" i="1" baseline="30000" dirty="0">
                <a:ea typeface="宋体" panose="02010600030101010101" pitchFamily="2" charset="-122"/>
              </a:rPr>
              <a:t>n</a:t>
            </a:r>
            <a:r>
              <a:rPr lang="en-US" altLang="zh-CN" dirty="0">
                <a:ea typeface="宋体" panose="02010600030101010101" pitchFamily="2" charset="-122"/>
              </a:rPr>
              <a:t> </a:t>
            </a:r>
            <a:r>
              <a:rPr lang="zh-CN" altLang="en-US" dirty="0" smtClean="0">
                <a:ea typeface="宋体" panose="02010600030101010101" pitchFamily="2" charset="-122"/>
              </a:rPr>
              <a:t>输入中选择一个信号输出，选择信号</a:t>
            </a:r>
            <a:r>
              <a:rPr lang="en-US" altLang="zh-CN" dirty="0" smtClean="0">
                <a:ea typeface="宋体" panose="02010600030101010101" pitchFamily="2" charset="-122"/>
              </a:rPr>
              <a:t>n</a:t>
            </a:r>
            <a:r>
              <a:rPr lang="zh-CN" altLang="en-US" dirty="0" smtClean="0">
                <a:ea typeface="宋体" panose="02010600030101010101" pitchFamily="2" charset="-122"/>
              </a:rPr>
              <a:t>个</a:t>
            </a:r>
            <a:endParaRPr lang="en-US" altLang="zh-CN" dirty="0" smtClean="0">
              <a:ea typeface="宋体" panose="02010600030101010101" pitchFamily="2" charset="-122"/>
            </a:endParaRPr>
          </a:p>
          <a:p>
            <a:r>
              <a:rPr lang="en-US" altLang="zh-CN" sz="3500" dirty="0" smtClean="0">
                <a:ea typeface="宋体" panose="02010600030101010101" pitchFamily="2" charset="-122"/>
              </a:rPr>
              <a:t>4</a:t>
            </a:r>
            <a:r>
              <a:rPr lang="zh-CN" altLang="en-US" sz="3500" dirty="0" smtClean="0">
                <a:ea typeface="宋体" panose="02010600030101010101" pitchFamily="2" charset="-122"/>
              </a:rPr>
              <a:t>选</a:t>
            </a:r>
            <a:r>
              <a:rPr lang="en-US" altLang="zh-CN" sz="3500" dirty="0" smtClean="0">
                <a:ea typeface="宋体" panose="02010600030101010101" pitchFamily="2" charset="-122"/>
              </a:rPr>
              <a:t>1</a:t>
            </a:r>
            <a:r>
              <a:rPr lang="zh-CN" altLang="en-US" sz="3500" dirty="0" smtClean="0">
                <a:ea typeface="宋体" panose="02010600030101010101" pitchFamily="2" charset="-122"/>
              </a:rPr>
              <a:t>的电路</a:t>
            </a:r>
            <a:endParaRPr lang="en-US" altLang="zh-CN" sz="3500"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en-US" altLang="zh-CN" sz="2595" dirty="0" smtClean="0">
                <a:ea typeface="宋体" panose="02010600030101010101" pitchFamily="2" charset="-122"/>
              </a:rPr>
              <a:t>8</a:t>
            </a:r>
            <a:r>
              <a:rPr lang="zh-CN" altLang="en-US" sz="2595" dirty="0" smtClean="0">
                <a:ea typeface="宋体" panose="02010600030101010101" pitchFamily="2" charset="-122"/>
              </a:rPr>
              <a:t>选</a:t>
            </a:r>
            <a:r>
              <a:rPr lang="en-US" altLang="zh-CN" sz="2595" dirty="0" smtClean="0">
                <a:ea typeface="宋体" panose="02010600030101010101" pitchFamily="2" charset="-122"/>
              </a:rPr>
              <a:t>1</a:t>
            </a:r>
            <a:r>
              <a:rPr lang="zh-CN" altLang="en-US" sz="2595" dirty="0" smtClean="0">
                <a:ea typeface="宋体" panose="02010600030101010101" pitchFamily="2" charset="-122"/>
              </a:rPr>
              <a:t>的实现</a:t>
            </a:r>
            <a:r>
              <a:rPr lang="en-US" altLang="zh-CN" sz="2595" dirty="0" smtClean="0">
                <a:ea typeface="宋体" panose="02010600030101010101" pitchFamily="2" charset="-122"/>
              </a:rPr>
              <a:t>?</a:t>
            </a:r>
            <a:endParaRPr lang="en-US" altLang="zh-CN" sz="2595" dirty="0">
              <a:ea typeface="宋体" panose="02010600030101010101" pitchFamily="2" charset="-122"/>
            </a:endParaRPr>
          </a:p>
        </p:txBody>
      </p:sp>
      <p:sp>
        <p:nvSpPr>
          <p:cNvPr id="73734" name="Text Box 1030"/>
          <p:cNvSpPr txBox="1">
            <a:spLocks noChangeArrowheads="1"/>
          </p:cNvSpPr>
          <p:nvPr/>
        </p:nvSpPr>
        <p:spPr bwMode="auto">
          <a:xfrm>
            <a:off x="6096000" y="5486400"/>
            <a:ext cx="2005013" cy="519113"/>
          </a:xfrm>
          <a:prstGeom prst="rect">
            <a:avLst/>
          </a:prstGeom>
          <a:noFill/>
          <a:ln w="9525">
            <a:noFill/>
            <a:miter lim="800000"/>
          </a:ln>
          <a:effectLst/>
        </p:spPr>
        <p:txBody>
          <a:bodyPr wrap="none">
            <a:spAutoFit/>
          </a:bodyPr>
          <a:lstStyle/>
          <a:p>
            <a:r>
              <a:rPr lang="en-US" altLang="zh-CN" sz="2800" i="1">
                <a:ea typeface="宋体" panose="02010600030101010101" pitchFamily="2" charset="-122"/>
              </a:rPr>
              <a:t>4-to-1 MUX</a:t>
            </a:r>
            <a:endParaRPr lang="en-US" altLang="zh-CN" sz="2800" i="1">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5400600"/>
          </a:xfrm>
        </p:spPr>
        <p:txBody>
          <a:bodyPr>
            <a:normAutofit fontScale="55000" lnSpcReduction="20000"/>
          </a:bodyPr>
          <a:lstStyle/>
          <a:p>
            <a:pPr marL="342900" indent="-342900">
              <a:buNone/>
            </a:pPr>
            <a:r>
              <a:rPr lang="en-US" altLang="zh-CN" sz="4200" dirty="0" smtClean="0"/>
              <a:t>1)</a:t>
            </a:r>
            <a:r>
              <a:rPr lang="zh-CN" altLang="en-US" sz="4200" dirty="0" smtClean="0"/>
              <a:t>双极型集成电路（双载子：空穴和电子同时参与导电）以通常的</a:t>
            </a:r>
            <a:r>
              <a:rPr lang="en-US" altLang="zh-CN" sz="4200" dirty="0" smtClean="0">
                <a:solidFill>
                  <a:srgbClr val="FF0000"/>
                </a:solidFill>
              </a:rPr>
              <a:t>NPN</a:t>
            </a:r>
            <a:r>
              <a:rPr lang="zh-CN" altLang="en-US" sz="4200" dirty="0" smtClean="0">
                <a:solidFill>
                  <a:srgbClr val="FF0000"/>
                </a:solidFill>
              </a:rPr>
              <a:t>或</a:t>
            </a:r>
            <a:r>
              <a:rPr lang="en-US" altLang="zh-CN" sz="4200" dirty="0" smtClean="0">
                <a:solidFill>
                  <a:srgbClr val="FF0000"/>
                </a:solidFill>
              </a:rPr>
              <a:t>PNP</a:t>
            </a:r>
            <a:r>
              <a:rPr lang="zh-CN" altLang="en-US" sz="4200" dirty="0" smtClean="0">
                <a:solidFill>
                  <a:srgbClr val="FF0000"/>
                </a:solidFill>
              </a:rPr>
              <a:t>型双极型晶体管</a:t>
            </a:r>
            <a:r>
              <a:rPr lang="zh-CN" altLang="en-US" sz="4200" dirty="0" smtClean="0"/>
              <a:t>为基础的单片集成电路。它是</a:t>
            </a:r>
            <a:r>
              <a:rPr lang="en-US" altLang="zh-CN" sz="4200" dirty="0" smtClean="0"/>
              <a:t>1958</a:t>
            </a:r>
            <a:r>
              <a:rPr lang="zh-CN" altLang="en-US" sz="4200" dirty="0" smtClean="0"/>
              <a:t>年世界上最早制成的集成电路。双极型集成电路主要以硅材料为衬底，在平面工艺基础上采用埋层工艺和隔离技术，以双极型晶体管为基础元件。   </a:t>
            </a:r>
            <a:endParaRPr lang="en-US" altLang="zh-CN" sz="4200" dirty="0" smtClean="0"/>
          </a:p>
          <a:p>
            <a:pPr marL="342900" indent="-342900">
              <a:buNone/>
            </a:pPr>
            <a:r>
              <a:rPr lang="en-US" altLang="zh-CN" sz="4200" dirty="0" smtClean="0"/>
              <a:t>2)</a:t>
            </a:r>
            <a:r>
              <a:rPr lang="zh-CN" altLang="en-US" sz="4200" dirty="0" smtClean="0"/>
              <a:t>单极型集成电路（金属氧化半导体</a:t>
            </a:r>
            <a:r>
              <a:rPr lang="en-US" altLang="zh-CN" sz="4200" dirty="0" smtClean="0"/>
              <a:t>MOS</a:t>
            </a:r>
            <a:r>
              <a:rPr lang="zh-CN" altLang="en-US" sz="4200" dirty="0" smtClean="0">
                <a:solidFill>
                  <a:srgbClr val="FF0000"/>
                </a:solidFill>
              </a:rPr>
              <a:t>晶体管</a:t>
            </a:r>
            <a:r>
              <a:rPr lang="zh-CN" altLang="en-US" sz="4200" dirty="0" smtClean="0"/>
              <a:t>）</a:t>
            </a:r>
            <a:endParaRPr lang="zh-CN" altLang="en-US" sz="4200" dirty="0" smtClean="0"/>
          </a:p>
          <a:p>
            <a:pPr marL="342900" indent="-342900">
              <a:buNone/>
            </a:pPr>
            <a:r>
              <a:rPr lang="zh-CN" altLang="en-US" sz="4200" dirty="0" smtClean="0"/>
              <a:t>           只有一种载流子（多数载流子）参与导电。</a:t>
            </a:r>
            <a:endParaRPr lang="zh-CN" altLang="en-US" sz="4200" dirty="0" smtClean="0"/>
          </a:p>
          <a:p>
            <a:pPr marL="342900" indent="-342900">
              <a:buNone/>
            </a:pPr>
            <a:r>
              <a:rPr lang="zh-CN" altLang="en-US" sz="4200" dirty="0" smtClean="0"/>
              <a:t>          </a:t>
            </a:r>
            <a:r>
              <a:rPr lang="en-US" altLang="zh-CN" sz="4200" dirty="0" smtClean="0"/>
              <a:t>1963</a:t>
            </a:r>
            <a:r>
              <a:rPr lang="zh-CN" altLang="en-US" sz="4200" dirty="0" smtClean="0"/>
              <a:t>年，仙童半导体（</a:t>
            </a:r>
            <a:r>
              <a:rPr lang="en-US" altLang="zh-CN" sz="4200" dirty="0" smtClean="0"/>
              <a:t>Fairchild Semiconductor</a:t>
            </a:r>
            <a:r>
              <a:rPr lang="zh-CN" altLang="en-US" sz="4200" dirty="0" smtClean="0"/>
              <a:t>）的</a:t>
            </a:r>
            <a:r>
              <a:rPr lang="en-US" altLang="zh-CN" sz="4200" dirty="0" smtClean="0"/>
              <a:t>Frank </a:t>
            </a:r>
            <a:r>
              <a:rPr lang="en-US" altLang="zh-CN" sz="4200" dirty="0" err="1" smtClean="0"/>
              <a:t>Wanlass</a:t>
            </a:r>
            <a:r>
              <a:rPr lang="zh-CN" altLang="en-US" sz="4200" dirty="0" smtClean="0"/>
              <a:t>发明了</a:t>
            </a:r>
            <a:r>
              <a:rPr lang="en-US" altLang="zh-CN" sz="4200" dirty="0" smtClean="0"/>
              <a:t>MOS</a:t>
            </a:r>
            <a:r>
              <a:rPr lang="zh-CN" altLang="en-US" sz="4200" dirty="0" smtClean="0"/>
              <a:t>电路。到了</a:t>
            </a:r>
            <a:r>
              <a:rPr lang="en-US" altLang="zh-CN" sz="4200" dirty="0" smtClean="0"/>
              <a:t>1968</a:t>
            </a:r>
            <a:r>
              <a:rPr lang="zh-CN" altLang="en-US" sz="4200" dirty="0" smtClean="0"/>
              <a:t>年，美国无线电公司（</a:t>
            </a:r>
            <a:r>
              <a:rPr lang="en-US" altLang="zh-CN" sz="4200" dirty="0" smtClean="0"/>
              <a:t>RCA</a:t>
            </a:r>
            <a:r>
              <a:rPr lang="zh-CN" altLang="en-US" sz="4200" dirty="0" smtClean="0"/>
              <a:t>）一个由亚伯</a:t>
            </a:r>
            <a:r>
              <a:rPr lang="en-US" altLang="zh-CN" sz="4200" dirty="0" smtClean="0"/>
              <a:t>·</a:t>
            </a:r>
            <a:r>
              <a:rPr lang="zh-CN" altLang="en-US" sz="4200" dirty="0" smtClean="0"/>
              <a:t>梅德温（</a:t>
            </a:r>
            <a:r>
              <a:rPr lang="en-US" altLang="zh-CN" sz="4200" dirty="0" smtClean="0"/>
              <a:t>Albert </a:t>
            </a:r>
            <a:r>
              <a:rPr lang="en-US" altLang="zh-CN" sz="4200" dirty="0" err="1" smtClean="0"/>
              <a:t>Medwin</a:t>
            </a:r>
            <a:r>
              <a:rPr lang="zh-CN" altLang="en-US" sz="4200" dirty="0" smtClean="0"/>
              <a:t>）领导的研究团队成功研发出第一个</a:t>
            </a:r>
            <a:r>
              <a:rPr lang="en-US" altLang="zh-CN" sz="4200" dirty="0" smtClean="0"/>
              <a:t>MOS</a:t>
            </a:r>
            <a:r>
              <a:rPr lang="zh-CN" altLang="en-US" sz="4200" dirty="0" smtClean="0"/>
              <a:t>集成电路（</a:t>
            </a:r>
            <a:r>
              <a:rPr lang="en-US" altLang="zh-CN" sz="4200" dirty="0" smtClean="0"/>
              <a:t>Integrated Circuit</a:t>
            </a:r>
            <a:r>
              <a:rPr lang="zh-CN" altLang="en-US" sz="4200" dirty="0" smtClean="0"/>
              <a:t>）。经过长期的研究与改良，今日的</a:t>
            </a:r>
            <a:r>
              <a:rPr lang="en-US" altLang="zh-CN" sz="4200" dirty="0" smtClean="0"/>
              <a:t>MOS</a:t>
            </a:r>
            <a:r>
              <a:rPr lang="zh-CN" altLang="en-US" sz="4200" dirty="0" smtClean="0"/>
              <a:t>元件无论在使用的面积、操作的速度、耗损的功率，以及制造的成本上都比另外一种主流的半导体制程双极型集成电路要有优势。</a:t>
            </a:r>
            <a:endParaRPr lang="zh-CN" altLang="en-US" sz="4200" dirty="0" smtClean="0"/>
          </a:p>
          <a:p>
            <a:pPr marL="342900" indent="-342900"/>
            <a:r>
              <a:rPr lang="zh-CN" altLang="en-US" sz="4200" dirty="0" smtClean="0"/>
              <a:t>        </a:t>
            </a:r>
            <a:r>
              <a:rPr lang="en-US" altLang="zh-CN" sz="4200" dirty="0" smtClean="0"/>
              <a:t>MOS</a:t>
            </a:r>
            <a:r>
              <a:rPr lang="zh-CN" altLang="en-US" sz="4200" dirty="0" smtClean="0"/>
              <a:t>有</a:t>
            </a:r>
            <a:r>
              <a:rPr lang="en-US" altLang="zh-CN" sz="4200" dirty="0" smtClean="0">
                <a:solidFill>
                  <a:srgbClr val="FF0000"/>
                </a:solidFill>
              </a:rPr>
              <a:t>PMOS</a:t>
            </a:r>
            <a:r>
              <a:rPr lang="zh-CN" altLang="en-US" sz="4200" dirty="0" smtClean="0">
                <a:solidFill>
                  <a:srgbClr val="FF0000"/>
                </a:solidFill>
              </a:rPr>
              <a:t>和</a:t>
            </a:r>
            <a:r>
              <a:rPr lang="en-US" altLang="zh-CN" sz="4200" dirty="0" smtClean="0">
                <a:solidFill>
                  <a:srgbClr val="FF0000"/>
                </a:solidFill>
              </a:rPr>
              <a:t>NMOS</a:t>
            </a:r>
            <a:r>
              <a:rPr lang="zh-CN" altLang="en-US" sz="4200" dirty="0" smtClean="0"/>
              <a:t>之分，对应的分别是</a:t>
            </a:r>
            <a:r>
              <a:rPr lang="en-US" altLang="zh-CN" sz="4200" dirty="0" smtClean="0"/>
              <a:t>PMOS</a:t>
            </a:r>
            <a:r>
              <a:rPr lang="zh-CN" altLang="en-US" sz="4200" dirty="0" smtClean="0"/>
              <a:t>电路和</a:t>
            </a:r>
            <a:r>
              <a:rPr lang="en-US" altLang="zh-CN" sz="4200" dirty="0" smtClean="0"/>
              <a:t>NMOS</a:t>
            </a:r>
            <a:r>
              <a:rPr lang="zh-CN" altLang="en-US" sz="4200" dirty="0" smtClean="0"/>
              <a:t>电路，主流的由两者共同做成的互补型电路（</a:t>
            </a:r>
            <a:r>
              <a:rPr lang="en-US" altLang="zh-CN" sz="4200" dirty="0" smtClean="0"/>
              <a:t>CMOS)</a:t>
            </a:r>
            <a:r>
              <a:rPr lang="zh-CN" altLang="en-US" sz="4200" dirty="0" smtClean="0"/>
              <a:t>。</a:t>
            </a:r>
            <a:endParaRPr lang="zh-CN" altLang="en-US" sz="4200" dirty="0" smtClean="0"/>
          </a:p>
          <a:p>
            <a:endParaRPr lang="zh-CN" altLang="en-US" dirty="0"/>
          </a:p>
        </p:txBody>
      </p:sp>
      <p:sp>
        <p:nvSpPr>
          <p:cNvPr id="3" name="标题 2"/>
          <p:cNvSpPr>
            <a:spLocks noGrp="1"/>
          </p:cNvSpPr>
          <p:nvPr>
            <p:ph type="title"/>
          </p:nvPr>
        </p:nvSpPr>
        <p:spPr/>
        <p:txBody>
          <a:bodyPr/>
          <a:lstStyle/>
          <a:p>
            <a:r>
              <a:rPr lang="zh-CN" altLang="en-US" dirty="0" smtClean="0"/>
              <a:t>最基本开关单元</a:t>
            </a:r>
            <a:r>
              <a:rPr lang="en-US" altLang="zh-CN" dirty="0" smtClean="0"/>
              <a:t>:MOS</a:t>
            </a:r>
            <a:r>
              <a:rPr lang="zh-CN" altLang="en-US" dirty="0" smtClean="0"/>
              <a:t>晶体管</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0"/>
          </p:nvPr>
        </p:nvSpPr>
        <p:spPr/>
        <p:txBody>
          <a:bodyPr/>
          <a:lstStyle/>
          <a:p>
            <a:r>
              <a:rPr lang="en-US" altLang="zh-CN"/>
              <a:t>3-</a:t>
            </a:r>
            <a:fld id="{B977F7BD-0BAC-4914-B880-6659360DF194}" type="slidenum">
              <a:rPr lang="en-US" altLang="zh-CN"/>
            </a:fld>
            <a:endParaRPr lang="en-US" altLang="zh-CN"/>
          </a:p>
        </p:txBody>
      </p:sp>
      <p:sp>
        <p:nvSpPr>
          <p:cNvPr id="75778" name="Rectangle 2"/>
          <p:cNvSpPr>
            <a:spLocks noGrp="1" noChangeArrowheads="1"/>
          </p:cNvSpPr>
          <p:nvPr>
            <p:ph type="title"/>
          </p:nvPr>
        </p:nvSpPr>
        <p:spPr/>
        <p:txBody>
          <a:bodyPr/>
          <a:lstStyle/>
          <a:p>
            <a:r>
              <a:rPr lang="en-US" altLang="zh-CN" dirty="0" smtClean="0">
                <a:ea typeface="宋体" panose="02010600030101010101" pitchFamily="2" charset="-122"/>
              </a:rPr>
              <a:t>1</a:t>
            </a:r>
            <a:r>
              <a:rPr lang="zh-CN" altLang="en-US" dirty="0" smtClean="0">
                <a:ea typeface="宋体" panose="02010600030101010101" pitchFamily="2" charset="-122"/>
              </a:rPr>
              <a:t>位全加器</a:t>
            </a:r>
            <a:endParaRPr lang="en-US" altLang="zh-CN" dirty="0">
              <a:ea typeface="宋体" panose="02010600030101010101" pitchFamily="2" charset="-122"/>
            </a:endParaRPr>
          </a:p>
        </p:txBody>
      </p:sp>
      <p:sp>
        <p:nvSpPr>
          <p:cNvPr id="75779" name="Rectangle 3"/>
          <p:cNvSpPr>
            <a:spLocks noGrp="1" noChangeArrowheads="1"/>
          </p:cNvSpPr>
          <p:nvPr>
            <p:ph type="body" idx="1"/>
          </p:nvPr>
        </p:nvSpPr>
        <p:spPr>
          <a:xfrm>
            <a:off x="395536" y="1196752"/>
            <a:ext cx="8229600" cy="4525963"/>
          </a:xfrm>
        </p:spPr>
        <p:txBody>
          <a:bodyPr/>
          <a:lstStyle/>
          <a:p>
            <a:r>
              <a:rPr lang="zh-CN" altLang="en-US" dirty="0" smtClean="0">
                <a:ea typeface="宋体" panose="02010600030101010101" pitchFamily="2" charset="-122"/>
              </a:rPr>
              <a:t>对两个</a:t>
            </a:r>
            <a:r>
              <a:rPr lang="en-US" altLang="zh-CN" dirty="0" smtClean="0">
                <a:ea typeface="宋体" panose="02010600030101010101" pitchFamily="2" charset="-122"/>
              </a:rPr>
              <a:t>1Bit</a:t>
            </a:r>
            <a:r>
              <a:rPr lang="zh-CN" altLang="en-US" dirty="0" smtClean="0">
                <a:ea typeface="宋体" panose="02010600030101010101" pitchFamily="2" charset="-122"/>
              </a:rPr>
              <a:t>二进制位做加法同时加上下一级传递过来的进位。</a:t>
            </a:r>
            <a:endParaRPr lang="en-US" altLang="zh-CN" dirty="0">
              <a:ea typeface="宋体" panose="02010600030101010101" pitchFamily="2" charset="-122"/>
            </a:endParaRPr>
          </a:p>
        </p:txBody>
      </p:sp>
      <p:graphicFrame>
        <p:nvGraphicFramePr>
          <p:cNvPr id="75780" name="Group 4"/>
          <p:cNvGraphicFramePr>
            <a:graphicFrameLocks noGrp="1"/>
          </p:cNvGraphicFramePr>
          <p:nvPr/>
        </p:nvGraphicFramePr>
        <p:xfrm>
          <a:off x="7020272" y="2420888"/>
          <a:ext cx="1981200" cy="3439161"/>
        </p:xfrm>
        <a:graphic>
          <a:graphicData uri="http://schemas.openxmlformats.org/drawingml/2006/table">
            <a:tbl>
              <a:tblPr/>
              <a:tblGrid>
                <a:gridCol w="381000"/>
                <a:gridCol w="304800"/>
                <a:gridCol w="457200"/>
                <a:gridCol w="381000"/>
                <a:gridCol w="4572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A</a:t>
                      </a:r>
                      <a:endParaRPr kumimoji="0" lang="en-US" altLang="zh-CN" sz="18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a:t>
                      </a:r>
                      <a:endPar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err="1" smtClean="0">
                          <a:ln>
                            <a:noFill/>
                          </a:ln>
                          <a:solidFill>
                            <a:schemeClr val="tx1"/>
                          </a:solidFill>
                          <a:effectLst/>
                          <a:latin typeface="Verdana" panose="020B0604030504040204" pitchFamily="34" charset="0"/>
                          <a:ea typeface="宋体" panose="02010600030101010101" pitchFamily="2" charset="-122"/>
                        </a:rPr>
                        <a:t>C</a:t>
                      </a:r>
                      <a:r>
                        <a:rPr kumimoji="0" lang="en-US" altLang="zh-CN" sz="1800" b="1" i="0" u="none" strike="noStrike" cap="none" normalizeH="0" baseline="-25000" dirty="0" err="1" smtClean="0">
                          <a:ln>
                            <a:noFill/>
                          </a:ln>
                          <a:solidFill>
                            <a:schemeClr val="tx1"/>
                          </a:solidFill>
                          <a:effectLst/>
                          <a:latin typeface="Verdana" panose="020B0604030504040204" pitchFamily="34" charset="0"/>
                          <a:ea typeface="宋体" panose="02010600030101010101" pitchFamily="2" charset="-122"/>
                        </a:rPr>
                        <a:t>in</a:t>
                      </a:r>
                      <a:endParaRPr kumimoji="0" lang="en-US" altLang="zh-CN" sz="1800" b="1" i="0" u="none" strike="noStrike" cap="none" normalizeH="0" baseline="-25000" dirty="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S</a:t>
                      </a:r>
                      <a:endPar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a:t>
                      </a:r>
                      <a:r>
                        <a:rPr kumimoji="0" lang="en-US" altLang="zh-CN" sz="1800" b="1"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out</a:t>
                      </a:r>
                      <a:endParaRPr kumimoji="0" lang="en-US" altLang="zh-CN" sz="1800" b="1"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endParaRPr>
                    </a:p>
                  </a:txBody>
                  <a:tcPr marL="0" marR="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smtClean="0">
                          <a:ln>
                            <a:noFill/>
                          </a:ln>
                          <a:solidFill>
                            <a:srgbClr val="0066FF"/>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rgbClr val="0066FF"/>
                        </a:solidFill>
                        <a:effectLst/>
                        <a:latin typeface="Arial" panose="020B0604020202020204" pitchFamily="34" charset="0"/>
                        <a:ea typeface="宋体" panose="02010600030101010101" pitchFamily="2" charset="-122"/>
                      </a:endParaRPr>
                    </a:p>
                  </a:txBody>
                  <a:tcPr marL="0" marR="0" horzOverflow="overflow">
                    <a:lnL>
                      <a:noFill/>
                    </a:lnL>
                    <a:lnR cap="flat">
                      <a:noFill/>
                    </a:lnR>
                    <a:lnT>
                      <a:noFill/>
                    </a:lnT>
                    <a:lnB cap="flat">
                      <a:noFill/>
                    </a:lnB>
                    <a:lnTlToBr>
                      <a:noFill/>
                    </a:lnTlToBr>
                    <a:lnBlToTr>
                      <a:noFill/>
                    </a:lnBlToTr>
                    <a:noFill/>
                  </a:tcPr>
                </a:tc>
              </a:tr>
            </a:tbl>
          </a:graphicData>
        </a:graphic>
      </p:graphicFrame>
      <p:pic>
        <p:nvPicPr>
          <p:cNvPr id="75847" name="Picture 71" descr="C:\Documents and Settings\Greg Byrd\My Documents\ece206\mh-slides\ch03\ch03-fulladder.jpg"/>
          <p:cNvPicPr>
            <a:picLocks noChangeAspect="1" noChangeArrowheads="1"/>
          </p:cNvPicPr>
          <p:nvPr/>
        </p:nvPicPr>
        <p:blipFill>
          <a:blip r:embed="rId1" cstate="print"/>
          <a:srcRect/>
          <a:stretch>
            <a:fillRect/>
          </a:stretch>
        </p:blipFill>
        <p:spPr bwMode="auto">
          <a:xfrm>
            <a:off x="609600" y="2286000"/>
            <a:ext cx="6145213" cy="36576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C94309B6-72B6-4FC5-9C8F-6820EA8A2983}" type="slidenum">
              <a:rPr lang="en-US" altLang="zh-CN"/>
            </a:fld>
            <a:endParaRPr lang="en-US" altLang="zh-CN"/>
          </a:p>
        </p:txBody>
      </p:sp>
      <p:sp>
        <p:nvSpPr>
          <p:cNvPr id="77826" name="Rectangle 1026"/>
          <p:cNvSpPr>
            <a:spLocks noGrp="1" noChangeArrowheads="1"/>
          </p:cNvSpPr>
          <p:nvPr>
            <p:ph type="title"/>
          </p:nvPr>
        </p:nvSpPr>
        <p:spPr/>
        <p:txBody>
          <a:bodyPr/>
          <a:lstStyle/>
          <a:p>
            <a:r>
              <a:rPr lang="en-US" altLang="zh-CN" dirty="0" smtClean="0">
                <a:ea typeface="宋体" panose="02010600030101010101" pitchFamily="2" charset="-122"/>
              </a:rPr>
              <a:t>4</a:t>
            </a:r>
            <a:r>
              <a:rPr lang="zh-CN" altLang="en-US" dirty="0" smtClean="0">
                <a:ea typeface="宋体" panose="02010600030101010101" pitchFamily="2" charset="-122"/>
              </a:rPr>
              <a:t>位加法器的实现（串行进位）</a:t>
            </a:r>
            <a:endParaRPr lang="en-US" altLang="zh-CN" dirty="0">
              <a:ea typeface="宋体" panose="02010600030101010101" pitchFamily="2" charset="-122"/>
            </a:endParaRPr>
          </a:p>
        </p:txBody>
      </p:sp>
      <p:pic>
        <p:nvPicPr>
          <p:cNvPr id="77830" name="Picture 1030" descr="C:\Documents and Settings\Greg Byrd\My Documents\ece206\mh-slides\ch03\ch03-4bitadder.jpg"/>
          <p:cNvPicPr>
            <a:picLocks noChangeAspect="1" noChangeArrowheads="1"/>
          </p:cNvPicPr>
          <p:nvPr/>
        </p:nvPicPr>
        <p:blipFill>
          <a:blip r:embed="rId1" cstate="print"/>
          <a:srcRect/>
          <a:stretch>
            <a:fillRect/>
          </a:stretch>
        </p:blipFill>
        <p:spPr bwMode="auto">
          <a:xfrm>
            <a:off x="381000" y="1905000"/>
            <a:ext cx="8534400" cy="297497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68730"/>
            <a:ext cx="8152130" cy="1656080"/>
          </a:xfrm>
        </p:spPr>
        <p:txBody>
          <a:bodyPr>
            <a:normAutofit lnSpcReduction="20000"/>
          </a:bodyPr>
          <a:lstStyle/>
          <a:p>
            <a:r>
              <a:rPr lang="zh-CN" altLang="en-US" dirty="0" smtClean="0"/>
              <a:t>可以实现任何逻辑函数的可构建模块</a:t>
            </a:r>
            <a:endParaRPr lang="zh-CN" altLang="en-US" dirty="0" smtClean="0"/>
          </a:p>
          <a:p>
            <a:r>
              <a:rPr lang="zh-CN" altLang="en-US" dirty="0" smtClean="0"/>
              <a:t>包含一组与门以及一组或门</a:t>
            </a:r>
            <a:endParaRPr lang="en-US" altLang="zh-CN" dirty="0" smtClean="0"/>
          </a:p>
          <a:p>
            <a:r>
              <a:rPr lang="zh-CN" altLang="en-US" dirty="0" smtClean="0"/>
              <a:t>原理：实现真值表可能的所有与项。利用可编程的连接点选择连接到多输入或门上。</a:t>
            </a:r>
            <a:endParaRPr lang="zh-CN" altLang="en-US" dirty="0"/>
          </a:p>
        </p:txBody>
      </p:sp>
      <p:sp>
        <p:nvSpPr>
          <p:cNvPr id="3" name="标题 2"/>
          <p:cNvSpPr>
            <a:spLocks noGrp="1"/>
          </p:cNvSpPr>
          <p:nvPr>
            <p:ph type="title"/>
          </p:nvPr>
        </p:nvSpPr>
        <p:spPr/>
        <p:txBody>
          <a:bodyPr/>
          <a:lstStyle/>
          <a:p>
            <a:r>
              <a:rPr lang="en-US" altLang="zh-CN" dirty="0" smtClean="0"/>
              <a:t>PLA:</a:t>
            </a:r>
            <a:r>
              <a:rPr lang="zh-CN" altLang="en-US" dirty="0" smtClean="0"/>
              <a:t>可编程逻辑阵列</a:t>
            </a:r>
            <a:endParaRPr lang="zh-CN" altLang="en-US" dirty="0"/>
          </a:p>
        </p:txBody>
      </p:sp>
      <p:pic>
        <p:nvPicPr>
          <p:cNvPr id="13" name="图片 12" descr="IMG_0904.JPG"/>
          <p:cNvPicPr>
            <a:picLocks noChangeAspect="1"/>
          </p:cNvPicPr>
          <p:nvPr/>
        </p:nvPicPr>
        <p:blipFill>
          <a:blip r:embed="rId1" cstate="print"/>
          <a:stretch>
            <a:fillRect/>
          </a:stretch>
        </p:blipFill>
        <p:spPr>
          <a:xfrm>
            <a:off x="2699385" y="3140710"/>
            <a:ext cx="3808095" cy="285623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t>􀂄 </a:t>
            </a:r>
            <a:r>
              <a:rPr lang="en-US" altLang="zh-CN" dirty="0" smtClean="0"/>
              <a:t>Ex 3.5, 3.6, 3.7, 3.8, 3.9</a:t>
            </a:r>
            <a:endParaRPr lang="en-US" altLang="zh-CN" dirty="0" smtClean="0"/>
          </a:p>
          <a:p>
            <a:pPr>
              <a:buNone/>
            </a:pPr>
            <a:r>
              <a:rPr lang="zh-CN" altLang="en-US" dirty="0" smtClean="0"/>
              <a:t>􀂄 </a:t>
            </a:r>
            <a:r>
              <a:rPr lang="en-US" altLang="zh-CN" dirty="0" smtClean="0"/>
              <a:t>Ex 3.11, 3.12, 3.18</a:t>
            </a:r>
            <a:endParaRPr lang="en-US" altLang="zh-CN" dirty="0" smtClean="0"/>
          </a:p>
          <a:p>
            <a:pPr>
              <a:buNone/>
            </a:pPr>
            <a:r>
              <a:rPr lang="zh-CN" altLang="en-US" dirty="0" smtClean="0"/>
              <a:t>􀂄 </a:t>
            </a:r>
            <a:r>
              <a:rPr lang="en-US" altLang="zh-CN" dirty="0" smtClean="0"/>
              <a:t>Ex 3.20, 3.22, 3.23</a:t>
            </a:r>
            <a:endParaRPr lang="en-US" altLang="zh-CN" dirty="0" smtClean="0"/>
          </a:p>
          <a:p>
            <a:pPr>
              <a:buNone/>
            </a:pPr>
            <a:r>
              <a:rPr lang="zh-CN" altLang="en-US" dirty="0" smtClean="0"/>
              <a:t>􀂄 </a:t>
            </a:r>
            <a:r>
              <a:rPr lang="en-US" altLang="zh-CN" dirty="0" smtClean="0"/>
              <a:t>Ex 3.30, 3.31</a:t>
            </a: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C0DDB03A-B1F5-436E-BCED-062A841C8267}" type="slidenum">
              <a:rPr lang="en-US" altLang="zh-CN"/>
            </a:fld>
            <a:endParaRPr lang="en-US" altLang="zh-CN"/>
          </a:p>
        </p:txBody>
      </p:sp>
      <p:sp>
        <p:nvSpPr>
          <p:cNvPr id="79874" name="Rectangle 2"/>
          <p:cNvSpPr>
            <a:spLocks noGrp="1" noChangeArrowheads="1"/>
          </p:cNvSpPr>
          <p:nvPr>
            <p:ph type="title"/>
          </p:nvPr>
        </p:nvSpPr>
        <p:spPr/>
        <p:txBody>
          <a:bodyPr/>
          <a:lstStyle/>
          <a:p>
            <a:r>
              <a:rPr lang="en-US" altLang="zh-CN" dirty="0">
                <a:ea typeface="宋体" panose="02010600030101010101" pitchFamily="2" charset="-122"/>
              </a:rPr>
              <a:t>Combinational vs. Sequential</a:t>
            </a:r>
            <a:endParaRPr lang="en-US" altLang="zh-CN" dirty="0">
              <a:ea typeface="宋体" panose="02010600030101010101" pitchFamily="2" charset="-122"/>
            </a:endParaRPr>
          </a:p>
        </p:txBody>
      </p:sp>
      <p:sp>
        <p:nvSpPr>
          <p:cNvPr id="79875" name="Rectangle 3"/>
          <p:cNvSpPr>
            <a:spLocks noGrp="1" noChangeArrowheads="1"/>
          </p:cNvSpPr>
          <p:nvPr>
            <p:ph type="body" idx="1"/>
          </p:nvPr>
        </p:nvSpPr>
        <p:spPr/>
        <p:txBody>
          <a:bodyPr>
            <a:normAutofit/>
          </a:bodyPr>
          <a:lstStyle/>
          <a:p>
            <a:r>
              <a:rPr lang="zh-CN" altLang="en-US" i="1" dirty="0" smtClean="0">
                <a:solidFill>
                  <a:srgbClr val="FF0000"/>
                </a:solidFill>
                <a:ea typeface="宋体" panose="02010600030101010101" pitchFamily="2" charset="-122"/>
              </a:rPr>
              <a:t>组合逻辑电路</a:t>
            </a:r>
            <a:endParaRPr lang="en-US" altLang="zh-CN" i="1" dirty="0" smtClean="0">
              <a:solidFill>
                <a:srgbClr val="FF0000"/>
              </a:solidFill>
              <a:ea typeface="宋体" panose="02010600030101010101" pitchFamily="2" charset="-122"/>
            </a:endParaRPr>
          </a:p>
          <a:p>
            <a:pPr lvl="1"/>
            <a:r>
              <a:rPr lang="zh-CN" altLang="en-US" dirty="0" smtClean="0">
                <a:ea typeface="宋体" panose="02010600030101010101" pitchFamily="2" charset="-122"/>
              </a:rPr>
              <a:t>输出只依赖当前的输入</a:t>
            </a:r>
            <a:endParaRPr lang="en-US" altLang="zh-CN" dirty="0" smtClean="0">
              <a:ea typeface="宋体" panose="02010600030101010101" pitchFamily="2" charset="-122"/>
            </a:endParaRPr>
          </a:p>
          <a:p>
            <a:pPr lvl="1"/>
            <a:r>
              <a:rPr lang="zh-CN" altLang="en-US" dirty="0" smtClean="0">
                <a:ea typeface="宋体" panose="02010600030101010101" pitchFamily="2" charset="-122"/>
              </a:rPr>
              <a:t>无状态（无存储电路）</a:t>
            </a:r>
            <a:endParaRPr lang="en-US" altLang="zh-CN" dirty="0" smtClean="0">
              <a:ea typeface="宋体" panose="02010600030101010101" pitchFamily="2" charset="-122"/>
            </a:endParaRPr>
          </a:p>
          <a:p>
            <a:pPr lvl="1"/>
            <a:endParaRPr lang="en-US" altLang="zh-CN" dirty="0" smtClean="0">
              <a:ea typeface="宋体" panose="02010600030101010101" pitchFamily="2" charset="-122"/>
            </a:endParaRPr>
          </a:p>
          <a:p>
            <a:r>
              <a:rPr lang="zh-CN" altLang="en-US" i="1" dirty="0" smtClean="0">
                <a:solidFill>
                  <a:srgbClr val="FF0000"/>
                </a:solidFill>
                <a:ea typeface="宋体" panose="02010600030101010101" pitchFamily="2" charset="-122"/>
              </a:rPr>
              <a:t>时序逻辑电路</a:t>
            </a:r>
            <a:endParaRPr lang="en-US" altLang="zh-CN" i="1" dirty="0" smtClean="0">
              <a:solidFill>
                <a:srgbClr val="FF0000"/>
              </a:solidFill>
              <a:ea typeface="宋体" panose="02010600030101010101" pitchFamily="2" charset="-122"/>
            </a:endParaRPr>
          </a:p>
          <a:p>
            <a:pPr lvl="1"/>
            <a:r>
              <a:rPr lang="zh-CN" altLang="en-US" dirty="0" smtClean="0">
                <a:ea typeface="宋体" panose="02010600030101010101" pitchFamily="2" charset="-122"/>
              </a:rPr>
              <a:t>输出不仅依赖当前的输入还取决于电路过去的状态</a:t>
            </a:r>
            <a:endParaRPr lang="en-US" altLang="zh-CN" dirty="0" smtClean="0">
              <a:ea typeface="宋体" panose="02010600030101010101" pitchFamily="2" charset="-122"/>
            </a:endParaRPr>
          </a:p>
          <a:p>
            <a:pPr lvl="1"/>
            <a:r>
              <a:rPr lang="zh-CN" altLang="en-US" dirty="0" smtClean="0">
                <a:ea typeface="宋体" panose="02010600030101010101" pitchFamily="2" charset="-122"/>
              </a:rPr>
              <a:t>利用存储电路存储电路过去的状态信息</a:t>
            </a:r>
            <a:endParaRPr lang="en-US" altLang="zh-CN" dirty="0" smtClean="0">
              <a:ea typeface="宋体" panose="02010600030101010101" pitchFamily="2" charset="-122"/>
            </a:endParaRPr>
          </a:p>
          <a:p>
            <a:pPr lvl="1"/>
            <a:r>
              <a:rPr lang="zh-CN" altLang="en-US" i="1" dirty="0" smtClean="0">
                <a:ea typeface="宋体" panose="02010600030101010101" pitchFamily="2" charset="-122"/>
              </a:rPr>
              <a:t>时序逻辑电路</a:t>
            </a:r>
            <a:r>
              <a:rPr lang="en-US" altLang="zh-CN" i="1" dirty="0" smtClean="0">
                <a:ea typeface="宋体" panose="02010600030101010101" pitchFamily="2" charset="-122"/>
              </a:rPr>
              <a:t>=</a:t>
            </a:r>
            <a:r>
              <a:rPr lang="zh-CN" altLang="en-US" i="1" dirty="0" smtClean="0">
                <a:ea typeface="宋体" panose="02010600030101010101" pitchFamily="2" charset="-122"/>
              </a:rPr>
              <a:t>组合逻辑电路</a:t>
            </a:r>
            <a:r>
              <a:rPr lang="en-US" altLang="zh-CN" i="1" dirty="0" smtClean="0">
                <a:ea typeface="宋体" panose="02010600030101010101" pitchFamily="2" charset="-122"/>
              </a:rPr>
              <a:t>+</a:t>
            </a:r>
            <a:r>
              <a:rPr lang="zh-CN" altLang="en-US" i="1" dirty="0" smtClean="0">
                <a:ea typeface="宋体" panose="02010600030101010101" pitchFamily="2" charset="-122"/>
              </a:rPr>
              <a:t>存储电路</a:t>
            </a:r>
            <a:endParaRPr lang="en-US" altLang="zh-CN" i="1"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ChangeArrowheads="1"/>
          </p:cNvSpPr>
          <p:nvPr/>
        </p:nvSpPr>
        <p:spPr bwMode="auto">
          <a:xfrm>
            <a:off x="323850" y="404812"/>
            <a:ext cx="8496622" cy="420628"/>
          </a:xfrm>
          <a:prstGeom prst="rect">
            <a:avLst/>
          </a:prstGeom>
          <a:noFill/>
          <a:ln w="9525">
            <a:noFill/>
            <a:miter lim="800000"/>
          </a:ln>
        </p:spPr>
        <p:txBody>
          <a:bodyPr wrap="square">
            <a:spAutoFit/>
          </a:bodyPr>
          <a:lstStyle/>
          <a:p>
            <a:r>
              <a:rPr kumimoji="1" lang="zh-CN" altLang="en-US" sz="3200" dirty="0"/>
              <a:t>时序逻辑电路由组合逻辑电路和起记忆作用的存储电路组成。</a:t>
            </a:r>
            <a:endParaRPr kumimoji="1" lang="zh-CN" altLang="en-US" sz="3200" dirty="0"/>
          </a:p>
        </p:txBody>
      </p:sp>
      <p:sp>
        <p:nvSpPr>
          <p:cNvPr id="77828" name="矩形 10"/>
          <p:cNvSpPr>
            <a:spLocks noChangeArrowheads="1"/>
          </p:cNvSpPr>
          <p:nvPr/>
        </p:nvSpPr>
        <p:spPr bwMode="auto">
          <a:xfrm>
            <a:off x="611560" y="3717032"/>
            <a:ext cx="7200900" cy="2011045"/>
          </a:xfrm>
          <a:prstGeom prst="rect">
            <a:avLst/>
          </a:prstGeom>
          <a:noFill/>
          <a:ln w="9525">
            <a:noFill/>
            <a:miter lim="800000"/>
          </a:ln>
        </p:spPr>
        <p:txBody>
          <a:bodyPr>
            <a:spAutoFit/>
          </a:bodyPr>
          <a:lstStyle/>
          <a:p>
            <a:r>
              <a:rPr lang="zh-CN" altLang="en-US" sz="3200" dirty="0"/>
              <a:t>时序逻辑电路组成见上图所示，它由</a:t>
            </a:r>
            <a:r>
              <a:rPr lang="zh-CN" altLang="en-US" sz="3200" dirty="0">
                <a:hlinkClick r:id="rId1"/>
              </a:rPr>
              <a:t>组合逻辑电路</a:t>
            </a:r>
            <a:r>
              <a:rPr lang="zh-CN" altLang="en-US" sz="3200" dirty="0"/>
              <a:t>，记忆电路</a:t>
            </a:r>
            <a:r>
              <a:rPr lang="en-US" altLang="zh-CN" sz="3200" dirty="0" smtClean="0"/>
              <a:t>(</a:t>
            </a:r>
            <a:r>
              <a:rPr lang="zh-CN" altLang="en-US" sz="3200" dirty="0" smtClean="0"/>
              <a:t>锁存器组</a:t>
            </a:r>
            <a:r>
              <a:rPr lang="en-US" altLang="zh-CN" sz="3200" dirty="0"/>
              <a:t>)</a:t>
            </a:r>
            <a:r>
              <a:rPr lang="zh-CN" altLang="en-US" sz="3200" dirty="0"/>
              <a:t>两部分组成。其中： </a:t>
            </a:r>
            <a:br>
              <a:rPr lang="zh-CN" altLang="en-US" sz="3200" dirty="0"/>
            </a:br>
            <a:r>
              <a:rPr lang="zh-CN" altLang="en-US" sz="3200" dirty="0"/>
              <a:t>   </a:t>
            </a:r>
            <a:r>
              <a:rPr lang="en-US" altLang="zh-CN" sz="3200" dirty="0"/>
              <a:t>X</a:t>
            </a:r>
            <a:r>
              <a:rPr lang="en-US" altLang="zh-CN" sz="3200" baseline="-25000" dirty="0"/>
              <a:t>1</a:t>
            </a:r>
            <a:r>
              <a:rPr lang="zh-CN" altLang="en-US" sz="3200" dirty="0"/>
              <a:t>， </a:t>
            </a:r>
            <a:r>
              <a:rPr lang="en-US" altLang="zh-CN" sz="3200" dirty="0"/>
              <a:t>X</a:t>
            </a:r>
            <a:r>
              <a:rPr lang="en-US" altLang="zh-CN" sz="3200" baseline="-25000" dirty="0"/>
              <a:t>2</a:t>
            </a:r>
            <a:r>
              <a:rPr lang="zh-CN" altLang="en-US" sz="3200" dirty="0"/>
              <a:t>，</a:t>
            </a:r>
            <a:r>
              <a:rPr lang="en-US" altLang="zh-CN" sz="3200" dirty="0"/>
              <a:t>...</a:t>
            </a:r>
            <a:r>
              <a:rPr lang="en-US" altLang="zh-CN" sz="3200" dirty="0" err="1"/>
              <a:t>Xk</a:t>
            </a:r>
            <a:r>
              <a:rPr lang="zh-CN" altLang="en-US" sz="3200" dirty="0"/>
              <a:t> </a:t>
            </a:r>
            <a:r>
              <a:rPr lang="en-US" altLang="zh-CN" sz="3200" dirty="0"/>
              <a:t>——</a:t>
            </a:r>
            <a:r>
              <a:rPr lang="zh-CN" altLang="en-US" sz="3200" dirty="0"/>
              <a:t>外部输入信号</a:t>
            </a:r>
            <a:br>
              <a:rPr lang="zh-CN" altLang="en-US" sz="3200" dirty="0"/>
            </a:br>
            <a:r>
              <a:rPr lang="zh-CN" altLang="en-US" sz="3200" dirty="0"/>
              <a:t>   </a:t>
            </a:r>
            <a:r>
              <a:rPr lang="en-US" altLang="zh-CN" sz="3200" dirty="0"/>
              <a:t>Q</a:t>
            </a:r>
            <a:r>
              <a:rPr lang="en-US" altLang="zh-CN" sz="3200" baseline="-25000" dirty="0"/>
              <a:t>1</a:t>
            </a:r>
            <a:r>
              <a:rPr lang="zh-CN" altLang="en-US" sz="3200" dirty="0"/>
              <a:t>， </a:t>
            </a:r>
            <a:r>
              <a:rPr lang="en-US" altLang="zh-CN" sz="3200" dirty="0"/>
              <a:t>Q</a:t>
            </a:r>
            <a:r>
              <a:rPr lang="en-US" altLang="zh-CN" sz="3200" baseline="-25000" dirty="0"/>
              <a:t>2</a:t>
            </a:r>
            <a:r>
              <a:rPr lang="zh-CN" altLang="en-US" sz="3200" dirty="0"/>
              <a:t>，</a:t>
            </a:r>
            <a:r>
              <a:rPr lang="en-US" altLang="zh-CN" sz="3200" dirty="0"/>
              <a:t>...</a:t>
            </a:r>
            <a:r>
              <a:rPr lang="en-US" altLang="zh-CN" sz="3200" dirty="0" err="1"/>
              <a:t>Qr</a:t>
            </a:r>
            <a:r>
              <a:rPr lang="zh-CN" altLang="en-US" sz="3200" dirty="0"/>
              <a:t> </a:t>
            </a:r>
            <a:r>
              <a:rPr lang="en-US" altLang="zh-CN" sz="3200" dirty="0"/>
              <a:t>——</a:t>
            </a:r>
            <a:r>
              <a:rPr lang="zh-CN" altLang="en-US" sz="3200" dirty="0" smtClean="0"/>
              <a:t>存储器的</a:t>
            </a:r>
            <a:r>
              <a:rPr lang="zh-CN" altLang="en-US" sz="3200" dirty="0"/>
              <a:t>输出，称为状态变量</a:t>
            </a:r>
            <a:br>
              <a:rPr lang="zh-CN" altLang="en-US" sz="3200" dirty="0"/>
            </a:br>
            <a:r>
              <a:rPr lang="zh-CN" altLang="en-US" sz="3200" dirty="0"/>
              <a:t>   </a:t>
            </a:r>
            <a:r>
              <a:rPr lang="en-US" altLang="zh-CN" sz="3200" dirty="0"/>
              <a:t>Z</a:t>
            </a:r>
            <a:r>
              <a:rPr lang="en-US" altLang="zh-CN" sz="3200" baseline="-25000" dirty="0"/>
              <a:t>1</a:t>
            </a:r>
            <a:r>
              <a:rPr lang="zh-CN" altLang="en-US" sz="3200" dirty="0"/>
              <a:t>， </a:t>
            </a:r>
            <a:r>
              <a:rPr lang="en-US" altLang="zh-CN" sz="3200" dirty="0"/>
              <a:t>Z</a:t>
            </a:r>
            <a:r>
              <a:rPr lang="en-US" altLang="zh-CN" sz="3200" baseline="-25000" dirty="0"/>
              <a:t>2</a:t>
            </a:r>
            <a:r>
              <a:rPr lang="zh-CN" altLang="en-US" sz="3200" dirty="0"/>
              <a:t>，</a:t>
            </a:r>
            <a:r>
              <a:rPr lang="en-US" altLang="zh-CN" sz="3200" dirty="0"/>
              <a:t>...</a:t>
            </a:r>
            <a:r>
              <a:rPr lang="en-US" altLang="zh-CN" sz="3200" dirty="0" err="1"/>
              <a:t>Z</a:t>
            </a:r>
            <a:r>
              <a:rPr lang="en-US" altLang="zh-CN" sz="3200" baseline="-25000" dirty="0" err="1"/>
              <a:t>m</a:t>
            </a:r>
            <a:r>
              <a:rPr lang="zh-CN" altLang="en-US" sz="3200" dirty="0"/>
              <a:t> </a:t>
            </a:r>
            <a:r>
              <a:rPr lang="en-US" altLang="zh-CN" sz="3200" dirty="0"/>
              <a:t>——</a:t>
            </a:r>
            <a:r>
              <a:rPr lang="zh-CN" altLang="en-US" sz="3200" dirty="0"/>
              <a:t>对外输出信号</a:t>
            </a:r>
            <a:br>
              <a:rPr lang="zh-CN" altLang="en-US" sz="3200" dirty="0"/>
            </a:br>
            <a:r>
              <a:rPr lang="zh-CN" altLang="en-US" sz="3200" dirty="0"/>
              <a:t>   </a:t>
            </a:r>
            <a:r>
              <a:rPr lang="en-US" altLang="zh-CN" sz="3200" dirty="0"/>
              <a:t>Y</a:t>
            </a:r>
            <a:r>
              <a:rPr lang="en-US" altLang="zh-CN" sz="3200" baseline="-25000" dirty="0"/>
              <a:t>1</a:t>
            </a:r>
            <a:r>
              <a:rPr lang="zh-CN" altLang="en-US" sz="3200" dirty="0"/>
              <a:t>， </a:t>
            </a:r>
            <a:r>
              <a:rPr lang="en-US" altLang="zh-CN" sz="3200" dirty="0"/>
              <a:t>Y</a:t>
            </a:r>
            <a:r>
              <a:rPr lang="en-US" altLang="zh-CN" sz="3200" baseline="-25000" dirty="0"/>
              <a:t>2</a:t>
            </a:r>
            <a:r>
              <a:rPr lang="zh-CN" altLang="en-US" sz="3200" dirty="0"/>
              <a:t>，</a:t>
            </a:r>
            <a:r>
              <a:rPr lang="en-US" altLang="zh-CN" sz="3200" dirty="0"/>
              <a:t>...</a:t>
            </a:r>
            <a:r>
              <a:rPr lang="en-US" altLang="zh-CN" sz="3200" dirty="0" err="1"/>
              <a:t>Yr</a:t>
            </a:r>
            <a:r>
              <a:rPr lang="zh-CN" altLang="en-US" sz="3200" dirty="0"/>
              <a:t> </a:t>
            </a:r>
            <a:r>
              <a:rPr lang="en-US" altLang="zh-CN" sz="3200" dirty="0"/>
              <a:t>——</a:t>
            </a:r>
            <a:r>
              <a:rPr lang="zh-CN" altLang="en-US" sz="3200" dirty="0"/>
              <a:t>触发器的激励信号 </a:t>
            </a:r>
            <a:endParaRPr lang="zh-CN" altLang="en-US" sz="3200" dirty="0"/>
          </a:p>
        </p:txBody>
      </p:sp>
      <p:graphicFrame>
        <p:nvGraphicFramePr>
          <p:cNvPr id="405505" name="Object 1"/>
          <p:cNvGraphicFramePr>
            <a:graphicFrameLocks noChangeAspect="1"/>
          </p:cNvGraphicFramePr>
          <p:nvPr/>
        </p:nvGraphicFramePr>
        <p:xfrm>
          <a:off x="678965" y="1054815"/>
          <a:ext cx="7976235" cy="2444115"/>
        </p:xfrm>
        <a:graphic>
          <a:graphicData uri="http://schemas.openxmlformats.org/presentationml/2006/ole">
            <mc:AlternateContent xmlns:mc="http://schemas.openxmlformats.org/markup-compatibility/2006">
              <mc:Choice xmlns:v="urn:schemas-microsoft-com:vml" Requires="v">
                <p:oleObj spid="_x0000_s405511" name="VISIO" r:id="rId2" imgW="2296160" imgH="1430020" progId="Visio.Drawing.11">
                  <p:embed/>
                </p:oleObj>
              </mc:Choice>
              <mc:Fallback>
                <p:oleObj name="VISIO" r:id="rId2" imgW="2296160" imgH="1430020" progId="Visio.Drawing.11">
                  <p:embed/>
                  <p:pic>
                    <p:nvPicPr>
                      <p:cNvPr id="0" name="Picture 1"/>
                      <p:cNvPicPr>
                        <a:picLocks noChangeAspect="1" noChangeArrowheads="1"/>
                      </p:cNvPicPr>
                      <p:nvPr/>
                    </p:nvPicPr>
                    <p:blipFill>
                      <a:blip r:embed="rId3"/>
                      <a:srcRect/>
                      <a:stretch>
                        <a:fillRect/>
                      </a:stretch>
                    </p:blipFill>
                    <p:spPr bwMode="auto">
                      <a:xfrm>
                        <a:off x="678965" y="1054815"/>
                        <a:ext cx="7976235" cy="2444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95288" y="765175"/>
            <a:ext cx="8458200" cy="3026410"/>
          </a:xfrm>
          <a:prstGeom prst="rect">
            <a:avLst/>
          </a:prstGeom>
          <a:noFill/>
          <a:ln w="28575">
            <a:noFill/>
            <a:miter lim="800000"/>
            <a:tailEnd type="none" w="sm" len="lg"/>
          </a:ln>
        </p:spPr>
        <p:txBody>
          <a:bodyPr>
            <a:spAutoFit/>
          </a:bodyPr>
          <a:lstStyle/>
          <a:p>
            <a:pPr>
              <a:spcBef>
                <a:spcPct val="50000"/>
              </a:spcBef>
            </a:pPr>
            <a:r>
              <a:rPr lang="en-US" altLang="zh-CN" sz="2800" b="1" dirty="0">
                <a:solidFill>
                  <a:schemeClr val="tx2"/>
                </a:solidFill>
              </a:rPr>
              <a:t>       </a:t>
            </a:r>
            <a:r>
              <a:rPr lang="zh-CN" altLang="en-US" sz="2800" b="1" dirty="0">
                <a:solidFill>
                  <a:schemeClr val="tx2"/>
                </a:solidFill>
              </a:rPr>
              <a:t>次态与现态的概念</a:t>
            </a:r>
            <a:endParaRPr lang="zh-CN" altLang="en-US" sz="2800" b="1" dirty="0">
              <a:solidFill>
                <a:schemeClr val="tx2"/>
              </a:solidFill>
            </a:endParaRPr>
          </a:p>
          <a:p>
            <a:pPr>
              <a:spcBef>
                <a:spcPct val="50000"/>
              </a:spcBef>
            </a:pPr>
            <a:r>
              <a:rPr lang="en-US" altLang="zh-CN" sz="2800" b="1" dirty="0">
                <a:solidFill>
                  <a:schemeClr val="tx2"/>
                </a:solidFill>
              </a:rPr>
              <a:t>         </a:t>
            </a:r>
            <a:r>
              <a:rPr kumimoji="1" lang="en-US" altLang="zh-CN" sz="2800" dirty="0"/>
              <a:t>Q1</a:t>
            </a:r>
            <a:r>
              <a:rPr kumimoji="1" lang="zh-CN" altLang="en-US" sz="2800" dirty="0"/>
              <a:t>、</a:t>
            </a:r>
            <a:r>
              <a:rPr kumimoji="1" lang="en-US" altLang="zh-CN" sz="2800" dirty="0"/>
              <a:t>…</a:t>
            </a:r>
            <a:r>
              <a:rPr kumimoji="1" lang="zh-CN" altLang="en-US" sz="2800" dirty="0"/>
              <a:t>、</a:t>
            </a:r>
            <a:r>
              <a:rPr kumimoji="1" lang="en-US" altLang="zh-CN" sz="2800" dirty="0" err="1"/>
              <a:t>Qk</a:t>
            </a:r>
            <a:r>
              <a:rPr kumimoji="1" lang="zh-CN" altLang="en-US" sz="2800" dirty="0"/>
              <a:t>信号表示电路现在所处的状态，简称现态</a:t>
            </a:r>
            <a:r>
              <a:rPr kumimoji="1" lang="en-US" altLang="zh-CN" sz="2800" dirty="0"/>
              <a:t>(Present State)</a:t>
            </a:r>
            <a:r>
              <a:rPr kumimoji="1" lang="zh-CN" altLang="en-US" sz="2800" dirty="0"/>
              <a:t>；</a:t>
            </a:r>
            <a:endParaRPr kumimoji="1" lang="zh-CN" altLang="en-US" sz="2800" dirty="0"/>
          </a:p>
          <a:p>
            <a:pPr algn="just"/>
            <a:endParaRPr lang="en-US" altLang="zh-CN" sz="2800" dirty="0"/>
          </a:p>
          <a:p>
            <a:pPr algn="just"/>
            <a:r>
              <a:rPr lang="zh-CN" altLang="en-US" sz="2800" dirty="0"/>
              <a:t>        在对电路功能进行研究时，通常将某一时刻的状态称为</a:t>
            </a:r>
            <a:r>
              <a:rPr lang="zh-CN" altLang="en-US" sz="2800" b="1" dirty="0"/>
              <a:t>“现态”</a:t>
            </a:r>
            <a:r>
              <a:rPr lang="zh-CN" altLang="en-US" sz="2800" dirty="0" smtClean="0"/>
              <a:t>，</a:t>
            </a:r>
            <a:r>
              <a:rPr lang="en-US" altLang="zh-CN" sz="2800" dirty="0" smtClean="0"/>
              <a:t>Q</a:t>
            </a:r>
            <a:r>
              <a:rPr lang="zh-CN" altLang="en-US" sz="2800" dirty="0"/>
              <a:t>的位数决定了状态数量</a:t>
            </a:r>
            <a:r>
              <a:rPr lang="en-US" altLang="zh-CN" sz="2800" dirty="0"/>
              <a:t>.</a:t>
            </a:r>
            <a:endParaRPr lang="en-US" altLang="zh-CN" sz="2800" dirty="0"/>
          </a:p>
          <a:p>
            <a:pPr algn="just"/>
            <a:r>
              <a:rPr lang="zh-CN" altLang="en-US" sz="2800" dirty="0"/>
              <a:t>            </a:t>
            </a:r>
            <a:r>
              <a:rPr lang="en-US" altLang="zh-CN" sz="2800" dirty="0"/>
              <a:t>1</a:t>
            </a:r>
            <a:r>
              <a:rPr lang="zh-CN" altLang="en-US" sz="2800" dirty="0"/>
              <a:t>位</a:t>
            </a:r>
            <a:r>
              <a:rPr lang="en-US" altLang="zh-CN" sz="2800" dirty="0"/>
              <a:t>:</a:t>
            </a:r>
            <a:r>
              <a:rPr lang="zh-CN" altLang="en-US" sz="2800" dirty="0"/>
              <a:t>              </a:t>
            </a:r>
            <a:r>
              <a:rPr lang="en-US" altLang="zh-CN" sz="2800" dirty="0"/>
              <a:t> Q0, </a:t>
            </a:r>
            <a:r>
              <a:rPr lang="zh-CN" altLang="en-US" sz="2800" dirty="0"/>
              <a:t>电路有两个状态 </a:t>
            </a:r>
            <a:r>
              <a:rPr lang="en-US" altLang="zh-CN" sz="2800" dirty="0"/>
              <a:t>0,1</a:t>
            </a:r>
            <a:endParaRPr lang="en-US" altLang="zh-CN" sz="2800" dirty="0"/>
          </a:p>
          <a:p>
            <a:pPr algn="just"/>
            <a:r>
              <a:rPr lang="zh-CN" altLang="en-US" sz="2800" dirty="0"/>
              <a:t>            </a:t>
            </a:r>
            <a:r>
              <a:rPr lang="en-US" altLang="zh-CN" sz="2800" dirty="0"/>
              <a:t>2</a:t>
            </a:r>
            <a:r>
              <a:rPr lang="zh-CN" altLang="en-US" sz="2800" dirty="0"/>
              <a:t>位</a:t>
            </a:r>
            <a:r>
              <a:rPr lang="en-US" altLang="zh-CN" sz="2800" dirty="0"/>
              <a:t>:</a:t>
            </a:r>
            <a:r>
              <a:rPr lang="zh-CN" altLang="en-US" sz="2800" dirty="0"/>
              <a:t>         </a:t>
            </a:r>
            <a:r>
              <a:rPr lang="en-US" altLang="zh-CN" sz="2800" dirty="0"/>
              <a:t>Q0,Q1,</a:t>
            </a:r>
            <a:r>
              <a:rPr lang="zh-CN" altLang="en-US" sz="2800" dirty="0"/>
              <a:t>电路有四个状态</a:t>
            </a:r>
            <a:r>
              <a:rPr lang="en-US" altLang="zh-CN" sz="2800" dirty="0"/>
              <a:t>00,01,10,11</a:t>
            </a:r>
            <a:endParaRPr lang="en-US" altLang="zh-CN" sz="2800" dirty="0"/>
          </a:p>
          <a:p>
            <a:pPr algn="just"/>
            <a:r>
              <a:rPr lang="zh-CN" altLang="en-US" sz="2800" dirty="0"/>
              <a:t>            </a:t>
            </a:r>
            <a:r>
              <a:rPr lang="en-US" altLang="zh-CN" sz="2800" dirty="0"/>
              <a:t>……</a:t>
            </a:r>
            <a:endParaRPr lang="en-US" altLang="zh-CN" sz="2800" dirty="0"/>
          </a:p>
          <a:p>
            <a:pPr algn="just"/>
            <a:endParaRPr lang="zh-CN" altLang="en-US" sz="2800" dirty="0"/>
          </a:p>
          <a:p>
            <a:pPr algn="just"/>
            <a:r>
              <a:rPr lang="zh-CN" altLang="en-US" sz="2800" dirty="0"/>
              <a:t>        将在某一现态下，</a:t>
            </a:r>
            <a:r>
              <a:rPr lang="zh-CN" altLang="en-US" sz="2800" dirty="0">
                <a:solidFill>
                  <a:srgbClr val="FF0000"/>
                </a:solidFill>
              </a:rPr>
              <a:t>外部信号</a:t>
            </a:r>
            <a:r>
              <a:rPr lang="zh-CN" altLang="en-US" sz="2800" dirty="0"/>
              <a:t>发生变化后到达的新的状态称为 </a:t>
            </a:r>
            <a:r>
              <a:rPr lang="zh-CN" altLang="en-US" sz="2800" b="1" dirty="0" smtClean="0"/>
              <a:t>“次态”</a:t>
            </a:r>
            <a:r>
              <a:rPr lang="en-US" altLang="zh-CN" sz="2800" dirty="0" smtClean="0"/>
              <a:t> </a:t>
            </a:r>
            <a:r>
              <a:rPr lang="zh-CN" altLang="en-US" dirty="0"/>
              <a:t>。</a:t>
            </a:r>
            <a:endParaRPr lang="zh-CN" altLang="en-US" dirty="0"/>
          </a:p>
        </p:txBody>
      </p:sp>
      <p:sp>
        <p:nvSpPr>
          <p:cNvPr id="3" name="Rectangle 10"/>
          <p:cNvSpPr>
            <a:spLocks noChangeArrowheads="1"/>
          </p:cNvSpPr>
          <p:nvPr/>
        </p:nvSpPr>
        <p:spPr bwMode="auto">
          <a:xfrm>
            <a:off x="179388" y="4437112"/>
            <a:ext cx="8964612" cy="1214437"/>
          </a:xfrm>
          <a:prstGeom prst="rect">
            <a:avLst/>
          </a:prstGeom>
          <a:noFill/>
          <a:ln w="9525">
            <a:noFill/>
            <a:miter lim="800000"/>
          </a:ln>
        </p:spPr>
        <p:txBody>
          <a:bodyPr>
            <a:spAutoFit/>
          </a:bodyPr>
          <a:lstStyle/>
          <a:p>
            <a:pPr>
              <a:lnSpc>
                <a:spcPct val="135000"/>
              </a:lnSpc>
              <a:spcBef>
                <a:spcPct val="50000"/>
              </a:spcBef>
            </a:pPr>
            <a:r>
              <a:rPr kumimoji="1" lang="zh-CN" altLang="en-US" sz="2800" dirty="0"/>
              <a:t>现态和次态不是一成不变的。电路一旦从现态变为次态， 对于下一个变化来讲，这个次态就变成了现态。一般时序电路中有一个控制系统状态统一变化的信号称为</a:t>
            </a:r>
            <a:r>
              <a:rPr kumimoji="1" lang="zh-CN" altLang="en-US" sz="2800" dirty="0">
                <a:solidFill>
                  <a:srgbClr val="FF0000"/>
                </a:solidFill>
              </a:rPr>
              <a:t>时钟信号</a:t>
            </a:r>
            <a:r>
              <a:rPr kumimoji="1" lang="zh-CN" altLang="en-US" sz="2800" dirty="0"/>
              <a:t>，时钟信号按固定的时钟节拍变化。</a:t>
            </a:r>
            <a:endParaRPr kumimoji="1"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52400" y="609600"/>
            <a:ext cx="8839200" cy="3628301"/>
          </a:xfrm>
          <a:prstGeom prst="rect">
            <a:avLst/>
          </a:prstGeom>
          <a:noFill/>
          <a:ln w="9525">
            <a:noFill/>
            <a:miter lim="800000"/>
          </a:ln>
        </p:spPr>
        <p:txBody>
          <a:bodyPr>
            <a:spAutoFit/>
          </a:bodyPr>
          <a:lstStyle/>
          <a:p>
            <a:pPr>
              <a:lnSpc>
                <a:spcPct val="158000"/>
              </a:lnSpc>
              <a:spcBef>
                <a:spcPct val="50000"/>
              </a:spcBef>
            </a:pPr>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与组合逻辑电路相比， 时序逻辑电路具有以下两个</a:t>
            </a:r>
            <a:r>
              <a:rPr kumimoji="1" lang="zh-CN" altLang="en-US" sz="3200" b="1" dirty="0">
                <a:solidFill>
                  <a:srgbClr val="CC0000"/>
                </a:solidFill>
                <a:latin typeface="Times New Roman" panose="02020603050405020304" pitchFamily="18" charset="0"/>
              </a:rPr>
              <a:t>特点</a:t>
            </a:r>
            <a:r>
              <a:rPr kumimoji="1" lang="zh-CN" altLang="en-US" sz="3200" dirty="0">
                <a:latin typeface="Times New Roman" panose="02020603050405020304" pitchFamily="18" charset="0"/>
              </a:rPr>
              <a:t>： </a:t>
            </a:r>
            <a:endParaRPr kumimoji="1" lang="zh-CN" altLang="en-US" sz="3200" dirty="0">
              <a:latin typeface="Times New Roman" panose="02020603050405020304" pitchFamily="18" charset="0"/>
            </a:endParaRPr>
          </a:p>
          <a:p>
            <a:pPr>
              <a:lnSpc>
                <a:spcPct val="158000"/>
              </a:lnSpc>
              <a:spcBef>
                <a:spcPct val="50000"/>
              </a:spcBef>
            </a:pPr>
            <a:r>
              <a:rPr kumimoji="1" lang="zh-CN" altLang="en-US" sz="3200" dirty="0">
                <a:latin typeface="Times New Roman" panose="02020603050405020304" pitchFamily="18" charset="0"/>
              </a:rPr>
              <a:t>        ①  结构上存在输出到输入的</a:t>
            </a:r>
            <a:r>
              <a:rPr kumimoji="1" lang="zh-CN" altLang="en-US" sz="3200" dirty="0">
                <a:solidFill>
                  <a:srgbClr val="FF0000"/>
                </a:solidFill>
                <a:latin typeface="Times New Roman" panose="02020603050405020304" pitchFamily="18" charset="0"/>
              </a:rPr>
              <a:t>反馈通道</a:t>
            </a:r>
            <a:r>
              <a:rPr kumimoji="1" lang="zh-CN" altLang="en-US" sz="3200" dirty="0">
                <a:latin typeface="Times New Roman" panose="02020603050405020304" pitchFamily="18" charset="0"/>
              </a:rPr>
              <a:t>，且有</a:t>
            </a:r>
            <a:r>
              <a:rPr kumimoji="1" lang="zh-CN" altLang="en-US" sz="3200" dirty="0">
                <a:solidFill>
                  <a:srgbClr val="FF0000"/>
                </a:solidFill>
                <a:latin typeface="Times New Roman" panose="02020603050405020304" pitchFamily="18" charset="0"/>
              </a:rPr>
              <a:t>存储器件</a:t>
            </a:r>
            <a:r>
              <a:rPr kumimoji="1" lang="zh-CN" altLang="en-US" sz="3200" dirty="0">
                <a:latin typeface="Times New Roman" panose="02020603050405020304" pitchFamily="18" charset="0"/>
              </a:rPr>
              <a:t>；</a:t>
            </a:r>
            <a:endParaRPr kumimoji="1" lang="zh-CN" altLang="en-US" sz="3200" dirty="0">
              <a:latin typeface="Times New Roman" panose="02020603050405020304" pitchFamily="18" charset="0"/>
            </a:endParaRPr>
          </a:p>
          <a:p>
            <a:pPr>
              <a:lnSpc>
                <a:spcPct val="158000"/>
              </a:lnSpc>
              <a:spcBef>
                <a:spcPct val="50000"/>
              </a:spcBef>
            </a:pPr>
            <a:r>
              <a:rPr kumimoji="1" lang="zh-CN" altLang="en-US" sz="3200" dirty="0">
                <a:latin typeface="Times New Roman" panose="02020603050405020304" pitchFamily="18" charset="0"/>
              </a:rPr>
              <a:t>        ②  因为有存储器件， 所以电路具有</a:t>
            </a:r>
            <a:r>
              <a:rPr kumimoji="1" lang="zh-CN" altLang="en-US" sz="3200" dirty="0">
                <a:solidFill>
                  <a:srgbClr val="FF0000"/>
                </a:solidFill>
                <a:latin typeface="Times New Roman" panose="02020603050405020304" pitchFamily="18" charset="0"/>
              </a:rPr>
              <a:t>记忆功能</a:t>
            </a:r>
            <a:r>
              <a:rPr kumimoji="1" lang="zh-CN" altLang="en-US" sz="3200" dirty="0">
                <a:latin typeface="Times New Roman" panose="02020603050405020304" pitchFamily="18" charset="0"/>
              </a:rPr>
              <a:t>。</a:t>
            </a:r>
            <a:endParaRPr kumimoji="1" lang="zh-CN" altLang="en-US" sz="3200" dirty="0">
              <a:latin typeface="Times New Roman" panose="02020603050405020304" pitchFamily="18" charset="0"/>
            </a:endParaRPr>
          </a:p>
          <a:p>
            <a:pPr>
              <a:lnSpc>
                <a:spcPct val="158000"/>
              </a:lnSpc>
              <a:spcBef>
                <a:spcPct val="50000"/>
              </a:spcBef>
            </a:pPr>
            <a:r>
              <a:rPr kumimoji="1" lang="zh-CN" altLang="en-US" sz="3200" dirty="0">
                <a:latin typeface="Times New Roman" panose="02020603050405020304" pitchFamily="18" charset="0"/>
              </a:rPr>
              <a:t>        如果仅就输入输出关系来看，也可以说时序逻辑电路具有一个特点，即</a:t>
            </a:r>
            <a:r>
              <a:rPr kumimoji="1" lang="zh-CN" altLang="en-US" sz="3200" dirty="0">
                <a:solidFill>
                  <a:srgbClr val="FF0000"/>
                </a:solidFill>
                <a:latin typeface="Times New Roman" panose="02020603050405020304" pitchFamily="18" charset="0"/>
              </a:rPr>
              <a:t>电路在任何时刻的输出不仅和该时刻的输入有关， 而且和过去的输入也有关系</a:t>
            </a:r>
            <a:r>
              <a:rPr kumimoji="1" lang="zh-CN" altLang="en-US" sz="3200" dirty="0">
                <a:latin typeface="Times New Roman" panose="02020603050405020304" pitchFamily="18" charset="0"/>
              </a:rPr>
              <a:t>。 </a:t>
            </a:r>
            <a:endParaRPr kumimoji="1" lang="zh-CN" altLang="en-US" sz="3200" dirty="0">
              <a:latin typeface="Times New Roman" panose="02020603050405020304" pitchFamily="18" charset="0"/>
            </a:endParaRPr>
          </a:p>
        </p:txBody>
      </p:sp>
      <p:sp>
        <p:nvSpPr>
          <p:cNvPr id="79875" name="Rectangle 4"/>
          <p:cNvSpPr>
            <a:spLocks noChangeArrowheads="1"/>
          </p:cNvSpPr>
          <p:nvPr/>
        </p:nvSpPr>
        <p:spPr bwMode="auto">
          <a:xfrm>
            <a:off x="251460" y="4509135"/>
            <a:ext cx="8775700" cy="1050925"/>
          </a:xfrm>
          <a:prstGeom prst="rect">
            <a:avLst/>
          </a:prstGeom>
          <a:noFill/>
          <a:ln w="9525">
            <a:noFill/>
            <a:miter lim="800000"/>
          </a:ln>
        </p:spPr>
        <p:txBody>
          <a:bodyPr wrap="square">
            <a:spAutoFit/>
          </a:bodyPr>
          <a:lstStyle/>
          <a:p>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时序逻辑电路中可用的存储器件种类很多，可以是延迟</a:t>
            </a:r>
            <a:endParaRPr kumimoji="1" lang="zh-CN" altLang="en-US" sz="3200" dirty="0">
              <a:latin typeface="Times New Roman" panose="02020603050405020304" pitchFamily="18" charset="0"/>
            </a:endParaRPr>
          </a:p>
          <a:p>
            <a:endParaRPr kumimoji="1" lang="zh-CN" altLang="en-US" sz="3200" dirty="0">
              <a:latin typeface="Times New Roman" panose="02020603050405020304" pitchFamily="18" charset="0"/>
            </a:endParaRPr>
          </a:p>
          <a:p>
            <a:r>
              <a:rPr kumimoji="1" lang="zh-CN" altLang="en-US" sz="3200" dirty="0">
                <a:latin typeface="Times New Roman" panose="02020603050405020304" pitchFamily="18" charset="0"/>
              </a:rPr>
              <a:t>元件， 也可以</a:t>
            </a:r>
            <a:r>
              <a:rPr kumimoji="1" lang="zh-CN" altLang="en-US" sz="3200" dirty="0" smtClean="0">
                <a:latin typeface="Times New Roman" panose="02020603050405020304" pitchFamily="18" charset="0"/>
              </a:rPr>
              <a:t>是</a:t>
            </a:r>
            <a:r>
              <a:rPr lang="zh-CN" altLang="en-US" sz="3200" dirty="0" smtClean="0"/>
              <a:t>锁存器</a:t>
            </a:r>
            <a:r>
              <a:rPr kumimoji="1" lang="zh-CN" altLang="en-US" sz="3200" dirty="0" smtClean="0">
                <a:latin typeface="Times New Roman" panose="02020603050405020304" pitchFamily="18" charset="0"/>
              </a:rPr>
              <a:t>，</a:t>
            </a:r>
            <a:r>
              <a:rPr kumimoji="1" lang="zh-CN" altLang="en-US" sz="3200" dirty="0">
                <a:latin typeface="Times New Roman" panose="02020603050405020304" pitchFamily="18" charset="0"/>
              </a:rPr>
              <a:t>其中以</a:t>
            </a:r>
            <a:r>
              <a:rPr kumimoji="1" lang="zh-CN" altLang="en-US" sz="3200" dirty="0" smtClean="0">
                <a:latin typeface="Times New Roman" panose="02020603050405020304" pitchFamily="18" charset="0"/>
              </a:rPr>
              <a:t>集成</a:t>
            </a:r>
            <a:r>
              <a:rPr lang="zh-CN" altLang="en-US" sz="3200" dirty="0" smtClean="0"/>
              <a:t>锁存器</a:t>
            </a:r>
            <a:r>
              <a:rPr kumimoji="1" lang="zh-CN" altLang="en-US" sz="3200" dirty="0" smtClean="0">
                <a:latin typeface="Times New Roman" panose="02020603050405020304" pitchFamily="18" charset="0"/>
              </a:rPr>
              <a:t>的</a:t>
            </a:r>
            <a:r>
              <a:rPr kumimoji="1" lang="zh-CN" altLang="en-US" sz="3200" dirty="0">
                <a:latin typeface="Times New Roman" panose="02020603050405020304" pitchFamily="18" charset="0"/>
              </a:rPr>
              <a:t>使用最为广泛。 </a:t>
            </a:r>
            <a:endParaRPr kumimoji="1" lang="zh-CN" altLang="en-US" sz="32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p:cNvSpPr txBox="1">
            <a:spLocks noChangeArrowheads="1"/>
          </p:cNvSpPr>
          <p:nvPr/>
        </p:nvSpPr>
        <p:spPr bwMode="auto">
          <a:xfrm>
            <a:off x="468313" y="188913"/>
            <a:ext cx="8108950" cy="5550237"/>
          </a:xfrm>
          <a:prstGeom prst="rect">
            <a:avLst/>
          </a:prstGeom>
          <a:noFill/>
          <a:ln w="9525">
            <a:noFill/>
            <a:miter lim="800000"/>
          </a:ln>
        </p:spPr>
        <p:txBody>
          <a:bodyPr>
            <a:spAutoFit/>
          </a:bodyPr>
          <a:lstStyle/>
          <a:p>
            <a:r>
              <a:rPr lang="zh-CN" altLang="en-US" sz="3600" b="1" dirty="0">
                <a:latin typeface="宋体" panose="02010600030101010101" pitchFamily="2" charset="-122"/>
              </a:rPr>
              <a:t>时序逻辑电路</a:t>
            </a:r>
            <a:r>
              <a:rPr lang="en-US" altLang="zh-CN" sz="3600" b="1" dirty="0">
                <a:latin typeface="宋体" panose="02010600030101010101" pitchFamily="2" charset="-122"/>
              </a:rPr>
              <a:t>=</a:t>
            </a:r>
            <a:r>
              <a:rPr lang="zh-CN" altLang="en-US" sz="3600" b="1" dirty="0">
                <a:latin typeface="宋体" panose="02010600030101010101" pitchFamily="2" charset="-122"/>
              </a:rPr>
              <a:t>组合逻辑电路</a:t>
            </a:r>
            <a:r>
              <a:rPr lang="en-US" altLang="zh-CN" sz="3600" b="1" dirty="0">
                <a:latin typeface="宋体" panose="02010600030101010101" pitchFamily="2" charset="-122"/>
              </a:rPr>
              <a:t>+</a:t>
            </a:r>
            <a:r>
              <a:rPr lang="zh-CN" altLang="en-US" sz="3600" b="1" dirty="0">
                <a:latin typeface="宋体" panose="02010600030101010101" pitchFamily="2" charset="-122"/>
              </a:rPr>
              <a:t>存储电路</a:t>
            </a:r>
            <a:endParaRPr lang="zh-CN" altLang="en-US" sz="3600" b="1" dirty="0">
              <a:latin typeface="宋体" panose="02010600030101010101" pitchFamily="2" charset="-122"/>
            </a:endParaRPr>
          </a:p>
          <a:p>
            <a:endParaRPr lang="zh-CN" altLang="en-US" sz="3600" b="1" dirty="0">
              <a:latin typeface="宋体" panose="02010600030101010101" pitchFamily="2" charset="-122"/>
            </a:endParaRPr>
          </a:p>
          <a:p>
            <a:r>
              <a:rPr lang="zh-CN" altLang="en-US" sz="3600" b="1" dirty="0">
                <a:latin typeface="宋体" panose="02010600030101010101" pitchFamily="2" charset="-122"/>
              </a:rPr>
              <a:t>存储电路实现：磁性材料（磁盘、硬盘），电子器件（内存条）。</a:t>
            </a:r>
            <a:endParaRPr lang="zh-CN" altLang="en-US" sz="3600" b="1" dirty="0">
              <a:latin typeface="宋体" panose="02010600030101010101" pitchFamily="2" charset="-122"/>
            </a:endParaRPr>
          </a:p>
          <a:p>
            <a:r>
              <a:rPr lang="zh-CN" altLang="en-US" sz="3600" b="1" dirty="0">
                <a:latin typeface="宋体" panose="02010600030101010101" pitchFamily="2" charset="-122"/>
              </a:rPr>
              <a:t>    </a:t>
            </a:r>
            <a:endParaRPr lang="zh-CN" altLang="en-US" sz="3600" b="1" dirty="0">
              <a:latin typeface="宋体" panose="02010600030101010101" pitchFamily="2" charset="-122"/>
            </a:endParaRPr>
          </a:p>
          <a:p>
            <a:r>
              <a:rPr lang="zh-CN" altLang="en-US" sz="3600" b="1" dirty="0">
                <a:latin typeface="宋体" panose="02010600030101010101" pitchFamily="2" charset="-122"/>
              </a:rPr>
              <a:t>利用电子电路来制作的</a:t>
            </a:r>
            <a:r>
              <a:rPr lang="zh-CN" altLang="en-US" sz="3600" b="1" dirty="0">
                <a:solidFill>
                  <a:srgbClr val="FF0000"/>
                </a:solidFill>
                <a:latin typeface="宋体" panose="02010600030101010101" pitchFamily="2" charset="-122"/>
              </a:rPr>
              <a:t>记忆器件</a:t>
            </a:r>
            <a:r>
              <a:rPr lang="zh-CN" altLang="en-US" sz="3600" b="1" dirty="0">
                <a:latin typeface="宋体" panose="02010600030101010101" pitchFamily="2" charset="-122"/>
              </a:rPr>
              <a:t>被</a:t>
            </a:r>
            <a:r>
              <a:rPr lang="zh-CN" altLang="en-US" sz="3600" b="1" dirty="0" smtClean="0">
                <a:latin typeface="宋体" panose="02010600030101010101" pitchFamily="2" charset="-122"/>
              </a:rPr>
              <a:t>称为</a:t>
            </a:r>
            <a:r>
              <a:rPr lang="zh-CN" altLang="en-US" sz="3600" dirty="0" smtClean="0"/>
              <a:t>锁存器</a:t>
            </a:r>
            <a:r>
              <a:rPr lang="zh-CN" altLang="en-US" sz="3600" b="1" dirty="0" smtClean="0">
                <a:latin typeface="宋体" panose="02010600030101010101" pitchFamily="2" charset="-122"/>
              </a:rPr>
              <a:t>。</a:t>
            </a:r>
            <a:endParaRPr lang="zh-CN" altLang="en-US" sz="3600" b="1" dirty="0">
              <a:latin typeface="宋体" panose="02010600030101010101" pitchFamily="2" charset="-122"/>
            </a:endParaRPr>
          </a:p>
          <a:p>
            <a:endParaRPr lang="zh-CN" altLang="en-US" sz="3600" b="1" dirty="0">
              <a:latin typeface="宋体" panose="02010600030101010101" pitchFamily="2" charset="-122"/>
            </a:endParaRPr>
          </a:p>
          <a:p>
            <a:r>
              <a:rPr lang="zh-CN" altLang="en-US" sz="3600" dirty="0" smtClean="0"/>
              <a:t>锁存器</a:t>
            </a:r>
            <a:r>
              <a:rPr lang="zh-CN" altLang="en-US" sz="3600" b="1" dirty="0" smtClean="0">
                <a:latin typeface="宋体" panose="02010600030101010101" pitchFamily="2" charset="-122"/>
              </a:rPr>
              <a:t>：</a:t>
            </a:r>
            <a:r>
              <a:rPr lang="zh-CN" altLang="en-US" sz="3600" b="1" dirty="0">
                <a:solidFill>
                  <a:srgbClr val="FF0000"/>
                </a:solidFill>
                <a:latin typeface="宋体" panose="02010600030101010101" pitchFamily="2" charset="-122"/>
              </a:rPr>
              <a:t>具有存储功能的器件，能够存储一位二进制信息的基本单元</a:t>
            </a:r>
            <a:r>
              <a:rPr lang="zh-CN" altLang="en-US" sz="3600" b="1" dirty="0">
                <a:latin typeface="宋体" panose="02010600030101010101" pitchFamily="2" charset="-122"/>
              </a:rPr>
              <a:t>。</a:t>
            </a:r>
            <a:endParaRPr lang="zh-CN" altLang="en-US" sz="3600" b="1" dirty="0">
              <a:latin typeface="宋体" panose="02010600030101010101" pitchFamily="2" charset="-122"/>
            </a:endParaRPr>
          </a:p>
          <a:p>
            <a:r>
              <a:rPr lang="zh-CN" altLang="en-US" sz="3600" dirty="0" smtClean="0"/>
              <a:t>锁存器</a:t>
            </a:r>
            <a:r>
              <a:rPr lang="zh-CN" altLang="en-US" sz="3600" b="1" dirty="0" smtClean="0">
                <a:latin typeface="宋体" panose="02010600030101010101" pitchFamily="2" charset="-122"/>
              </a:rPr>
              <a:t>特点</a:t>
            </a:r>
            <a:r>
              <a:rPr lang="zh-CN" altLang="en-US" sz="3600" b="1" dirty="0">
                <a:latin typeface="宋体" panose="02010600030101010101" pitchFamily="2" charset="-122"/>
              </a:rPr>
              <a:t>：</a:t>
            </a:r>
            <a:endParaRPr lang="zh-CN" altLang="en-US" sz="3600" b="1" dirty="0">
              <a:latin typeface="宋体" panose="02010600030101010101" pitchFamily="2" charset="-122"/>
            </a:endParaRPr>
          </a:p>
          <a:p>
            <a:r>
              <a:rPr lang="en-US" altLang="zh-CN" sz="3600" b="1" dirty="0">
                <a:latin typeface="宋体" panose="02010600030101010101" pitchFamily="2" charset="-122"/>
              </a:rPr>
              <a:t>1</a:t>
            </a:r>
            <a:r>
              <a:rPr lang="zh-CN" altLang="en-US" sz="3600" b="1" dirty="0">
                <a:latin typeface="宋体" panose="02010600030101010101" pitchFamily="2" charset="-122"/>
              </a:rPr>
              <a:t>、有两个稳定状态“</a:t>
            </a:r>
            <a:r>
              <a:rPr lang="en-US" altLang="zh-CN" sz="3600" b="1" dirty="0">
                <a:latin typeface="宋体" panose="02010600030101010101" pitchFamily="2" charset="-122"/>
              </a:rPr>
              <a:t>0”</a:t>
            </a:r>
            <a:r>
              <a:rPr lang="zh-CN" altLang="en-US" sz="3600" b="1" dirty="0">
                <a:latin typeface="宋体" panose="02010600030101010101" pitchFamily="2" charset="-122"/>
              </a:rPr>
              <a:t>态和“</a:t>
            </a:r>
            <a:r>
              <a:rPr lang="en-US" altLang="zh-CN" sz="3600" b="1" dirty="0">
                <a:latin typeface="宋体" panose="02010600030101010101" pitchFamily="2" charset="-122"/>
              </a:rPr>
              <a:t>1”</a:t>
            </a:r>
            <a:r>
              <a:rPr lang="zh-CN" altLang="en-US" sz="3600" b="1" dirty="0">
                <a:latin typeface="宋体" panose="02010600030101010101" pitchFamily="2" charset="-122"/>
              </a:rPr>
              <a:t>态；</a:t>
            </a:r>
            <a:endParaRPr lang="zh-CN" altLang="en-US" sz="3600" b="1" dirty="0">
              <a:latin typeface="宋体" panose="02010600030101010101" pitchFamily="2" charset="-122"/>
            </a:endParaRPr>
          </a:p>
          <a:p>
            <a:r>
              <a:rPr lang="en-US" altLang="zh-CN" sz="3600" b="1" dirty="0">
                <a:latin typeface="宋体" panose="02010600030101010101" pitchFamily="2" charset="-122"/>
              </a:rPr>
              <a:t>2</a:t>
            </a:r>
            <a:r>
              <a:rPr lang="zh-CN" altLang="en-US" sz="3600" b="1" dirty="0">
                <a:latin typeface="宋体" panose="02010600030101010101" pitchFamily="2" charset="-122"/>
              </a:rPr>
              <a:t>、能根据输入信号</a:t>
            </a:r>
            <a:r>
              <a:rPr lang="zh-CN" altLang="en-US" sz="3600" b="1" dirty="0" smtClean="0">
                <a:latin typeface="宋体" panose="02010600030101010101" pitchFamily="2" charset="-122"/>
              </a:rPr>
              <a:t>将</a:t>
            </a:r>
            <a:r>
              <a:rPr lang="zh-CN" altLang="en-US" sz="3600" dirty="0" smtClean="0"/>
              <a:t>锁存器</a:t>
            </a:r>
            <a:r>
              <a:rPr lang="zh-CN" altLang="en-US" sz="3600" b="1" dirty="0" smtClean="0">
                <a:latin typeface="宋体" panose="02010600030101010101" pitchFamily="2" charset="-122"/>
              </a:rPr>
              <a:t>置</a:t>
            </a:r>
            <a:r>
              <a:rPr lang="zh-CN" altLang="en-US" sz="3600" b="1" dirty="0">
                <a:latin typeface="宋体" panose="02010600030101010101" pitchFamily="2" charset="-122"/>
              </a:rPr>
              <a:t>成“</a:t>
            </a:r>
            <a:r>
              <a:rPr lang="en-US" altLang="zh-CN" sz="3600" b="1" dirty="0">
                <a:latin typeface="宋体" panose="02010600030101010101" pitchFamily="2" charset="-122"/>
              </a:rPr>
              <a:t>0”</a:t>
            </a:r>
            <a:r>
              <a:rPr lang="zh-CN" altLang="en-US" sz="3600" b="1" dirty="0">
                <a:latin typeface="宋体" panose="02010600030101010101" pitchFamily="2" charset="-122"/>
              </a:rPr>
              <a:t>或“</a:t>
            </a:r>
            <a:r>
              <a:rPr lang="en-US" altLang="zh-CN" sz="3600" b="1" dirty="0">
                <a:latin typeface="宋体" panose="02010600030101010101" pitchFamily="2" charset="-122"/>
              </a:rPr>
              <a:t>1”</a:t>
            </a:r>
            <a:r>
              <a:rPr lang="zh-CN" altLang="en-US" sz="3600" b="1" dirty="0">
                <a:latin typeface="宋体" panose="02010600030101010101" pitchFamily="2" charset="-122"/>
              </a:rPr>
              <a:t>态；</a:t>
            </a:r>
            <a:endParaRPr lang="zh-CN" altLang="en-US" sz="3600" b="1" dirty="0">
              <a:latin typeface="宋体" panose="02010600030101010101" pitchFamily="2" charset="-122"/>
            </a:endParaRPr>
          </a:p>
          <a:p>
            <a:r>
              <a:rPr lang="en-US" altLang="zh-CN" sz="3600" b="1" dirty="0">
                <a:latin typeface="宋体" panose="02010600030101010101" pitchFamily="2" charset="-122"/>
              </a:rPr>
              <a:t>3</a:t>
            </a:r>
            <a:r>
              <a:rPr lang="zh-CN" altLang="en-US" sz="3600" b="1" dirty="0">
                <a:latin typeface="宋体" panose="02010600030101010101" pitchFamily="2" charset="-122"/>
              </a:rPr>
              <a:t>、输入信号消失后，被置成的“</a:t>
            </a:r>
            <a:r>
              <a:rPr lang="en-US" altLang="zh-CN" sz="3600" b="1" dirty="0">
                <a:latin typeface="宋体" panose="02010600030101010101" pitchFamily="2" charset="-122"/>
              </a:rPr>
              <a:t>0”</a:t>
            </a:r>
            <a:r>
              <a:rPr lang="zh-CN" altLang="en-US" sz="3600" b="1" dirty="0">
                <a:latin typeface="宋体" panose="02010600030101010101" pitchFamily="2" charset="-122"/>
              </a:rPr>
              <a:t>或“</a:t>
            </a:r>
            <a:r>
              <a:rPr lang="en-US" altLang="zh-CN" sz="3600" b="1" dirty="0">
                <a:latin typeface="宋体" panose="02010600030101010101" pitchFamily="2" charset="-122"/>
              </a:rPr>
              <a:t>1”</a:t>
            </a:r>
            <a:r>
              <a:rPr lang="zh-CN" altLang="en-US" sz="3600" b="1" dirty="0">
                <a:latin typeface="宋体" panose="02010600030101010101" pitchFamily="2" charset="-122"/>
              </a:rPr>
              <a:t>态能</a:t>
            </a:r>
            <a:endParaRPr lang="zh-CN" altLang="en-US" sz="3600" b="1" dirty="0">
              <a:latin typeface="宋体" panose="02010600030101010101" pitchFamily="2" charset="-122"/>
            </a:endParaRPr>
          </a:p>
          <a:p>
            <a:r>
              <a:rPr lang="zh-CN" altLang="en-US" sz="3600" b="1" dirty="0">
                <a:latin typeface="宋体" panose="02010600030101010101" pitchFamily="2" charset="-122"/>
              </a:rPr>
              <a:t>保存下来，即具有记忆功能。</a:t>
            </a:r>
            <a:endParaRPr lang="zh-CN" altLang="en-US" sz="3600" b="1" dirty="0">
              <a:latin typeface="宋体" panose="02010600030101010101" pitchFamily="2" charset="-122"/>
            </a:endParaRPr>
          </a:p>
          <a:p>
            <a:endParaRPr lang="en-US" altLang="zh-CN" sz="2800" dirty="0">
              <a:latin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r>
              <a:rPr lang="en-US" altLang="zh-CN"/>
              <a:t>3-</a:t>
            </a:r>
            <a:fld id="{1C1D9D47-B631-4CFF-B3E5-B207340A66F0}" type="slidenum">
              <a:rPr lang="en-US" altLang="zh-CN"/>
            </a:fld>
            <a:endParaRPr lang="en-US" altLang="zh-CN"/>
          </a:p>
        </p:txBody>
      </p:sp>
      <p:sp>
        <p:nvSpPr>
          <p:cNvPr id="81922" name="Rectangle 1026"/>
          <p:cNvSpPr>
            <a:spLocks noGrp="1" noChangeArrowheads="1"/>
          </p:cNvSpPr>
          <p:nvPr>
            <p:ph type="title"/>
          </p:nvPr>
        </p:nvSpPr>
        <p:spPr/>
        <p:txBody>
          <a:bodyPr>
            <a:normAutofit/>
          </a:bodyPr>
          <a:lstStyle/>
          <a:p>
            <a:r>
              <a:rPr lang="zh-CN" altLang="en-US"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2800" dirty="0" smtClean="0">
                <a:solidFill>
                  <a:srgbClr val="990000"/>
                </a:solidFill>
                <a:effectLst>
                  <a:outerShdw blurRad="38100" dist="38100" dir="2700000" algn="tl">
                    <a:srgbClr val="C0C0C0"/>
                  </a:outerShdw>
                </a:effectLst>
                <a:ea typeface="仿宋_GB2312" pitchFamily="49" charset="-122"/>
              </a:rPr>
              <a:t>–</a:t>
            </a:r>
            <a:r>
              <a:rPr lang="en-US" altLang="zh-CN"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2800" dirty="0" smtClean="0"/>
              <a:t>锁存器</a:t>
            </a:r>
            <a:r>
              <a:rPr lang="en-US" altLang="zh-CN" sz="2800" dirty="0" smtClean="0">
                <a:ea typeface="宋体" panose="02010600030101010101" pitchFamily="2" charset="-122"/>
              </a:rPr>
              <a:t>: </a:t>
            </a:r>
            <a:r>
              <a:rPr lang="zh-CN" altLang="en-US" sz="2800" dirty="0" smtClean="0">
                <a:ea typeface="宋体" panose="02010600030101010101" pitchFamily="2" charset="-122"/>
              </a:rPr>
              <a:t>简单的存储单元（存储</a:t>
            </a:r>
            <a:r>
              <a:rPr lang="en-US" altLang="zh-CN" sz="2800" dirty="0" smtClean="0">
                <a:ea typeface="宋体" panose="02010600030101010101" pitchFamily="2" charset="-122"/>
              </a:rPr>
              <a:t>1bit</a:t>
            </a:r>
            <a:r>
              <a:rPr lang="zh-CN" altLang="en-US" sz="2800" dirty="0" smtClean="0">
                <a:ea typeface="宋体" panose="02010600030101010101" pitchFamily="2" charset="-122"/>
              </a:rPr>
              <a:t>信息）</a:t>
            </a:r>
            <a:endParaRPr lang="en-US" altLang="zh-CN" sz="2800" dirty="0">
              <a:ea typeface="宋体" panose="02010600030101010101" pitchFamily="2" charset="-122"/>
            </a:endParaRPr>
          </a:p>
        </p:txBody>
      </p:sp>
      <p:sp>
        <p:nvSpPr>
          <p:cNvPr id="81923" name="Rectangle 1027"/>
          <p:cNvSpPr>
            <a:spLocks noGrp="1" noChangeArrowheads="1"/>
          </p:cNvSpPr>
          <p:nvPr>
            <p:ph type="body" idx="1"/>
          </p:nvPr>
        </p:nvSpPr>
        <p:spPr>
          <a:xfrm>
            <a:off x="228600" y="1143000"/>
            <a:ext cx="8375848" cy="5486400"/>
          </a:xfrm>
        </p:spPr>
        <p:txBody>
          <a:bodyPr>
            <a:normAutofit/>
          </a:bodyPr>
          <a:lstStyle/>
          <a:p>
            <a:r>
              <a:rPr lang="en-US" altLang="zh-CN" sz="2600" dirty="0" smtClean="0">
                <a:ea typeface="宋体" panose="02010600030101010101" pitchFamily="2" charset="-122"/>
              </a:rPr>
              <a:t>R</a:t>
            </a:r>
            <a:r>
              <a:rPr lang="zh-CN" altLang="en-US" sz="2600" dirty="0" smtClean="0">
                <a:ea typeface="宋体" panose="02010600030101010101" pitchFamily="2" charset="-122"/>
              </a:rPr>
              <a:t>信号（低有效）：</a:t>
            </a:r>
            <a:r>
              <a:rPr lang="en-US" altLang="zh-CN" sz="2600" dirty="0" smtClean="0">
                <a:ea typeface="宋体" panose="02010600030101010101" pitchFamily="2" charset="-122"/>
              </a:rPr>
              <a:t>“Reset”</a:t>
            </a:r>
            <a:r>
              <a:rPr lang="zh-CN" altLang="en-US" sz="2600" dirty="0" smtClean="0">
                <a:ea typeface="宋体" panose="02010600030101010101" pitchFamily="2" charset="-122"/>
              </a:rPr>
              <a:t> 清零信号，</a:t>
            </a:r>
            <a:r>
              <a:rPr lang="en-US" altLang="zh-CN" sz="2600" dirty="0" smtClean="0">
                <a:ea typeface="宋体" panose="02010600030101010101" pitchFamily="2" charset="-122"/>
              </a:rPr>
              <a:t>R=0</a:t>
            </a:r>
            <a:r>
              <a:rPr lang="zh-CN" altLang="en-US" sz="2600" dirty="0" smtClean="0">
                <a:ea typeface="宋体" panose="02010600030101010101" pitchFamily="2" charset="-122"/>
              </a:rPr>
              <a:t>，</a:t>
            </a:r>
            <a:r>
              <a:rPr lang="en-US" altLang="zh-CN" sz="2600" dirty="0" smtClean="0">
                <a:ea typeface="宋体" panose="02010600030101010101" pitchFamily="2" charset="-122"/>
              </a:rPr>
              <a:t>S=1</a:t>
            </a:r>
            <a:r>
              <a:rPr lang="zh-CN" altLang="en-US" sz="2600" dirty="0" smtClean="0">
                <a:ea typeface="宋体" panose="02010600030101010101" pitchFamily="2" charset="-122"/>
              </a:rPr>
              <a:t>将存储单元内容设置为‘</a:t>
            </a:r>
            <a:r>
              <a:rPr lang="en-US" altLang="zh-CN" sz="2600" dirty="0" smtClean="0">
                <a:ea typeface="宋体" panose="02010600030101010101" pitchFamily="2" charset="-122"/>
              </a:rPr>
              <a:t>0</a:t>
            </a:r>
            <a:r>
              <a:rPr lang="zh-CN" altLang="en-US" sz="2600" dirty="0" smtClean="0">
                <a:ea typeface="宋体" panose="02010600030101010101" pitchFamily="2" charset="-122"/>
              </a:rPr>
              <a:t>’</a:t>
            </a:r>
            <a:endParaRPr lang="en-US" altLang="zh-CN" sz="2600" dirty="0">
              <a:ea typeface="宋体" panose="02010600030101010101" pitchFamily="2" charset="-122"/>
            </a:endParaRPr>
          </a:p>
          <a:p>
            <a:r>
              <a:rPr lang="en-US" altLang="zh-CN" sz="2600" dirty="0" smtClean="0">
                <a:ea typeface="宋体" panose="02010600030101010101" pitchFamily="2" charset="-122"/>
              </a:rPr>
              <a:t>S</a:t>
            </a:r>
            <a:r>
              <a:rPr lang="zh-CN" altLang="en-US" sz="2600" dirty="0" smtClean="0">
                <a:ea typeface="宋体" panose="02010600030101010101" pitchFamily="2" charset="-122"/>
              </a:rPr>
              <a:t>信号（低有效） ：</a:t>
            </a:r>
            <a:r>
              <a:rPr lang="en-US" altLang="zh-CN" sz="2600" dirty="0" smtClean="0">
                <a:ea typeface="宋体" panose="02010600030101010101" pitchFamily="2" charset="-122"/>
              </a:rPr>
              <a:t>“Set”</a:t>
            </a:r>
            <a:r>
              <a:rPr lang="zh-CN" altLang="en-US" sz="2600" dirty="0" smtClean="0">
                <a:ea typeface="宋体" panose="02010600030101010101" pitchFamily="2" charset="-122"/>
              </a:rPr>
              <a:t> 设置信号，</a:t>
            </a:r>
            <a:r>
              <a:rPr lang="en-US" altLang="zh-CN" sz="2600" dirty="0" smtClean="0">
                <a:ea typeface="宋体" panose="02010600030101010101" pitchFamily="2" charset="-122"/>
              </a:rPr>
              <a:t>S=0</a:t>
            </a:r>
            <a:r>
              <a:rPr lang="zh-CN" altLang="en-US" sz="2600" dirty="0" smtClean="0">
                <a:ea typeface="宋体" panose="02010600030101010101" pitchFamily="2" charset="-122"/>
              </a:rPr>
              <a:t>，</a:t>
            </a:r>
            <a:r>
              <a:rPr lang="en-US" altLang="zh-CN" sz="2600" dirty="0" smtClean="0">
                <a:ea typeface="宋体" panose="02010600030101010101" pitchFamily="2" charset="-122"/>
              </a:rPr>
              <a:t>R=1</a:t>
            </a:r>
            <a:r>
              <a:rPr lang="zh-CN" altLang="en-US" sz="2600" dirty="0" smtClean="0">
                <a:ea typeface="宋体" panose="02010600030101010101" pitchFamily="2" charset="-122"/>
              </a:rPr>
              <a:t>将存储单元内容设置为‘</a:t>
            </a:r>
            <a:r>
              <a:rPr lang="en-US" altLang="zh-CN" sz="2600" dirty="0" smtClean="0">
                <a:ea typeface="宋体" panose="02010600030101010101" pitchFamily="2" charset="-122"/>
              </a:rPr>
              <a:t>1</a:t>
            </a:r>
            <a:r>
              <a:rPr lang="zh-CN" altLang="en-US" sz="2600" dirty="0" smtClean="0">
                <a:ea typeface="宋体" panose="02010600030101010101" pitchFamily="2" charset="-122"/>
              </a:rPr>
              <a:t>’</a:t>
            </a:r>
            <a:endParaRPr lang="en-US" altLang="zh-CN" sz="2600" dirty="0" smtClean="0">
              <a:ea typeface="宋体" panose="02010600030101010101" pitchFamily="2" charset="-122"/>
            </a:endParaRPr>
          </a:p>
          <a:p>
            <a:r>
              <a:rPr lang="en-US" altLang="zh-CN" sz="2600" dirty="0" err="1" smtClean="0">
                <a:ea typeface="宋体" panose="02010600030101010101" pitchFamily="2" charset="-122"/>
              </a:rPr>
              <a:t>a,b</a:t>
            </a:r>
            <a:r>
              <a:rPr lang="zh-CN" altLang="en-US" sz="2600" dirty="0" smtClean="0">
                <a:ea typeface="宋体" panose="02010600030101010101" pitchFamily="2" charset="-122"/>
              </a:rPr>
              <a:t>输出互反（</a:t>
            </a:r>
            <a:r>
              <a:rPr lang="en-US" altLang="zh-CN" sz="2600" dirty="0" smtClean="0">
                <a:ea typeface="宋体" panose="02010600030101010101" pitchFamily="2" charset="-122"/>
              </a:rPr>
              <a:t>a=1</a:t>
            </a:r>
            <a:r>
              <a:rPr lang="zh-CN" altLang="en-US" sz="2600" dirty="0" smtClean="0">
                <a:ea typeface="宋体" panose="02010600030101010101" pitchFamily="2" charset="-122"/>
              </a:rPr>
              <a:t>时</a:t>
            </a:r>
            <a:r>
              <a:rPr lang="en-US" altLang="zh-CN" sz="2600" dirty="0" smtClean="0">
                <a:ea typeface="宋体" panose="02010600030101010101" pitchFamily="2" charset="-122"/>
              </a:rPr>
              <a:t>b=0</a:t>
            </a:r>
            <a:r>
              <a:rPr lang="zh-CN" altLang="en-US" sz="2600" dirty="0" smtClean="0">
                <a:ea typeface="宋体" panose="02010600030101010101" pitchFamily="2" charset="-122"/>
              </a:rPr>
              <a:t>或</a:t>
            </a:r>
            <a:r>
              <a:rPr lang="en-US" altLang="zh-CN" sz="2600" dirty="0" smtClean="0">
                <a:ea typeface="宋体" panose="02010600030101010101" pitchFamily="2" charset="-122"/>
              </a:rPr>
              <a:t>a=0</a:t>
            </a:r>
            <a:r>
              <a:rPr lang="zh-CN" altLang="en-US" sz="2600" dirty="0" smtClean="0">
                <a:ea typeface="宋体" panose="02010600030101010101" pitchFamily="2" charset="-122"/>
              </a:rPr>
              <a:t>时</a:t>
            </a:r>
            <a:r>
              <a:rPr lang="en-US" altLang="zh-CN" sz="2600" dirty="0" smtClean="0">
                <a:ea typeface="宋体" panose="02010600030101010101" pitchFamily="2" charset="-122"/>
              </a:rPr>
              <a:t>b=1</a:t>
            </a:r>
            <a:r>
              <a:rPr lang="zh-CN" altLang="en-US" sz="2600" dirty="0" smtClean="0">
                <a:ea typeface="宋体" panose="02010600030101010101" pitchFamily="2" charset="-122"/>
              </a:rPr>
              <a:t>）</a:t>
            </a:r>
            <a:endParaRPr lang="en-US" altLang="zh-CN" sz="2600" dirty="0" smtClean="0">
              <a:ea typeface="宋体" panose="02010600030101010101" pitchFamily="2" charset="-122"/>
            </a:endParaRPr>
          </a:p>
          <a:p>
            <a:r>
              <a:rPr lang="en-US" altLang="zh-CN" dirty="0" smtClean="0">
                <a:ea typeface="宋体" panose="02010600030101010101" pitchFamily="2" charset="-122"/>
              </a:rPr>
              <a:t>R,S</a:t>
            </a:r>
            <a:r>
              <a:rPr lang="zh-CN" altLang="en-US" dirty="0" smtClean="0">
                <a:ea typeface="宋体" panose="02010600030101010101" pitchFamily="2" charset="-122"/>
              </a:rPr>
              <a:t>同时为‘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pic>
        <p:nvPicPr>
          <p:cNvPr id="81938" name="Picture 1042" descr="C:\Documents and Settings\Greg Byrd\My Documents\ece206\mh-slides\ch03\ch03-srlatch.jpg"/>
          <p:cNvPicPr>
            <a:picLocks noChangeAspect="1" noChangeArrowheads="1"/>
          </p:cNvPicPr>
          <p:nvPr/>
        </p:nvPicPr>
        <p:blipFill>
          <a:blip r:embed="rId1" cstate="print"/>
          <a:srcRect/>
          <a:stretch>
            <a:fillRect/>
          </a:stretch>
        </p:blipFill>
        <p:spPr bwMode="auto">
          <a:xfrm>
            <a:off x="2555776" y="4077072"/>
            <a:ext cx="3565525" cy="1905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9C433A84-CF6B-4097-BCDB-8D9AAD54F1B7}" type="slidenum">
              <a:rPr lang="en-US" altLang="zh-CN"/>
            </a:fld>
            <a:endParaRPr lang="en-US" altLang="zh-CN"/>
          </a:p>
        </p:txBody>
      </p:sp>
      <p:sp>
        <p:nvSpPr>
          <p:cNvPr id="37897" name="Rectangle 9"/>
          <p:cNvSpPr>
            <a:spLocks noGrp="1" noChangeArrowheads="1"/>
          </p:cNvSpPr>
          <p:nvPr>
            <p:ph type="title"/>
          </p:nvPr>
        </p:nvSpPr>
        <p:spPr/>
        <p:txBody>
          <a:bodyPr/>
          <a:lstStyle/>
          <a:p>
            <a:r>
              <a:rPr lang="zh-CN" altLang="en-US" dirty="0" smtClean="0">
                <a:ea typeface="宋体" panose="02010600030101010101" pitchFamily="2" charset="-122"/>
              </a:rPr>
              <a:t>工作原理</a:t>
            </a:r>
            <a:r>
              <a:rPr lang="en-US" altLang="zh-CN" dirty="0" smtClean="0">
                <a:ea typeface="宋体" panose="02010600030101010101" pitchFamily="2" charset="-122"/>
              </a:rPr>
              <a:t>:</a:t>
            </a:r>
            <a:r>
              <a:rPr lang="zh-CN" altLang="en-US" dirty="0" smtClean="0">
                <a:ea typeface="宋体" panose="02010600030101010101" pitchFamily="2" charset="-122"/>
              </a:rPr>
              <a:t>简单的开关电路</a:t>
            </a:r>
            <a:endParaRPr lang="en-US" altLang="zh-CN" dirty="0">
              <a:ea typeface="宋体" panose="02010600030101010101" pitchFamily="2" charset="-122"/>
            </a:endParaRPr>
          </a:p>
        </p:txBody>
      </p:sp>
      <p:sp>
        <p:nvSpPr>
          <p:cNvPr id="37898" name="Rectangle 10"/>
          <p:cNvSpPr>
            <a:spLocks noGrp="1" noChangeArrowheads="1"/>
          </p:cNvSpPr>
          <p:nvPr>
            <p:ph type="body" idx="1"/>
          </p:nvPr>
        </p:nvSpPr>
        <p:spPr>
          <a:xfrm>
            <a:off x="4876800" y="1676400"/>
            <a:ext cx="4038600" cy="4419600"/>
          </a:xfrm>
        </p:spPr>
        <p:txBody>
          <a:bodyPr>
            <a:normAutofit/>
          </a:bodyPr>
          <a:lstStyle/>
          <a:p>
            <a:r>
              <a:rPr lang="zh-CN" altLang="en-US" dirty="0" smtClean="0">
                <a:ea typeface="宋体" panose="02010600030101010101" pitchFamily="2" charset="-122"/>
              </a:rPr>
              <a:t>开关</a:t>
            </a:r>
            <a:r>
              <a:rPr lang="en-US" altLang="zh-CN" dirty="0" smtClean="0">
                <a:ea typeface="宋体" panose="02010600030101010101" pitchFamily="2" charset="-122"/>
              </a:rPr>
              <a:t> </a:t>
            </a:r>
            <a:r>
              <a:rPr lang="zh-CN" altLang="en-US" dirty="0" smtClean="0">
                <a:solidFill>
                  <a:srgbClr val="CE0000"/>
                </a:solidFill>
                <a:ea typeface="宋体" panose="02010600030101010101" pitchFamily="2" charset="-122"/>
              </a:rPr>
              <a:t>打开</a:t>
            </a:r>
            <a:r>
              <a:rPr lang="en-US" altLang="zh-CN" dirty="0" smtClean="0">
                <a:ea typeface="宋体" panose="02010600030101010101" pitchFamily="2" charset="-122"/>
              </a:rPr>
              <a:t>:</a:t>
            </a:r>
            <a:endParaRPr lang="en-US" altLang="zh-CN" dirty="0" smtClean="0">
              <a:ea typeface="宋体" panose="02010600030101010101" pitchFamily="2" charset="-122"/>
            </a:endParaRPr>
          </a:p>
          <a:p>
            <a:pPr lvl="1"/>
            <a:r>
              <a:rPr lang="zh-CN" altLang="en-US" dirty="0" smtClean="0">
                <a:ea typeface="宋体" panose="02010600030101010101" pitchFamily="2" charset="-122"/>
              </a:rPr>
              <a:t>电路无电流流过</a:t>
            </a:r>
            <a:endParaRPr lang="en-US" altLang="zh-CN" dirty="0" smtClean="0">
              <a:ea typeface="宋体" panose="02010600030101010101" pitchFamily="2" charset="-122"/>
            </a:endParaRPr>
          </a:p>
          <a:p>
            <a:pPr lvl="1"/>
            <a:r>
              <a:rPr lang="en-US" altLang="zh-CN" dirty="0" smtClean="0">
                <a:ea typeface="宋体" panose="02010600030101010101" pitchFamily="2" charset="-122"/>
              </a:rPr>
              <a:t>Light is </a:t>
            </a:r>
            <a:r>
              <a:rPr lang="en-US" altLang="zh-CN" dirty="0" smtClean="0">
                <a:solidFill>
                  <a:srgbClr val="CE0000"/>
                </a:solidFill>
                <a:ea typeface="宋体" panose="02010600030101010101" pitchFamily="2" charset="-122"/>
              </a:rPr>
              <a:t>off</a:t>
            </a:r>
            <a:endParaRPr lang="en-US" altLang="zh-CN" dirty="0" smtClean="0">
              <a:solidFill>
                <a:srgbClr val="CE0000"/>
              </a:solidFill>
              <a:ea typeface="宋体" panose="02010600030101010101" pitchFamily="2" charset="-122"/>
            </a:endParaRPr>
          </a:p>
          <a:p>
            <a:pPr marL="109855" indent="0">
              <a:buNone/>
            </a:pPr>
            <a:endParaRPr lang="en-US" altLang="zh-CN" dirty="0">
              <a:ea typeface="宋体" panose="02010600030101010101" pitchFamily="2" charset="-122"/>
            </a:endParaRPr>
          </a:p>
          <a:p>
            <a:r>
              <a:rPr lang="zh-CN" altLang="en-US" dirty="0" smtClean="0">
                <a:ea typeface="宋体" panose="02010600030101010101" pitchFamily="2" charset="-122"/>
              </a:rPr>
              <a:t>开关</a:t>
            </a:r>
            <a:r>
              <a:rPr lang="en-US" altLang="zh-CN" dirty="0" smtClean="0">
                <a:ea typeface="宋体" panose="02010600030101010101" pitchFamily="2" charset="-122"/>
              </a:rPr>
              <a:t> </a:t>
            </a:r>
            <a:r>
              <a:rPr lang="zh-CN" altLang="en-US" dirty="0" smtClean="0">
                <a:solidFill>
                  <a:srgbClr val="009900"/>
                </a:solidFill>
                <a:ea typeface="宋体" panose="02010600030101010101" pitchFamily="2" charset="-122"/>
              </a:rPr>
              <a:t>闭合</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电流通过开关</a:t>
            </a:r>
            <a:endParaRPr lang="en-US" altLang="zh-CN" dirty="0">
              <a:ea typeface="宋体" panose="02010600030101010101" pitchFamily="2" charset="-122"/>
            </a:endParaRPr>
          </a:p>
          <a:p>
            <a:pPr lvl="1"/>
            <a:r>
              <a:rPr lang="en-US" altLang="zh-CN" dirty="0">
                <a:ea typeface="宋体" panose="02010600030101010101" pitchFamily="2" charset="-122"/>
              </a:rPr>
              <a:t>Light is </a:t>
            </a:r>
            <a:r>
              <a:rPr lang="en-US" altLang="zh-CN" dirty="0">
                <a:solidFill>
                  <a:srgbClr val="009900"/>
                </a:solidFill>
                <a:ea typeface="宋体" panose="02010600030101010101" pitchFamily="2" charset="-122"/>
              </a:rPr>
              <a:t>on</a:t>
            </a:r>
            <a:endParaRPr lang="en-US" altLang="zh-CN" dirty="0">
              <a:solidFill>
                <a:srgbClr val="009900"/>
              </a:solidFill>
              <a:ea typeface="宋体" panose="02010600030101010101" pitchFamily="2" charset="-122"/>
            </a:endParaRPr>
          </a:p>
          <a:p>
            <a:pPr marL="393065" lvl="1" indent="0">
              <a:buNone/>
            </a:pPr>
            <a:endParaRPr lang="en-US" altLang="zh-CN" dirty="0">
              <a:solidFill>
                <a:srgbClr val="009900"/>
              </a:solidFill>
              <a:ea typeface="宋体" panose="02010600030101010101" pitchFamily="2" charset="-122"/>
            </a:endParaRPr>
          </a:p>
        </p:txBody>
      </p:sp>
      <p:pic>
        <p:nvPicPr>
          <p:cNvPr id="37899" name="Picture 11" descr="C:\Documents and Settings\Greg Byrd\My Documents\ece206\mh-slides\ch03\ch03-light.jpg"/>
          <p:cNvPicPr>
            <a:picLocks noChangeAspect="1" noChangeArrowheads="1"/>
          </p:cNvPicPr>
          <p:nvPr/>
        </p:nvPicPr>
        <p:blipFill>
          <a:blip r:embed="rId1" cstate="print"/>
          <a:srcRect/>
          <a:stretch>
            <a:fillRect/>
          </a:stretch>
        </p:blipFill>
        <p:spPr bwMode="auto">
          <a:xfrm>
            <a:off x="228600" y="1828800"/>
            <a:ext cx="4343400" cy="3228975"/>
          </a:xfrm>
          <a:prstGeom prst="rect">
            <a:avLst/>
          </a:prstGeom>
          <a:noFill/>
        </p:spPr>
      </p:pic>
      <p:sp>
        <p:nvSpPr>
          <p:cNvPr id="37900" name="Text Box 12"/>
          <p:cNvSpPr txBox="1">
            <a:spLocks noChangeArrowheads="1"/>
          </p:cNvSpPr>
          <p:nvPr/>
        </p:nvSpPr>
        <p:spPr bwMode="auto">
          <a:xfrm>
            <a:off x="755958" y="5229195"/>
            <a:ext cx="7342584" cy="666849"/>
          </a:xfrm>
          <a:prstGeom prst="rect">
            <a:avLst/>
          </a:prstGeom>
          <a:noFill/>
          <a:ln w="9525">
            <a:noFill/>
            <a:miter lim="800000"/>
          </a:ln>
          <a:effectLst/>
        </p:spPr>
        <p:txBody>
          <a:bodyPr wrap="square">
            <a:spAutoFit/>
          </a:bodyPr>
          <a:lstStyle/>
          <a:p>
            <a:r>
              <a:rPr lang="zh-CN" altLang="en-US" sz="2800" i="1" dirty="0" smtClean="0">
                <a:ea typeface="宋体" panose="02010600030101010101" pitchFamily="2" charset="-122"/>
              </a:rPr>
              <a:t>基于开关的电路</a:t>
            </a:r>
            <a:r>
              <a:rPr lang="en-US" altLang="zh-CN" sz="2800" i="1" dirty="0" smtClean="0">
                <a:ea typeface="宋体" panose="02010600030101010101" pitchFamily="2" charset="-122"/>
              </a:rPr>
              <a:t> </a:t>
            </a:r>
            <a:r>
              <a:rPr lang="zh-CN" altLang="en-US" sz="2800" dirty="0" smtClean="0">
                <a:ea typeface="宋体" panose="02010600030101010101" pitchFamily="2" charset="-122"/>
              </a:rPr>
              <a:t>能简单的表征两个状态</a:t>
            </a:r>
            <a:r>
              <a:rPr lang="en-US" altLang="zh-CN" sz="2800" dirty="0" smtClean="0">
                <a:ea typeface="宋体" panose="02010600030101010101" pitchFamily="2" charset="-122"/>
              </a:rPr>
              <a:t>:</a:t>
            </a:r>
            <a:endParaRPr lang="en-US" altLang="zh-CN" sz="2800" dirty="0">
              <a:ea typeface="宋体" panose="02010600030101010101" pitchFamily="2" charset="-122"/>
            </a:endParaRPr>
          </a:p>
          <a:p>
            <a:r>
              <a:rPr lang="en-US" altLang="zh-CN" sz="2800" dirty="0">
                <a:ea typeface="宋体" panose="02010600030101010101" pitchFamily="2" charset="-122"/>
              </a:rPr>
              <a:t>on/off, open/closed, voltage/no voltage. </a:t>
            </a:r>
            <a:endParaRPr lang="en-US" altLang="zh-CN" sz="2800" i="1"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a:defRPr/>
            </a:pPr>
            <a:r>
              <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800" b="1" dirty="0" smtClean="0">
                <a:solidFill>
                  <a:srgbClr val="990000"/>
                </a:solidFill>
                <a:effectLst>
                  <a:outerShdw blurRad="38100" dist="38100" dir="2700000" algn="tl">
                    <a:srgbClr val="C0C0C0"/>
                  </a:outerShdw>
                </a:effectLst>
                <a:ea typeface="仿宋_GB2312" pitchFamily="49" charset="-122"/>
              </a:rPr>
              <a:t>–</a:t>
            </a:r>
            <a:r>
              <a:rPr lang="en-US" altLang="zh-CN"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800" dirty="0" smtClean="0"/>
              <a:t>锁存器</a:t>
            </a:r>
            <a:r>
              <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的工作过程</a:t>
            </a:r>
            <a:endPar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endParaRPr>
          </a:p>
        </p:txBody>
      </p:sp>
      <p:sp>
        <p:nvSpPr>
          <p:cNvPr id="175107" name="Rectangle 3"/>
          <p:cNvSpPr>
            <a:spLocks noGrp="1" noChangeArrowheads="1"/>
          </p:cNvSpPr>
          <p:nvPr>
            <p:ph type="body" idx="1"/>
          </p:nvPr>
        </p:nvSpPr>
        <p:spPr/>
        <p:txBody>
          <a:bodyPr/>
          <a:lstStyle/>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R</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端为低电平、</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S</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端为高电平时，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为</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态，</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，而</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b</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t>
            </a:r>
            <a:endPar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endParaRP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2)</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R</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端为高电平、</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S </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端为低电平时，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为</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态，</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，而</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b</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t>
            </a:r>
            <a:endPar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endParaRP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3</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的两个输入端都同时为高电平时，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维持原状态不变；</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 </a:t>
            </a:r>
            <a:endPar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endParaRP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4)</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两输入端同时变</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后，</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究竟是什么状态取决于门</a:t>
            </a:r>
            <a:r>
              <a:rPr lang="en-US" altLang="zh-CN" sz="2800" b="1" baseline="-25000"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和门</a:t>
            </a:r>
            <a:r>
              <a:rPr lang="en-US" altLang="zh-CN" sz="2800" b="1" baseline="-25000" dirty="0" smtClean="0">
                <a:solidFill>
                  <a:srgbClr val="0000FF"/>
                </a:solidFill>
                <a:effectLst>
                  <a:outerShdw blurRad="38100" dist="38100" dir="2700000" algn="tl">
                    <a:srgbClr val="C0C0C0"/>
                  </a:outerShdw>
                </a:effectLst>
                <a:latin typeface="仿宋_GB2312" pitchFamily="49" charset="-122"/>
                <a:ea typeface="仿宋_GB2312" pitchFamily="49" charset="-122"/>
              </a:rPr>
              <a:t>2</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的反应速度，</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输出不确定。</a:t>
            </a:r>
            <a:endPar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endParaRPr>
          </a:p>
          <a:p>
            <a:pPr eaLnBrk="1" hangingPunct="1">
              <a:defRPr/>
            </a:pPr>
            <a:endParaRPr lang="en-US" altLang="zh-CN" sz="2800" dirty="0" smtClean="0"/>
          </a:p>
        </p:txBody>
      </p:sp>
      <p:sp>
        <p:nvSpPr>
          <p:cNvPr id="93188" name="Line 4"/>
          <p:cNvSpPr>
            <a:spLocks noChangeShapeType="1"/>
          </p:cNvSpPr>
          <p:nvPr/>
        </p:nvSpPr>
        <p:spPr bwMode="auto">
          <a:xfrm>
            <a:off x="1979613" y="1700213"/>
            <a:ext cx="144462" cy="0"/>
          </a:xfrm>
          <a:prstGeom prst="line">
            <a:avLst/>
          </a:prstGeom>
          <a:noFill/>
          <a:ln w="9525">
            <a:solidFill>
              <a:schemeClr val="tx1"/>
            </a:solidFill>
            <a:round/>
          </a:ln>
        </p:spPr>
        <p:txBody>
          <a:bodyPr/>
          <a:lstStyle/>
          <a:p>
            <a:endParaRPr lang="zh-CN" altLang="en-US"/>
          </a:p>
        </p:txBody>
      </p:sp>
      <p:sp>
        <p:nvSpPr>
          <p:cNvPr id="93190" name="Line 6"/>
          <p:cNvSpPr>
            <a:spLocks noChangeShapeType="1"/>
          </p:cNvSpPr>
          <p:nvPr/>
        </p:nvSpPr>
        <p:spPr bwMode="auto">
          <a:xfrm>
            <a:off x="1979613" y="2636838"/>
            <a:ext cx="144462" cy="0"/>
          </a:xfrm>
          <a:prstGeom prst="line">
            <a:avLst/>
          </a:prstGeom>
          <a:noFill/>
          <a:ln w="9525">
            <a:solidFill>
              <a:schemeClr val="tx1"/>
            </a:solidFill>
            <a:round/>
          </a:ln>
        </p:spPr>
        <p:txBody>
          <a:bodyPr/>
          <a:lstStyle/>
          <a:p>
            <a:endParaRPr lang="zh-CN" altLang="en-US"/>
          </a:p>
        </p:txBody>
      </p:sp>
      <p:sp>
        <p:nvSpPr>
          <p:cNvPr id="93192" name="Line 11"/>
          <p:cNvSpPr>
            <a:spLocks noChangeShapeType="1"/>
          </p:cNvSpPr>
          <p:nvPr/>
        </p:nvSpPr>
        <p:spPr bwMode="auto">
          <a:xfrm>
            <a:off x="2124075" y="3573463"/>
            <a:ext cx="144463" cy="0"/>
          </a:xfrm>
          <a:prstGeom prst="line">
            <a:avLst/>
          </a:prstGeom>
          <a:noFill/>
          <a:ln w="9525">
            <a:solidFill>
              <a:schemeClr val="tx1"/>
            </a:solidFill>
            <a:round/>
          </a:ln>
        </p:spPr>
        <p:txBody>
          <a:bodyPr/>
          <a:lstStyle/>
          <a:p>
            <a:endParaRPr lang="zh-CN" altLang="en-US"/>
          </a:p>
        </p:txBody>
      </p:sp>
      <p:sp>
        <p:nvSpPr>
          <p:cNvPr id="93194" name="Line 15"/>
          <p:cNvSpPr>
            <a:spLocks noChangeShapeType="1"/>
          </p:cNvSpPr>
          <p:nvPr/>
        </p:nvSpPr>
        <p:spPr bwMode="auto">
          <a:xfrm>
            <a:off x="1979613" y="4508500"/>
            <a:ext cx="215900" cy="0"/>
          </a:xfrm>
          <a:prstGeom prst="line">
            <a:avLst/>
          </a:prstGeom>
          <a:noFill/>
          <a:ln w="9525">
            <a:solidFill>
              <a:schemeClr val="tx1"/>
            </a:solidFill>
            <a:round/>
          </a:ln>
        </p:spPr>
        <p:txBody>
          <a:bodyPr/>
          <a:lstStyle/>
          <a:p>
            <a:endParaRPr lang="zh-CN" altLang="en-US"/>
          </a:p>
        </p:txBody>
      </p:sp>
      <p:sp>
        <p:nvSpPr>
          <p:cNvPr id="93196" name="Line 17"/>
          <p:cNvSpPr>
            <a:spLocks noChangeShapeType="1"/>
          </p:cNvSpPr>
          <p:nvPr/>
        </p:nvSpPr>
        <p:spPr bwMode="auto">
          <a:xfrm>
            <a:off x="6948488" y="2133600"/>
            <a:ext cx="144462" cy="0"/>
          </a:xfrm>
          <a:prstGeom prst="line">
            <a:avLst/>
          </a:prstGeom>
          <a:noFill/>
          <a:ln w="9525">
            <a:solidFill>
              <a:schemeClr val="tx1"/>
            </a:solidFill>
            <a:round/>
          </a:ln>
        </p:spPr>
        <p:txBody>
          <a:bodyPr/>
          <a:lstStyle/>
          <a:p>
            <a:endParaRPr lang="zh-CN" altLang="en-US"/>
          </a:p>
        </p:txBody>
      </p:sp>
      <p:sp>
        <p:nvSpPr>
          <p:cNvPr id="93197" name="Line 18"/>
          <p:cNvSpPr>
            <a:spLocks noChangeShapeType="1"/>
          </p:cNvSpPr>
          <p:nvPr/>
        </p:nvSpPr>
        <p:spPr bwMode="auto">
          <a:xfrm>
            <a:off x="6948488" y="3068638"/>
            <a:ext cx="144462" cy="0"/>
          </a:xfrm>
          <a:prstGeom prst="line">
            <a:avLst/>
          </a:prstGeom>
          <a:noFill/>
          <a:ln w="9525">
            <a:solidFill>
              <a:schemeClr val="tx1"/>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fade">
                                      <p:cBhvr>
                                        <p:cTn id="7" dur="20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fade">
                                      <p:cBhvr>
                                        <p:cTn id="12" dur="2000"/>
                                        <p:tgtEl>
                                          <p:spTgt spid="175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5107">
                                            <p:txEl>
                                              <p:pRg st="2" end="2"/>
                                            </p:txEl>
                                          </p:spTgt>
                                        </p:tgtEl>
                                        <p:attrNameLst>
                                          <p:attrName>style.visibility</p:attrName>
                                        </p:attrNameLst>
                                      </p:cBhvr>
                                      <p:to>
                                        <p:strVal val="visible"/>
                                      </p:to>
                                    </p:set>
                                    <p:animEffect transition="in" filter="fade">
                                      <p:cBhvr>
                                        <p:cTn id="17" dur="2000"/>
                                        <p:tgtEl>
                                          <p:spTgt spid="175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5107">
                                            <p:txEl>
                                              <p:pRg st="3" end="3"/>
                                            </p:txEl>
                                          </p:spTgt>
                                        </p:tgtEl>
                                        <p:attrNameLst>
                                          <p:attrName>style.visibility</p:attrName>
                                        </p:attrNameLst>
                                      </p:cBhvr>
                                      <p:to>
                                        <p:strVal val="visible"/>
                                      </p:to>
                                    </p:set>
                                    <p:animEffect transition="in" filter="fade">
                                      <p:cBhvr>
                                        <p:cTn id="22" dur="2000"/>
                                        <p:tgtEl>
                                          <p:spTgt spid="17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5E5FA73B-B1A4-46F2-B43E-4EBE21116D65}" type="slidenum">
              <a:rPr lang="en-US" altLang="zh-CN"/>
            </a:fld>
            <a:endParaRPr lang="en-US" altLang="zh-CN"/>
          </a:p>
        </p:txBody>
      </p:sp>
      <p:sp>
        <p:nvSpPr>
          <p:cNvPr id="88066" name="Rectangle 2"/>
          <p:cNvSpPr>
            <a:spLocks noGrp="1" noChangeArrowheads="1"/>
          </p:cNvSpPr>
          <p:nvPr>
            <p:ph type="title"/>
          </p:nvPr>
        </p:nvSpPr>
        <p:spPr/>
        <p:txBody>
          <a:bodyPr/>
          <a:lstStyle/>
          <a:p>
            <a:r>
              <a:rPr lang="zh-CN" altLang="en-US"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400" dirty="0" smtClean="0">
                <a:solidFill>
                  <a:srgbClr val="990000"/>
                </a:solidFill>
                <a:effectLst>
                  <a:outerShdw blurRad="38100" dist="38100" dir="2700000" algn="tl">
                    <a:srgbClr val="C0C0C0"/>
                  </a:outerShdw>
                </a:effectLst>
                <a:ea typeface="仿宋_GB2312" pitchFamily="49" charset="-122"/>
              </a:rPr>
              <a:t>–</a:t>
            </a:r>
            <a:r>
              <a:rPr lang="en-US" altLang="zh-CN"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400" dirty="0" smtClean="0"/>
              <a:t>锁存器</a:t>
            </a:r>
            <a:r>
              <a:rPr lang="zh-CN" altLang="en-US"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总结</a:t>
            </a:r>
            <a:endParaRPr lang="en-US" altLang="zh-CN" dirty="0">
              <a:ea typeface="宋体" panose="02010600030101010101" pitchFamily="2" charset="-122"/>
            </a:endParaRPr>
          </a:p>
        </p:txBody>
      </p:sp>
      <p:sp>
        <p:nvSpPr>
          <p:cNvPr id="88067" name="Rectangle 3"/>
          <p:cNvSpPr>
            <a:spLocks noGrp="1" noChangeArrowheads="1"/>
          </p:cNvSpPr>
          <p:nvPr>
            <p:ph type="body" idx="1"/>
          </p:nvPr>
        </p:nvSpPr>
        <p:spPr/>
        <p:txBody>
          <a:bodyPr>
            <a:normAutofit/>
          </a:bodyPr>
          <a:lstStyle/>
          <a:p>
            <a:r>
              <a:rPr lang="en-US" altLang="zh-CN" b="0" dirty="0">
                <a:ea typeface="宋体" panose="02010600030101010101" pitchFamily="2" charset="-122"/>
              </a:rPr>
              <a:t>R = S = 1</a:t>
            </a:r>
            <a:endParaRPr lang="en-US" altLang="zh-CN" b="0" dirty="0">
              <a:ea typeface="宋体" panose="02010600030101010101" pitchFamily="2" charset="-122"/>
            </a:endParaRPr>
          </a:p>
          <a:p>
            <a:pPr lvl="1"/>
            <a:r>
              <a:rPr lang="zh-CN" altLang="en-US" dirty="0" smtClean="0">
                <a:ea typeface="宋体" panose="02010600030101010101" pitchFamily="2" charset="-122"/>
              </a:rPr>
              <a:t>保持当前值</a:t>
            </a:r>
            <a:r>
              <a:rPr lang="en-US" altLang="zh-CN" dirty="0" smtClean="0">
                <a:ea typeface="宋体" panose="02010600030101010101" pitchFamily="2" charset="-122"/>
              </a:rPr>
              <a:t>,</a:t>
            </a:r>
            <a:r>
              <a:rPr lang="zh-CN" altLang="en-US" dirty="0" smtClean="0">
                <a:ea typeface="宋体" panose="02010600030101010101" pitchFamily="2" charset="-122"/>
              </a:rPr>
              <a:t>存储状态</a:t>
            </a:r>
            <a:endParaRPr lang="en-US" altLang="zh-CN" dirty="0" smtClean="0">
              <a:ea typeface="宋体" panose="02010600030101010101" pitchFamily="2" charset="-122"/>
            </a:endParaRPr>
          </a:p>
          <a:p>
            <a:r>
              <a:rPr lang="en-US" altLang="zh-CN" b="0" dirty="0" smtClean="0">
                <a:ea typeface="宋体" panose="02010600030101010101" pitchFamily="2" charset="-122"/>
              </a:rPr>
              <a:t>S </a:t>
            </a:r>
            <a:r>
              <a:rPr lang="en-US" altLang="zh-CN" b="0" dirty="0">
                <a:ea typeface="宋体" panose="02010600030101010101" pitchFamily="2" charset="-122"/>
              </a:rPr>
              <a:t>= 0, R=1</a:t>
            </a:r>
            <a:endParaRPr lang="en-US" altLang="zh-CN" b="0" dirty="0">
              <a:ea typeface="宋体" panose="02010600030101010101" pitchFamily="2" charset="-122"/>
            </a:endParaRPr>
          </a:p>
          <a:p>
            <a:pPr lvl="1"/>
            <a:r>
              <a:rPr lang="en-US" altLang="zh-CN" dirty="0">
                <a:ea typeface="宋体" panose="02010600030101010101" pitchFamily="2" charset="-122"/>
              </a:rPr>
              <a:t>set value to 1</a:t>
            </a:r>
            <a:endParaRPr lang="en-US" altLang="zh-CN" dirty="0">
              <a:ea typeface="宋体" panose="02010600030101010101" pitchFamily="2" charset="-122"/>
            </a:endParaRPr>
          </a:p>
          <a:p>
            <a:r>
              <a:rPr lang="en-US" altLang="zh-CN" b="0" dirty="0">
                <a:ea typeface="宋体" panose="02010600030101010101" pitchFamily="2" charset="-122"/>
              </a:rPr>
              <a:t>R = 0, S = 1</a:t>
            </a:r>
            <a:endParaRPr lang="en-US" altLang="zh-CN" b="0" dirty="0">
              <a:ea typeface="宋体" panose="02010600030101010101" pitchFamily="2" charset="-122"/>
            </a:endParaRPr>
          </a:p>
          <a:p>
            <a:pPr lvl="1"/>
            <a:r>
              <a:rPr lang="en-US" altLang="zh-CN" dirty="0">
                <a:ea typeface="宋体" panose="02010600030101010101" pitchFamily="2" charset="-122"/>
              </a:rPr>
              <a:t>set value to 0</a:t>
            </a:r>
            <a:endParaRPr lang="en-US" altLang="zh-CN" dirty="0">
              <a:ea typeface="宋体" panose="02010600030101010101" pitchFamily="2" charset="-122"/>
            </a:endParaRPr>
          </a:p>
          <a:p>
            <a:r>
              <a:rPr lang="en-US" altLang="zh-CN" b="0" dirty="0" smtClean="0">
                <a:ea typeface="宋体" panose="02010600030101010101" pitchFamily="2" charset="-122"/>
              </a:rPr>
              <a:t>R </a:t>
            </a:r>
            <a:r>
              <a:rPr lang="en-US" altLang="zh-CN" b="0" dirty="0">
                <a:ea typeface="宋体" panose="02010600030101010101" pitchFamily="2" charset="-122"/>
              </a:rPr>
              <a:t>= S = 0</a:t>
            </a:r>
            <a:endParaRPr lang="en-US" altLang="zh-CN" b="0" dirty="0">
              <a:ea typeface="宋体" panose="02010600030101010101" pitchFamily="2" charset="-122"/>
            </a:endParaRPr>
          </a:p>
          <a:p>
            <a:pPr lvl="1"/>
            <a:r>
              <a:rPr lang="zh-CN" altLang="en-US" dirty="0" smtClean="0">
                <a:ea typeface="宋体" panose="02010600030101010101" pitchFamily="2" charset="-122"/>
              </a:rPr>
              <a:t>禁止态</a:t>
            </a:r>
            <a:r>
              <a:rPr lang="en-US" altLang="zh-CN" dirty="0" smtClean="0">
                <a:ea typeface="宋体" panose="02010600030101010101" pitchFamily="2" charset="-122"/>
              </a:rPr>
              <a:t>,</a:t>
            </a:r>
            <a:r>
              <a:rPr lang="zh-CN" altLang="en-US" dirty="0" smtClean="0">
                <a:ea typeface="宋体" panose="02010600030101010101" pitchFamily="2" charset="-122"/>
              </a:rPr>
              <a:t>  不允许同时写入‘</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回到保持态后输出不确定，可能为</a:t>
            </a:r>
            <a:r>
              <a:rPr lang="en-US" altLang="zh-CN" dirty="0" smtClean="0">
                <a:ea typeface="宋体" panose="02010600030101010101" pitchFamily="2" charset="-122"/>
              </a:rPr>
              <a:t>’1’</a:t>
            </a:r>
            <a:r>
              <a:rPr lang="zh-CN" altLang="en-US" dirty="0" smtClean="0">
                <a:ea typeface="宋体" panose="02010600030101010101" pitchFamily="2" charset="-122"/>
              </a:rPr>
              <a:t>也可能为‘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a:ea typeface="宋体" panose="02010600030101010101" pitchFamily="2" charset="-122"/>
            </a:endParaRPr>
          </a:p>
          <a:p>
            <a:pPr lvl="1"/>
            <a:r>
              <a:rPr lang="en-US" altLang="zh-CN" b="0" i="1" dirty="0">
                <a:ea typeface="宋体" panose="02010600030101010101" pitchFamily="2" charset="-122"/>
              </a:rPr>
              <a:t>Don’t do it!</a:t>
            </a:r>
            <a:endParaRPr lang="en-US" altLang="zh-CN" b="0" i="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基本</a:t>
            </a:r>
            <a:r>
              <a:rPr lang="en-US" altLang="zh-CN" sz="2400" dirty="0" smtClean="0">
                <a:latin typeface="Times New Roman" panose="02020603050405020304" pitchFamily="18" charset="0"/>
              </a:rPr>
              <a:t>RS</a:t>
            </a:r>
            <a:r>
              <a:rPr lang="zh-CN" altLang="en-US" sz="2400" dirty="0" smtClean="0"/>
              <a:t>触发器的特点：</a:t>
            </a:r>
            <a:endParaRPr lang="en-US" altLang="zh-CN" sz="2400" dirty="0" smtClean="0"/>
          </a:p>
          <a:p>
            <a:pPr>
              <a:buNone/>
            </a:pPr>
            <a:r>
              <a:rPr lang="zh-CN" altLang="en-US" sz="2400" dirty="0" smtClean="0"/>
              <a:t>    </a:t>
            </a:r>
            <a:r>
              <a:rPr lang="en-US" altLang="zh-CN" sz="2400" dirty="0" smtClean="0"/>
              <a:t>1</a:t>
            </a:r>
            <a:r>
              <a:rPr lang="zh-CN" altLang="en-US" sz="2400" dirty="0" smtClean="0"/>
              <a:t>）  </a:t>
            </a:r>
            <a:r>
              <a:rPr lang="en-US" altLang="zh-CN" sz="2400" dirty="0" smtClean="0">
                <a:latin typeface="Times New Roman" panose="02020603050405020304" pitchFamily="18" charset="0"/>
              </a:rPr>
              <a:t>S</a:t>
            </a:r>
            <a:r>
              <a:rPr lang="zh-CN" altLang="en-US" sz="2400" dirty="0" smtClean="0"/>
              <a:t>：直接置位端</a:t>
            </a:r>
            <a:endParaRPr lang="zh-CN" altLang="en-US" sz="2400" dirty="0" smtClean="0"/>
          </a:p>
          <a:p>
            <a:pPr>
              <a:buNone/>
            </a:pPr>
            <a:r>
              <a:rPr lang="zh-CN" altLang="en-US" sz="2400" dirty="0" smtClean="0"/>
              <a:t>           </a:t>
            </a:r>
            <a:r>
              <a:rPr lang="en-US" altLang="zh-CN" sz="2400" dirty="0" smtClean="0">
                <a:latin typeface="Times New Roman" panose="02020603050405020304" pitchFamily="18" charset="0"/>
              </a:rPr>
              <a:t>R</a:t>
            </a:r>
            <a:r>
              <a:rPr lang="zh-CN" altLang="en-US" sz="2400" dirty="0" smtClean="0"/>
              <a:t>：直接复位端</a:t>
            </a:r>
            <a:endParaRPr lang="zh-CN" altLang="en-US" sz="2400" dirty="0" smtClean="0"/>
          </a:p>
          <a:p>
            <a:pPr>
              <a:buNone/>
            </a:pPr>
            <a:r>
              <a:rPr lang="zh-CN" altLang="en-US" sz="2400" dirty="0" smtClean="0"/>
              <a:t>    </a:t>
            </a:r>
            <a:r>
              <a:rPr lang="en-US" altLang="zh-CN" sz="2400" dirty="0" smtClean="0"/>
              <a:t>2</a:t>
            </a:r>
            <a:r>
              <a:rPr lang="zh-CN" altLang="en-US" sz="2400" dirty="0" smtClean="0"/>
              <a:t>） 无统一控制信号，状态转化由</a:t>
            </a:r>
            <a:r>
              <a:rPr lang="en-US" altLang="zh-CN" sz="2400" dirty="0" smtClean="0">
                <a:latin typeface="Times New Roman" panose="02020603050405020304" pitchFamily="18" charset="0"/>
              </a:rPr>
              <a:t>RS</a:t>
            </a:r>
            <a:r>
              <a:rPr lang="zh-CN" altLang="en-US" sz="2400" dirty="0" smtClean="0"/>
              <a:t>端直接控制</a:t>
            </a:r>
            <a:endParaRPr lang="zh-CN" altLang="en-US" sz="2400" dirty="0" smtClean="0"/>
          </a:p>
          <a:p>
            <a:r>
              <a:rPr lang="zh-CN" altLang="en-US" sz="2400" dirty="0" smtClean="0"/>
              <a:t>基本触发器问题：</a:t>
            </a:r>
            <a:endParaRPr lang="en-US" altLang="zh-CN" sz="2400" dirty="0" smtClean="0"/>
          </a:p>
          <a:p>
            <a:pPr>
              <a:buNone/>
            </a:pPr>
            <a:r>
              <a:rPr lang="zh-CN" altLang="en-US" sz="2400" dirty="0" smtClean="0"/>
              <a:t>     </a:t>
            </a:r>
            <a:r>
              <a:rPr lang="en-US" altLang="zh-CN" sz="2400" dirty="0" smtClean="0"/>
              <a:t>1</a:t>
            </a:r>
            <a:r>
              <a:rPr lang="zh-CN" altLang="en-US" sz="2400" dirty="0" smtClean="0"/>
              <a:t>）输 入电平</a:t>
            </a:r>
            <a:r>
              <a:rPr lang="en-US" altLang="zh-CN" sz="2400" dirty="0" smtClean="0"/>
              <a:t>R</a:t>
            </a:r>
            <a:r>
              <a:rPr lang="zh-CN" altLang="en-US" sz="2400" dirty="0" smtClean="0"/>
              <a:t>、</a:t>
            </a:r>
            <a:r>
              <a:rPr lang="en-US" altLang="zh-CN" sz="2400" dirty="0" smtClean="0"/>
              <a:t>S</a:t>
            </a:r>
            <a:r>
              <a:rPr lang="zh-CN" altLang="en-US" sz="2400" dirty="0" smtClean="0"/>
              <a:t>直接控制触发器输出状态，多个存储器位读写时转态变化不统一，使用不便，抗干扰能力差；</a:t>
            </a:r>
            <a:endParaRPr lang="en-US" altLang="zh-CN" sz="2400" dirty="0" smtClean="0"/>
          </a:p>
          <a:p>
            <a:pPr>
              <a:buNone/>
            </a:pPr>
            <a:r>
              <a:rPr lang="zh-CN" altLang="en-US" sz="2400" dirty="0" smtClean="0"/>
              <a:t>     </a:t>
            </a:r>
            <a:r>
              <a:rPr lang="en-US" altLang="zh-CN" sz="2400" dirty="0" smtClean="0"/>
              <a:t>2</a:t>
            </a:r>
            <a:r>
              <a:rPr lang="zh-CN" altLang="en-US" sz="2400" dirty="0" smtClean="0"/>
              <a:t>）</a:t>
            </a:r>
            <a:r>
              <a:rPr lang="en-US" altLang="zh-CN" sz="2400" dirty="0" smtClean="0"/>
              <a:t>R</a:t>
            </a:r>
            <a:r>
              <a:rPr lang="zh-CN" altLang="en-US" sz="2400" dirty="0" smtClean="0"/>
              <a:t>、</a:t>
            </a:r>
            <a:r>
              <a:rPr lang="en-US" altLang="zh-CN" sz="2400" dirty="0" smtClean="0"/>
              <a:t>S </a:t>
            </a:r>
            <a:r>
              <a:rPr lang="zh-CN" altLang="en-US" sz="2400" dirty="0" smtClean="0"/>
              <a:t>输入有约束。</a:t>
            </a:r>
            <a:r>
              <a:rPr lang="en-US" altLang="zh-CN" sz="2400" dirty="0" smtClean="0"/>
              <a:t> R</a:t>
            </a:r>
            <a:r>
              <a:rPr lang="zh-CN" altLang="en-US" sz="2400" dirty="0" smtClean="0"/>
              <a:t>、</a:t>
            </a:r>
            <a:r>
              <a:rPr lang="en-US" altLang="zh-CN" sz="2400" dirty="0" smtClean="0"/>
              <a:t>S </a:t>
            </a:r>
            <a:r>
              <a:rPr lang="zh-CN" altLang="en-US" sz="2400" dirty="0" smtClean="0"/>
              <a:t>不能同时有效（</a:t>
            </a:r>
            <a:r>
              <a:rPr lang="en-US" altLang="zh-CN" sz="2400" dirty="0" smtClean="0"/>
              <a:t>R+S=1</a:t>
            </a:r>
            <a:r>
              <a:rPr lang="zh-CN" altLang="en-US" sz="2400" dirty="0" smtClean="0"/>
              <a:t>）</a:t>
            </a:r>
            <a:endParaRPr lang="en-US" altLang="zh-CN" sz="2400" dirty="0" smtClean="0"/>
          </a:p>
          <a:p>
            <a:endParaRPr lang="zh-CN" altLang="en-US" dirty="0"/>
          </a:p>
        </p:txBody>
      </p:sp>
      <p:sp>
        <p:nvSpPr>
          <p:cNvPr id="3" name="标题 2"/>
          <p:cNvSpPr>
            <a:spLocks noGrp="1"/>
          </p:cNvSpPr>
          <p:nvPr>
            <p:ph type="title"/>
          </p:nvPr>
        </p:nvSpPr>
        <p:spPr/>
        <p:txBody>
          <a:bodyPr/>
          <a:lstStyle/>
          <a:p>
            <a:r>
              <a:rPr lang="zh-CN" altLang="en-US"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000" dirty="0" smtClean="0">
                <a:solidFill>
                  <a:srgbClr val="990000"/>
                </a:solidFill>
                <a:effectLst>
                  <a:outerShdw blurRad="38100" dist="38100" dir="2700000" algn="tl">
                    <a:srgbClr val="C0C0C0"/>
                  </a:outerShdw>
                </a:effectLst>
                <a:ea typeface="仿宋_GB2312" pitchFamily="49" charset="-122"/>
              </a:rPr>
              <a:t>–</a:t>
            </a:r>
            <a:r>
              <a:rPr lang="en-US" altLang="zh-CN"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000" dirty="0" smtClean="0"/>
              <a:t>锁存器</a:t>
            </a:r>
            <a:r>
              <a:rPr lang="zh-CN" altLang="en-US" sz="4000" dirty="0" smtClean="0">
                <a:solidFill>
                  <a:srgbClr val="990000"/>
                </a:solidFill>
                <a:effectLst>
                  <a:outerShdw blurRad="38100" dist="38100" dir="2700000" algn="tl">
                    <a:srgbClr val="C0C0C0"/>
                  </a:outerShdw>
                </a:effectLst>
                <a:ea typeface="仿宋_GB2312" pitchFamily="49" charset="-122"/>
              </a:rPr>
              <a:t>的问题</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572AA7A-4ED6-4A8B-81D4-C9C1C4CFD873}" type="slidenum">
              <a:rPr lang="en-US" altLang="zh-CN"/>
            </a:fld>
            <a:endParaRPr lang="en-US" altLang="zh-CN"/>
          </a:p>
        </p:txBody>
      </p:sp>
      <p:sp>
        <p:nvSpPr>
          <p:cNvPr id="89090" name="Rectangle 2"/>
          <p:cNvSpPr>
            <a:spLocks noGrp="1" noChangeArrowheads="1"/>
          </p:cNvSpPr>
          <p:nvPr>
            <p:ph type="title"/>
          </p:nvPr>
        </p:nvSpPr>
        <p:spPr/>
        <p:txBody>
          <a:bodyPr>
            <a:normAutofit fontScale="90000"/>
          </a:bodyPr>
          <a:lstStyle/>
          <a:p>
            <a:r>
              <a:rPr lang="zh-CN" altLang="en-US" dirty="0" smtClean="0">
                <a:ea typeface="宋体" panose="02010600030101010101" pitchFamily="2" charset="-122"/>
              </a:rPr>
              <a:t>解决：门控</a:t>
            </a:r>
            <a:r>
              <a:rPr lang="en-US" altLang="zh-CN" dirty="0" smtClean="0">
                <a:ea typeface="宋体" panose="02010600030101010101" pitchFamily="2" charset="-122"/>
              </a:rPr>
              <a:t>D</a:t>
            </a:r>
            <a:r>
              <a:rPr lang="zh-CN" altLang="en-US" dirty="0" smtClean="0">
                <a:ea typeface="宋体" panose="02010600030101010101" pitchFamily="2" charset="-122"/>
              </a:rPr>
              <a:t>锁存器（</a:t>
            </a:r>
            <a:r>
              <a:rPr lang="en-US" altLang="zh-CN" dirty="0" smtClean="0">
                <a:ea typeface="宋体" panose="02010600030101010101" pitchFamily="2" charset="-122"/>
              </a:rPr>
              <a:t>Gated D-Latch</a:t>
            </a:r>
            <a:r>
              <a:rPr lang="zh-CN" altLang="en-US" dirty="0" smtClean="0">
                <a:ea typeface="宋体" panose="02010600030101010101" pitchFamily="2" charset="-122"/>
              </a:rPr>
              <a:t>）</a:t>
            </a:r>
            <a:endParaRPr lang="en-US" altLang="zh-CN" dirty="0">
              <a:ea typeface="宋体" panose="02010600030101010101" pitchFamily="2" charset="-122"/>
            </a:endParaRPr>
          </a:p>
        </p:txBody>
      </p:sp>
      <p:sp>
        <p:nvSpPr>
          <p:cNvPr id="89091" name="Rectangle 3"/>
          <p:cNvSpPr>
            <a:spLocks noGrp="1" noChangeArrowheads="1"/>
          </p:cNvSpPr>
          <p:nvPr>
            <p:ph type="body" idx="1"/>
          </p:nvPr>
        </p:nvSpPr>
        <p:spPr/>
        <p:txBody>
          <a:bodyPr/>
          <a:lstStyle/>
          <a:p>
            <a:pPr marL="0" indent="0"/>
            <a:r>
              <a:rPr lang="en-US" altLang="zh-CN" sz="2800" dirty="0" smtClean="0">
                <a:ea typeface="宋体" panose="02010600030101010101" pitchFamily="2" charset="-122"/>
              </a:rPr>
              <a:t>2</a:t>
            </a:r>
            <a:r>
              <a:rPr lang="zh-CN" altLang="en-US" sz="2800" dirty="0" smtClean="0">
                <a:ea typeface="宋体" panose="02010600030101010101" pitchFamily="2" charset="-122"/>
              </a:rPr>
              <a:t>个输入：</a:t>
            </a:r>
            <a:r>
              <a:rPr lang="en-US" altLang="zh-CN" sz="2800" dirty="0" smtClean="0">
                <a:ea typeface="宋体" panose="02010600030101010101" pitchFamily="2" charset="-122"/>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 (data)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WE (write enable</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576580" lvl="1" indent="-234950"/>
            <a:r>
              <a:rPr lang="zh-CN" altLang="en-US" dirty="0" smtClean="0"/>
              <a:t>当</a:t>
            </a:r>
            <a:r>
              <a:rPr lang="en-US" altLang="zh-CN" dirty="0" smtClean="0">
                <a:solidFill>
                  <a:srgbClr val="CE0000"/>
                </a:solidFill>
              </a:rPr>
              <a:t>WE = 0</a:t>
            </a:r>
            <a:r>
              <a:rPr lang="en-US" altLang="zh-CN" dirty="0" smtClean="0"/>
              <a:t>,</a:t>
            </a:r>
            <a:r>
              <a:rPr lang="zh-CN" altLang="en-US" dirty="0" smtClean="0"/>
              <a:t>锁存器保持。</a:t>
            </a:r>
            <a:r>
              <a:rPr lang="en-US" altLang="zh-CN" dirty="0" smtClean="0"/>
              <a:t>(</a:t>
            </a:r>
            <a:r>
              <a:rPr lang="zh-CN" altLang="en-US" dirty="0" smtClean="0"/>
              <a:t>此时</a:t>
            </a:r>
            <a:r>
              <a:rPr lang="en-US" altLang="zh-CN" dirty="0" smtClean="0"/>
              <a:t>D</a:t>
            </a:r>
            <a:r>
              <a:rPr lang="zh-CN" altLang="en-US" dirty="0" smtClean="0"/>
              <a:t>信号变化不影响输出</a:t>
            </a:r>
            <a:r>
              <a:rPr lang="en-US" altLang="zh-CN" dirty="0" smtClean="0"/>
              <a:t>)</a:t>
            </a:r>
            <a:endParaRPr lang="en-US" altLang="zh-CN" dirty="0" smtClean="0">
              <a:solidFill>
                <a:srgbClr val="009900"/>
              </a:solidFill>
            </a:endParaRPr>
          </a:p>
          <a:p>
            <a:pPr marL="1022350" lvl="2" indent="-222250"/>
            <a:r>
              <a:rPr lang="en-US" altLang="zh-CN" dirty="0" smtClean="0"/>
              <a:t>S = R = 1</a:t>
            </a:r>
            <a:endParaRPr lang="en-US" altLang="zh-CN" dirty="0" smtClean="0"/>
          </a:p>
          <a:p>
            <a:pPr marL="576580" lvl="1" indent="-234950"/>
            <a:r>
              <a:rPr lang="zh-CN" altLang="en-US" dirty="0" smtClean="0"/>
              <a:t>当</a:t>
            </a:r>
            <a:r>
              <a:rPr lang="en-US" altLang="zh-CN" dirty="0" smtClean="0">
                <a:solidFill>
                  <a:srgbClr val="CE0000"/>
                </a:solidFill>
              </a:rPr>
              <a:t>WE = 1</a:t>
            </a:r>
            <a:r>
              <a:rPr lang="zh-CN" altLang="en-US" dirty="0" smtClean="0">
                <a:solidFill>
                  <a:srgbClr val="CE0000"/>
                </a:solidFill>
              </a:rPr>
              <a:t> </a:t>
            </a:r>
            <a:r>
              <a:rPr lang="en-US" altLang="zh-CN" dirty="0" smtClean="0"/>
              <a:t>(</a:t>
            </a:r>
            <a:r>
              <a:rPr lang="zh-CN" altLang="en-US" dirty="0" smtClean="0"/>
              <a:t>此时</a:t>
            </a:r>
            <a:r>
              <a:rPr lang="en-US" altLang="zh-CN" dirty="0" smtClean="0"/>
              <a:t>D</a:t>
            </a:r>
            <a:r>
              <a:rPr lang="zh-CN" altLang="en-US" dirty="0" smtClean="0"/>
              <a:t>信号变化影响输出</a:t>
            </a:r>
            <a:r>
              <a:rPr lang="en-US" altLang="zh-CN" dirty="0" smtClean="0"/>
              <a:t>,</a:t>
            </a:r>
            <a:r>
              <a:rPr lang="zh-CN" altLang="en-US" dirty="0" smtClean="0"/>
              <a:t>锁存器输出为</a:t>
            </a:r>
            <a:r>
              <a:rPr lang="en-US" altLang="zh-CN" dirty="0" smtClean="0"/>
              <a:t>D</a:t>
            </a:r>
            <a:r>
              <a:rPr lang="zh-CN" altLang="en-US" dirty="0" smtClean="0"/>
              <a:t>的值</a:t>
            </a:r>
            <a:r>
              <a:rPr lang="en-US" altLang="zh-CN" dirty="0" smtClean="0"/>
              <a:t>)</a:t>
            </a:r>
            <a:r>
              <a:rPr lang="zh-CN" altLang="en-US" dirty="0" smtClean="0">
                <a:solidFill>
                  <a:srgbClr val="CE0000"/>
                </a:solidFill>
              </a:rPr>
              <a:t> </a:t>
            </a:r>
            <a:endParaRPr lang="en-US" altLang="zh-CN" dirty="0" smtClean="0">
              <a:solidFill>
                <a:srgbClr val="CE0000"/>
              </a:solidFill>
            </a:endParaRPr>
          </a:p>
          <a:p>
            <a:pPr marL="576580" lvl="1" indent="-234950">
              <a:buNone/>
            </a:pPr>
            <a:r>
              <a:rPr lang="en-US" altLang="zh-CN" dirty="0" smtClean="0">
                <a:solidFill>
                  <a:srgbClr val="CE0000"/>
                </a:solidFill>
              </a:rPr>
              <a:t>   </a:t>
            </a:r>
            <a:r>
              <a:rPr lang="en-US" altLang="zh-CN" dirty="0" smtClean="0"/>
              <a:t>D=0: S=1 ,R=0  out=0</a:t>
            </a:r>
            <a:endParaRPr lang="en-US" altLang="zh-CN" dirty="0" smtClean="0"/>
          </a:p>
          <a:p>
            <a:pPr marL="576580" lvl="1" indent="-234950">
              <a:buNone/>
            </a:pPr>
            <a:r>
              <a:rPr lang="en-US" altLang="zh-CN" dirty="0" smtClean="0"/>
              <a:t>   D=1: S=0, R=1  out=1</a:t>
            </a:r>
            <a:r>
              <a:rPr lang="zh-CN" altLang="en-US" dirty="0" smtClean="0"/>
              <a:t> </a:t>
            </a:r>
            <a:r>
              <a:rPr lang="en-US" altLang="zh-CN" dirty="0" smtClean="0"/>
              <a:t>   </a:t>
            </a:r>
            <a:r>
              <a:rPr lang="zh-CN" altLang="en-US" dirty="0" smtClean="0"/>
              <a:t>消除了约束。</a:t>
            </a:r>
            <a:endParaRPr lang="en-US" altLang="zh-CN" dirty="0" smtClean="0">
              <a:solidFill>
                <a:srgbClr val="009900"/>
              </a:solidFill>
            </a:endParaRPr>
          </a:p>
          <a:p>
            <a:pPr marL="576580" lvl="1" indent="-234950">
              <a:buNone/>
            </a:pPr>
            <a:endParaRPr lang="en-US" altLang="zh-CN" dirty="0" smtClean="0"/>
          </a:p>
        </p:txBody>
      </p:sp>
      <p:pic>
        <p:nvPicPr>
          <p:cNvPr id="89093" name="Picture 5" descr="C:\Documents and Settings\Greg Byrd\My Documents\ece206\mh-slides\ch03\ch03-dlatch.jpg"/>
          <p:cNvPicPr>
            <a:picLocks noChangeAspect="1" noChangeArrowheads="1"/>
          </p:cNvPicPr>
          <p:nvPr/>
        </p:nvPicPr>
        <p:blipFill>
          <a:blip r:embed="rId1" cstate="print"/>
          <a:srcRect/>
          <a:stretch>
            <a:fillRect/>
          </a:stretch>
        </p:blipFill>
        <p:spPr bwMode="auto">
          <a:xfrm>
            <a:off x="827584" y="4149080"/>
            <a:ext cx="6984776" cy="2564313"/>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smtClean="0">
                <a:ea typeface="宋体" panose="02010600030101010101" pitchFamily="2" charset="-122"/>
              </a:rPr>
              <a:t>寄存器</a:t>
            </a:r>
            <a:endParaRPr lang="zh-CN" altLang="en-US" dirty="0">
              <a:ea typeface="宋体" panose="02010600030101010101" pitchFamily="2" charset="-122"/>
            </a:endParaRPr>
          </a:p>
        </p:txBody>
      </p:sp>
      <p:sp>
        <p:nvSpPr>
          <p:cNvPr id="414723" name="Rectangle 3"/>
          <p:cNvSpPr>
            <a:spLocks noGrp="1" noChangeArrowheads="1"/>
          </p:cNvSpPr>
          <p:nvPr>
            <p:ph type="body" idx="1"/>
          </p:nvPr>
        </p:nvSpPr>
        <p:spPr/>
        <p:txBody>
          <a:bodyPr/>
          <a:lstStyle/>
          <a:p>
            <a:r>
              <a:rPr lang="zh-CN" altLang="en-US" b="1" dirty="0" smtClean="0">
                <a:solidFill>
                  <a:srgbClr val="FF0000"/>
                </a:solidFill>
                <a:ea typeface="宋体" panose="02010600030101010101" pitchFamily="2" charset="-122"/>
              </a:rPr>
              <a:t>寄存器存放多位数据，有多个锁存器组成。</a:t>
            </a:r>
            <a:endParaRPr lang="en-US" altLang="zh-CN" b="1" dirty="0">
              <a:solidFill>
                <a:srgbClr val="FF0000"/>
              </a:solidFill>
              <a:ea typeface="宋体" panose="02010600030101010101" pitchFamily="2" charset="-122"/>
            </a:endParaRPr>
          </a:p>
          <a:p>
            <a:pPr lvl="1"/>
            <a:endParaRPr lang="en-US" altLang="zh-CN" b="1" dirty="0">
              <a:solidFill>
                <a:srgbClr val="FF0000"/>
              </a:solidFill>
              <a:ea typeface="宋体" panose="02010600030101010101" pitchFamily="2" charset="-122"/>
            </a:endParaRPr>
          </a:p>
        </p:txBody>
      </p:sp>
      <p:pic>
        <p:nvPicPr>
          <p:cNvPr id="414724" name="Picture 5" descr="ch03-register"/>
          <p:cNvPicPr>
            <a:picLocks noChangeAspect="1" noChangeArrowheads="1"/>
          </p:cNvPicPr>
          <p:nvPr/>
        </p:nvPicPr>
        <p:blipFill>
          <a:blip r:embed="rId1" cstate="print"/>
          <a:srcRect/>
          <a:stretch>
            <a:fillRect/>
          </a:stretch>
        </p:blipFill>
        <p:spPr bwMode="auto">
          <a:xfrm>
            <a:off x="539552" y="2060848"/>
            <a:ext cx="8070850" cy="3662363"/>
          </a:xfrm>
          <a:prstGeom prst="rect">
            <a:avLst/>
          </a:prstGeom>
          <a:noFill/>
          <a:ln w="9525">
            <a:noFill/>
            <a:miter lim="800000"/>
            <a:headEnd/>
            <a:tailEnd/>
          </a:ln>
        </p:spPr>
      </p:pic>
      <p:sp>
        <p:nvSpPr>
          <p:cNvPr id="7" name="TextBox 6"/>
          <p:cNvSpPr txBox="1"/>
          <p:nvPr/>
        </p:nvSpPr>
        <p:spPr>
          <a:xfrm>
            <a:off x="3923928" y="6093296"/>
            <a:ext cx="1732141" cy="461665"/>
          </a:xfrm>
          <a:prstGeom prst="rect">
            <a:avLst/>
          </a:prstGeom>
          <a:noFill/>
        </p:spPr>
        <p:txBody>
          <a:bodyPr wrap="none" rtlCol="0">
            <a:spAutoFit/>
          </a:bodyPr>
          <a:lstStyle/>
          <a:p>
            <a:r>
              <a:rPr lang="en-US" altLang="zh-CN" dirty="0" smtClean="0"/>
              <a:t>4-bit</a:t>
            </a:r>
            <a:r>
              <a:rPr lang="zh-CN" altLang="en-US" dirty="0" smtClean="0"/>
              <a:t>寄存器</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dirty="0" smtClean="0">
                <a:ea typeface="宋体" panose="02010600030101010101" pitchFamily="2" charset="-122"/>
              </a:rPr>
              <a:t>多位数据表示</a:t>
            </a:r>
            <a:endParaRPr lang="zh-CN" altLang="en-US" dirty="0">
              <a:ea typeface="宋体" panose="02010600030101010101" pitchFamily="2" charset="-122"/>
            </a:endParaRPr>
          </a:p>
        </p:txBody>
      </p:sp>
      <p:sp>
        <p:nvSpPr>
          <p:cNvPr id="415747" name="Rectangle 3"/>
          <p:cNvSpPr>
            <a:spLocks noGrp="1" noChangeArrowheads="1"/>
          </p:cNvSpPr>
          <p:nvPr>
            <p:ph type="body" idx="1"/>
          </p:nvPr>
        </p:nvSpPr>
        <p:spPr/>
        <p:txBody>
          <a:bodyPr/>
          <a:lstStyle/>
          <a:p>
            <a:r>
              <a:rPr lang="en-US" altLang="zh-CN" sz="2800" dirty="0" smtClean="0">
                <a:ea typeface="宋体" panose="02010600030101010101" pitchFamily="2" charset="-122"/>
              </a:rPr>
              <a:t>1. </a:t>
            </a:r>
            <a:r>
              <a:rPr lang="zh-CN" altLang="en-US" sz="2800" dirty="0" smtClean="0">
                <a:ea typeface="宋体" panose="02010600030101010101" pitchFamily="2" charset="-122"/>
              </a:rPr>
              <a:t>从右到左表示数据位</a:t>
            </a:r>
            <a:r>
              <a:rPr lang="en-US" altLang="zh-CN" sz="2800" dirty="0" smtClean="0">
                <a:ea typeface="宋体" panose="02010600030101010101" pitchFamily="2" charset="-122"/>
              </a:rPr>
              <a:t> </a:t>
            </a:r>
            <a:r>
              <a:rPr lang="zh-CN" altLang="en-US" sz="2800" dirty="0" smtClean="0">
                <a:ea typeface="宋体" panose="02010600030101010101" pitchFamily="2" charset="-122"/>
              </a:rPr>
              <a:t>从</a:t>
            </a:r>
            <a:r>
              <a:rPr lang="en-US" altLang="zh-CN" sz="2800" dirty="0" smtClean="0">
                <a:ea typeface="宋体" panose="02010600030101010101" pitchFamily="2" charset="-122"/>
              </a:rPr>
              <a:t>(</a:t>
            </a:r>
            <a:r>
              <a:rPr lang="en-US" altLang="zh-CN" sz="2800" dirty="0">
                <a:ea typeface="宋体" panose="02010600030101010101" pitchFamily="2" charset="-122"/>
              </a:rPr>
              <a:t>0</a:t>
            </a:r>
            <a:r>
              <a:rPr lang="en-US" altLang="zh-CN" sz="2800" dirty="0" smtClean="0">
                <a:ea typeface="宋体" panose="02010600030101010101" pitchFamily="2" charset="-122"/>
              </a:rPr>
              <a:t>)</a:t>
            </a:r>
            <a:r>
              <a:rPr lang="zh-CN" altLang="en-US" sz="2800" dirty="0" smtClean="0">
                <a:ea typeface="宋体" panose="02010600030101010101" pitchFamily="2" charset="-122"/>
              </a:rPr>
              <a:t>到</a:t>
            </a:r>
            <a:r>
              <a:rPr lang="en-US" altLang="zh-CN" sz="2800" dirty="0" smtClean="0">
                <a:ea typeface="宋体" panose="02010600030101010101" pitchFamily="2" charset="-122"/>
              </a:rPr>
              <a:t>(</a:t>
            </a:r>
            <a:r>
              <a:rPr lang="en-US" altLang="zh-CN" sz="2800" dirty="0">
                <a:ea typeface="宋体" panose="02010600030101010101" pitchFamily="2" charset="-122"/>
              </a:rPr>
              <a:t>n-1</a:t>
            </a:r>
            <a:r>
              <a:rPr lang="en-US" altLang="zh-CN" sz="2800" dirty="0" smtClean="0">
                <a:ea typeface="宋体" panose="02010600030101010101" pitchFamily="2" charset="-122"/>
              </a:rPr>
              <a:t>)</a:t>
            </a:r>
            <a:r>
              <a:rPr lang="zh-CN" altLang="en-US" sz="2800" dirty="0" smtClean="0">
                <a:ea typeface="宋体" panose="02010600030101010101" pitchFamily="2" charset="-122"/>
              </a:rPr>
              <a:t>位</a:t>
            </a:r>
            <a:endParaRPr lang="en-US" altLang="zh-CN" sz="2800" dirty="0">
              <a:ea typeface="宋体" panose="02010600030101010101" pitchFamily="2" charset="-122"/>
            </a:endParaRPr>
          </a:p>
          <a:p>
            <a:r>
              <a:rPr lang="en-US" altLang="zh-CN" sz="2800" dirty="0" smtClean="0">
                <a:ea typeface="宋体" panose="02010600030101010101" pitchFamily="2" charset="-122"/>
              </a:rPr>
              <a:t>2. </a:t>
            </a:r>
            <a:r>
              <a:rPr lang="zh-CN" altLang="en-US" sz="2800" dirty="0" smtClean="0">
                <a:ea typeface="宋体" panose="02010600030101010101" pitchFamily="2" charset="-122"/>
              </a:rPr>
              <a:t>可使用位地址表示</a:t>
            </a:r>
            <a:endParaRPr lang="en-US" altLang="zh-CN" sz="2800"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a:p>
            <a:endParaRPr lang="en-US" altLang="zh-CN" i="1" dirty="0">
              <a:ea typeface="宋体" panose="02010600030101010101" pitchFamily="2" charset="-122"/>
            </a:endParaRPr>
          </a:p>
        </p:txBody>
      </p:sp>
      <p:grpSp>
        <p:nvGrpSpPr>
          <p:cNvPr id="2" name="Group 4"/>
          <p:cNvGrpSpPr/>
          <p:nvPr/>
        </p:nvGrpSpPr>
        <p:grpSpPr bwMode="auto">
          <a:xfrm>
            <a:off x="1131888" y="2982914"/>
            <a:ext cx="6751637" cy="1866901"/>
            <a:chOff x="713" y="1879"/>
            <a:chExt cx="4253" cy="1176"/>
          </a:xfrm>
        </p:grpSpPr>
        <p:sp>
          <p:nvSpPr>
            <p:cNvPr id="415749" name="Text Box 4"/>
            <p:cNvSpPr txBox="1">
              <a:spLocks noChangeArrowheads="1"/>
            </p:cNvSpPr>
            <p:nvPr/>
          </p:nvSpPr>
          <p:spPr bwMode="auto">
            <a:xfrm>
              <a:off x="1337" y="2016"/>
              <a:ext cx="3552" cy="368"/>
            </a:xfrm>
            <a:prstGeom prst="rect">
              <a:avLst/>
            </a:prstGeom>
            <a:noFill/>
            <a:ln w="9525">
              <a:noFill/>
              <a:miter lim="800000"/>
            </a:ln>
          </p:spPr>
          <p:txBody>
            <a:bodyPr wrap="none">
              <a:spAutoFit/>
            </a:bodyPr>
            <a:lstStyle/>
            <a:p>
              <a:pPr eaLnBrk="0" hangingPunct="0"/>
              <a:r>
                <a:rPr lang="en-US" altLang="zh-CN" sz="3200" b="1" baseline="0" dirty="0">
                  <a:solidFill>
                    <a:schemeClr val="tx1"/>
                  </a:solidFill>
                  <a:latin typeface="Franklin Gothic Book" panose="020B0503020102020204" pitchFamily="34" charset="0"/>
                </a:rPr>
                <a:t>A =</a:t>
              </a:r>
              <a:r>
                <a:rPr lang="en-US" altLang="zh-CN" sz="3200" b="1" baseline="0" dirty="0">
                  <a:solidFill>
                    <a:schemeClr val="tx1"/>
                  </a:solidFill>
                  <a:latin typeface="CourierPS" pitchFamily="49" charset="0"/>
                </a:rPr>
                <a:t> 0101001101010101</a:t>
              </a:r>
              <a:endParaRPr lang="en-US" altLang="zh-CN" sz="3200" b="1" baseline="0" dirty="0">
                <a:solidFill>
                  <a:schemeClr val="tx1"/>
                </a:solidFill>
                <a:latin typeface="CourierPS" pitchFamily="49" charset="0"/>
              </a:endParaRPr>
            </a:p>
          </p:txBody>
        </p:sp>
        <p:sp>
          <p:nvSpPr>
            <p:cNvPr id="415750" name="Line 5"/>
            <p:cNvSpPr>
              <a:spLocks noChangeShapeType="1"/>
            </p:cNvSpPr>
            <p:nvPr/>
          </p:nvSpPr>
          <p:spPr bwMode="auto">
            <a:xfrm>
              <a:off x="3560" y="2304"/>
              <a:ext cx="384" cy="0"/>
            </a:xfrm>
            <a:prstGeom prst="line">
              <a:avLst/>
            </a:prstGeom>
            <a:noFill/>
            <a:ln w="9525">
              <a:solidFill>
                <a:schemeClr val="accent2"/>
              </a:solidFill>
              <a:round/>
            </a:ln>
          </p:spPr>
          <p:txBody>
            <a:bodyPr/>
            <a:lstStyle/>
            <a:p>
              <a:endParaRPr lang="zh-CN" altLang="en-US"/>
            </a:p>
          </p:txBody>
        </p:sp>
        <p:sp>
          <p:nvSpPr>
            <p:cNvPr id="415751" name="Text Box 6"/>
            <p:cNvSpPr txBox="1">
              <a:spLocks noChangeArrowheads="1"/>
            </p:cNvSpPr>
            <p:nvPr/>
          </p:nvSpPr>
          <p:spPr bwMode="auto">
            <a:xfrm>
              <a:off x="3641" y="2695"/>
              <a:ext cx="1325" cy="330"/>
            </a:xfrm>
            <a:prstGeom prst="rect">
              <a:avLst/>
            </a:prstGeom>
            <a:noFill/>
            <a:ln w="9525">
              <a:noFill/>
              <a:miter lim="800000"/>
            </a:ln>
          </p:spPr>
          <p:txBody>
            <a:bodyPr wrap="none">
              <a:spAutoFit/>
            </a:bodyPr>
            <a:lstStyle/>
            <a:p>
              <a:pPr eaLnBrk="0" hangingPunct="0"/>
              <a:r>
                <a:rPr lang="en-US" altLang="zh-CN" sz="2800" baseline="0" dirty="0">
                  <a:solidFill>
                    <a:schemeClr val="tx1"/>
                  </a:solidFill>
                  <a:latin typeface="Franklin Gothic Book" panose="020B0503020102020204" pitchFamily="34" charset="0"/>
                </a:rPr>
                <a:t>A[2:0] =</a:t>
              </a:r>
              <a:r>
                <a:rPr lang="en-US" altLang="zh-CN" sz="2800" b="1" baseline="0" dirty="0">
                  <a:solidFill>
                    <a:schemeClr val="tx1"/>
                  </a:solidFill>
                  <a:latin typeface="CourierPS" pitchFamily="49" charset="0"/>
                </a:rPr>
                <a:t> 101</a:t>
              </a:r>
              <a:endParaRPr lang="en-US" altLang="zh-CN" sz="2800" b="1" baseline="0" dirty="0">
                <a:solidFill>
                  <a:schemeClr val="tx1"/>
                </a:solidFill>
                <a:latin typeface="CourierPS" pitchFamily="49" charset="0"/>
              </a:endParaRPr>
            </a:p>
          </p:txBody>
        </p:sp>
        <p:sp>
          <p:nvSpPr>
            <p:cNvPr id="415752" name="Text Box 7"/>
            <p:cNvSpPr txBox="1">
              <a:spLocks noChangeArrowheads="1"/>
            </p:cNvSpPr>
            <p:nvPr/>
          </p:nvSpPr>
          <p:spPr bwMode="auto">
            <a:xfrm>
              <a:off x="713" y="2725"/>
              <a:ext cx="1783" cy="330"/>
            </a:xfrm>
            <a:prstGeom prst="rect">
              <a:avLst/>
            </a:prstGeom>
            <a:noFill/>
            <a:ln w="9525">
              <a:noFill/>
              <a:miter lim="800000"/>
            </a:ln>
          </p:spPr>
          <p:txBody>
            <a:bodyPr wrap="none">
              <a:spAutoFit/>
            </a:bodyPr>
            <a:lstStyle/>
            <a:p>
              <a:pPr eaLnBrk="0" hangingPunct="0"/>
              <a:r>
                <a:rPr lang="en-US" altLang="zh-CN" sz="2800" baseline="0" dirty="0">
                  <a:solidFill>
                    <a:schemeClr val="tx1"/>
                  </a:solidFill>
                  <a:latin typeface="Franklin Gothic Book" panose="020B0503020102020204" pitchFamily="34" charset="0"/>
                </a:rPr>
                <a:t>A[14:9] =</a:t>
              </a:r>
              <a:r>
                <a:rPr lang="en-US" altLang="zh-CN" sz="2800" b="1" baseline="0" dirty="0">
                  <a:solidFill>
                    <a:schemeClr val="tx1"/>
                  </a:solidFill>
                  <a:latin typeface="CourierPS" pitchFamily="49" charset="0"/>
                </a:rPr>
                <a:t> 101001</a:t>
              </a:r>
              <a:endParaRPr lang="en-US" altLang="zh-CN" sz="2800" b="1" baseline="0" dirty="0">
                <a:solidFill>
                  <a:schemeClr val="tx1"/>
                </a:solidFill>
                <a:latin typeface="CourierPS" pitchFamily="49" charset="0"/>
              </a:endParaRPr>
            </a:p>
          </p:txBody>
        </p:sp>
        <p:sp>
          <p:nvSpPr>
            <p:cNvPr id="415753" name="Line 8"/>
            <p:cNvSpPr>
              <a:spLocks noChangeShapeType="1"/>
            </p:cNvSpPr>
            <p:nvPr/>
          </p:nvSpPr>
          <p:spPr bwMode="auto">
            <a:xfrm>
              <a:off x="2160" y="2304"/>
              <a:ext cx="816" cy="0"/>
            </a:xfrm>
            <a:prstGeom prst="line">
              <a:avLst/>
            </a:prstGeom>
            <a:noFill/>
            <a:ln w="9525">
              <a:solidFill>
                <a:schemeClr val="accent2"/>
              </a:solidFill>
              <a:round/>
            </a:ln>
          </p:spPr>
          <p:txBody>
            <a:bodyPr/>
            <a:lstStyle/>
            <a:p>
              <a:endParaRPr lang="zh-CN" altLang="en-US"/>
            </a:p>
          </p:txBody>
        </p:sp>
        <p:sp>
          <p:nvSpPr>
            <p:cNvPr id="415754" name="Line 9"/>
            <p:cNvSpPr>
              <a:spLocks noChangeShapeType="1"/>
            </p:cNvSpPr>
            <p:nvPr/>
          </p:nvSpPr>
          <p:spPr bwMode="auto">
            <a:xfrm>
              <a:off x="3833" y="2407"/>
              <a:ext cx="0" cy="288"/>
            </a:xfrm>
            <a:prstGeom prst="line">
              <a:avLst/>
            </a:prstGeom>
            <a:noFill/>
            <a:ln w="28575">
              <a:solidFill>
                <a:schemeClr val="accent2"/>
              </a:solidFill>
              <a:round/>
              <a:tailEnd type="triangle" w="med" len="med"/>
            </a:ln>
          </p:spPr>
          <p:txBody>
            <a:bodyPr/>
            <a:lstStyle/>
            <a:p>
              <a:endParaRPr lang="zh-CN" altLang="en-US"/>
            </a:p>
          </p:txBody>
        </p:sp>
        <p:sp>
          <p:nvSpPr>
            <p:cNvPr id="415755" name="Line 10"/>
            <p:cNvSpPr>
              <a:spLocks noChangeShapeType="1"/>
            </p:cNvSpPr>
            <p:nvPr/>
          </p:nvSpPr>
          <p:spPr bwMode="auto">
            <a:xfrm flipH="1">
              <a:off x="1721" y="2359"/>
              <a:ext cx="720" cy="384"/>
            </a:xfrm>
            <a:prstGeom prst="line">
              <a:avLst/>
            </a:prstGeom>
            <a:noFill/>
            <a:ln w="28575">
              <a:solidFill>
                <a:schemeClr val="accent2"/>
              </a:solidFill>
              <a:round/>
              <a:tailEnd type="triangle" w="med" len="med"/>
            </a:ln>
          </p:spPr>
          <p:txBody>
            <a:bodyPr/>
            <a:lstStyle/>
            <a:p>
              <a:endParaRPr lang="zh-CN" altLang="en-US"/>
            </a:p>
          </p:txBody>
        </p:sp>
        <p:sp>
          <p:nvSpPr>
            <p:cNvPr id="415756" name="Text Box 11"/>
            <p:cNvSpPr txBox="1">
              <a:spLocks noChangeArrowheads="1"/>
            </p:cNvSpPr>
            <p:nvPr/>
          </p:nvSpPr>
          <p:spPr bwMode="auto">
            <a:xfrm>
              <a:off x="4649" y="1933"/>
              <a:ext cx="192" cy="213"/>
            </a:xfrm>
            <a:prstGeom prst="rect">
              <a:avLst/>
            </a:prstGeom>
            <a:noFill/>
            <a:ln w="9525">
              <a:noFill/>
              <a:miter lim="800000"/>
            </a:ln>
          </p:spPr>
          <p:txBody>
            <a:bodyPr wrap="none">
              <a:spAutoFit/>
            </a:bodyPr>
            <a:lstStyle/>
            <a:p>
              <a:pPr algn="ctr" eaLnBrk="0" hangingPunct="0"/>
              <a:r>
                <a:rPr lang="en-US" altLang="zh-CN" sz="1600" baseline="0" dirty="0">
                  <a:solidFill>
                    <a:srgbClr val="FF0000"/>
                  </a:solidFill>
                  <a:latin typeface="Franklin Gothic Book" panose="020B0503020102020204" pitchFamily="34" charset="0"/>
                </a:rPr>
                <a:t>0</a:t>
              </a:r>
              <a:endParaRPr lang="en-US" altLang="zh-CN" sz="1600" baseline="0" dirty="0">
                <a:solidFill>
                  <a:srgbClr val="FF0000"/>
                </a:solidFill>
                <a:latin typeface="Franklin Gothic Book" panose="020B0503020102020204" pitchFamily="34" charset="0"/>
              </a:endParaRPr>
            </a:p>
          </p:txBody>
        </p:sp>
        <p:sp>
          <p:nvSpPr>
            <p:cNvPr id="415757" name="Text Box 12"/>
            <p:cNvSpPr txBox="1">
              <a:spLocks noChangeArrowheads="1"/>
            </p:cNvSpPr>
            <p:nvPr/>
          </p:nvSpPr>
          <p:spPr bwMode="auto">
            <a:xfrm>
              <a:off x="1828" y="1879"/>
              <a:ext cx="266" cy="212"/>
            </a:xfrm>
            <a:prstGeom prst="rect">
              <a:avLst/>
            </a:prstGeom>
            <a:noFill/>
            <a:ln w="9525">
              <a:noFill/>
              <a:miter lim="800000"/>
            </a:ln>
          </p:spPr>
          <p:txBody>
            <a:bodyPr wrap="none">
              <a:spAutoFit/>
            </a:bodyPr>
            <a:lstStyle/>
            <a:p>
              <a:pPr algn="ctr" eaLnBrk="0" hangingPunct="0"/>
              <a:r>
                <a:rPr lang="en-US" altLang="zh-CN" sz="1600" baseline="0" dirty="0">
                  <a:solidFill>
                    <a:srgbClr val="FF0000"/>
                  </a:solidFill>
                  <a:latin typeface="Franklin Gothic Book" panose="020B0503020102020204" pitchFamily="34" charset="0"/>
                </a:rPr>
                <a:t>15</a:t>
              </a:r>
              <a:endParaRPr lang="en-US" altLang="zh-CN" sz="1600" baseline="0" dirty="0">
                <a:solidFill>
                  <a:srgbClr val="FF0000"/>
                </a:solidFill>
                <a:latin typeface="Franklin Gothic Book" panose="020B0503020102020204" pitchFamily="34" charset="0"/>
              </a:endParaRPr>
            </a:p>
          </p:txBody>
        </p:sp>
      </p:grpSp>
      <p:sp>
        <p:nvSpPr>
          <p:cNvPr id="3" name="Text Box 11"/>
          <p:cNvSpPr txBox="1">
            <a:spLocks noChangeArrowheads="1"/>
          </p:cNvSpPr>
          <p:nvPr/>
        </p:nvSpPr>
        <p:spPr bwMode="auto">
          <a:xfrm>
            <a:off x="6818948" y="3068639"/>
            <a:ext cx="302260" cy="337185"/>
          </a:xfrm>
          <a:prstGeom prst="rect">
            <a:avLst/>
          </a:prstGeom>
          <a:noFill/>
          <a:ln w="9525">
            <a:noFill/>
            <a:miter lim="800000"/>
          </a:ln>
        </p:spPr>
        <p:txBody>
          <a:bodyPr wrap="none">
            <a:spAutoFit/>
          </a:bodyPr>
          <a:p>
            <a:pPr algn="ctr" eaLnBrk="0" hangingPunct="0"/>
            <a:r>
              <a:rPr lang="en-US" altLang="zh-CN" sz="1600" baseline="0" dirty="0">
                <a:solidFill>
                  <a:srgbClr val="FF0000"/>
                </a:solidFill>
                <a:latin typeface="Franklin Gothic Book" panose="020B0503020102020204" pitchFamily="34" charset="0"/>
              </a:rPr>
              <a:t>2</a:t>
            </a:r>
            <a:endParaRPr lang="en-US" altLang="zh-CN" sz="1600" baseline="0" dirty="0">
              <a:solidFill>
                <a:srgbClr val="FF0000"/>
              </a:solidFill>
              <a:latin typeface="Franklin Gothic Book" panose="020B0503020102020204" pitchFamily="34" charset="0"/>
            </a:endParaRPr>
          </a:p>
        </p:txBody>
      </p:sp>
      <p:sp>
        <p:nvSpPr>
          <p:cNvPr id="4" name="Text Box 11"/>
          <p:cNvSpPr txBox="1">
            <a:spLocks noChangeArrowheads="1"/>
          </p:cNvSpPr>
          <p:nvPr/>
        </p:nvSpPr>
        <p:spPr bwMode="auto">
          <a:xfrm>
            <a:off x="4715828" y="2996249"/>
            <a:ext cx="302260" cy="337185"/>
          </a:xfrm>
          <a:prstGeom prst="rect">
            <a:avLst/>
          </a:prstGeom>
          <a:noFill/>
          <a:ln w="9525">
            <a:noFill/>
            <a:miter lim="800000"/>
          </a:ln>
        </p:spPr>
        <p:txBody>
          <a:bodyPr wrap="none">
            <a:spAutoFit/>
          </a:bodyPr>
          <a:p>
            <a:pPr algn="ctr" eaLnBrk="0" hangingPunct="0"/>
            <a:r>
              <a:rPr lang="en-US" altLang="zh-CN" sz="1600" baseline="0" dirty="0">
                <a:solidFill>
                  <a:srgbClr val="FF0000"/>
                </a:solidFill>
                <a:latin typeface="Franklin Gothic Book" panose="020B0503020102020204" pitchFamily="34" charset="0"/>
              </a:rPr>
              <a:t>9</a:t>
            </a:r>
            <a:endParaRPr lang="en-US" altLang="zh-CN" sz="1600" baseline="0" dirty="0">
              <a:solidFill>
                <a:srgbClr val="FF0000"/>
              </a:solidFill>
              <a:latin typeface="Franklin Gothic Book" panose="020B05030201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2"/>
          <p:cNvSpPr>
            <a:spLocks noGrp="1" noChangeArrowheads="1"/>
          </p:cNvSpPr>
          <p:nvPr>
            <p:ph type="title" idx="4294967295"/>
          </p:nvPr>
        </p:nvSpPr>
        <p:spPr/>
        <p:txBody>
          <a:bodyPr/>
          <a:lstStyle/>
          <a:p>
            <a:r>
              <a:rPr lang="zh-CN" altLang="en-US" dirty="0" smtClean="0">
                <a:ea typeface="宋体" panose="02010600030101010101" pitchFamily="2" charset="-122"/>
              </a:rPr>
              <a:t>内存的概念</a:t>
            </a:r>
            <a:endParaRPr lang="en-US" altLang="zh-CN" dirty="0">
              <a:ea typeface="宋体" panose="02010600030101010101" pitchFamily="2" charset="-122"/>
            </a:endParaRPr>
          </a:p>
        </p:txBody>
      </p:sp>
      <p:sp>
        <p:nvSpPr>
          <p:cNvPr id="388100" name="Rectangle 3"/>
          <p:cNvSpPr>
            <a:spLocks noGrp="1" noChangeArrowheads="1"/>
          </p:cNvSpPr>
          <p:nvPr>
            <p:ph type="body" idx="4294967295"/>
          </p:nvPr>
        </p:nvSpPr>
        <p:spPr>
          <a:xfrm>
            <a:off x="252095" y="1481455"/>
            <a:ext cx="8434705" cy="4526280"/>
          </a:xfrm>
        </p:spPr>
        <p:txBody>
          <a:bodyPr/>
          <a:lstStyle/>
          <a:p>
            <a:pPr marL="0" indent="0"/>
            <a:r>
              <a:rPr lang="zh-CN" altLang="en-US" sz="2800" dirty="0" smtClean="0">
                <a:ea typeface="宋体" panose="02010600030101010101" pitchFamily="2" charset="-122"/>
              </a:rPr>
              <a:t>内存由一定数目的存储单元组成，其中每个存储单元可以被单独识别</a:t>
            </a:r>
            <a:r>
              <a:rPr lang="en-US" altLang="zh-CN" sz="2800" dirty="0" smtClean="0">
                <a:ea typeface="宋体" panose="02010600030101010101" pitchFamily="2" charset="-122"/>
              </a:rPr>
              <a:t>(</a:t>
            </a:r>
            <a:r>
              <a:rPr lang="zh-CN" altLang="en-US" sz="2800" dirty="0" smtClean="0">
                <a:ea typeface="宋体" panose="02010600030101010101" pitchFamily="2" charset="-122"/>
              </a:rPr>
              <a:t>具有唯一的地址</a:t>
            </a:r>
            <a:r>
              <a:rPr lang="en-US" altLang="zh-CN" sz="2800" dirty="0" smtClean="0">
                <a:ea typeface="宋体" panose="02010600030101010101" pitchFamily="2" charset="-122"/>
              </a:rPr>
              <a:t>)</a:t>
            </a:r>
            <a:r>
              <a:rPr lang="zh-CN" altLang="en-US" sz="2800" dirty="0" smtClean="0">
                <a:ea typeface="宋体" panose="02010600030101010101" pitchFamily="2" charset="-122"/>
              </a:rPr>
              <a:t>并存放一个数据。</a:t>
            </a:r>
            <a:endParaRPr lang="en-US" altLang="zh-CN" dirty="0">
              <a:ea typeface="宋体" panose="02010600030101010101" pitchFamily="2" charset="-122"/>
            </a:endParaRPr>
          </a:p>
        </p:txBody>
      </p:sp>
      <p:grpSp>
        <p:nvGrpSpPr>
          <p:cNvPr id="2" name="Group 4"/>
          <p:cNvGrpSpPr/>
          <p:nvPr/>
        </p:nvGrpSpPr>
        <p:grpSpPr bwMode="auto">
          <a:xfrm>
            <a:off x="5638800" y="2362200"/>
            <a:ext cx="1828800" cy="2743200"/>
            <a:chOff x="3552" y="1488"/>
            <a:chExt cx="1152" cy="1728"/>
          </a:xfrm>
        </p:grpSpPr>
        <p:sp>
          <p:nvSpPr>
            <p:cNvPr id="388102" name="Rectangle 5"/>
            <p:cNvSpPr>
              <a:spLocks noChangeArrowheads="1"/>
            </p:cNvSpPr>
            <p:nvPr/>
          </p:nvSpPr>
          <p:spPr bwMode="auto">
            <a:xfrm>
              <a:off x="3552" y="1488"/>
              <a:ext cx="1152" cy="1728"/>
            </a:xfrm>
            <a:prstGeom prst="rect">
              <a:avLst/>
            </a:prstGeom>
            <a:noFill/>
            <a:ln w="28575">
              <a:solidFill>
                <a:srgbClr val="CE0000"/>
              </a:solidFill>
              <a:miter lim="800000"/>
            </a:ln>
          </p:spPr>
          <p:txBody>
            <a:bodyPr wrap="none" anchor="ctr"/>
            <a:lstStyle/>
            <a:p>
              <a:pPr algn="ctr" eaLnBrk="0" hangingPunct="0"/>
              <a:endParaRPr lang="zh-CN" altLang="en-US" sz="2400" baseline="0"/>
            </a:p>
          </p:txBody>
        </p:sp>
        <p:sp>
          <p:nvSpPr>
            <p:cNvPr id="388103" name="Line 6"/>
            <p:cNvSpPr>
              <a:spLocks noChangeShapeType="1"/>
            </p:cNvSpPr>
            <p:nvPr/>
          </p:nvSpPr>
          <p:spPr bwMode="auto">
            <a:xfrm>
              <a:off x="3552" y="1632"/>
              <a:ext cx="1152" cy="0"/>
            </a:xfrm>
            <a:prstGeom prst="line">
              <a:avLst/>
            </a:prstGeom>
            <a:noFill/>
            <a:ln w="28575">
              <a:solidFill>
                <a:srgbClr val="CE0000"/>
              </a:solidFill>
              <a:round/>
            </a:ln>
          </p:spPr>
          <p:txBody>
            <a:bodyPr/>
            <a:lstStyle/>
            <a:p>
              <a:endParaRPr lang="zh-CN" altLang="en-US"/>
            </a:p>
          </p:txBody>
        </p:sp>
        <p:sp>
          <p:nvSpPr>
            <p:cNvPr id="388104" name="Line 7"/>
            <p:cNvSpPr>
              <a:spLocks noChangeShapeType="1"/>
            </p:cNvSpPr>
            <p:nvPr/>
          </p:nvSpPr>
          <p:spPr bwMode="auto">
            <a:xfrm>
              <a:off x="3552" y="1776"/>
              <a:ext cx="1152" cy="0"/>
            </a:xfrm>
            <a:prstGeom prst="line">
              <a:avLst/>
            </a:prstGeom>
            <a:noFill/>
            <a:ln w="28575">
              <a:solidFill>
                <a:srgbClr val="CE0000"/>
              </a:solidFill>
              <a:round/>
            </a:ln>
          </p:spPr>
          <p:txBody>
            <a:bodyPr/>
            <a:lstStyle/>
            <a:p>
              <a:endParaRPr lang="zh-CN" altLang="en-US"/>
            </a:p>
          </p:txBody>
        </p:sp>
        <p:sp>
          <p:nvSpPr>
            <p:cNvPr id="388105" name="Line 8"/>
            <p:cNvSpPr>
              <a:spLocks noChangeShapeType="1"/>
            </p:cNvSpPr>
            <p:nvPr/>
          </p:nvSpPr>
          <p:spPr bwMode="auto">
            <a:xfrm>
              <a:off x="3552" y="1920"/>
              <a:ext cx="1152" cy="0"/>
            </a:xfrm>
            <a:prstGeom prst="line">
              <a:avLst/>
            </a:prstGeom>
            <a:noFill/>
            <a:ln w="28575">
              <a:solidFill>
                <a:srgbClr val="CE0000"/>
              </a:solidFill>
              <a:round/>
            </a:ln>
          </p:spPr>
          <p:txBody>
            <a:bodyPr/>
            <a:lstStyle/>
            <a:p>
              <a:endParaRPr lang="zh-CN" altLang="en-US"/>
            </a:p>
          </p:txBody>
        </p:sp>
        <p:sp>
          <p:nvSpPr>
            <p:cNvPr id="388106" name="Line 9"/>
            <p:cNvSpPr>
              <a:spLocks noChangeShapeType="1"/>
            </p:cNvSpPr>
            <p:nvPr/>
          </p:nvSpPr>
          <p:spPr bwMode="auto">
            <a:xfrm>
              <a:off x="3552" y="2064"/>
              <a:ext cx="1152" cy="0"/>
            </a:xfrm>
            <a:prstGeom prst="line">
              <a:avLst/>
            </a:prstGeom>
            <a:noFill/>
            <a:ln w="28575">
              <a:solidFill>
                <a:srgbClr val="CE0000"/>
              </a:solidFill>
              <a:round/>
            </a:ln>
          </p:spPr>
          <p:txBody>
            <a:bodyPr/>
            <a:lstStyle/>
            <a:p>
              <a:endParaRPr lang="zh-CN" altLang="en-US"/>
            </a:p>
          </p:txBody>
        </p:sp>
        <p:sp>
          <p:nvSpPr>
            <p:cNvPr id="388107" name="Line 10"/>
            <p:cNvSpPr>
              <a:spLocks noChangeShapeType="1"/>
            </p:cNvSpPr>
            <p:nvPr/>
          </p:nvSpPr>
          <p:spPr bwMode="auto">
            <a:xfrm>
              <a:off x="3552" y="2208"/>
              <a:ext cx="1152" cy="0"/>
            </a:xfrm>
            <a:prstGeom prst="line">
              <a:avLst/>
            </a:prstGeom>
            <a:noFill/>
            <a:ln w="28575">
              <a:solidFill>
                <a:srgbClr val="CE0000"/>
              </a:solidFill>
              <a:round/>
            </a:ln>
          </p:spPr>
          <p:txBody>
            <a:bodyPr/>
            <a:lstStyle/>
            <a:p>
              <a:endParaRPr lang="zh-CN" altLang="en-US"/>
            </a:p>
          </p:txBody>
        </p:sp>
        <p:sp>
          <p:nvSpPr>
            <p:cNvPr id="388108" name="Line 11"/>
            <p:cNvSpPr>
              <a:spLocks noChangeShapeType="1"/>
            </p:cNvSpPr>
            <p:nvPr/>
          </p:nvSpPr>
          <p:spPr bwMode="auto">
            <a:xfrm>
              <a:off x="3552" y="2352"/>
              <a:ext cx="1152" cy="0"/>
            </a:xfrm>
            <a:prstGeom prst="line">
              <a:avLst/>
            </a:prstGeom>
            <a:noFill/>
            <a:ln w="28575">
              <a:solidFill>
                <a:srgbClr val="CE0000"/>
              </a:solidFill>
              <a:round/>
            </a:ln>
          </p:spPr>
          <p:txBody>
            <a:bodyPr/>
            <a:lstStyle/>
            <a:p>
              <a:endParaRPr lang="zh-CN" altLang="en-US"/>
            </a:p>
          </p:txBody>
        </p:sp>
        <p:sp>
          <p:nvSpPr>
            <p:cNvPr id="388109" name="Line 12"/>
            <p:cNvSpPr>
              <a:spLocks noChangeShapeType="1"/>
            </p:cNvSpPr>
            <p:nvPr/>
          </p:nvSpPr>
          <p:spPr bwMode="auto">
            <a:xfrm>
              <a:off x="3552" y="2496"/>
              <a:ext cx="1152" cy="0"/>
            </a:xfrm>
            <a:prstGeom prst="line">
              <a:avLst/>
            </a:prstGeom>
            <a:noFill/>
            <a:ln w="28575">
              <a:solidFill>
                <a:srgbClr val="CE0000"/>
              </a:solidFill>
              <a:round/>
            </a:ln>
          </p:spPr>
          <p:txBody>
            <a:bodyPr/>
            <a:lstStyle/>
            <a:p>
              <a:endParaRPr lang="zh-CN" altLang="en-US"/>
            </a:p>
          </p:txBody>
        </p:sp>
        <p:sp>
          <p:nvSpPr>
            <p:cNvPr id="388110" name="Line 13"/>
            <p:cNvSpPr>
              <a:spLocks noChangeShapeType="1"/>
            </p:cNvSpPr>
            <p:nvPr/>
          </p:nvSpPr>
          <p:spPr bwMode="auto">
            <a:xfrm>
              <a:off x="3552" y="2784"/>
              <a:ext cx="1152" cy="0"/>
            </a:xfrm>
            <a:prstGeom prst="line">
              <a:avLst/>
            </a:prstGeom>
            <a:noFill/>
            <a:ln w="28575">
              <a:solidFill>
                <a:srgbClr val="CE0000"/>
              </a:solidFill>
              <a:round/>
            </a:ln>
          </p:spPr>
          <p:txBody>
            <a:bodyPr/>
            <a:lstStyle/>
            <a:p>
              <a:endParaRPr lang="zh-CN" altLang="en-US"/>
            </a:p>
          </p:txBody>
        </p:sp>
        <p:sp>
          <p:nvSpPr>
            <p:cNvPr id="388111" name="Line 14"/>
            <p:cNvSpPr>
              <a:spLocks noChangeShapeType="1"/>
            </p:cNvSpPr>
            <p:nvPr/>
          </p:nvSpPr>
          <p:spPr bwMode="auto">
            <a:xfrm>
              <a:off x="3552" y="2928"/>
              <a:ext cx="1152" cy="0"/>
            </a:xfrm>
            <a:prstGeom prst="line">
              <a:avLst/>
            </a:prstGeom>
            <a:noFill/>
            <a:ln w="28575">
              <a:solidFill>
                <a:srgbClr val="CE0000"/>
              </a:solidFill>
              <a:round/>
            </a:ln>
          </p:spPr>
          <p:txBody>
            <a:bodyPr/>
            <a:lstStyle/>
            <a:p>
              <a:endParaRPr lang="zh-CN" altLang="en-US"/>
            </a:p>
          </p:txBody>
        </p:sp>
        <p:sp>
          <p:nvSpPr>
            <p:cNvPr id="388112" name="Line 15"/>
            <p:cNvSpPr>
              <a:spLocks noChangeShapeType="1"/>
            </p:cNvSpPr>
            <p:nvPr/>
          </p:nvSpPr>
          <p:spPr bwMode="auto">
            <a:xfrm>
              <a:off x="3552" y="3072"/>
              <a:ext cx="1152" cy="0"/>
            </a:xfrm>
            <a:prstGeom prst="line">
              <a:avLst/>
            </a:prstGeom>
            <a:noFill/>
            <a:ln w="28575">
              <a:solidFill>
                <a:srgbClr val="CE0000"/>
              </a:solidFill>
              <a:round/>
            </a:ln>
          </p:spPr>
          <p:txBody>
            <a:bodyPr/>
            <a:lstStyle/>
            <a:p>
              <a:endParaRPr lang="zh-CN" altLang="en-US"/>
            </a:p>
          </p:txBody>
        </p:sp>
        <p:sp>
          <p:nvSpPr>
            <p:cNvPr id="388113" name="Text Box 16"/>
            <p:cNvSpPr txBox="1">
              <a:spLocks noChangeArrowheads="1"/>
            </p:cNvSpPr>
            <p:nvPr/>
          </p:nvSpPr>
          <p:spPr bwMode="auto">
            <a:xfrm>
              <a:off x="4032" y="2496"/>
              <a:ext cx="212" cy="319"/>
            </a:xfrm>
            <a:prstGeom prst="rect">
              <a:avLst/>
            </a:prstGeom>
            <a:noFill/>
            <a:ln w="9525">
              <a:noFill/>
              <a:miter lim="800000"/>
            </a:ln>
          </p:spPr>
          <p:txBody>
            <a:bodyPr wrap="none">
              <a:spAutoFit/>
            </a:bodyPr>
            <a:lstStyle/>
            <a:p>
              <a:pPr algn="ctr" eaLnBrk="0" hangingPunct="0">
                <a:lnSpc>
                  <a:spcPct val="50000"/>
                </a:lnSpc>
              </a:pPr>
              <a:r>
                <a:rPr lang="en-US" altLang="zh-CN" b="1" baseline="0">
                  <a:solidFill>
                    <a:srgbClr val="CE0000"/>
                  </a:solidFill>
                  <a:latin typeface="Franklin Gothic Book" panose="020B0503020102020204" pitchFamily="34" charset="0"/>
                </a:rPr>
                <a:t>•</a:t>
              </a:r>
              <a:endParaRPr lang="en-US" altLang="zh-CN" b="1" baseline="0">
                <a:solidFill>
                  <a:srgbClr val="CE0000"/>
                </a:solidFill>
                <a:latin typeface="Franklin Gothic Book" panose="020B0503020102020204" pitchFamily="34" charset="0"/>
              </a:endParaRPr>
            </a:p>
            <a:p>
              <a:pPr algn="ctr" eaLnBrk="0" hangingPunct="0">
                <a:lnSpc>
                  <a:spcPct val="50000"/>
                </a:lnSpc>
              </a:pPr>
              <a:r>
                <a:rPr lang="en-US" altLang="zh-CN" b="1" baseline="0">
                  <a:solidFill>
                    <a:srgbClr val="CE0000"/>
                  </a:solidFill>
                  <a:latin typeface="Franklin Gothic Book" panose="020B0503020102020204" pitchFamily="34" charset="0"/>
                </a:rPr>
                <a:t>•</a:t>
              </a:r>
              <a:endParaRPr lang="en-US" altLang="zh-CN" b="1" baseline="0">
                <a:solidFill>
                  <a:srgbClr val="CE0000"/>
                </a:solidFill>
                <a:latin typeface="Franklin Gothic Book" panose="020B0503020102020204" pitchFamily="34" charset="0"/>
              </a:endParaRPr>
            </a:p>
            <a:p>
              <a:pPr algn="ctr" eaLnBrk="0" hangingPunct="0">
                <a:lnSpc>
                  <a:spcPct val="50000"/>
                </a:lnSpc>
              </a:pPr>
              <a:r>
                <a:rPr lang="en-US" altLang="zh-CN" b="1" baseline="0">
                  <a:solidFill>
                    <a:srgbClr val="CE0000"/>
                  </a:solidFill>
                  <a:latin typeface="Franklin Gothic Book" panose="020B0503020102020204" pitchFamily="34" charset="0"/>
                </a:rPr>
                <a:t>•</a:t>
              </a:r>
              <a:endParaRPr lang="en-US" altLang="zh-CN" b="1" baseline="0">
                <a:solidFill>
                  <a:srgbClr val="CE0000"/>
                </a:solidFill>
                <a:latin typeface="Franklin Gothic Book" panose="020B0503020102020204" pitchFamily="34" charset="0"/>
              </a:endParaRPr>
            </a:p>
          </p:txBody>
        </p:sp>
      </p:grpSp>
      <p:sp>
        <p:nvSpPr>
          <p:cNvPr id="388114" name="AutoShape 17"/>
          <p:cNvSpPr/>
          <p:nvPr/>
        </p:nvSpPr>
        <p:spPr bwMode="auto">
          <a:xfrm>
            <a:off x="5105400" y="2362200"/>
            <a:ext cx="381000" cy="2743200"/>
          </a:xfrm>
          <a:prstGeom prst="leftBrace">
            <a:avLst>
              <a:gd name="adj1" fmla="val 60000"/>
              <a:gd name="adj2" fmla="val 50000"/>
            </a:avLst>
          </a:prstGeom>
          <a:noFill/>
          <a:ln w="9525">
            <a:solidFill>
              <a:schemeClr val="tx1"/>
            </a:solidFill>
            <a:round/>
          </a:ln>
        </p:spPr>
        <p:txBody>
          <a:bodyPr wrap="none" anchor="ctr"/>
          <a:lstStyle/>
          <a:p>
            <a:pPr algn="ctr" eaLnBrk="0" hangingPunct="0"/>
            <a:endParaRPr lang="zh-CN" altLang="en-US" sz="2400" baseline="0"/>
          </a:p>
        </p:txBody>
      </p:sp>
      <p:sp>
        <p:nvSpPr>
          <p:cNvPr id="388115" name="AutoShape 18"/>
          <p:cNvSpPr/>
          <p:nvPr/>
        </p:nvSpPr>
        <p:spPr bwMode="auto">
          <a:xfrm rot="5400000">
            <a:off x="6400800" y="4495800"/>
            <a:ext cx="304800" cy="1828800"/>
          </a:xfrm>
          <a:prstGeom prst="rightBrace">
            <a:avLst>
              <a:gd name="adj1" fmla="val 50000"/>
              <a:gd name="adj2" fmla="val 50000"/>
            </a:avLst>
          </a:prstGeom>
          <a:noFill/>
          <a:ln w="9525">
            <a:solidFill>
              <a:schemeClr val="tx1"/>
            </a:solidFill>
            <a:round/>
          </a:ln>
        </p:spPr>
        <p:txBody>
          <a:bodyPr wrap="none" anchor="ctr"/>
          <a:lstStyle/>
          <a:p>
            <a:pPr algn="ctr" eaLnBrk="0" hangingPunct="0"/>
            <a:endParaRPr lang="zh-CN" altLang="en-US" sz="2400" baseline="0"/>
          </a:p>
        </p:txBody>
      </p:sp>
      <p:sp>
        <p:nvSpPr>
          <p:cNvPr id="388116" name="Text Box 19"/>
          <p:cNvSpPr txBox="1">
            <a:spLocks noChangeArrowheads="1"/>
          </p:cNvSpPr>
          <p:nvPr/>
        </p:nvSpPr>
        <p:spPr bwMode="auto">
          <a:xfrm>
            <a:off x="3923928" y="3356992"/>
            <a:ext cx="1187450" cy="701675"/>
          </a:xfrm>
          <a:prstGeom prst="rect">
            <a:avLst/>
          </a:prstGeom>
          <a:noFill/>
          <a:ln w="9525">
            <a:noFill/>
            <a:miter lim="800000"/>
          </a:ln>
        </p:spPr>
        <p:txBody>
          <a:bodyPr wrap="none">
            <a:spAutoFit/>
          </a:bodyPr>
          <a:lstStyle/>
          <a:p>
            <a:pPr algn="r" eaLnBrk="0" hangingPunct="0"/>
            <a:r>
              <a:rPr lang="en-US" altLang="zh-CN" sz="2000" i="1" baseline="0" dirty="0"/>
              <a:t>k</a:t>
            </a:r>
            <a:r>
              <a:rPr lang="en-US" altLang="zh-CN" sz="2000" baseline="0" dirty="0"/>
              <a:t> = 2</a:t>
            </a:r>
            <a:r>
              <a:rPr lang="en-US" altLang="zh-CN" sz="2000" i="1" baseline="30000" dirty="0"/>
              <a:t>n</a:t>
            </a:r>
            <a:endParaRPr lang="en-US" altLang="zh-CN" sz="2000" i="1" baseline="30000" dirty="0"/>
          </a:p>
          <a:p>
            <a:pPr algn="r" eaLnBrk="0" hangingPunct="0"/>
            <a:r>
              <a:rPr lang="en-US" altLang="zh-CN" sz="2000" baseline="0" dirty="0"/>
              <a:t>locations</a:t>
            </a:r>
            <a:endParaRPr lang="en-US" altLang="zh-CN" sz="2000" baseline="0" dirty="0"/>
          </a:p>
        </p:txBody>
      </p:sp>
      <p:sp>
        <p:nvSpPr>
          <p:cNvPr id="388117" name="Text Box 20"/>
          <p:cNvSpPr txBox="1">
            <a:spLocks noChangeArrowheads="1"/>
          </p:cNvSpPr>
          <p:nvPr/>
        </p:nvSpPr>
        <p:spPr bwMode="auto">
          <a:xfrm>
            <a:off x="6088063" y="5638800"/>
            <a:ext cx="860425" cy="396875"/>
          </a:xfrm>
          <a:prstGeom prst="rect">
            <a:avLst/>
          </a:prstGeom>
          <a:noFill/>
          <a:ln w="9525">
            <a:noFill/>
            <a:miter lim="800000"/>
          </a:ln>
        </p:spPr>
        <p:txBody>
          <a:bodyPr wrap="none">
            <a:spAutoFit/>
          </a:bodyPr>
          <a:lstStyle/>
          <a:p>
            <a:pPr algn="ctr" eaLnBrk="0" hangingPunct="0"/>
            <a:r>
              <a:rPr lang="en-US" altLang="zh-CN" sz="2000" i="1" baseline="0"/>
              <a:t>m</a:t>
            </a:r>
            <a:r>
              <a:rPr lang="en-US" altLang="zh-CN" sz="2000" baseline="0"/>
              <a:t> bits</a:t>
            </a:r>
            <a:endParaRPr lang="en-US" altLang="zh-CN" sz="2000" baseline="0"/>
          </a:p>
        </p:txBody>
      </p:sp>
      <p:sp>
        <p:nvSpPr>
          <p:cNvPr id="388118" name="Text Box 21"/>
          <p:cNvSpPr txBox="1">
            <a:spLocks noChangeArrowheads="1"/>
          </p:cNvSpPr>
          <p:nvPr/>
        </p:nvSpPr>
        <p:spPr bwMode="auto">
          <a:xfrm>
            <a:off x="179512" y="3140968"/>
            <a:ext cx="3877985" cy="1107996"/>
          </a:xfrm>
          <a:prstGeom prst="rect">
            <a:avLst/>
          </a:prstGeom>
          <a:noFill/>
          <a:ln w="9525">
            <a:noFill/>
            <a:miter lim="800000"/>
          </a:ln>
        </p:spPr>
        <p:txBody>
          <a:bodyPr wrap="none">
            <a:spAutoFit/>
          </a:bodyPr>
          <a:lstStyle/>
          <a:p>
            <a:pPr eaLnBrk="0" hangingPunct="0"/>
            <a:r>
              <a:rPr lang="zh-CN" altLang="en-US" sz="2400" b="1" baseline="0" dirty="0" smtClean="0">
                <a:solidFill>
                  <a:srgbClr val="FF0000"/>
                </a:solidFill>
              </a:rPr>
              <a:t>寻址空间</a:t>
            </a:r>
            <a:r>
              <a:rPr lang="en-US" altLang="zh-CN" sz="2400" b="1" baseline="0" dirty="0" smtClean="0">
                <a:solidFill>
                  <a:srgbClr val="FF0000"/>
                </a:solidFill>
              </a:rPr>
              <a:t>:</a:t>
            </a:r>
            <a:endParaRPr lang="en-US" altLang="zh-CN" sz="2400" b="1" baseline="0" dirty="0">
              <a:solidFill>
                <a:srgbClr val="FF0000"/>
              </a:solidFill>
            </a:endParaRPr>
          </a:p>
          <a:p>
            <a:pPr eaLnBrk="0" hangingPunct="0"/>
            <a:r>
              <a:rPr lang="zh-CN" altLang="en-US" sz="2400" baseline="0" dirty="0" smtClean="0">
                <a:solidFill>
                  <a:srgbClr val="FF0000"/>
                </a:solidFill>
              </a:rPr>
              <a:t>可独立识别的存储单元总数</a:t>
            </a:r>
            <a:endParaRPr lang="en-US" altLang="zh-CN" sz="2400" baseline="0" dirty="0" smtClean="0">
              <a:solidFill>
                <a:srgbClr val="FF0000"/>
              </a:solidFill>
            </a:endParaRPr>
          </a:p>
          <a:p>
            <a:pPr eaLnBrk="0" hangingPunct="0"/>
            <a:r>
              <a:rPr lang="zh-CN" altLang="en-US" dirty="0" smtClean="0">
                <a:solidFill>
                  <a:srgbClr val="FF0000"/>
                </a:solidFill>
              </a:rPr>
              <a:t>（通常为</a:t>
            </a:r>
            <a:r>
              <a:rPr lang="en-US" altLang="zh-CN" dirty="0" smtClean="0">
                <a:solidFill>
                  <a:srgbClr val="FF0000"/>
                </a:solidFill>
              </a:rPr>
              <a:t>2</a:t>
            </a:r>
            <a:r>
              <a:rPr lang="zh-CN" altLang="en-US" dirty="0" smtClean="0">
                <a:solidFill>
                  <a:srgbClr val="FF0000"/>
                </a:solidFill>
              </a:rPr>
              <a:t>的整数次幂）</a:t>
            </a:r>
            <a:endParaRPr lang="en-US" altLang="zh-CN" baseline="0" dirty="0">
              <a:solidFill>
                <a:srgbClr val="FF0000"/>
              </a:solidFill>
            </a:endParaRPr>
          </a:p>
        </p:txBody>
      </p:sp>
      <p:sp>
        <p:nvSpPr>
          <p:cNvPr id="388119" name="Text Box 22"/>
          <p:cNvSpPr txBox="1">
            <a:spLocks noChangeArrowheads="1"/>
          </p:cNvSpPr>
          <p:nvPr/>
        </p:nvSpPr>
        <p:spPr bwMode="auto">
          <a:xfrm>
            <a:off x="251520" y="4509120"/>
            <a:ext cx="4818948" cy="1107996"/>
          </a:xfrm>
          <a:prstGeom prst="rect">
            <a:avLst/>
          </a:prstGeom>
          <a:noFill/>
          <a:ln w="9525">
            <a:noFill/>
            <a:miter lim="800000"/>
          </a:ln>
        </p:spPr>
        <p:txBody>
          <a:bodyPr wrap="none">
            <a:spAutoFit/>
          </a:bodyPr>
          <a:lstStyle/>
          <a:p>
            <a:pPr eaLnBrk="0" hangingPunct="0"/>
            <a:r>
              <a:rPr lang="zh-CN" altLang="en-US" sz="2400" b="1" baseline="0" dirty="0" smtClean="0">
                <a:solidFill>
                  <a:srgbClr val="FF0000"/>
                </a:solidFill>
              </a:rPr>
              <a:t>寻址能力</a:t>
            </a:r>
            <a:r>
              <a:rPr lang="en-US" altLang="zh-CN" sz="2400" b="1" baseline="0" dirty="0" smtClean="0">
                <a:solidFill>
                  <a:srgbClr val="FF0000"/>
                </a:solidFill>
              </a:rPr>
              <a:t>:</a:t>
            </a:r>
            <a:endParaRPr lang="en-US" altLang="zh-CN" sz="2400" b="1" baseline="0" dirty="0">
              <a:solidFill>
                <a:srgbClr val="FF0000"/>
              </a:solidFill>
            </a:endParaRPr>
          </a:p>
          <a:p>
            <a:pPr eaLnBrk="0" hangingPunct="0"/>
            <a:r>
              <a:rPr lang="zh-CN" altLang="en-US" sz="2400" baseline="0" dirty="0" smtClean="0">
                <a:solidFill>
                  <a:srgbClr val="FF0000"/>
                </a:solidFill>
              </a:rPr>
              <a:t>每个内存存储单元中包含的</a:t>
            </a:r>
            <a:r>
              <a:rPr lang="en-US" altLang="zh-CN" sz="2400" baseline="0" dirty="0" smtClean="0">
                <a:solidFill>
                  <a:srgbClr val="FF0000"/>
                </a:solidFill>
              </a:rPr>
              <a:t>bit</a:t>
            </a:r>
            <a:r>
              <a:rPr lang="zh-CN" altLang="en-US" sz="2400" baseline="0" dirty="0" smtClean="0">
                <a:solidFill>
                  <a:srgbClr val="FF0000"/>
                </a:solidFill>
              </a:rPr>
              <a:t>数目</a:t>
            </a:r>
            <a:endParaRPr lang="en-US" altLang="zh-CN" sz="2400" baseline="0" dirty="0" smtClean="0">
              <a:solidFill>
                <a:srgbClr val="FF0000"/>
              </a:solidFill>
            </a:endParaRPr>
          </a:p>
          <a:p>
            <a:pPr eaLnBrk="0" hangingPunct="0"/>
            <a:r>
              <a:rPr lang="en-US" altLang="zh-CN" baseline="0" dirty="0" smtClean="0">
                <a:solidFill>
                  <a:srgbClr val="FF0000"/>
                </a:solidFill>
              </a:rPr>
              <a:t>(</a:t>
            </a:r>
            <a:r>
              <a:rPr lang="zh-CN" altLang="en-US" baseline="0" dirty="0" smtClean="0">
                <a:solidFill>
                  <a:srgbClr val="FF0000"/>
                </a:solidFill>
              </a:rPr>
              <a:t>例如：每个位置存取一个字节</a:t>
            </a:r>
            <a:r>
              <a:rPr lang="en-US" altLang="zh-CN" baseline="0" dirty="0" smtClean="0">
                <a:solidFill>
                  <a:srgbClr val="FF0000"/>
                </a:solidFill>
              </a:rPr>
              <a:t>)</a:t>
            </a:r>
            <a:endParaRPr lang="en-US" altLang="zh-CN" baseline="0"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23" name="Picture 19" descr="ch03-memory"/>
          <p:cNvPicPr>
            <a:picLocks noChangeAspect="1" noChangeArrowheads="1"/>
          </p:cNvPicPr>
          <p:nvPr/>
        </p:nvPicPr>
        <p:blipFill>
          <a:blip r:embed="rId1" cstate="print"/>
          <a:srcRect/>
          <a:stretch>
            <a:fillRect/>
          </a:stretch>
        </p:blipFill>
        <p:spPr bwMode="auto">
          <a:xfrm>
            <a:off x="1752600" y="1371600"/>
            <a:ext cx="5594350" cy="5180013"/>
          </a:xfrm>
          <a:prstGeom prst="rect">
            <a:avLst/>
          </a:prstGeom>
          <a:noFill/>
          <a:ln w="9525">
            <a:noFill/>
            <a:miter lim="800000"/>
            <a:headEnd/>
            <a:tailEnd/>
          </a:ln>
        </p:spPr>
      </p:pic>
      <p:sp>
        <p:nvSpPr>
          <p:cNvPr id="389124" name="Rectangle 3"/>
          <p:cNvSpPr>
            <a:spLocks noGrp="1" noChangeArrowheads="1"/>
          </p:cNvSpPr>
          <p:nvPr>
            <p:ph type="title" idx="4294967295"/>
          </p:nvPr>
        </p:nvSpPr>
        <p:spPr/>
        <p:txBody>
          <a:bodyPr/>
          <a:lstStyle/>
          <a:p>
            <a:r>
              <a:rPr lang="en-US" altLang="zh-CN" dirty="0">
                <a:ea typeface="宋体" panose="02010600030101010101" pitchFamily="2" charset="-122"/>
              </a:rPr>
              <a:t>2</a:t>
            </a:r>
            <a:r>
              <a:rPr lang="en-US" altLang="zh-CN" baseline="30000" dirty="0">
                <a:ea typeface="宋体" panose="02010600030101010101" pitchFamily="2" charset="-122"/>
              </a:rPr>
              <a:t>2</a:t>
            </a:r>
            <a:r>
              <a:rPr lang="en-US" altLang="zh-CN" dirty="0">
                <a:ea typeface="宋体" panose="02010600030101010101" pitchFamily="2" charset="-122"/>
              </a:rPr>
              <a:t> x </a:t>
            </a:r>
            <a:r>
              <a:rPr lang="en-US" altLang="zh-CN" dirty="0" smtClean="0">
                <a:ea typeface="宋体" panose="02010600030101010101" pitchFamily="2" charset="-122"/>
              </a:rPr>
              <a:t>3-</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bit</a:t>
            </a:r>
            <a:r>
              <a:rPr lang="zh-CN" altLang="en-US" dirty="0" smtClean="0">
                <a:ea typeface="宋体" panose="02010600030101010101" pitchFamily="2" charset="-122"/>
              </a:rPr>
              <a:t>内存</a:t>
            </a:r>
            <a:endParaRPr lang="en-US" altLang="zh-CN" dirty="0">
              <a:ea typeface="宋体" panose="02010600030101010101" pitchFamily="2" charset="-122"/>
            </a:endParaRPr>
          </a:p>
        </p:txBody>
      </p:sp>
      <p:sp>
        <p:nvSpPr>
          <p:cNvPr id="389125" name="Rectangle 4"/>
          <p:cNvSpPr>
            <a:spLocks noChangeArrowheads="1"/>
          </p:cNvSpPr>
          <p:nvPr/>
        </p:nvSpPr>
        <p:spPr bwMode="auto">
          <a:xfrm>
            <a:off x="1938338" y="1676400"/>
            <a:ext cx="476250" cy="3886200"/>
          </a:xfrm>
          <a:prstGeom prst="rect">
            <a:avLst/>
          </a:prstGeom>
          <a:noFill/>
          <a:ln w="9525">
            <a:solidFill>
              <a:srgbClr val="CE0000"/>
            </a:solidFill>
            <a:miter lim="800000"/>
          </a:ln>
        </p:spPr>
        <p:txBody>
          <a:bodyPr wrap="none" anchor="ctr"/>
          <a:lstStyle/>
          <a:p>
            <a:pPr algn="ctr" eaLnBrk="0" hangingPunct="0"/>
            <a:endParaRPr lang="zh-CN" altLang="en-US" sz="2400" baseline="0"/>
          </a:p>
        </p:txBody>
      </p:sp>
      <p:sp>
        <p:nvSpPr>
          <p:cNvPr id="389126" name="Text Box 5"/>
          <p:cNvSpPr txBox="1">
            <a:spLocks noChangeArrowheads="1"/>
          </p:cNvSpPr>
          <p:nvPr/>
        </p:nvSpPr>
        <p:spPr bwMode="auto">
          <a:xfrm>
            <a:off x="1181107" y="5791200"/>
            <a:ext cx="1114409"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anose="020B0503020102020204" pitchFamily="34" charset="0"/>
              </a:rPr>
              <a:t>地址译码</a:t>
            </a:r>
            <a:endParaRPr lang="en-US" altLang="zh-CN" b="1" baseline="0" dirty="0">
              <a:solidFill>
                <a:srgbClr val="CE0000"/>
              </a:solidFill>
              <a:latin typeface="Franklin Gothic Book" panose="020B0503020102020204" pitchFamily="34" charset="0"/>
            </a:endParaRPr>
          </a:p>
        </p:txBody>
      </p:sp>
      <p:sp>
        <p:nvSpPr>
          <p:cNvPr id="389127" name="Line 6"/>
          <p:cNvSpPr>
            <a:spLocks noChangeShapeType="1"/>
          </p:cNvSpPr>
          <p:nvPr/>
        </p:nvSpPr>
        <p:spPr bwMode="auto">
          <a:xfrm flipV="1">
            <a:off x="1785938" y="5562600"/>
            <a:ext cx="152400" cy="304800"/>
          </a:xfrm>
          <a:prstGeom prst="line">
            <a:avLst/>
          </a:prstGeom>
          <a:noFill/>
          <a:ln w="9525">
            <a:solidFill>
              <a:srgbClr val="CE0000"/>
            </a:solidFill>
            <a:round/>
            <a:tailEnd type="triangle" w="med" len="med"/>
          </a:ln>
        </p:spPr>
        <p:txBody>
          <a:bodyPr/>
          <a:lstStyle/>
          <a:p>
            <a:endParaRPr lang="zh-CN" altLang="en-US"/>
          </a:p>
        </p:txBody>
      </p:sp>
      <p:sp>
        <p:nvSpPr>
          <p:cNvPr id="389128" name="Text Box 7"/>
          <p:cNvSpPr txBox="1">
            <a:spLocks noChangeArrowheads="1"/>
          </p:cNvSpPr>
          <p:nvPr/>
        </p:nvSpPr>
        <p:spPr bwMode="auto">
          <a:xfrm>
            <a:off x="3054691" y="1143000"/>
            <a:ext cx="881973"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anose="020B0503020102020204" pitchFamily="34" charset="0"/>
              </a:rPr>
              <a:t>字选择</a:t>
            </a:r>
            <a:endParaRPr lang="en-US" altLang="zh-CN" b="1" baseline="0" dirty="0">
              <a:solidFill>
                <a:srgbClr val="CE0000"/>
              </a:solidFill>
              <a:latin typeface="Franklin Gothic Book" panose="020B0503020102020204" pitchFamily="34" charset="0"/>
            </a:endParaRPr>
          </a:p>
        </p:txBody>
      </p:sp>
      <p:sp>
        <p:nvSpPr>
          <p:cNvPr id="389129" name="Line 8"/>
          <p:cNvSpPr>
            <a:spLocks noChangeShapeType="1"/>
          </p:cNvSpPr>
          <p:nvPr/>
        </p:nvSpPr>
        <p:spPr bwMode="auto">
          <a:xfrm flipH="1">
            <a:off x="4675188" y="1447800"/>
            <a:ext cx="252412" cy="557213"/>
          </a:xfrm>
          <a:prstGeom prst="line">
            <a:avLst/>
          </a:prstGeom>
          <a:noFill/>
          <a:ln w="9525">
            <a:solidFill>
              <a:srgbClr val="CE0000"/>
            </a:solidFill>
            <a:round/>
            <a:tailEnd type="triangle" w="med" len="med"/>
          </a:ln>
        </p:spPr>
        <p:txBody>
          <a:bodyPr/>
          <a:lstStyle/>
          <a:p>
            <a:endParaRPr lang="zh-CN" altLang="en-US"/>
          </a:p>
        </p:txBody>
      </p:sp>
      <p:sp>
        <p:nvSpPr>
          <p:cNvPr id="389130" name="Text Box 9"/>
          <p:cNvSpPr txBox="1">
            <a:spLocks noChangeArrowheads="1"/>
          </p:cNvSpPr>
          <p:nvPr/>
        </p:nvSpPr>
        <p:spPr bwMode="auto">
          <a:xfrm>
            <a:off x="4464057" y="1066800"/>
            <a:ext cx="1114409"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anose="020B0503020102020204" pitchFamily="34" charset="0"/>
              </a:rPr>
              <a:t>字写使能</a:t>
            </a:r>
            <a:endParaRPr lang="en-US" altLang="zh-CN" b="1" baseline="0" dirty="0">
              <a:solidFill>
                <a:srgbClr val="CE0000"/>
              </a:solidFill>
              <a:latin typeface="Franklin Gothic Book" panose="020B0503020102020204" pitchFamily="34" charset="0"/>
            </a:endParaRPr>
          </a:p>
        </p:txBody>
      </p:sp>
      <p:sp>
        <p:nvSpPr>
          <p:cNvPr id="389131" name="Line 10"/>
          <p:cNvSpPr>
            <a:spLocks noChangeShapeType="1"/>
          </p:cNvSpPr>
          <p:nvPr/>
        </p:nvSpPr>
        <p:spPr bwMode="auto">
          <a:xfrm flipH="1">
            <a:off x="3111500" y="1447800"/>
            <a:ext cx="198438" cy="407988"/>
          </a:xfrm>
          <a:prstGeom prst="line">
            <a:avLst/>
          </a:prstGeom>
          <a:noFill/>
          <a:ln w="9525">
            <a:solidFill>
              <a:srgbClr val="CE0000"/>
            </a:solidFill>
            <a:round/>
            <a:tailEnd type="triangle" w="med" len="med"/>
          </a:ln>
        </p:spPr>
        <p:txBody>
          <a:bodyPr/>
          <a:lstStyle/>
          <a:p>
            <a:endParaRPr lang="zh-CN" altLang="en-US"/>
          </a:p>
        </p:txBody>
      </p:sp>
      <p:sp>
        <p:nvSpPr>
          <p:cNvPr id="389132" name="Text Box 11"/>
          <p:cNvSpPr txBox="1">
            <a:spLocks noChangeArrowheads="1"/>
          </p:cNvSpPr>
          <p:nvPr/>
        </p:nvSpPr>
        <p:spPr bwMode="auto">
          <a:xfrm>
            <a:off x="646781" y="1295400"/>
            <a:ext cx="649537"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anose="020B0503020102020204" pitchFamily="34" charset="0"/>
              </a:rPr>
              <a:t>地址</a:t>
            </a:r>
            <a:endParaRPr lang="en-US" altLang="zh-CN" b="1" baseline="0" dirty="0">
              <a:solidFill>
                <a:srgbClr val="CE0000"/>
              </a:solidFill>
              <a:latin typeface="Franklin Gothic Book" panose="020B0503020102020204" pitchFamily="34" charset="0"/>
            </a:endParaRPr>
          </a:p>
        </p:txBody>
      </p:sp>
      <p:sp>
        <p:nvSpPr>
          <p:cNvPr id="389133" name="Text Box 12"/>
          <p:cNvSpPr txBox="1">
            <a:spLocks noChangeArrowheads="1"/>
          </p:cNvSpPr>
          <p:nvPr/>
        </p:nvSpPr>
        <p:spPr bwMode="auto">
          <a:xfrm>
            <a:off x="394039" y="1905000"/>
            <a:ext cx="881972"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anose="020B0503020102020204" pitchFamily="34" charset="0"/>
              </a:rPr>
              <a:t>写使能</a:t>
            </a:r>
            <a:endParaRPr lang="en-US" altLang="zh-CN" b="1" baseline="0" dirty="0">
              <a:solidFill>
                <a:srgbClr val="CE0000"/>
              </a:solidFill>
              <a:latin typeface="Franklin Gothic Book" panose="020B0503020102020204" pitchFamily="34" charset="0"/>
            </a:endParaRPr>
          </a:p>
        </p:txBody>
      </p:sp>
      <p:sp>
        <p:nvSpPr>
          <p:cNvPr id="389134" name="Text Box 13"/>
          <p:cNvSpPr txBox="1">
            <a:spLocks noChangeArrowheads="1"/>
          </p:cNvSpPr>
          <p:nvPr/>
        </p:nvSpPr>
        <p:spPr bwMode="auto">
          <a:xfrm>
            <a:off x="6586538" y="1181100"/>
            <a:ext cx="1513854" cy="369332"/>
          </a:xfrm>
          <a:prstGeom prst="rect">
            <a:avLst/>
          </a:prstGeom>
          <a:noFill/>
          <a:ln w="9525">
            <a:solidFill>
              <a:srgbClr val="CE0000"/>
            </a:solidFill>
            <a:miter lim="800000"/>
          </a:ln>
        </p:spPr>
        <p:txBody>
          <a:bodyPr wrap="square">
            <a:spAutoFit/>
          </a:bodyPr>
          <a:lstStyle/>
          <a:p>
            <a:pPr algn="ctr" eaLnBrk="0" hangingPunct="0"/>
            <a:r>
              <a:rPr lang="zh-CN" altLang="en-US" b="1" baseline="0" dirty="0" smtClean="0">
                <a:solidFill>
                  <a:srgbClr val="CE0000"/>
                </a:solidFill>
                <a:latin typeface="Franklin Gothic Book" panose="020B0503020102020204" pitchFamily="34" charset="0"/>
              </a:rPr>
              <a:t>输入数据位</a:t>
            </a:r>
            <a:endParaRPr lang="en-US" altLang="zh-CN" b="1" baseline="0" dirty="0">
              <a:solidFill>
                <a:srgbClr val="CE0000"/>
              </a:solidFill>
              <a:latin typeface="Franklin Gothic Book" panose="020B0503020102020204" pitchFamily="34" charset="0"/>
            </a:endParaRPr>
          </a:p>
        </p:txBody>
      </p:sp>
      <p:sp>
        <p:nvSpPr>
          <p:cNvPr id="389135" name="Text Box 14"/>
          <p:cNvSpPr txBox="1">
            <a:spLocks noChangeArrowheads="1"/>
          </p:cNvSpPr>
          <p:nvPr/>
        </p:nvSpPr>
        <p:spPr bwMode="auto">
          <a:xfrm>
            <a:off x="2333303" y="6324600"/>
            <a:ext cx="1346844" cy="369332"/>
          </a:xfrm>
          <a:prstGeom prst="rect">
            <a:avLst/>
          </a:prstGeom>
          <a:noFill/>
          <a:ln w="9525">
            <a:solidFill>
              <a:srgbClr val="CE0000"/>
            </a:solidFill>
            <a:miter lim="800000"/>
          </a:ln>
        </p:spPr>
        <p:txBody>
          <a:bodyPr wrap="none">
            <a:spAutoFit/>
          </a:bodyPr>
          <a:lstStyle/>
          <a:p>
            <a:pPr algn="ctr" eaLnBrk="0" hangingPunct="0"/>
            <a:r>
              <a:rPr lang="zh-CN" altLang="en-US" b="1" baseline="0" dirty="0" smtClean="0">
                <a:solidFill>
                  <a:srgbClr val="CE0000"/>
                </a:solidFill>
                <a:latin typeface="Franklin Gothic Book" panose="020B0503020102020204" pitchFamily="34" charset="0"/>
              </a:rPr>
              <a:t>输出数据位</a:t>
            </a:r>
            <a:endParaRPr lang="en-US" altLang="zh-CN" b="1" baseline="0" dirty="0">
              <a:solidFill>
                <a:srgbClr val="CE0000"/>
              </a:solidFill>
              <a:latin typeface="Franklin Gothic Book" panose="020B0503020102020204" pitchFamily="34" charset="0"/>
            </a:endParaRPr>
          </a:p>
        </p:txBody>
      </p:sp>
      <p:sp>
        <p:nvSpPr>
          <p:cNvPr id="389136" name="Line 15"/>
          <p:cNvSpPr>
            <a:spLocks noChangeShapeType="1"/>
          </p:cNvSpPr>
          <p:nvPr/>
        </p:nvSpPr>
        <p:spPr bwMode="auto">
          <a:xfrm>
            <a:off x="1481138" y="1447800"/>
            <a:ext cx="381000" cy="0"/>
          </a:xfrm>
          <a:prstGeom prst="line">
            <a:avLst/>
          </a:prstGeom>
          <a:noFill/>
          <a:ln w="9525">
            <a:solidFill>
              <a:srgbClr val="CE0000"/>
            </a:solidFill>
            <a:round/>
            <a:tailEnd type="triangle" w="med" len="med"/>
          </a:ln>
        </p:spPr>
        <p:txBody>
          <a:bodyPr/>
          <a:lstStyle/>
          <a:p>
            <a:endParaRPr lang="zh-CN" altLang="en-US"/>
          </a:p>
        </p:txBody>
      </p:sp>
      <p:sp>
        <p:nvSpPr>
          <p:cNvPr id="389137" name="Line 16"/>
          <p:cNvSpPr>
            <a:spLocks noChangeShapeType="1"/>
          </p:cNvSpPr>
          <p:nvPr/>
        </p:nvSpPr>
        <p:spPr bwMode="auto">
          <a:xfrm flipV="1">
            <a:off x="1176338" y="1803400"/>
            <a:ext cx="584200" cy="406400"/>
          </a:xfrm>
          <a:prstGeom prst="line">
            <a:avLst/>
          </a:prstGeom>
          <a:noFill/>
          <a:ln w="9525">
            <a:solidFill>
              <a:srgbClr val="CE0000"/>
            </a:solidFill>
            <a:round/>
            <a:tailEnd type="triangle" w="med" len="med"/>
          </a:ln>
        </p:spPr>
        <p:txBody>
          <a:bodyPr/>
          <a:lstStyle/>
          <a:p>
            <a:endParaRPr lang="zh-CN" altLang="en-US"/>
          </a:p>
        </p:txBody>
      </p:sp>
      <p:sp>
        <p:nvSpPr>
          <p:cNvPr id="389138" name="Line 17"/>
          <p:cNvSpPr>
            <a:spLocks noChangeShapeType="1"/>
          </p:cNvSpPr>
          <p:nvPr/>
        </p:nvSpPr>
        <p:spPr bwMode="auto">
          <a:xfrm flipH="1">
            <a:off x="6053138" y="1447800"/>
            <a:ext cx="533400" cy="0"/>
          </a:xfrm>
          <a:prstGeom prst="line">
            <a:avLst/>
          </a:prstGeom>
          <a:noFill/>
          <a:ln w="9525">
            <a:solidFill>
              <a:srgbClr val="CE0000"/>
            </a:solidFill>
            <a:round/>
            <a:tailEnd type="triangle" w="med" len="med"/>
          </a:ln>
        </p:spPr>
        <p:txBody>
          <a:bodyPr/>
          <a:lstStyle/>
          <a:p>
            <a:endParaRPr lang="zh-CN" altLang="en-US"/>
          </a:p>
        </p:txBody>
      </p:sp>
      <p:sp>
        <p:nvSpPr>
          <p:cNvPr id="389139" name="Line 18"/>
          <p:cNvSpPr>
            <a:spLocks noChangeShapeType="1"/>
          </p:cNvSpPr>
          <p:nvPr/>
        </p:nvSpPr>
        <p:spPr bwMode="auto">
          <a:xfrm flipV="1">
            <a:off x="3614738" y="6477000"/>
            <a:ext cx="457200" cy="0"/>
          </a:xfrm>
          <a:prstGeom prst="line">
            <a:avLst/>
          </a:prstGeom>
          <a:noFill/>
          <a:ln w="9525">
            <a:solidFill>
              <a:srgbClr val="CE0000"/>
            </a:solidFill>
            <a:round/>
            <a:tailEnd type="triangle" w="med" len="med"/>
          </a:ln>
        </p:spPr>
        <p:txBody>
          <a:bodyPr/>
          <a:lstStyle/>
          <a:p>
            <a:endParaRPr lang="zh-CN" altLang="en-US"/>
          </a:p>
        </p:txBody>
      </p:sp>
      <p:sp>
        <p:nvSpPr>
          <p:cNvPr id="19" name="Text Box 11"/>
          <p:cNvSpPr txBox="1">
            <a:spLocks noChangeArrowheads="1"/>
          </p:cNvSpPr>
          <p:nvPr/>
        </p:nvSpPr>
        <p:spPr bwMode="auto">
          <a:xfrm>
            <a:off x="3267268" y="1588606"/>
            <a:ext cx="428322" cy="369332"/>
          </a:xfrm>
          <a:prstGeom prst="rect">
            <a:avLst/>
          </a:prstGeom>
          <a:noFill/>
          <a:ln w="9525">
            <a:noFill/>
            <a:miter lim="800000"/>
          </a:ln>
        </p:spPr>
        <p:txBody>
          <a:bodyPr wrap="none">
            <a:spAutoFit/>
          </a:bodyPr>
          <a:lstStyle/>
          <a:p>
            <a:pPr algn="ctr" eaLnBrk="0" hangingPunct="0"/>
            <a:r>
              <a:rPr lang="en-US" altLang="zh-CN" b="1" baseline="0" dirty="0" smtClean="0">
                <a:solidFill>
                  <a:srgbClr val="CE0000"/>
                </a:solidFill>
                <a:latin typeface="Franklin Gothic Book" panose="020B0503020102020204" pitchFamily="34" charset="0"/>
              </a:rPr>
              <a:t>s0</a:t>
            </a:r>
            <a:endParaRPr lang="en-US" altLang="zh-CN" b="1" baseline="0" dirty="0">
              <a:solidFill>
                <a:srgbClr val="CE0000"/>
              </a:solidFill>
              <a:latin typeface="Franklin Gothic Book" panose="020B0503020102020204" pitchFamily="34" charset="0"/>
            </a:endParaRPr>
          </a:p>
        </p:txBody>
      </p:sp>
      <p:sp>
        <p:nvSpPr>
          <p:cNvPr id="20" name="Text Box 11"/>
          <p:cNvSpPr txBox="1">
            <a:spLocks noChangeArrowheads="1"/>
          </p:cNvSpPr>
          <p:nvPr/>
        </p:nvSpPr>
        <p:spPr bwMode="auto">
          <a:xfrm>
            <a:off x="3217284" y="2686340"/>
            <a:ext cx="428322" cy="369332"/>
          </a:xfrm>
          <a:prstGeom prst="rect">
            <a:avLst/>
          </a:prstGeom>
          <a:noFill/>
          <a:ln w="9525">
            <a:noFill/>
            <a:miter lim="800000"/>
          </a:ln>
        </p:spPr>
        <p:txBody>
          <a:bodyPr wrap="none">
            <a:spAutoFit/>
          </a:bodyPr>
          <a:lstStyle/>
          <a:p>
            <a:pPr algn="ctr" eaLnBrk="0" hangingPunct="0"/>
            <a:r>
              <a:rPr lang="en-US" altLang="zh-CN" b="1" baseline="0" dirty="0" smtClean="0">
                <a:solidFill>
                  <a:srgbClr val="CE0000"/>
                </a:solidFill>
                <a:latin typeface="Franklin Gothic Book" panose="020B0503020102020204" pitchFamily="34" charset="0"/>
              </a:rPr>
              <a:t>s1</a:t>
            </a:r>
            <a:endParaRPr lang="en-US" altLang="zh-CN" b="1" baseline="0" dirty="0">
              <a:solidFill>
                <a:srgbClr val="CE0000"/>
              </a:solidFill>
              <a:latin typeface="Franklin Gothic Book" panose="020B0503020102020204" pitchFamily="34" charset="0"/>
            </a:endParaRPr>
          </a:p>
        </p:txBody>
      </p:sp>
      <p:sp>
        <p:nvSpPr>
          <p:cNvPr id="21" name="Text Box 11"/>
          <p:cNvSpPr txBox="1">
            <a:spLocks noChangeArrowheads="1"/>
          </p:cNvSpPr>
          <p:nvPr/>
        </p:nvSpPr>
        <p:spPr bwMode="auto">
          <a:xfrm>
            <a:off x="3135704" y="3755427"/>
            <a:ext cx="428322" cy="369332"/>
          </a:xfrm>
          <a:prstGeom prst="rect">
            <a:avLst/>
          </a:prstGeom>
          <a:noFill/>
          <a:ln w="9525">
            <a:noFill/>
            <a:miter lim="800000"/>
          </a:ln>
        </p:spPr>
        <p:txBody>
          <a:bodyPr wrap="none">
            <a:spAutoFit/>
          </a:bodyPr>
          <a:lstStyle/>
          <a:p>
            <a:pPr algn="ctr" eaLnBrk="0" hangingPunct="0"/>
            <a:r>
              <a:rPr lang="en-US" altLang="zh-CN" b="1" baseline="0" dirty="0" smtClean="0">
                <a:solidFill>
                  <a:srgbClr val="CE0000"/>
                </a:solidFill>
                <a:latin typeface="Franklin Gothic Book" panose="020B0503020102020204" pitchFamily="34" charset="0"/>
              </a:rPr>
              <a:t>s2</a:t>
            </a:r>
            <a:endParaRPr lang="en-US" altLang="zh-CN" b="1" baseline="0" dirty="0">
              <a:solidFill>
                <a:srgbClr val="CE0000"/>
              </a:solidFill>
              <a:latin typeface="Franklin Gothic Book" panose="020B0503020102020204" pitchFamily="34" charset="0"/>
            </a:endParaRPr>
          </a:p>
        </p:txBody>
      </p:sp>
      <p:sp>
        <p:nvSpPr>
          <p:cNvPr id="22" name="Text Box 11"/>
          <p:cNvSpPr txBox="1">
            <a:spLocks noChangeArrowheads="1"/>
          </p:cNvSpPr>
          <p:nvPr/>
        </p:nvSpPr>
        <p:spPr bwMode="auto">
          <a:xfrm>
            <a:off x="3120680" y="4821866"/>
            <a:ext cx="428322" cy="369332"/>
          </a:xfrm>
          <a:prstGeom prst="rect">
            <a:avLst/>
          </a:prstGeom>
          <a:noFill/>
          <a:ln w="9525">
            <a:noFill/>
            <a:miter lim="800000"/>
          </a:ln>
        </p:spPr>
        <p:txBody>
          <a:bodyPr wrap="none">
            <a:spAutoFit/>
          </a:bodyPr>
          <a:lstStyle/>
          <a:p>
            <a:pPr algn="ctr" eaLnBrk="0" hangingPunct="0"/>
            <a:r>
              <a:rPr lang="en-US" altLang="zh-CN" b="1" baseline="0" dirty="0" smtClean="0">
                <a:solidFill>
                  <a:srgbClr val="CE0000"/>
                </a:solidFill>
                <a:latin typeface="Franklin Gothic Book" panose="020B0503020102020204" pitchFamily="34" charset="0"/>
              </a:rPr>
              <a:t>s3</a:t>
            </a:r>
            <a:endParaRPr lang="en-US" altLang="zh-CN" b="1" baseline="0" dirty="0">
              <a:solidFill>
                <a:srgbClr val="CE0000"/>
              </a:solidFill>
              <a:latin typeface="Franklin Gothic Book" panose="020B0503020102020204" pitchFamily="34" charset="0"/>
            </a:endParaRPr>
          </a:p>
        </p:txBody>
      </p:sp>
      <p:sp>
        <p:nvSpPr>
          <p:cNvPr id="23" name="Text Box 11"/>
          <p:cNvSpPr txBox="1">
            <a:spLocks noChangeArrowheads="1"/>
          </p:cNvSpPr>
          <p:nvPr/>
        </p:nvSpPr>
        <p:spPr bwMode="auto">
          <a:xfrm>
            <a:off x="2783405" y="1812905"/>
            <a:ext cx="535723" cy="307777"/>
          </a:xfrm>
          <a:prstGeom prst="rect">
            <a:avLst/>
          </a:prstGeom>
          <a:noFill/>
          <a:ln w="9525">
            <a:noFill/>
            <a:miter lim="800000"/>
          </a:ln>
        </p:spPr>
        <p:txBody>
          <a:bodyPr wrap="none">
            <a:spAutoFit/>
          </a:bodyPr>
          <a:lstStyle/>
          <a:p>
            <a:pPr algn="ctr" eaLnBrk="0" hangingPunct="0"/>
            <a:r>
              <a:rPr lang="en-US" altLang="zh-CN" sz="1400" b="1" baseline="0" dirty="0" smtClean="0">
                <a:solidFill>
                  <a:srgbClr val="CE0000"/>
                </a:solidFill>
                <a:latin typeface="Franklin Gothic Book" panose="020B0503020102020204" pitchFamily="34" charset="0"/>
              </a:rPr>
              <a:t>WE0</a:t>
            </a:r>
            <a:endParaRPr lang="en-US" altLang="zh-CN" sz="1400" b="1" baseline="0" dirty="0">
              <a:solidFill>
                <a:srgbClr val="CE0000"/>
              </a:solidFill>
              <a:latin typeface="Franklin Gothic Book" panose="020B0503020102020204" pitchFamily="34" charset="0"/>
            </a:endParaRPr>
          </a:p>
        </p:txBody>
      </p:sp>
      <p:sp>
        <p:nvSpPr>
          <p:cNvPr id="24" name="Text Box 11"/>
          <p:cNvSpPr txBox="1">
            <a:spLocks noChangeArrowheads="1"/>
          </p:cNvSpPr>
          <p:nvPr/>
        </p:nvSpPr>
        <p:spPr bwMode="auto">
          <a:xfrm>
            <a:off x="2814141" y="2871006"/>
            <a:ext cx="535724" cy="307777"/>
          </a:xfrm>
          <a:prstGeom prst="rect">
            <a:avLst/>
          </a:prstGeom>
          <a:noFill/>
          <a:ln w="9525">
            <a:noFill/>
            <a:miter lim="800000"/>
          </a:ln>
        </p:spPr>
        <p:txBody>
          <a:bodyPr wrap="none">
            <a:spAutoFit/>
          </a:bodyPr>
          <a:lstStyle/>
          <a:p>
            <a:pPr algn="ctr" eaLnBrk="0" hangingPunct="0"/>
            <a:r>
              <a:rPr lang="en-US" altLang="zh-CN" sz="1400" b="1" baseline="0" dirty="0" smtClean="0">
                <a:solidFill>
                  <a:srgbClr val="CE0000"/>
                </a:solidFill>
                <a:latin typeface="Franklin Gothic Book" panose="020B0503020102020204" pitchFamily="34" charset="0"/>
              </a:rPr>
              <a:t>WE1</a:t>
            </a:r>
            <a:endParaRPr lang="en-US" altLang="zh-CN" sz="1400" b="1" baseline="0" dirty="0">
              <a:solidFill>
                <a:srgbClr val="CE0000"/>
              </a:solidFill>
              <a:latin typeface="Franklin Gothic Book" panose="020B0503020102020204" pitchFamily="34" charset="0"/>
            </a:endParaRPr>
          </a:p>
        </p:txBody>
      </p:sp>
      <p:sp>
        <p:nvSpPr>
          <p:cNvPr id="25" name="Text Box 11"/>
          <p:cNvSpPr txBox="1">
            <a:spLocks noChangeArrowheads="1"/>
          </p:cNvSpPr>
          <p:nvPr/>
        </p:nvSpPr>
        <p:spPr bwMode="auto">
          <a:xfrm>
            <a:off x="2786829" y="3958513"/>
            <a:ext cx="535724" cy="307777"/>
          </a:xfrm>
          <a:prstGeom prst="rect">
            <a:avLst/>
          </a:prstGeom>
          <a:noFill/>
          <a:ln w="9525">
            <a:noFill/>
            <a:miter lim="800000"/>
          </a:ln>
        </p:spPr>
        <p:txBody>
          <a:bodyPr wrap="none">
            <a:spAutoFit/>
          </a:bodyPr>
          <a:lstStyle/>
          <a:p>
            <a:pPr algn="ctr" eaLnBrk="0" hangingPunct="0"/>
            <a:r>
              <a:rPr lang="en-US" altLang="zh-CN" sz="1400" b="1" baseline="0" dirty="0" smtClean="0">
                <a:solidFill>
                  <a:srgbClr val="CE0000"/>
                </a:solidFill>
                <a:latin typeface="Franklin Gothic Book" panose="020B0503020102020204" pitchFamily="34" charset="0"/>
              </a:rPr>
              <a:t>WE2</a:t>
            </a:r>
            <a:endParaRPr lang="en-US" altLang="zh-CN" sz="1400" b="1" baseline="0" dirty="0">
              <a:solidFill>
                <a:srgbClr val="CE0000"/>
              </a:solidFill>
              <a:latin typeface="Franklin Gothic Book" panose="020B0503020102020204" pitchFamily="34" charset="0"/>
            </a:endParaRPr>
          </a:p>
        </p:txBody>
      </p:sp>
      <p:sp>
        <p:nvSpPr>
          <p:cNvPr id="26" name="Text Box 11"/>
          <p:cNvSpPr txBox="1">
            <a:spLocks noChangeArrowheads="1"/>
          </p:cNvSpPr>
          <p:nvPr/>
        </p:nvSpPr>
        <p:spPr bwMode="auto">
          <a:xfrm>
            <a:off x="2774214" y="5004820"/>
            <a:ext cx="535724" cy="307777"/>
          </a:xfrm>
          <a:prstGeom prst="rect">
            <a:avLst/>
          </a:prstGeom>
          <a:noFill/>
          <a:ln w="9525">
            <a:noFill/>
            <a:miter lim="800000"/>
          </a:ln>
        </p:spPr>
        <p:txBody>
          <a:bodyPr wrap="none">
            <a:spAutoFit/>
          </a:bodyPr>
          <a:lstStyle/>
          <a:p>
            <a:pPr algn="ctr" eaLnBrk="0" hangingPunct="0"/>
            <a:r>
              <a:rPr lang="en-US" altLang="zh-CN" sz="1400" b="1" baseline="0" dirty="0" smtClean="0">
                <a:solidFill>
                  <a:srgbClr val="CE0000"/>
                </a:solidFill>
                <a:latin typeface="Franklin Gothic Book" panose="020B0503020102020204" pitchFamily="34" charset="0"/>
              </a:rPr>
              <a:t>WE3</a:t>
            </a:r>
            <a:endParaRPr lang="en-US" altLang="zh-CN" sz="1400" b="1" baseline="0" dirty="0">
              <a:solidFill>
                <a:srgbClr val="CE0000"/>
              </a:solidFill>
              <a:latin typeface="Franklin Gothic Book" panose="020B05030201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3"/>
          <p:cNvSpPr>
            <a:spLocks noGrp="1" noChangeArrowheads="1"/>
          </p:cNvSpPr>
          <p:nvPr>
            <p:ph type="title" idx="4294967295"/>
          </p:nvPr>
        </p:nvSpPr>
        <p:spPr/>
        <p:txBody>
          <a:bodyPr/>
          <a:lstStyle/>
          <a:p>
            <a:r>
              <a:rPr lang="en-US" altLang="zh-CN" dirty="0">
                <a:ea typeface="宋体" panose="02010600030101010101" pitchFamily="2" charset="-122"/>
              </a:rPr>
              <a:t>2</a:t>
            </a:r>
            <a:r>
              <a:rPr lang="en-US" altLang="zh-CN" baseline="30000" dirty="0">
                <a:ea typeface="宋体" panose="02010600030101010101" pitchFamily="2" charset="-122"/>
              </a:rPr>
              <a:t>2</a:t>
            </a:r>
            <a:r>
              <a:rPr lang="en-US" altLang="zh-CN" dirty="0">
                <a:ea typeface="宋体" panose="02010600030101010101" pitchFamily="2" charset="-122"/>
              </a:rPr>
              <a:t> x </a:t>
            </a:r>
            <a:r>
              <a:rPr lang="en-US" altLang="zh-CN" dirty="0" smtClean="0">
                <a:ea typeface="宋体" panose="02010600030101010101" pitchFamily="2" charset="-122"/>
              </a:rPr>
              <a:t>3-</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bit</a:t>
            </a:r>
            <a:r>
              <a:rPr lang="zh-CN" altLang="en-US" dirty="0" smtClean="0">
                <a:ea typeface="宋体" panose="02010600030101010101" pitchFamily="2" charset="-122"/>
              </a:rPr>
              <a:t>内存</a:t>
            </a:r>
            <a:endParaRPr lang="en-US" altLang="zh-CN" dirty="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267585" y="1129665"/>
            <a:ext cx="4442460" cy="4599305"/>
          </a:xfrm>
          <a:prstGeom prst="rect">
            <a:avLst/>
          </a:prstGeom>
        </p:spPr>
      </p:pic>
      <p:sp>
        <p:nvSpPr>
          <p:cNvPr id="388119" name="Text Box 22"/>
          <p:cNvSpPr txBox="1">
            <a:spLocks noChangeArrowheads="1"/>
          </p:cNvSpPr>
          <p:nvPr/>
        </p:nvSpPr>
        <p:spPr bwMode="auto">
          <a:xfrm>
            <a:off x="3851970" y="5733400"/>
            <a:ext cx="2790825" cy="460375"/>
          </a:xfrm>
          <a:prstGeom prst="rect">
            <a:avLst/>
          </a:prstGeom>
          <a:noFill/>
          <a:ln w="9525">
            <a:noFill/>
            <a:miter lim="800000"/>
          </a:ln>
        </p:spPr>
        <p:txBody>
          <a:bodyPr wrap="none">
            <a:spAutoFit/>
          </a:bodyPr>
          <a:p>
            <a:pPr eaLnBrk="0" hangingPunct="0"/>
            <a:r>
              <a:rPr lang="zh-CN" altLang="en-US" sz="2400" baseline="0" dirty="0" smtClean="0">
                <a:solidFill>
                  <a:schemeClr val="tx1"/>
                </a:solidFill>
              </a:rPr>
              <a:t>从地址</a:t>
            </a:r>
            <a:r>
              <a:rPr lang="en-US" altLang="zh-CN" sz="2400" baseline="0" dirty="0" smtClean="0">
                <a:solidFill>
                  <a:schemeClr val="tx1"/>
                </a:solidFill>
              </a:rPr>
              <a:t>3</a:t>
            </a:r>
            <a:r>
              <a:rPr lang="zh-CN" altLang="en-US" sz="2400" baseline="0" dirty="0" smtClean="0">
                <a:solidFill>
                  <a:schemeClr val="tx1"/>
                </a:solidFill>
              </a:rPr>
              <a:t>中读取数据</a:t>
            </a:r>
            <a:endParaRPr lang="zh-CN" altLang="en-US" sz="2400" baseline="0" dirty="0" smtClean="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a:t>
            </a:r>
            <a:r>
              <a:rPr lang="zh-CN" altLang="en-US" dirty="0" smtClean="0"/>
              <a:t>时序电路</a:t>
            </a:r>
            <a:endParaRPr lang="zh-CN" altLang="en-US" dirty="0"/>
          </a:p>
        </p:txBody>
      </p:sp>
      <p:sp>
        <p:nvSpPr>
          <p:cNvPr id="7" name="Text Box 9"/>
          <p:cNvSpPr txBox="1">
            <a:spLocks noChangeArrowheads="1"/>
          </p:cNvSpPr>
          <p:nvPr/>
        </p:nvSpPr>
        <p:spPr bwMode="auto">
          <a:xfrm>
            <a:off x="765909" y="2118197"/>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a:t>输入</a:t>
            </a:r>
            <a:endParaRPr lang="en-US" altLang="zh-CN" sz="2400" baseline="0" dirty="0"/>
          </a:p>
        </p:txBody>
      </p:sp>
      <p:sp>
        <p:nvSpPr>
          <p:cNvPr id="8" name="Text Box 10"/>
          <p:cNvSpPr txBox="1">
            <a:spLocks noChangeArrowheads="1"/>
          </p:cNvSpPr>
          <p:nvPr/>
        </p:nvSpPr>
        <p:spPr bwMode="auto">
          <a:xfrm>
            <a:off x="6603940" y="2118197"/>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400" baseline="0" dirty="0" smtClean="0"/>
              <a:t>输出</a:t>
            </a:r>
            <a:endParaRPr lang="en-US" altLang="zh-CN" sz="2400" baseline="0" dirty="0"/>
          </a:p>
        </p:txBody>
      </p:sp>
      <p:grpSp>
        <p:nvGrpSpPr>
          <p:cNvPr id="13" name="组合 12"/>
          <p:cNvGrpSpPr/>
          <p:nvPr/>
        </p:nvGrpSpPr>
        <p:grpSpPr>
          <a:xfrm>
            <a:off x="1749425" y="1492722"/>
            <a:ext cx="4554538" cy="2820987"/>
            <a:chOff x="1749425" y="1492722"/>
            <a:chExt cx="4554538" cy="2820987"/>
          </a:xfrm>
        </p:grpSpPr>
        <p:sp>
          <p:nvSpPr>
            <p:cNvPr id="3" name="Rectangle 5"/>
            <p:cNvSpPr>
              <a:spLocks noChangeArrowheads="1"/>
            </p:cNvSpPr>
            <p:nvPr/>
          </p:nvSpPr>
          <p:spPr bwMode="auto">
            <a:xfrm>
              <a:off x="2495550" y="1492722"/>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 name="Text Box 6"/>
            <p:cNvSpPr txBox="1">
              <a:spLocks noChangeArrowheads="1"/>
            </p:cNvSpPr>
            <p:nvPr/>
          </p:nvSpPr>
          <p:spPr bwMode="auto">
            <a:xfrm>
              <a:off x="3539321" y="1588730"/>
              <a:ext cx="954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000" i="1" baseline="0" dirty="0" smtClean="0"/>
                <a:t>状态机</a:t>
              </a:r>
              <a:endParaRPr lang="en-US" altLang="zh-CN" sz="2000" i="1" baseline="0" dirty="0"/>
            </a:p>
          </p:txBody>
        </p:sp>
        <p:sp>
          <p:nvSpPr>
            <p:cNvPr id="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t>组合逻辑</a:t>
              </a:r>
              <a:endParaRPr lang="en-US" altLang="zh-CN" baseline="0" dirty="0" smtClean="0"/>
            </a:p>
            <a:p>
              <a:pPr algn="ctr"/>
              <a:r>
                <a:rPr lang="zh-CN" altLang="en-US" baseline="0" dirty="0" smtClean="0"/>
                <a:t>电路</a:t>
              </a:r>
              <a:endParaRPr lang="en-US" altLang="zh-CN" baseline="0" dirty="0"/>
            </a:p>
          </p:txBody>
        </p:sp>
        <p:sp>
          <p:nvSpPr>
            <p:cNvPr id="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solidFill>
                    <a:srgbClr val="FF0000"/>
                  </a:solidFill>
                </a:rPr>
                <a:t>存储单元</a:t>
              </a:r>
              <a:endParaRPr lang="en-US" altLang="zh-CN" baseline="0" dirty="0">
                <a:solidFill>
                  <a:srgbClr val="FF0000"/>
                </a:solidFill>
              </a:endParaRPr>
            </a:p>
          </p:txBody>
        </p:sp>
        <p:sp>
          <p:nvSpPr>
            <p:cNvPr id="9" name="Line 11"/>
            <p:cNvSpPr>
              <a:spLocks noChangeShapeType="1"/>
            </p:cNvSpPr>
            <p:nvPr/>
          </p:nvSpPr>
          <p:spPr bwMode="auto">
            <a:xfrm>
              <a:off x="174942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0" name="Line 12"/>
            <p:cNvSpPr>
              <a:spLocks noChangeShapeType="1"/>
            </p:cNvSpPr>
            <p:nvPr/>
          </p:nvSpPr>
          <p:spPr bwMode="auto">
            <a:xfrm>
              <a:off x="486727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11" name="AutoShape 15"/>
            <p:cNvCxnSpPr>
              <a:cxnSpLocks noChangeShapeType="1"/>
              <a:stCxn id="5" idx="3"/>
              <a:endCxn id="6" idx="3"/>
            </p:cNvCxnSpPr>
            <p:nvPr/>
          </p:nvCxnSpPr>
          <p:spPr bwMode="auto">
            <a:xfrm>
              <a:off x="4868863" y="2576984"/>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2" name="AutoShape 16"/>
            <p:cNvCxnSpPr>
              <a:cxnSpLocks noChangeShapeType="1"/>
              <a:stCxn id="6" idx="1"/>
              <a:endCxn id="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r>
              <a:rPr lang="en-US" altLang="zh-CN"/>
              <a:t>3-</a:t>
            </a:r>
            <a:fld id="{2E70BE22-48F1-431D-B4B1-50AFA8D0CB53}" type="slidenum">
              <a:rPr lang="en-US" altLang="zh-CN"/>
            </a:fld>
            <a:endParaRPr lang="en-US" altLang="zh-CN"/>
          </a:p>
        </p:txBody>
      </p:sp>
      <p:sp>
        <p:nvSpPr>
          <p:cNvPr id="36866" name="Rectangle 2"/>
          <p:cNvSpPr>
            <a:spLocks noGrp="1" noChangeArrowheads="1"/>
          </p:cNvSpPr>
          <p:nvPr>
            <p:ph type="title"/>
          </p:nvPr>
        </p:nvSpPr>
        <p:spPr>
          <a:xfrm>
            <a:off x="395536" y="44624"/>
            <a:ext cx="8229600" cy="1143000"/>
          </a:xfrm>
        </p:spPr>
        <p:txBody>
          <a:bodyPr/>
          <a:lstStyle/>
          <a:p>
            <a:r>
              <a:rPr lang="en-US" altLang="zh-CN" dirty="0" smtClean="0">
                <a:ea typeface="宋体" panose="02010600030101010101" pitchFamily="2" charset="-122"/>
              </a:rPr>
              <a:t>N</a:t>
            </a:r>
            <a:r>
              <a:rPr lang="zh-CN" altLang="en-US" dirty="0" smtClean="0">
                <a:ea typeface="宋体" panose="02010600030101010101" pitchFamily="2" charset="-122"/>
              </a:rPr>
              <a:t>型金属氧化半导体管 </a:t>
            </a:r>
            <a:r>
              <a:rPr lang="en-US" altLang="zh-CN" dirty="0" smtClean="0">
                <a:ea typeface="宋体" panose="02010600030101010101" pitchFamily="2" charset="-122"/>
              </a:rPr>
              <a:t>(NMOS)</a:t>
            </a:r>
            <a:endParaRPr lang="en-US" altLang="zh-CN" dirty="0">
              <a:ea typeface="宋体" panose="02010600030101010101" pitchFamily="2" charset="-122"/>
            </a:endParaRPr>
          </a:p>
        </p:txBody>
      </p:sp>
      <p:sp>
        <p:nvSpPr>
          <p:cNvPr id="36867" name="Rectangle 3"/>
          <p:cNvSpPr>
            <a:spLocks noGrp="1" noChangeArrowheads="1"/>
          </p:cNvSpPr>
          <p:nvPr>
            <p:ph type="body" idx="1"/>
          </p:nvPr>
        </p:nvSpPr>
        <p:spPr>
          <a:xfrm>
            <a:off x="179512" y="1052736"/>
            <a:ext cx="8229600" cy="4525963"/>
          </a:xfrm>
        </p:spPr>
        <p:txBody>
          <a:bodyPr/>
          <a:lstStyle/>
          <a:p>
            <a:r>
              <a:rPr lang="en-US" altLang="zh-CN" dirty="0">
                <a:ea typeface="宋体" panose="02010600030101010101" pitchFamily="2" charset="-122"/>
              </a:rPr>
              <a:t>MOS = Metal Oxide </a:t>
            </a:r>
            <a:r>
              <a:rPr lang="en-US" altLang="zh-CN" dirty="0" smtClean="0">
                <a:ea typeface="宋体" panose="02010600030101010101" pitchFamily="2" charset="-122"/>
              </a:rPr>
              <a:t>Semiconductor(</a:t>
            </a:r>
            <a:r>
              <a:rPr lang="zh-CN" altLang="en-US" sz="2800" dirty="0" smtClean="0"/>
              <a:t>金属氧化半导体</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两种类型</a:t>
            </a:r>
            <a:r>
              <a:rPr lang="en-US" altLang="zh-CN" dirty="0" smtClean="0">
                <a:ea typeface="宋体" panose="02010600030101010101" pitchFamily="2" charset="-122"/>
              </a:rPr>
              <a:t>: n- MOS </a:t>
            </a:r>
            <a:r>
              <a:rPr lang="en-US" altLang="zh-CN" dirty="0">
                <a:ea typeface="宋体" panose="02010600030101010101" pitchFamily="2" charset="-122"/>
              </a:rPr>
              <a:t>and </a:t>
            </a:r>
            <a:r>
              <a:rPr lang="en-US" altLang="zh-CN" dirty="0" smtClean="0">
                <a:ea typeface="宋体" panose="02010600030101010101" pitchFamily="2" charset="-122"/>
              </a:rPr>
              <a:t>p-MOS</a:t>
            </a:r>
            <a:endParaRPr lang="en-US" altLang="zh-CN" dirty="0">
              <a:ea typeface="宋体" panose="02010600030101010101" pitchFamily="2" charset="-122"/>
            </a:endParaRPr>
          </a:p>
          <a:p>
            <a:r>
              <a:rPr lang="en-US" altLang="zh-CN" dirty="0" smtClean="0">
                <a:solidFill>
                  <a:schemeClr val="accent2"/>
                </a:solidFill>
                <a:ea typeface="宋体" panose="02010600030101010101" pitchFamily="2" charset="-122"/>
              </a:rPr>
              <a:t>n-MOS</a:t>
            </a:r>
            <a:endParaRPr lang="en-US" altLang="zh-CN" dirty="0">
              <a:solidFill>
                <a:schemeClr val="accent2"/>
              </a:solidFill>
              <a:ea typeface="宋体" panose="02010600030101010101" pitchFamily="2" charset="-122"/>
            </a:endParaRPr>
          </a:p>
          <a:p>
            <a:pPr lvl="1"/>
            <a:r>
              <a:rPr lang="zh-CN" altLang="en-US" dirty="0" smtClean="0">
                <a:ea typeface="宋体" panose="02010600030101010101" pitchFamily="2" charset="-122"/>
              </a:rPr>
              <a:t>控制门</a:t>
            </a:r>
            <a:r>
              <a:rPr lang="en-US" altLang="zh-CN" dirty="0" smtClean="0">
                <a:ea typeface="宋体" panose="02010600030101010101" pitchFamily="2" charset="-122"/>
              </a:rPr>
              <a:t>(Gate,</a:t>
            </a:r>
            <a:r>
              <a:rPr lang="zh-CN" altLang="en-US" dirty="0" smtClean="0">
                <a:ea typeface="宋体" panose="02010600030101010101" pitchFamily="2" charset="-122"/>
              </a:rPr>
              <a:t>栅极</a:t>
            </a:r>
            <a:r>
              <a:rPr lang="en-US" altLang="zh-CN" dirty="0" smtClean="0">
                <a:ea typeface="宋体" panose="02010600030101010101" pitchFamily="2" charset="-122"/>
              </a:rPr>
              <a:t>)</a:t>
            </a:r>
            <a:r>
              <a:rPr lang="zh-CN" altLang="en-US" dirty="0" smtClean="0">
                <a:ea typeface="宋体" panose="02010600030101010101" pitchFamily="2" charset="-122"/>
              </a:rPr>
              <a:t>电压为正时</a:t>
            </a:r>
            <a:r>
              <a:rPr lang="en-US" altLang="zh-CN" dirty="0" smtClean="0">
                <a:ea typeface="宋体" panose="02010600030101010101" pitchFamily="2" charset="-122"/>
              </a:rPr>
              <a:t>,MOS</a:t>
            </a:r>
            <a:r>
              <a:rPr lang="zh-CN" altLang="en-US" dirty="0" smtClean="0">
                <a:ea typeface="宋体" panose="02010600030101010101" pitchFamily="2" charset="-122"/>
              </a:rPr>
              <a:t>开关闭合</a:t>
            </a:r>
            <a:r>
              <a:rPr lang="en-US" altLang="zh-CN" dirty="0" smtClean="0">
                <a:ea typeface="宋体" panose="02010600030101010101" pitchFamily="2" charset="-122"/>
              </a:rPr>
              <a:t> ,</a:t>
            </a:r>
            <a:endParaRPr lang="en-US" altLang="zh-CN" dirty="0" smtClean="0">
              <a:ea typeface="宋体" panose="02010600030101010101" pitchFamily="2" charset="-122"/>
            </a:endParaRPr>
          </a:p>
          <a:p>
            <a:pPr lvl="1">
              <a:buNone/>
            </a:pPr>
            <a:r>
              <a:rPr lang="zh-CN" altLang="en-US" dirty="0" smtClean="0">
                <a:ea typeface="宋体" panose="02010600030101010101" pitchFamily="2" charset="-122"/>
              </a:rPr>
              <a:t>   </a:t>
            </a:r>
            <a:r>
              <a:rPr lang="en-US" altLang="zh-CN" dirty="0" smtClean="0">
                <a:ea typeface="宋体" panose="02010600030101010101" pitchFamily="2" charset="-122"/>
              </a:rPr>
              <a:t>#1(Source,</a:t>
            </a:r>
            <a:r>
              <a:rPr lang="zh-CN" altLang="en-US" dirty="0" smtClean="0">
                <a:ea typeface="宋体" panose="02010600030101010101" pitchFamily="2" charset="-122"/>
              </a:rPr>
              <a:t>源极</a:t>
            </a:r>
            <a:r>
              <a:rPr lang="en-US" altLang="zh-CN" dirty="0" smtClean="0">
                <a:ea typeface="宋体" panose="02010600030101010101" pitchFamily="2" charset="-122"/>
              </a:rPr>
              <a:t>) </a:t>
            </a:r>
            <a:r>
              <a:rPr lang="en-US" altLang="zh-CN" dirty="0">
                <a:ea typeface="宋体" panose="02010600030101010101" pitchFamily="2" charset="-122"/>
              </a:rPr>
              <a:t>and </a:t>
            </a:r>
            <a:r>
              <a:rPr lang="en-US" altLang="zh-CN" dirty="0" smtClean="0">
                <a:ea typeface="宋体" panose="02010600030101010101" pitchFamily="2" charset="-122"/>
              </a:rPr>
              <a:t>#2(Drain,</a:t>
            </a:r>
            <a:r>
              <a:rPr lang="zh-CN" altLang="en-US" dirty="0" smtClean="0">
                <a:ea typeface="宋体" panose="02010600030101010101" pitchFamily="2" charset="-122"/>
              </a:rPr>
              <a:t>漏极</a:t>
            </a:r>
            <a:r>
              <a:rPr lang="en-US" altLang="zh-CN" dirty="0" smtClean="0">
                <a:ea typeface="宋体" panose="02010600030101010101" pitchFamily="2" charset="-122"/>
              </a:rPr>
              <a:t>)</a:t>
            </a:r>
            <a:r>
              <a:rPr lang="zh-CN" altLang="en-US" dirty="0" smtClean="0">
                <a:ea typeface="宋体" panose="02010600030101010101" pitchFamily="2" charset="-122"/>
              </a:rPr>
              <a:t>导通</a:t>
            </a:r>
            <a:endParaRPr lang="en-US" altLang="zh-CN" dirty="0" smtClean="0">
              <a:ea typeface="宋体" panose="02010600030101010101" pitchFamily="2" charset="-122"/>
            </a:endParaRPr>
          </a:p>
          <a:p>
            <a:pPr lvl="1"/>
            <a:r>
              <a:rPr lang="zh-CN" altLang="en-US" dirty="0" smtClean="0">
                <a:ea typeface="宋体" panose="02010600030101010101" pitchFamily="2" charset="-122"/>
              </a:rPr>
              <a:t>控制门</a:t>
            </a:r>
            <a:r>
              <a:rPr lang="en-US" altLang="zh-CN" dirty="0" smtClean="0">
                <a:ea typeface="宋体" panose="02010600030101010101" pitchFamily="2" charset="-122"/>
              </a:rPr>
              <a:t>(Gate)</a:t>
            </a:r>
            <a:r>
              <a:rPr lang="zh-CN" altLang="en-US" dirty="0" smtClean="0">
                <a:ea typeface="宋体" panose="02010600030101010101" pitchFamily="2" charset="-122"/>
              </a:rPr>
              <a:t>电压</a:t>
            </a:r>
            <a:r>
              <a:rPr lang="zh-CN" altLang="en-US" dirty="0" smtClean="0">
                <a:solidFill>
                  <a:srgbClr val="FF0000"/>
                </a:solidFill>
                <a:ea typeface="宋体" panose="02010600030101010101" pitchFamily="2" charset="-122"/>
              </a:rPr>
              <a:t>为低</a:t>
            </a:r>
            <a:r>
              <a:rPr lang="zh-CN" altLang="en-US" dirty="0" smtClean="0">
                <a:ea typeface="宋体" panose="02010600030101010101" pitchFamily="2" charset="-122"/>
              </a:rPr>
              <a:t>时</a:t>
            </a:r>
            <a:r>
              <a:rPr lang="en-US" altLang="zh-CN" dirty="0" smtClean="0">
                <a:ea typeface="宋体" panose="02010600030101010101" pitchFamily="2" charset="-122"/>
              </a:rPr>
              <a:t>,MOS</a:t>
            </a:r>
            <a:r>
              <a:rPr lang="zh-CN" altLang="en-US" dirty="0" smtClean="0">
                <a:ea typeface="宋体" panose="02010600030101010101" pitchFamily="2" charset="-122"/>
              </a:rPr>
              <a:t>开关断开</a:t>
            </a:r>
            <a:r>
              <a:rPr lang="en-US" altLang="zh-CN" dirty="0" smtClean="0">
                <a:ea typeface="宋体" panose="02010600030101010101" pitchFamily="2" charset="-122"/>
              </a:rPr>
              <a:t> ,</a:t>
            </a:r>
            <a:endParaRPr lang="en-US" altLang="zh-CN" dirty="0" smtClean="0">
              <a:ea typeface="宋体" panose="02010600030101010101" pitchFamily="2" charset="-122"/>
            </a:endParaRPr>
          </a:p>
          <a:p>
            <a:pPr lvl="1">
              <a:buNone/>
            </a:pPr>
            <a:r>
              <a:rPr lang="zh-CN" altLang="en-US" dirty="0" smtClean="0">
                <a:ea typeface="宋体" panose="02010600030101010101" pitchFamily="2" charset="-122"/>
              </a:rPr>
              <a:t>   </a:t>
            </a:r>
            <a:r>
              <a:rPr lang="en-US" altLang="zh-CN" dirty="0" smtClean="0">
                <a:ea typeface="宋体" panose="02010600030101010101" pitchFamily="2" charset="-122"/>
              </a:rPr>
              <a:t>#1 and #2</a:t>
            </a:r>
            <a:r>
              <a:rPr lang="zh-CN" altLang="en-US" dirty="0" smtClean="0">
                <a:ea typeface="宋体" panose="02010600030101010101" pitchFamily="2" charset="-122"/>
              </a:rPr>
              <a:t>截止</a:t>
            </a:r>
            <a:br>
              <a:rPr lang="en-US" altLang="zh-CN" dirty="0" smtClean="0">
                <a:ea typeface="宋体" panose="02010600030101010101" pitchFamily="2" charset="-122"/>
              </a:rPr>
            </a:br>
            <a:endParaRPr lang="en-US" altLang="zh-CN" dirty="0" smtClean="0">
              <a:ea typeface="宋体" panose="02010600030101010101" pitchFamily="2" charset="-122"/>
            </a:endParaRPr>
          </a:p>
          <a:p>
            <a:pPr lvl="1">
              <a:buNone/>
            </a:pPr>
            <a:endParaRPr lang="en-US" altLang="zh-CN" dirty="0">
              <a:ea typeface="宋体" panose="02010600030101010101" pitchFamily="2" charset="-122"/>
            </a:endParaRPr>
          </a:p>
        </p:txBody>
      </p:sp>
      <p:sp>
        <p:nvSpPr>
          <p:cNvPr id="36873" name="Oval 9"/>
          <p:cNvSpPr>
            <a:spLocks noChangeArrowheads="1"/>
          </p:cNvSpPr>
          <p:nvPr/>
        </p:nvSpPr>
        <p:spPr bwMode="auto">
          <a:xfrm>
            <a:off x="7391400" y="1981200"/>
            <a:ext cx="990600" cy="1752600"/>
          </a:xfrm>
          <a:prstGeom prst="ellipse">
            <a:avLst/>
          </a:prstGeom>
          <a:noFill/>
          <a:ln w="9525">
            <a:solidFill>
              <a:schemeClr val="tx1"/>
            </a:solidFill>
            <a:round/>
          </a:ln>
          <a:effectLst/>
        </p:spPr>
        <p:txBody>
          <a:bodyPr wrap="none" anchor="ctr"/>
          <a:lstStyle/>
          <a:p>
            <a:endParaRPr lang="zh-CN" altLang="en-US"/>
          </a:p>
        </p:txBody>
      </p:sp>
      <p:sp>
        <p:nvSpPr>
          <p:cNvPr id="36875" name="Oval 11"/>
          <p:cNvSpPr>
            <a:spLocks noChangeArrowheads="1"/>
          </p:cNvSpPr>
          <p:nvPr/>
        </p:nvSpPr>
        <p:spPr bwMode="auto">
          <a:xfrm>
            <a:off x="7391400" y="4267200"/>
            <a:ext cx="990600" cy="1752600"/>
          </a:xfrm>
          <a:prstGeom prst="ellipse">
            <a:avLst/>
          </a:prstGeom>
          <a:noFill/>
          <a:ln w="9525">
            <a:solidFill>
              <a:schemeClr val="tx1"/>
            </a:solidFill>
            <a:round/>
          </a:ln>
          <a:effectLst/>
        </p:spPr>
        <p:txBody>
          <a:bodyPr wrap="none" anchor="ctr"/>
          <a:lstStyle/>
          <a:p>
            <a:endParaRPr lang="zh-CN" altLang="en-US"/>
          </a:p>
        </p:txBody>
      </p:sp>
      <p:sp>
        <p:nvSpPr>
          <p:cNvPr id="36880" name="Line 16"/>
          <p:cNvSpPr>
            <a:spLocks noChangeShapeType="1"/>
          </p:cNvSpPr>
          <p:nvPr/>
        </p:nvSpPr>
        <p:spPr bwMode="auto">
          <a:xfrm flipV="1">
            <a:off x="5334000" y="3200400"/>
            <a:ext cx="2057400" cy="1371600"/>
          </a:xfrm>
          <a:prstGeom prst="line">
            <a:avLst/>
          </a:prstGeom>
          <a:noFill/>
          <a:ln w="76200">
            <a:solidFill>
              <a:schemeClr val="folHlink"/>
            </a:solidFill>
            <a:round/>
            <a:tailEnd type="stealth" w="med" len="lg"/>
          </a:ln>
          <a:effectLst/>
        </p:spPr>
        <p:txBody>
          <a:bodyPr/>
          <a:lstStyle/>
          <a:p>
            <a:endParaRPr lang="zh-CN" altLang="en-US"/>
          </a:p>
        </p:txBody>
      </p:sp>
      <p:sp>
        <p:nvSpPr>
          <p:cNvPr id="36878" name="Text Box 14"/>
          <p:cNvSpPr txBox="1">
            <a:spLocks noChangeArrowheads="1"/>
          </p:cNvSpPr>
          <p:nvPr/>
        </p:nvSpPr>
        <p:spPr bwMode="auto">
          <a:xfrm>
            <a:off x="6084168" y="3717032"/>
            <a:ext cx="1319213" cy="466725"/>
          </a:xfrm>
          <a:prstGeom prst="rect">
            <a:avLst/>
          </a:prstGeom>
          <a:solidFill>
            <a:schemeClr val="bg1"/>
          </a:solidFill>
          <a:ln w="9525">
            <a:solidFill>
              <a:schemeClr val="tx1"/>
            </a:solidFill>
            <a:miter lim="800000"/>
          </a:ln>
          <a:effectLst/>
        </p:spPr>
        <p:txBody>
          <a:bodyPr wrap="none">
            <a:spAutoFit/>
          </a:bodyPr>
          <a:lstStyle/>
          <a:p>
            <a:r>
              <a:rPr lang="en-US" altLang="zh-CN" i="1" dirty="0">
                <a:latin typeface="Franklin Gothic Book" panose="020B0503020102020204" pitchFamily="34" charset="0"/>
                <a:ea typeface="宋体" panose="02010600030101010101" pitchFamily="2" charset="-122"/>
              </a:rPr>
              <a:t>Gate = 1</a:t>
            </a:r>
            <a:endParaRPr lang="en-US" altLang="zh-CN" i="1" dirty="0">
              <a:latin typeface="Franklin Gothic Book" panose="020B0503020102020204" pitchFamily="34" charset="0"/>
              <a:ea typeface="宋体" panose="02010600030101010101" pitchFamily="2" charset="-122"/>
            </a:endParaRPr>
          </a:p>
        </p:txBody>
      </p:sp>
      <p:sp>
        <p:nvSpPr>
          <p:cNvPr id="36881" name="Line 17"/>
          <p:cNvSpPr>
            <a:spLocks noChangeShapeType="1"/>
          </p:cNvSpPr>
          <p:nvPr/>
        </p:nvSpPr>
        <p:spPr bwMode="auto">
          <a:xfrm>
            <a:off x="5638800" y="5029200"/>
            <a:ext cx="1752600" cy="152400"/>
          </a:xfrm>
          <a:prstGeom prst="line">
            <a:avLst/>
          </a:prstGeom>
          <a:noFill/>
          <a:ln w="76200">
            <a:solidFill>
              <a:schemeClr val="folHlink"/>
            </a:solidFill>
            <a:round/>
            <a:tailEnd type="stealth" w="med" len="lg"/>
          </a:ln>
          <a:effectLst/>
        </p:spPr>
        <p:txBody>
          <a:bodyPr/>
          <a:lstStyle/>
          <a:p>
            <a:endParaRPr lang="zh-CN" altLang="en-US"/>
          </a:p>
        </p:txBody>
      </p:sp>
      <p:sp>
        <p:nvSpPr>
          <p:cNvPr id="36882" name="Text Box 18"/>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ln>
          <a:effectLst/>
        </p:spPr>
        <p:txBody>
          <a:bodyPr wrap="none">
            <a:spAutoFit/>
          </a:bodyPr>
          <a:lstStyle/>
          <a:p>
            <a:r>
              <a:rPr lang="en-US" altLang="zh-CN" i="1">
                <a:latin typeface="Franklin Gothic Book" panose="020B0503020102020204" pitchFamily="34" charset="0"/>
                <a:ea typeface="宋体" panose="02010600030101010101" pitchFamily="2" charset="-122"/>
              </a:rPr>
              <a:t>Gate = 0</a:t>
            </a:r>
            <a:endParaRPr lang="en-US" altLang="zh-CN" i="1">
              <a:latin typeface="Franklin Gothic Book" panose="020B0503020102020204" pitchFamily="34" charset="0"/>
              <a:ea typeface="宋体" panose="02010600030101010101" pitchFamily="2" charset="-122"/>
            </a:endParaRPr>
          </a:p>
        </p:txBody>
      </p:sp>
      <p:pic>
        <p:nvPicPr>
          <p:cNvPr id="36884" name="Picture 20" descr="C:\Documents and Settings\Greg Byrd\My Documents\ece206\mh-slides\ch03\ch03-nmos.jpg"/>
          <p:cNvPicPr>
            <a:picLocks noChangeAspect="1" noChangeArrowheads="1"/>
          </p:cNvPicPr>
          <p:nvPr/>
        </p:nvPicPr>
        <p:blipFill>
          <a:blip r:embed="rId1" cstate="print"/>
          <a:srcRect/>
          <a:stretch>
            <a:fillRect/>
          </a:stretch>
        </p:blipFill>
        <p:spPr bwMode="auto">
          <a:xfrm>
            <a:off x="3048000" y="4495800"/>
            <a:ext cx="1987550" cy="1582738"/>
          </a:xfrm>
          <a:prstGeom prst="rect">
            <a:avLst/>
          </a:prstGeom>
          <a:noFill/>
        </p:spPr>
      </p:pic>
      <p:sp>
        <p:nvSpPr>
          <p:cNvPr id="36872" name="Oval 8"/>
          <p:cNvSpPr>
            <a:spLocks noChangeArrowheads="1"/>
          </p:cNvSpPr>
          <p:nvPr/>
        </p:nvSpPr>
        <p:spPr bwMode="auto">
          <a:xfrm>
            <a:off x="2743200" y="4267200"/>
            <a:ext cx="2895600" cy="1981200"/>
          </a:xfrm>
          <a:prstGeom prst="ellipse">
            <a:avLst/>
          </a:prstGeom>
          <a:noFill/>
          <a:ln w="9525">
            <a:solidFill>
              <a:schemeClr val="tx1"/>
            </a:solidFill>
            <a:round/>
          </a:ln>
          <a:effectLst/>
        </p:spPr>
        <p:txBody>
          <a:bodyPr wrap="none" anchor="ctr"/>
          <a:lstStyle/>
          <a:p>
            <a:endParaRPr lang="zh-CN" altLang="en-US"/>
          </a:p>
        </p:txBody>
      </p:sp>
      <p:pic>
        <p:nvPicPr>
          <p:cNvPr id="36886" name="Picture 22" descr="C:\Documents and Settings\Greg Byrd\My Documents\ece206\mh-slides\ch03\ch03-open.jpg"/>
          <p:cNvPicPr>
            <a:picLocks noChangeAspect="1" noChangeArrowheads="1"/>
          </p:cNvPicPr>
          <p:nvPr/>
        </p:nvPicPr>
        <p:blipFill>
          <a:blip r:embed="rId2" cstate="print"/>
          <a:srcRect/>
          <a:stretch>
            <a:fillRect/>
          </a:stretch>
        </p:blipFill>
        <p:spPr bwMode="auto">
          <a:xfrm>
            <a:off x="7772400" y="4343400"/>
            <a:ext cx="338138" cy="1525588"/>
          </a:xfrm>
          <a:prstGeom prst="rect">
            <a:avLst/>
          </a:prstGeom>
          <a:noFill/>
        </p:spPr>
      </p:pic>
      <p:pic>
        <p:nvPicPr>
          <p:cNvPr id="36887" name="Picture 23" descr="C:\Documents and Settings\Greg Byrd\My Documents\ece206\mh-slides\ch03\ch03-closed.jpg"/>
          <p:cNvPicPr>
            <a:picLocks noChangeAspect="1" noChangeArrowheads="1"/>
          </p:cNvPicPr>
          <p:nvPr/>
        </p:nvPicPr>
        <p:blipFill>
          <a:blip r:embed="rId3" cstate="print"/>
          <a:srcRect/>
          <a:stretch>
            <a:fillRect/>
          </a:stretch>
        </p:blipFill>
        <p:spPr bwMode="auto">
          <a:xfrm>
            <a:off x="7772400" y="2057400"/>
            <a:ext cx="219075" cy="1563688"/>
          </a:xfrm>
          <a:prstGeom prst="rect">
            <a:avLst/>
          </a:prstGeom>
          <a:noFill/>
        </p:spPr>
      </p:pic>
      <p:sp>
        <p:nvSpPr>
          <p:cNvPr id="36888" name="Text Box 24"/>
          <p:cNvSpPr txBox="1">
            <a:spLocks noChangeArrowheads="1"/>
          </p:cNvSpPr>
          <p:nvPr/>
        </p:nvSpPr>
        <p:spPr bwMode="auto">
          <a:xfrm>
            <a:off x="395605" y="5302250"/>
            <a:ext cx="2622550" cy="641350"/>
          </a:xfrm>
          <a:prstGeom prst="rect">
            <a:avLst/>
          </a:prstGeom>
          <a:noFill/>
          <a:ln w="9525">
            <a:noFill/>
            <a:miter lim="800000"/>
          </a:ln>
          <a:effectLst/>
        </p:spPr>
        <p:txBody>
          <a:bodyPr wrap="none">
            <a:spAutoFit/>
          </a:bodyPr>
          <a:lstStyle/>
          <a:p>
            <a:r>
              <a:rPr lang="en-US" altLang="zh-CN" sz="1800">
                <a:ea typeface="宋体" panose="02010600030101010101" pitchFamily="2" charset="-122"/>
              </a:rPr>
              <a:t>Terminal #2 must be</a:t>
            </a:r>
            <a:endParaRPr lang="en-US" altLang="zh-CN" sz="1800">
              <a:ea typeface="宋体" panose="02010600030101010101" pitchFamily="2" charset="-122"/>
            </a:endParaRPr>
          </a:p>
          <a:p>
            <a:r>
              <a:rPr lang="en-US" altLang="zh-CN" sz="1800">
                <a:ea typeface="宋体" panose="02010600030101010101" pitchFamily="2" charset="-122"/>
              </a:rPr>
              <a:t>connected to GND (0V).</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2"/>
          <p:cNvSpPr>
            <a:spLocks noGrp="1" noChangeArrowheads="1"/>
          </p:cNvSpPr>
          <p:nvPr>
            <p:ph type="title" idx="4294967295"/>
          </p:nvPr>
        </p:nvSpPr>
        <p:spPr/>
        <p:txBody>
          <a:bodyPr/>
          <a:lstStyle/>
          <a:p>
            <a:r>
              <a:rPr lang="zh-CN" altLang="en-US" dirty="0" smtClean="0">
                <a:ea typeface="宋体" panose="02010600030101010101" pitchFamily="2" charset="-122"/>
              </a:rPr>
              <a:t>时序与组合</a:t>
            </a:r>
            <a:endParaRPr lang="en-US" altLang="zh-CN" dirty="0">
              <a:ea typeface="宋体" panose="02010600030101010101" pitchFamily="2" charset="-122"/>
            </a:endParaRPr>
          </a:p>
        </p:txBody>
      </p:sp>
      <p:sp>
        <p:nvSpPr>
          <p:cNvPr id="394244" name="Rectangle 3"/>
          <p:cNvSpPr>
            <a:spLocks noGrp="1" noChangeArrowheads="1"/>
          </p:cNvSpPr>
          <p:nvPr>
            <p:ph type="body" idx="4294967295"/>
          </p:nvPr>
        </p:nvSpPr>
        <p:spPr/>
        <p:txBody>
          <a:bodyPr/>
          <a:lstStyle/>
          <a:p>
            <a:pPr marL="0" indent="0">
              <a:buFont typeface="Wingdings" panose="05000000000000000000" pitchFamily="2" charset="2"/>
              <a:buNone/>
            </a:pPr>
            <a:r>
              <a:rPr lang="zh-CN" altLang="en-US" sz="2800" dirty="0" smtClean="0">
                <a:ea typeface="宋体" panose="02010600030101010101" pitchFamily="2" charset="-122"/>
              </a:rPr>
              <a:t>两类密码锁</a:t>
            </a:r>
            <a:endParaRPr lang="en-US" altLang="zh-CN" sz="2800" dirty="0">
              <a:ea typeface="宋体" panose="02010600030101010101" pitchFamily="2" charset="-122"/>
            </a:endParaRPr>
          </a:p>
        </p:txBody>
      </p:sp>
      <p:grpSp>
        <p:nvGrpSpPr>
          <p:cNvPr id="2" name="Group 15"/>
          <p:cNvGrpSpPr/>
          <p:nvPr/>
        </p:nvGrpSpPr>
        <p:grpSpPr bwMode="auto">
          <a:xfrm>
            <a:off x="1400175" y="2598738"/>
            <a:ext cx="2181225" cy="936625"/>
            <a:chOff x="386" y="1349"/>
            <a:chExt cx="1374" cy="590"/>
          </a:xfrm>
        </p:grpSpPr>
        <p:sp>
          <p:nvSpPr>
            <p:cNvPr id="394246" name="AutoShape 10"/>
            <p:cNvSpPr>
              <a:spLocks noChangeArrowheads="1"/>
            </p:cNvSpPr>
            <p:nvPr/>
          </p:nvSpPr>
          <p:spPr bwMode="auto">
            <a:xfrm>
              <a:off x="386" y="1349"/>
              <a:ext cx="1374" cy="387"/>
            </a:xfrm>
            <a:prstGeom prst="roundRect">
              <a:avLst>
                <a:gd name="adj" fmla="val 35389"/>
              </a:avLst>
            </a:prstGeom>
            <a:noFill/>
            <a:ln w="762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394247" name="Rectangle 4"/>
            <p:cNvSpPr>
              <a:spLocks noChangeArrowheads="1"/>
            </p:cNvSpPr>
            <p:nvPr/>
          </p:nvSpPr>
          <p:spPr bwMode="auto">
            <a:xfrm>
              <a:off x="551" y="1503"/>
              <a:ext cx="264" cy="436"/>
            </a:xfrm>
            <a:prstGeom prst="rect">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t>4</a:t>
              </a:r>
              <a:endParaRPr lang="en-US" altLang="zh-CN" sz="2400" baseline="0"/>
            </a:p>
          </p:txBody>
        </p:sp>
        <p:sp>
          <p:nvSpPr>
            <p:cNvPr id="394248" name="Rectangle 5"/>
            <p:cNvSpPr>
              <a:spLocks noChangeArrowheads="1"/>
            </p:cNvSpPr>
            <p:nvPr/>
          </p:nvSpPr>
          <p:spPr bwMode="auto">
            <a:xfrm>
              <a:off x="812" y="1503"/>
              <a:ext cx="264" cy="436"/>
            </a:xfrm>
            <a:prstGeom prst="rect">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1</a:t>
              </a:r>
              <a:endParaRPr lang="en-US" altLang="zh-CN" sz="2400" baseline="0" dirty="0"/>
            </a:p>
          </p:txBody>
        </p:sp>
        <p:sp>
          <p:nvSpPr>
            <p:cNvPr id="394249" name="Rectangle 6"/>
            <p:cNvSpPr>
              <a:spLocks noChangeArrowheads="1"/>
            </p:cNvSpPr>
            <p:nvPr/>
          </p:nvSpPr>
          <p:spPr bwMode="auto">
            <a:xfrm>
              <a:off x="1081" y="1503"/>
              <a:ext cx="264" cy="436"/>
            </a:xfrm>
            <a:prstGeom prst="rect">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8</a:t>
              </a:r>
              <a:endParaRPr lang="en-US" altLang="zh-CN" sz="2400" baseline="0" dirty="0"/>
            </a:p>
          </p:txBody>
        </p:sp>
        <p:sp>
          <p:nvSpPr>
            <p:cNvPr id="394250" name="Rectangle 7"/>
            <p:cNvSpPr>
              <a:spLocks noChangeArrowheads="1"/>
            </p:cNvSpPr>
            <p:nvPr/>
          </p:nvSpPr>
          <p:spPr bwMode="auto">
            <a:xfrm>
              <a:off x="1342" y="1503"/>
              <a:ext cx="264" cy="436"/>
            </a:xfrm>
            <a:prstGeom prst="rect">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4</a:t>
              </a:r>
              <a:endParaRPr lang="en-US" altLang="zh-CN" sz="2400" baseline="0" dirty="0"/>
            </a:p>
          </p:txBody>
        </p:sp>
      </p:grpSp>
      <p:grpSp>
        <p:nvGrpSpPr>
          <p:cNvPr id="3" name="Group 23"/>
          <p:cNvGrpSpPr/>
          <p:nvPr/>
        </p:nvGrpSpPr>
        <p:grpSpPr bwMode="auto">
          <a:xfrm>
            <a:off x="6134100" y="1817688"/>
            <a:ext cx="1136650" cy="1838325"/>
            <a:chOff x="3390" y="1078"/>
            <a:chExt cx="716" cy="1158"/>
          </a:xfrm>
        </p:grpSpPr>
        <p:sp>
          <p:nvSpPr>
            <p:cNvPr id="394252" name="AutoShape 14"/>
            <p:cNvSpPr>
              <a:spLocks noChangeArrowheads="1"/>
            </p:cNvSpPr>
            <p:nvPr/>
          </p:nvSpPr>
          <p:spPr bwMode="auto">
            <a:xfrm>
              <a:off x="3547" y="1078"/>
              <a:ext cx="403" cy="708"/>
            </a:xfrm>
            <a:prstGeom prst="roundRect">
              <a:avLst>
                <a:gd name="adj" fmla="val 50000"/>
              </a:avLst>
            </a:prstGeom>
            <a:solidFill>
              <a:schemeClr val="bg1"/>
            </a:solidFill>
            <a:ln w="76200">
              <a:solidFill>
                <a:schemeClr val="bg2"/>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nvGrpSpPr>
            <p:cNvPr id="4" name="Group 13"/>
            <p:cNvGrpSpPr/>
            <p:nvPr/>
          </p:nvGrpSpPr>
          <p:grpSpPr bwMode="auto">
            <a:xfrm>
              <a:off x="3390" y="1514"/>
              <a:ext cx="716" cy="716"/>
              <a:chOff x="3390" y="1514"/>
              <a:chExt cx="716" cy="716"/>
            </a:xfrm>
          </p:grpSpPr>
          <p:sp>
            <p:nvSpPr>
              <p:cNvPr id="394254" name="Oval 11"/>
              <p:cNvSpPr>
                <a:spLocks noChangeArrowheads="1"/>
              </p:cNvSpPr>
              <p:nvPr/>
            </p:nvSpPr>
            <p:spPr bwMode="auto">
              <a:xfrm>
                <a:off x="3390" y="1514"/>
                <a:ext cx="716" cy="716"/>
              </a:xfrm>
              <a:prstGeom prst="ellipse">
                <a:avLst/>
              </a:prstGeom>
              <a:solidFill>
                <a:schemeClr val="bg1"/>
              </a:solidFill>
              <a:ln w="19050">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394255" name="Oval 12"/>
              <p:cNvSpPr>
                <a:spLocks noChangeArrowheads="1"/>
              </p:cNvSpPr>
              <p:nvPr/>
            </p:nvSpPr>
            <p:spPr bwMode="auto">
              <a:xfrm>
                <a:off x="3612" y="1736"/>
                <a:ext cx="272" cy="272"/>
              </a:xfrm>
              <a:prstGeom prst="ellipse">
                <a:avLst/>
              </a:prstGeom>
              <a:solidFill>
                <a:schemeClr val="bg1"/>
              </a:solidFill>
              <a:ln w="19050">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sp>
          <p:nvSpPr>
            <p:cNvPr id="394256" name="Text Box 16"/>
            <p:cNvSpPr txBox="1">
              <a:spLocks noChangeArrowheads="1"/>
            </p:cNvSpPr>
            <p:nvPr/>
          </p:nvSpPr>
          <p:spPr bwMode="auto">
            <a:xfrm>
              <a:off x="3619" y="1534"/>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dirty="0"/>
                <a:t>30</a:t>
              </a:r>
              <a:endParaRPr lang="en-US" altLang="zh-CN" sz="1600" baseline="0" dirty="0"/>
            </a:p>
          </p:txBody>
        </p:sp>
        <p:sp>
          <p:nvSpPr>
            <p:cNvPr id="394257" name="Text Box 17"/>
            <p:cNvSpPr txBox="1">
              <a:spLocks noChangeArrowheads="1"/>
            </p:cNvSpPr>
            <p:nvPr/>
          </p:nvSpPr>
          <p:spPr bwMode="auto">
            <a:xfrm>
              <a:off x="3619" y="2024"/>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15</a:t>
              </a:r>
              <a:endParaRPr lang="en-US" altLang="zh-CN" sz="1600" baseline="0"/>
            </a:p>
          </p:txBody>
        </p:sp>
        <p:sp>
          <p:nvSpPr>
            <p:cNvPr id="394258" name="Text Box 18"/>
            <p:cNvSpPr txBox="1">
              <a:spLocks noChangeArrowheads="1"/>
            </p:cNvSpPr>
            <p:nvPr/>
          </p:nvSpPr>
          <p:spPr bwMode="auto">
            <a:xfrm>
              <a:off x="3884" y="165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5</a:t>
              </a:r>
              <a:endParaRPr lang="en-US" altLang="zh-CN" sz="1600" baseline="0"/>
            </a:p>
          </p:txBody>
        </p:sp>
        <p:sp>
          <p:nvSpPr>
            <p:cNvPr id="394259" name="Text Box 19"/>
            <p:cNvSpPr txBox="1">
              <a:spLocks noChangeArrowheads="1"/>
            </p:cNvSpPr>
            <p:nvPr/>
          </p:nvSpPr>
          <p:spPr bwMode="auto">
            <a:xfrm>
              <a:off x="3830" y="1891"/>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10</a:t>
              </a:r>
              <a:endParaRPr lang="en-US" altLang="zh-CN" sz="1600" baseline="0"/>
            </a:p>
          </p:txBody>
        </p:sp>
        <p:sp>
          <p:nvSpPr>
            <p:cNvPr id="394260" name="Text Box 20"/>
            <p:cNvSpPr txBox="1">
              <a:spLocks noChangeArrowheads="1"/>
            </p:cNvSpPr>
            <p:nvPr/>
          </p:nvSpPr>
          <p:spPr bwMode="auto">
            <a:xfrm>
              <a:off x="3399" y="1891"/>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20</a:t>
              </a:r>
              <a:endParaRPr lang="en-US" altLang="zh-CN" sz="1600" baseline="0"/>
            </a:p>
          </p:txBody>
        </p:sp>
        <p:sp>
          <p:nvSpPr>
            <p:cNvPr id="394261" name="Text Box 21"/>
            <p:cNvSpPr txBox="1">
              <a:spLocks noChangeArrowheads="1"/>
            </p:cNvSpPr>
            <p:nvPr/>
          </p:nvSpPr>
          <p:spPr bwMode="auto">
            <a:xfrm>
              <a:off x="3396" y="1656"/>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600" baseline="0"/>
                <a:t>25</a:t>
              </a:r>
              <a:endParaRPr lang="en-US" altLang="zh-CN" sz="1600" baseline="0"/>
            </a:p>
          </p:txBody>
        </p:sp>
        <p:sp>
          <p:nvSpPr>
            <p:cNvPr id="394262" name="Line 22"/>
            <p:cNvSpPr>
              <a:spLocks noChangeShapeType="1"/>
            </p:cNvSpPr>
            <p:nvPr/>
          </p:nvSpPr>
          <p:spPr bwMode="auto">
            <a:xfrm flipV="1">
              <a:off x="3662" y="1794"/>
              <a:ext cx="173" cy="17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grpSp>
      <p:sp>
        <p:nvSpPr>
          <p:cNvPr id="394263" name="Text Box 24"/>
          <p:cNvSpPr txBox="1">
            <a:spLocks noChangeArrowheads="1"/>
          </p:cNvSpPr>
          <p:nvPr/>
        </p:nvSpPr>
        <p:spPr bwMode="auto">
          <a:xfrm>
            <a:off x="547688" y="3925888"/>
            <a:ext cx="2816797" cy="83099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b="1" baseline="0" dirty="0">
                <a:solidFill>
                  <a:srgbClr val="CE0000"/>
                </a:solidFill>
              </a:rPr>
              <a:t>组</a:t>
            </a:r>
            <a:r>
              <a:rPr lang="zh-CN" altLang="en-US" b="1" baseline="0" dirty="0" smtClean="0">
                <a:solidFill>
                  <a:srgbClr val="CE0000"/>
                </a:solidFill>
              </a:rPr>
              <a:t>合：</a:t>
            </a:r>
            <a:endParaRPr lang="en-US" altLang="zh-CN" sz="2400" b="1" baseline="0" dirty="0">
              <a:solidFill>
                <a:srgbClr val="CE0000"/>
              </a:solidFill>
            </a:endParaRPr>
          </a:p>
          <a:p>
            <a:r>
              <a:rPr lang="zh-CN" altLang="en-US" sz="2400" baseline="0" dirty="0" smtClean="0"/>
              <a:t>数值正确即可开锁</a:t>
            </a:r>
            <a:r>
              <a:rPr lang="en-US" altLang="zh-CN" sz="2400" baseline="0" dirty="0" smtClean="0"/>
              <a:t>.</a:t>
            </a:r>
            <a:endParaRPr lang="en-US" altLang="zh-CN" sz="2400" baseline="0" dirty="0"/>
          </a:p>
        </p:txBody>
      </p:sp>
      <p:sp>
        <p:nvSpPr>
          <p:cNvPr id="394264" name="Text Box 25"/>
          <p:cNvSpPr txBox="1">
            <a:spLocks noChangeArrowheads="1"/>
          </p:cNvSpPr>
          <p:nvPr/>
        </p:nvSpPr>
        <p:spPr bwMode="auto">
          <a:xfrm>
            <a:off x="5037138" y="3925888"/>
            <a:ext cx="3924935" cy="8299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sz="2400" b="1" baseline="0" dirty="0" smtClean="0">
                <a:solidFill>
                  <a:srgbClr val="CE0000"/>
                </a:solidFill>
              </a:rPr>
              <a:t>时序：</a:t>
            </a:r>
            <a:r>
              <a:rPr lang="en-US" altLang="zh-CN" sz="2400" b="1" baseline="0" dirty="0" smtClean="0">
                <a:solidFill>
                  <a:srgbClr val="CE0000"/>
                </a:solidFill>
              </a:rPr>
              <a:t>R13-L22-R3</a:t>
            </a:r>
            <a:endParaRPr lang="en-US" altLang="zh-CN" sz="2400" b="1" baseline="0" dirty="0">
              <a:solidFill>
                <a:srgbClr val="CE0000"/>
              </a:solidFill>
            </a:endParaRPr>
          </a:p>
          <a:p>
            <a:r>
              <a:rPr lang="zh-CN" altLang="en-US" sz="2400" baseline="0" dirty="0" smtClean="0"/>
              <a:t>数值和顺序都正确才能开锁</a:t>
            </a:r>
            <a:r>
              <a:rPr lang="en-US" altLang="zh-CN" sz="2400" baseline="0" dirty="0" smtClean="0"/>
              <a:t>.</a:t>
            </a:r>
            <a:endParaRPr lang="en-US" altLang="zh-CN" sz="2400" baseline="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2"/>
          <p:cNvSpPr>
            <a:spLocks noGrp="1" noChangeArrowheads="1"/>
          </p:cNvSpPr>
          <p:nvPr>
            <p:ph type="title" idx="4294967295"/>
          </p:nvPr>
        </p:nvSpPr>
        <p:spPr/>
        <p:txBody>
          <a:bodyPr/>
          <a:lstStyle/>
          <a:p>
            <a:r>
              <a:rPr lang="zh-CN" altLang="en-US" dirty="0" smtClean="0">
                <a:ea typeface="宋体" panose="02010600030101010101" pitchFamily="2" charset="-122"/>
              </a:rPr>
              <a:t>状态图 </a:t>
            </a:r>
            <a:r>
              <a:rPr lang="en-US" altLang="zh-CN" dirty="0" smtClean="0">
                <a:ea typeface="宋体" panose="02010600030101010101" pitchFamily="2" charset="-122"/>
              </a:rPr>
              <a:t>(</a:t>
            </a:r>
            <a:r>
              <a:rPr lang="zh-CN" altLang="en-US" dirty="0" smtClean="0">
                <a:ea typeface="宋体" panose="02010600030101010101" pitchFamily="2" charset="-122"/>
              </a:rPr>
              <a:t>时序逻辑电路的</a:t>
            </a:r>
            <a:r>
              <a:rPr lang="en-US" altLang="zh-CN" dirty="0" smtClean="0">
                <a:ea typeface="宋体" panose="02010600030101010101" pitchFamily="2" charset="-122"/>
              </a:rPr>
              <a:t>”</a:t>
            </a:r>
            <a:r>
              <a:rPr lang="zh-CN" altLang="en-US" dirty="0" smtClean="0">
                <a:ea typeface="宋体" panose="02010600030101010101" pitchFamily="2" charset="-122"/>
              </a:rPr>
              <a:t>真值表</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395268" name="Rectangle 3"/>
          <p:cNvSpPr>
            <a:spLocks noGrp="1" noChangeArrowheads="1"/>
          </p:cNvSpPr>
          <p:nvPr>
            <p:ph type="body" idx="4294967295"/>
          </p:nvPr>
        </p:nvSpPr>
        <p:spPr>
          <a:xfrm>
            <a:off x="467544" y="1196752"/>
            <a:ext cx="8229600" cy="4525963"/>
          </a:xfrm>
        </p:spPr>
        <p:txBody>
          <a:bodyPr/>
          <a:lstStyle/>
          <a:p>
            <a:pPr marL="0" indent="0">
              <a:buFont typeface="Wingdings" panose="05000000000000000000" pitchFamily="2" charset="2"/>
              <a:buNone/>
            </a:pPr>
            <a:r>
              <a:rPr lang="zh-CN" altLang="en-US" sz="2800" dirty="0" smtClean="0">
                <a:ea typeface="宋体" panose="02010600030101010101" pitchFamily="2" charset="-122"/>
              </a:rPr>
              <a:t>系统在特定时刻和特定条件下的</a:t>
            </a:r>
            <a:r>
              <a:rPr lang="zh-CN" altLang="en-US" sz="2800" dirty="0" smtClean="0">
                <a:solidFill>
                  <a:srgbClr val="FF0000"/>
                </a:solidFill>
                <a:ea typeface="宋体" panose="02010600030101010101" pitchFamily="2" charset="-122"/>
              </a:rPr>
              <a:t>快照</a:t>
            </a:r>
            <a:r>
              <a:rPr lang="zh-CN" altLang="en-US" sz="2800" dirty="0" smtClean="0">
                <a:ea typeface="宋体" panose="02010600030101010101" pitchFamily="2" charset="-122"/>
              </a:rPr>
              <a:t>。</a:t>
            </a:r>
            <a:endParaRPr lang="en-US" altLang="zh-CN" sz="2800" dirty="0" smtClean="0">
              <a:ea typeface="宋体" panose="02010600030101010101" pitchFamily="2" charset="-122"/>
            </a:endParaRPr>
          </a:p>
          <a:p>
            <a:pPr marL="0" indent="0">
              <a:buFont typeface="Wingdings" panose="05000000000000000000" pitchFamily="2" charset="2"/>
              <a:buNone/>
            </a:pPr>
            <a:endParaRPr lang="en-US" altLang="zh-CN" sz="2400" dirty="0">
              <a:ea typeface="宋体" panose="02010600030101010101" pitchFamily="2" charset="-122"/>
            </a:endParaRPr>
          </a:p>
          <a:p>
            <a:pPr marL="0" indent="0">
              <a:buFont typeface="Wingdings" panose="05000000000000000000" pitchFamily="2" charset="2"/>
              <a:buNone/>
            </a:pPr>
            <a:r>
              <a:rPr lang="zh-CN" altLang="en-US" sz="2800" dirty="0" smtClean="0">
                <a:ea typeface="宋体" panose="02010600030101010101" pitchFamily="2" charset="-122"/>
              </a:rPr>
              <a:t>例如</a:t>
            </a:r>
            <a:r>
              <a:rPr lang="en-US" altLang="zh-CN" sz="2800" dirty="0" smtClean="0">
                <a:ea typeface="宋体" panose="02010600030101010101" pitchFamily="2" charset="-122"/>
              </a:rPr>
              <a:t>:</a:t>
            </a:r>
            <a:endParaRPr lang="en-US" altLang="zh-CN" sz="2800" dirty="0">
              <a:ea typeface="宋体" panose="02010600030101010101" pitchFamily="2" charset="-122"/>
            </a:endParaRPr>
          </a:p>
          <a:p>
            <a:pPr marL="576580" lvl="1" indent="-234950"/>
            <a:r>
              <a:rPr lang="en-US" altLang="zh-CN" dirty="0" smtClean="0"/>
              <a:t>1.</a:t>
            </a:r>
            <a:r>
              <a:rPr lang="zh-CN" altLang="en-US" dirty="0" smtClean="0"/>
              <a:t>记</a:t>
            </a:r>
            <a:r>
              <a:rPr lang="zh-CN" altLang="en-US" dirty="0"/>
              <a:t>分</a:t>
            </a:r>
            <a:r>
              <a:rPr lang="zh-CN" altLang="en-US" dirty="0" smtClean="0"/>
              <a:t>牌可以代表篮球比赛的状态</a:t>
            </a:r>
            <a:endParaRPr lang="en-US" altLang="zh-CN" dirty="0"/>
          </a:p>
          <a:p>
            <a:pPr marL="1022350" lvl="2" indent="-222250"/>
            <a:r>
              <a:rPr lang="en-US" altLang="zh-CN" dirty="0" smtClean="0"/>
              <a:t>	</a:t>
            </a:r>
            <a:r>
              <a:rPr lang="zh-CN" altLang="en-US" dirty="0" smtClean="0"/>
              <a:t>比分，剩余时间，控球方等。</a:t>
            </a:r>
            <a:endParaRPr lang="en-US" altLang="zh-CN" dirty="0"/>
          </a:p>
          <a:p>
            <a:pPr marL="576580" lvl="1" indent="-234950">
              <a:spcBef>
                <a:spcPct val="50000"/>
              </a:spcBef>
            </a:pPr>
            <a:r>
              <a:rPr lang="en-US" altLang="zh-CN" dirty="0" smtClean="0"/>
              <a:t>2.</a:t>
            </a:r>
            <a:r>
              <a:rPr lang="en-US" altLang="zh-CN" dirty="0"/>
              <a:t> X</a:t>
            </a:r>
            <a:r>
              <a:rPr lang="zh-CN" altLang="en-US" dirty="0"/>
              <a:t>或者</a:t>
            </a:r>
            <a:r>
              <a:rPr lang="en-US" altLang="zh-CN" dirty="0"/>
              <a:t>O</a:t>
            </a:r>
            <a:r>
              <a:rPr lang="zh-CN" altLang="en-US" dirty="0"/>
              <a:t>的位</a:t>
            </a:r>
            <a:r>
              <a:rPr lang="zh-CN" altLang="en-US" dirty="0" smtClean="0"/>
              <a:t>置</a:t>
            </a:r>
            <a:r>
              <a:rPr lang="zh-CN" altLang="en-US" dirty="0"/>
              <a:t>可以描述</a:t>
            </a:r>
            <a:r>
              <a:rPr lang="zh-CN" altLang="en-US" dirty="0" smtClean="0"/>
              <a:t>游戏“三子连珠”的状态</a:t>
            </a:r>
            <a:r>
              <a:rPr lang="zh-CN" altLang="en-US" sz="2400" dirty="0" smtClean="0"/>
              <a:t>。</a:t>
            </a:r>
            <a:endParaRPr lang="en-US" altLang="zh-CN" dirty="0"/>
          </a:p>
        </p:txBody>
      </p:sp>
      <p:pic>
        <p:nvPicPr>
          <p:cNvPr id="2" name="图片 1"/>
          <p:cNvPicPr>
            <a:picLocks noChangeAspect="1"/>
          </p:cNvPicPr>
          <p:nvPr/>
        </p:nvPicPr>
        <p:blipFill>
          <a:blip r:embed="rId1"/>
          <a:stretch>
            <a:fillRect/>
          </a:stretch>
        </p:blipFill>
        <p:spPr>
          <a:xfrm>
            <a:off x="1403350" y="4004945"/>
            <a:ext cx="2717165" cy="1989455"/>
          </a:xfrm>
          <a:prstGeom prst="rect">
            <a:avLst/>
          </a:prstGeom>
        </p:spPr>
      </p:pic>
      <p:pic>
        <p:nvPicPr>
          <p:cNvPr id="3" name="图片 2"/>
          <p:cNvPicPr>
            <a:picLocks noChangeAspect="1"/>
          </p:cNvPicPr>
          <p:nvPr/>
        </p:nvPicPr>
        <p:blipFill>
          <a:blip r:embed="rId2"/>
          <a:stretch>
            <a:fillRect/>
          </a:stretch>
        </p:blipFill>
        <p:spPr>
          <a:xfrm>
            <a:off x="4324350" y="4141470"/>
            <a:ext cx="4362450" cy="158115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idx="4294967295"/>
          </p:nvPr>
        </p:nvSpPr>
        <p:spPr/>
        <p:txBody>
          <a:bodyPr/>
          <a:lstStyle/>
          <a:p>
            <a:r>
              <a:rPr lang="zh-CN" altLang="en-US" dirty="0" smtClean="0">
                <a:ea typeface="宋体" panose="02010600030101010101" pitchFamily="2" charset="-122"/>
              </a:rPr>
              <a:t>密码锁状态</a:t>
            </a:r>
            <a:endParaRPr lang="en-US" altLang="zh-CN" dirty="0">
              <a:ea typeface="宋体" panose="02010600030101010101" pitchFamily="2" charset="-122"/>
            </a:endParaRPr>
          </a:p>
        </p:txBody>
      </p:sp>
      <p:sp>
        <p:nvSpPr>
          <p:cNvPr id="396292" name="Rectangle 3"/>
          <p:cNvSpPr>
            <a:spLocks noGrp="1" noChangeArrowheads="1"/>
          </p:cNvSpPr>
          <p:nvPr>
            <p:ph type="body" idx="4294967295"/>
          </p:nvPr>
        </p:nvSpPr>
        <p:spPr/>
        <p:txBody>
          <a:bodyPr/>
          <a:lstStyle/>
          <a:p>
            <a:pPr marL="0" indent="0">
              <a:buFont typeface="Wingdings" panose="05000000000000000000" pitchFamily="2" charset="2"/>
              <a:buNone/>
              <a:tabLst>
                <a:tab pos="457200" algn="l"/>
              </a:tabLst>
            </a:pPr>
            <a:r>
              <a:rPr lang="zh-CN" altLang="en-US" sz="2800" dirty="0">
                <a:ea typeface="宋体" panose="02010600030101010101" pitchFamily="2" charset="-122"/>
              </a:rPr>
              <a:t>密码锁的</a:t>
            </a:r>
            <a:r>
              <a:rPr lang="en-US" altLang="zh-CN" sz="2800" dirty="0">
                <a:ea typeface="宋体" panose="02010600030101010101" pitchFamily="2" charset="-122"/>
              </a:rPr>
              <a:t>4</a:t>
            </a:r>
            <a:r>
              <a:rPr lang="zh-CN" altLang="en-US" sz="2800" dirty="0">
                <a:ea typeface="宋体" panose="02010600030101010101" pitchFamily="2" charset="-122"/>
              </a:rPr>
              <a:t>种状态，以</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A-D</a:t>
            </a:r>
            <a:r>
              <a:rPr lang="zh-CN" altLang="en-US" sz="2800" dirty="0">
                <a:ea typeface="宋体" panose="02010600030101010101" pitchFamily="2" charset="-122"/>
              </a:rPr>
              <a:t>表示：</a:t>
            </a:r>
            <a:br>
              <a:rPr lang="en-US" altLang="zh-CN" sz="2800" dirty="0">
                <a:ea typeface="宋体" panose="02010600030101010101" pitchFamily="2" charset="-122"/>
              </a:rPr>
            </a:br>
            <a:br>
              <a:rPr lang="en-US" altLang="zh-CN" dirty="0">
                <a:ea typeface="宋体" panose="02010600030101010101" pitchFamily="2" charset="-122"/>
              </a:rPr>
            </a:br>
            <a:r>
              <a:rPr lang="en-US" altLang="zh-CN" sz="2400" dirty="0">
                <a:solidFill>
                  <a:schemeClr val="accent2"/>
                </a:solidFill>
                <a:ea typeface="宋体" panose="02010600030101010101" pitchFamily="2" charset="-122"/>
              </a:rPr>
              <a:t>A:</a:t>
            </a:r>
            <a:r>
              <a:rPr lang="en-US" altLang="zh-CN" sz="2400" dirty="0">
                <a:ea typeface="宋体" panose="02010600030101010101" pitchFamily="2" charset="-122"/>
              </a:rPr>
              <a:t> 	</a:t>
            </a:r>
            <a:r>
              <a:rPr lang="zh-CN" altLang="en-US" sz="2400" dirty="0" smtClean="0">
                <a:ea typeface="宋体" panose="02010600030101010101" pitchFamily="2" charset="-122"/>
              </a:rPr>
              <a:t>闭锁状态，且无外部操作。</a:t>
            </a:r>
            <a:endParaRPr lang="en-US" altLang="zh-CN" sz="2400" dirty="0">
              <a:ea typeface="宋体" panose="02010600030101010101" pitchFamily="2" charset="-122"/>
            </a:endParaRPr>
          </a:p>
          <a:p>
            <a:pPr marL="0" indent="0">
              <a:buFont typeface="Wingdings" panose="05000000000000000000" pitchFamily="2" charset="2"/>
              <a:buNone/>
              <a:tabLst>
                <a:tab pos="457200" algn="l"/>
              </a:tabLst>
            </a:pPr>
            <a:r>
              <a:rPr lang="en-US" altLang="zh-CN" sz="2400" dirty="0">
                <a:solidFill>
                  <a:schemeClr val="accent2"/>
                </a:solidFill>
                <a:ea typeface="宋体" panose="02010600030101010101" pitchFamily="2" charset="-122"/>
              </a:rPr>
              <a:t>B:</a:t>
            </a:r>
            <a:r>
              <a:rPr lang="en-US" altLang="zh-CN" sz="2400" dirty="0">
                <a:ea typeface="宋体" panose="02010600030101010101" pitchFamily="2" charset="-122"/>
              </a:rPr>
              <a:t>	</a:t>
            </a:r>
            <a:r>
              <a:rPr lang="zh-CN" altLang="en-US" sz="2400" dirty="0" smtClean="0">
                <a:ea typeface="宋体" panose="02010600030101010101" pitchFamily="2" charset="-122"/>
              </a:rPr>
              <a:t>闭锁状态，刚完成</a:t>
            </a:r>
            <a:r>
              <a:rPr lang="en-US" altLang="zh-CN" sz="2400" dirty="0" smtClean="0">
                <a:ea typeface="宋体" panose="02010600030101010101" pitchFamily="2" charset="-122"/>
              </a:rPr>
              <a:t>R13</a:t>
            </a:r>
            <a:r>
              <a:rPr lang="zh-CN" altLang="en-US" sz="2400" dirty="0" smtClean="0">
                <a:ea typeface="宋体" panose="02010600030101010101" pitchFamily="2" charset="-122"/>
              </a:rPr>
              <a:t>操作。</a:t>
            </a:r>
            <a:endParaRPr lang="en-US" altLang="zh-CN" sz="2400" dirty="0">
              <a:ea typeface="宋体" panose="02010600030101010101" pitchFamily="2" charset="-122"/>
            </a:endParaRPr>
          </a:p>
          <a:p>
            <a:pPr marL="0" indent="0">
              <a:buFont typeface="Wingdings" panose="05000000000000000000" pitchFamily="2" charset="2"/>
              <a:buNone/>
              <a:tabLst>
                <a:tab pos="457200" algn="l"/>
              </a:tabLst>
            </a:pPr>
            <a:r>
              <a:rPr lang="en-US" altLang="zh-CN" sz="2400" dirty="0">
                <a:solidFill>
                  <a:schemeClr val="accent2"/>
                </a:solidFill>
                <a:ea typeface="宋体" panose="02010600030101010101" pitchFamily="2" charset="-122"/>
              </a:rPr>
              <a:t>C:</a:t>
            </a:r>
            <a:r>
              <a:rPr lang="en-US" altLang="zh-CN" sz="2400" dirty="0">
                <a:ea typeface="宋体" panose="02010600030101010101" pitchFamily="2" charset="-122"/>
              </a:rPr>
              <a:t>	</a:t>
            </a:r>
            <a:r>
              <a:rPr lang="zh-CN" altLang="en-US" sz="2400" dirty="0" smtClean="0">
                <a:ea typeface="宋体" panose="02010600030101010101" pitchFamily="2" charset="-122"/>
              </a:rPr>
              <a:t>闭锁状态，已完成</a:t>
            </a:r>
            <a:r>
              <a:rPr lang="en-US" altLang="zh-CN" sz="2400" dirty="0" smtClean="0">
                <a:ea typeface="宋体" panose="02010600030101010101" pitchFamily="2" charset="-122"/>
              </a:rPr>
              <a:t>R13-L22</a:t>
            </a:r>
            <a:r>
              <a:rPr lang="zh-CN" altLang="en-US" sz="2400" dirty="0" smtClean="0">
                <a:ea typeface="宋体" panose="02010600030101010101" pitchFamily="2" charset="-122"/>
              </a:rPr>
              <a:t>操作序列。</a:t>
            </a:r>
            <a:endParaRPr lang="en-US" altLang="zh-CN" sz="2400" dirty="0">
              <a:ea typeface="宋体" panose="02010600030101010101" pitchFamily="2" charset="-122"/>
            </a:endParaRPr>
          </a:p>
          <a:p>
            <a:pPr marL="0" indent="0">
              <a:buFont typeface="Wingdings" panose="05000000000000000000" pitchFamily="2" charset="2"/>
              <a:buNone/>
              <a:tabLst>
                <a:tab pos="457200" algn="l"/>
              </a:tabLst>
            </a:pPr>
            <a:r>
              <a:rPr lang="en-US" altLang="zh-CN" sz="2400" dirty="0">
                <a:solidFill>
                  <a:schemeClr val="accent2"/>
                </a:solidFill>
                <a:ea typeface="宋体" panose="02010600030101010101" pitchFamily="2" charset="-122"/>
              </a:rPr>
              <a:t>D:</a:t>
            </a:r>
            <a:r>
              <a:rPr lang="en-US" altLang="zh-CN" sz="2400" dirty="0">
                <a:ea typeface="宋体" panose="02010600030101010101" pitchFamily="2" charset="-122"/>
              </a:rPr>
              <a:t>	</a:t>
            </a:r>
            <a:r>
              <a:rPr lang="zh-CN" altLang="en-US" sz="2400" dirty="0">
                <a:ea typeface="宋体" panose="02010600030101010101" pitchFamily="2" charset="-122"/>
              </a:rPr>
              <a:t>开</a:t>
            </a:r>
            <a:r>
              <a:rPr lang="zh-CN" altLang="en-US" sz="2400" dirty="0" smtClean="0">
                <a:ea typeface="宋体" panose="02010600030101010101" pitchFamily="2" charset="-122"/>
              </a:rPr>
              <a:t>锁状态，已完成</a:t>
            </a:r>
            <a:r>
              <a:rPr lang="en-US" altLang="zh-CN" sz="2400" dirty="0" smtClean="0">
                <a:ea typeface="宋体" panose="02010600030101010101" pitchFamily="2" charset="-122"/>
              </a:rPr>
              <a:t>R13-L22-R3</a:t>
            </a:r>
            <a:r>
              <a:rPr lang="zh-CN" altLang="en-US" sz="2400" dirty="0" smtClean="0">
                <a:ea typeface="宋体" panose="02010600030101010101" pitchFamily="2" charset="-122"/>
              </a:rPr>
              <a:t>操作序列。</a:t>
            </a:r>
            <a:endParaRPr lang="en-US" altLang="zh-CN" sz="2400" dirty="0">
              <a:ea typeface="宋体" panose="02010600030101010101" pitchFamily="2" charset="-122"/>
            </a:endParaRPr>
          </a:p>
        </p:txBody>
      </p:sp>
      <p:sp>
        <p:nvSpPr>
          <p:cNvPr id="394264" name="Text Box 25"/>
          <p:cNvSpPr txBox="1">
            <a:spLocks noChangeArrowheads="1"/>
          </p:cNvSpPr>
          <p:nvPr/>
        </p:nvSpPr>
        <p:spPr bwMode="auto">
          <a:xfrm>
            <a:off x="4211638" y="548323"/>
            <a:ext cx="3924935" cy="8299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zh-CN" altLang="en-US" sz="2400" b="1" baseline="0" dirty="0" smtClean="0">
                <a:solidFill>
                  <a:srgbClr val="CE0000"/>
                </a:solidFill>
              </a:rPr>
              <a:t>时序：</a:t>
            </a:r>
            <a:r>
              <a:rPr lang="en-US" altLang="zh-CN" sz="2400" b="1" baseline="0" dirty="0" smtClean="0">
                <a:solidFill>
                  <a:srgbClr val="CE0000"/>
                </a:solidFill>
              </a:rPr>
              <a:t>R13-L22-R3</a:t>
            </a:r>
            <a:endParaRPr lang="en-US" altLang="zh-CN" sz="2400" b="1" baseline="0" dirty="0">
              <a:solidFill>
                <a:srgbClr val="CE0000"/>
              </a:solidFill>
            </a:endParaRPr>
          </a:p>
          <a:p>
            <a:r>
              <a:rPr lang="zh-CN" altLang="en-US" sz="2400" baseline="0" dirty="0" smtClean="0"/>
              <a:t>数值和顺序都正确才能开锁</a:t>
            </a:r>
            <a:r>
              <a:rPr lang="en-US" altLang="zh-CN" sz="2400" baseline="0" dirty="0" smtClean="0"/>
              <a:t>.</a:t>
            </a:r>
            <a:endParaRPr lang="en-US" altLang="zh-CN" sz="2400" baseline="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2"/>
          <p:cNvSpPr>
            <a:spLocks noGrp="1" noChangeArrowheads="1"/>
          </p:cNvSpPr>
          <p:nvPr>
            <p:ph type="title" idx="4294967295"/>
          </p:nvPr>
        </p:nvSpPr>
        <p:spPr/>
        <p:txBody>
          <a:bodyPr/>
          <a:lstStyle/>
          <a:p>
            <a:r>
              <a:rPr lang="zh-CN" altLang="en-US" dirty="0" smtClean="0">
                <a:ea typeface="宋体" panose="02010600030101010101" pitchFamily="2" charset="-122"/>
              </a:rPr>
              <a:t>状态图</a:t>
            </a:r>
            <a:r>
              <a:rPr lang="en-US" altLang="zh-CN" dirty="0" smtClean="0">
                <a:ea typeface="宋体" panose="02010600030101010101" pitchFamily="2" charset="-122"/>
              </a:rPr>
              <a:t>:</a:t>
            </a:r>
            <a:r>
              <a:rPr lang="zh-CN" altLang="en-US" dirty="0" smtClean="0">
                <a:ea typeface="宋体" panose="02010600030101010101" pitchFamily="2" charset="-122"/>
              </a:rPr>
              <a:t>时序电路的一种描述方法</a:t>
            </a:r>
            <a:endParaRPr lang="en-US" altLang="zh-CN" dirty="0">
              <a:ea typeface="宋体" panose="02010600030101010101" pitchFamily="2" charset="-122"/>
            </a:endParaRPr>
          </a:p>
        </p:txBody>
      </p:sp>
      <p:sp>
        <p:nvSpPr>
          <p:cNvPr id="397316" name="Rectangle 3"/>
          <p:cNvSpPr>
            <a:spLocks noGrp="1" noChangeArrowheads="1"/>
          </p:cNvSpPr>
          <p:nvPr>
            <p:ph type="body" idx="4294967295"/>
          </p:nvPr>
        </p:nvSpPr>
        <p:spPr/>
        <p:txBody>
          <a:bodyPr/>
          <a:lstStyle/>
          <a:p>
            <a:pPr marL="0" indent="0">
              <a:buFont typeface="Wingdings" panose="05000000000000000000" pitchFamily="2" charset="2"/>
              <a:buNone/>
            </a:pPr>
            <a:r>
              <a:rPr lang="zh-CN" altLang="en-US" sz="2800" dirty="0" smtClean="0">
                <a:ea typeface="宋体" panose="02010600030101010101" pitchFamily="2" charset="-122"/>
              </a:rPr>
              <a:t>状态节点和节点间的连线组合。</a:t>
            </a:r>
            <a:endParaRPr lang="en-US" altLang="zh-CN" sz="2800" dirty="0">
              <a:ea typeface="宋体" panose="02010600030101010101" pitchFamily="2" charset="-122"/>
            </a:endParaRPr>
          </a:p>
        </p:txBody>
      </p:sp>
      <p:pic>
        <p:nvPicPr>
          <p:cNvPr id="397317" name="Picture 4" descr="ch03-lockstat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3862" y="2060719"/>
            <a:ext cx="4872037"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79070" y="332423"/>
            <a:ext cx="8763000" cy="5516880"/>
          </a:xfrm>
          <a:prstGeom prst="rect">
            <a:avLst/>
          </a:prstGeom>
          <a:noFill/>
          <a:ln w="9525">
            <a:noFill/>
            <a:miter lim="800000"/>
          </a:ln>
        </p:spPr>
        <p:txBody>
          <a:bodyPr>
            <a:spAutoFit/>
          </a:bodyPr>
          <a:lstStyle/>
          <a:p>
            <a:pPr>
              <a:lnSpc>
                <a:spcPct val="160000"/>
              </a:lnSpc>
              <a:spcBef>
                <a:spcPct val="50000"/>
              </a:spcBef>
            </a:pPr>
            <a:r>
              <a:rPr kumimoji="1" lang="zh-CN" altLang="en-US" sz="4000" b="1" dirty="0" smtClean="0">
                <a:latin typeface="Times New Roman" panose="02020603050405020304" pitchFamily="18" charset="0"/>
              </a:rPr>
              <a:t>状态图（</a:t>
            </a:r>
            <a:r>
              <a:rPr lang="zh-CN" altLang="en-US" sz="4000" dirty="0" smtClean="0">
                <a:ea typeface="宋体" panose="02010600030101010101" pitchFamily="2" charset="-122"/>
              </a:rPr>
              <a:t>有限状态机</a:t>
            </a:r>
            <a:r>
              <a:rPr kumimoji="1" lang="zh-CN" altLang="en-US" sz="4000" b="1" dirty="0" smtClean="0">
                <a:latin typeface="Times New Roman" panose="02020603050405020304" pitchFamily="18" charset="0"/>
              </a:rPr>
              <a:t>）描述</a:t>
            </a:r>
            <a:r>
              <a:rPr kumimoji="1" lang="zh-CN" altLang="en-US" sz="4000" b="1" dirty="0">
                <a:latin typeface="Times New Roman" panose="02020603050405020304" pitchFamily="18" charset="0"/>
              </a:rPr>
              <a:t>法</a:t>
            </a:r>
            <a:endParaRPr kumimoji="1" lang="zh-CN" altLang="en-US" sz="4000" b="1" dirty="0">
              <a:latin typeface="Times New Roman" panose="02020603050405020304" pitchFamily="18" charset="0"/>
            </a:endParaRPr>
          </a:p>
          <a:p>
            <a:pPr>
              <a:lnSpc>
                <a:spcPct val="160000"/>
              </a:lnSpc>
              <a:spcBef>
                <a:spcPct val="50000"/>
              </a:spcBef>
            </a:pPr>
            <a:r>
              <a:rPr kumimoji="1" lang="zh-CN" altLang="en-US" sz="3600" dirty="0">
                <a:latin typeface="Times New Roman" panose="02020603050405020304" pitchFamily="18" charset="0"/>
              </a:rPr>
              <a:t>        状态图</a:t>
            </a:r>
            <a:r>
              <a:rPr kumimoji="1" lang="en-US" altLang="zh-CN" sz="3600" dirty="0">
                <a:latin typeface="Times New Roman" panose="02020603050405020304" pitchFamily="18" charset="0"/>
              </a:rPr>
              <a:t>(State Diagram)</a:t>
            </a:r>
            <a:r>
              <a:rPr kumimoji="1" lang="zh-CN" altLang="en-US" sz="3600" dirty="0">
                <a:latin typeface="Times New Roman" panose="02020603050405020304" pitchFamily="18" charset="0"/>
              </a:rPr>
              <a:t>是时序逻辑电路状态转换图的简称， 它能够直观地描述时序逻辑电路的</a:t>
            </a:r>
            <a:r>
              <a:rPr kumimoji="1" lang="zh-CN" altLang="en-US" sz="3600" dirty="0">
                <a:solidFill>
                  <a:srgbClr val="FF0000"/>
                </a:solidFill>
                <a:latin typeface="Times New Roman" panose="02020603050405020304" pitchFamily="18" charset="0"/>
              </a:rPr>
              <a:t>状态转换关系和输入输出</a:t>
            </a:r>
            <a:r>
              <a:rPr kumimoji="1" lang="zh-CN" altLang="en-US" sz="3600" dirty="0">
                <a:latin typeface="Times New Roman" panose="02020603050405020304" pitchFamily="18" charset="0"/>
              </a:rPr>
              <a:t>关系， 是分析和设计时序逻辑电路的一个重要工具。在状态图中，电路的状态用状态名符号外加圆圈</a:t>
            </a:r>
            <a:r>
              <a:rPr kumimoji="1" lang="en-US" altLang="zh-CN" sz="3600" dirty="0">
                <a:latin typeface="Times New Roman" panose="02020603050405020304" pitchFamily="18" charset="0"/>
              </a:rPr>
              <a:t>(</a:t>
            </a:r>
            <a:r>
              <a:rPr kumimoji="1" lang="zh-CN" altLang="en-US" sz="3600" dirty="0">
                <a:latin typeface="Times New Roman" panose="02020603050405020304" pitchFamily="18" charset="0"/>
              </a:rPr>
              <a:t>称为状态圈</a:t>
            </a:r>
            <a:r>
              <a:rPr kumimoji="1" lang="en-US" altLang="zh-CN" sz="3600" dirty="0">
                <a:latin typeface="Times New Roman" panose="02020603050405020304" pitchFamily="18" charset="0"/>
              </a:rPr>
              <a:t>)</a:t>
            </a:r>
            <a:r>
              <a:rPr kumimoji="1" lang="zh-CN" altLang="en-US" sz="3600" dirty="0">
                <a:latin typeface="Times New Roman" panose="02020603050405020304" pitchFamily="18" charset="0"/>
              </a:rPr>
              <a:t>来表示，状态转换的方向用箭头来表示，箭头旁以</a:t>
            </a:r>
            <a:r>
              <a:rPr kumimoji="1" lang="en-US" altLang="zh-CN" sz="3600" dirty="0">
                <a:latin typeface="Times New Roman" panose="02020603050405020304" pitchFamily="18" charset="0"/>
              </a:rPr>
              <a:t>X/Z</a:t>
            </a:r>
            <a:r>
              <a:rPr kumimoji="1" lang="zh-CN" altLang="en-US" sz="3600" dirty="0">
                <a:latin typeface="Times New Roman" panose="02020603050405020304" pitchFamily="18" charset="0"/>
              </a:rPr>
              <a:t>的形式标出转换的输入条件</a:t>
            </a:r>
            <a:r>
              <a:rPr kumimoji="1" lang="en-US" altLang="zh-CN" sz="3600" dirty="0">
                <a:latin typeface="Times New Roman" panose="02020603050405020304" pitchFamily="18" charset="0"/>
              </a:rPr>
              <a:t>X</a:t>
            </a:r>
            <a:r>
              <a:rPr kumimoji="1" lang="zh-CN" altLang="en-US" sz="3600" dirty="0">
                <a:latin typeface="Times New Roman" panose="02020603050405020304" pitchFamily="18" charset="0"/>
              </a:rPr>
              <a:t>和相应的电路输出</a:t>
            </a:r>
            <a:r>
              <a:rPr kumimoji="1" lang="en-US" altLang="zh-CN" sz="3600" dirty="0">
                <a:latin typeface="Times New Roman" panose="02020603050405020304" pitchFamily="18" charset="0"/>
              </a:rPr>
              <a:t>Z</a:t>
            </a:r>
            <a:r>
              <a:rPr kumimoji="1" lang="zh-CN" altLang="en-US" sz="3600" dirty="0">
                <a:latin typeface="Times New Roman" panose="02020603050405020304" pitchFamily="18" charset="0"/>
              </a:rPr>
              <a:t>，如图所示。该图读法如下：当电路在时刻</a:t>
            </a:r>
            <a:r>
              <a:rPr kumimoji="1" lang="en-US" altLang="zh-CN" sz="3600" dirty="0" err="1">
                <a:latin typeface="Times New Roman" panose="02020603050405020304" pitchFamily="18" charset="0"/>
              </a:rPr>
              <a:t>t</a:t>
            </a:r>
            <a:r>
              <a:rPr kumimoji="1" lang="en-US" altLang="zh-CN" sz="3600" baseline="30000" dirty="0" err="1">
                <a:latin typeface="Times New Roman" panose="02020603050405020304" pitchFamily="18" charset="0"/>
              </a:rPr>
              <a:t>n</a:t>
            </a:r>
            <a:r>
              <a:rPr kumimoji="1" lang="zh-CN" altLang="en-US" sz="3600" dirty="0">
                <a:latin typeface="Times New Roman" panose="02020603050405020304" pitchFamily="18" charset="0"/>
              </a:rPr>
              <a:t>处于现态</a:t>
            </a:r>
            <a:r>
              <a:rPr kumimoji="1" lang="en-US" altLang="zh-CN" sz="3600" dirty="0">
                <a:latin typeface="Times New Roman" panose="02020603050405020304" pitchFamily="18" charset="0"/>
              </a:rPr>
              <a:t>S</a:t>
            </a:r>
            <a:r>
              <a:rPr kumimoji="1" lang="en-US" altLang="zh-CN" sz="3600" i="1" baseline="30000" dirty="0">
                <a:latin typeface="Times New Roman" panose="02020603050405020304" pitchFamily="18" charset="0"/>
              </a:rPr>
              <a:t>i</a:t>
            </a:r>
            <a:r>
              <a:rPr kumimoji="1" lang="zh-CN" altLang="en-US" sz="3600" dirty="0">
                <a:latin typeface="Times New Roman" panose="02020603050405020304" pitchFamily="18" charset="0"/>
              </a:rPr>
              <a:t>而输入为</a:t>
            </a:r>
            <a:r>
              <a:rPr kumimoji="1" lang="en-US" altLang="zh-CN" sz="3600" dirty="0">
                <a:latin typeface="Times New Roman" panose="02020603050405020304" pitchFamily="18" charset="0"/>
              </a:rPr>
              <a:t>X</a:t>
            </a:r>
            <a:r>
              <a:rPr kumimoji="1" lang="en-US" altLang="zh-CN" sz="3600" baseline="30000" dirty="0">
                <a:latin typeface="Times New Roman" panose="02020603050405020304" pitchFamily="18" charset="0"/>
                <a:sym typeface="+mn-ea"/>
              </a:rPr>
              <a:t>n</a:t>
            </a:r>
            <a:r>
              <a:rPr kumimoji="1" lang="zh-CN" altLang="en-US" sz="3600" dirty="0">
                <a:latin typeface="Times New Roman" panose="02020603050405020304" pitchFamily="18" charset="0"/>
              </a:rPr>
              <a:t>时，电路输出为</a:t>
            </a:r>
            <a:r>
              <a:rPr kumimoji="1" lang="en-US" altLang="zh-CN" sz="3600" dirty="0">
                <a:latin typeface="Times New Roman" panose="02020603050405020304" pitchFamily="18" charset="0"/>
              </a:rPr>
              <a:t>Z</a:t>
            </a:r>
            <a:r>
              <a:rPr kumimoji="1" lang="en-US" altLang="zh-CN" sz="3600" baseline="30000" dirty="0">
                <a:latin typeface="Times New Roman" panose="02020603050405020304" pitchFamily="18" charset="0"/>
              </a:rPr>
              <a:t>n</a:t>
            </a:r>
            <a:r>
              <a:rPr kumimoji="1" lang="zh-CN" altLang="en-US" sz="3600" dirty="0">
                <a:latin typeface="Times New Roman" panose="02020603050405020304" pitchFamily="18" charset="0"/>
              </a:rPr>
              <a:t>；在时刻</a:t>
            </a:r>
            <a:r>
              <a:rPr kumimoji="1" lang="en-US" altLang="zh-CN" sz="3600" dirty="0">
                <a:latin typeface="Times New Roman" panose="02020603050405020304" pitchFamily="18" charset="0"/>
              </a:rPr>
              <a:t>t</a:t>
            </a:r>
            <a:r>
              <a:rPr kumimoji="1" lang="en-US" altLang="zh-CN" sz="3600" baseline="30000" dirty="0">
                <a:latin typeface="Times New Roman" panose="02020603050405020304" pitchFamily="18" charset="0"/>
              </a:rPr>
              <a:t>n+1</a:t>
            </a:r>
            <a:r>
              <a:rPr kumimoji="1" lang="zh-CN" altLang="en-US" sz="3600" dirty="0">
                <a:latin typeface="Times New Roman" panose="02020603050405020304" pitchFamily="18" charset="0"/>
              </a:rPr>
              <a:t>，电路将转换到次态</a:t>
            </a:r>
            <a:r>
              <a:rPr kumimoji="1" lang="en-US" altLang="zh-CN" sz="3600" dirty="0" err="1">
                <a:latin typeface="Times New Roman" panose="02020603050405020304" pitchFamily="18" charset="0"/>
              </a:rPr>
              <a:t>S</a:t>
            </a:r>
            <a:r>
              <a:rPr kumimoji="1" lang="en-US" altLang="zh-CN" sz="3600" i="1" baseline="30000" dirty="0" err="1">
                <a:latin typeface="Times New Roman" panose="02020603050405020304" pitchFamily="18" charset="0"/>
              </a:rPr>
              <a:t>j</a:t>
            </a:r>
            <a:r>
              <a:rPr kumimoji="1" lang="zh-CN" altLang="en-US" sz="3600" dirty="0">
                <a:latin typeface="Times New Roman" panose="02020603050405020304" pitchFamily="18" charset="0"/>
              </a:rPr>
              <a:t>。 </a:t>
            </a:r>
            <a:endParaRPr kumimoji="1" lang="zh-CN" altLang="en-US" sz="36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636010" y="3662680"/>
            <a:ext cx="1214120" cy="590550"/>
          </a:xfrm>
          <a:prstGeom prst="rect">
            <a:avLst/>
          </a:prstGeom>
          <a:noFill/>
          <a:ln w="9525">
            <a:noFill/>
            <a:miter lim="800000"/>
          </a:ln>
        </p:spPr>
        <p:txBody>
          <a:bodyPr wrap="none">
            <a:noAutofit/>
          </a:bodyPr>
          <a:lstStyle/>
          <a:p>
            <a:pPr>
              <a:spcBef>
                <a:spcPct val="50000"/>
              </a:spcBef>
            </a:pPr>
            <a:r>
              <a:rPr kumimoji="1" lang="zh-CN" altLang="en-US" sz="3600" dirty="0">
                <a:latin typeface="Times New Roman" panose="02020603050405020304" pitchFamily="18" charset="0"/>
              </a:rPr>
              <a:t>状态图</a:t>
            </a:r>
            <a:endParaRPr kumimoji="1" lang="zh-CN" altLang="en-US" sz="3600" dirty="0">
              <a:latin typeface="Times New Roman" panose="02020603050405020304" pitchFamily="18" charset="0"/>
            </a:endParaRPr>
          </a:p>
        </p:txBody>
      </p:sp>
      <p:graphicFrame>
        <p:nvGraphicFramePr>
          <p:cNvPr id="5122" name="Object 3"/>
          <p:cNvGraphicFramePr>
            <a:graphicFrameLocks noChangeAspect="1"/>
          </p:cNvGraphicFramePr>
          <p:nvPr/>
        </p:nvGraphicFramePr>
        <p:xfrm>
          <a:off x="1981200" y="2209800"/>
          <a:ext cx="4800600" cy="1452563"/>
        </p:xfrm>
        <a:graphic>
          <a:graphicData uri="http://schemas.openxmlformats.org/presentationml/2006/ole">
            <mc:AlternateContent xmlns:mc="http://schemas.openxmlformats.org/markup-compatibility/2006">
              <mc:Choice xmlns:v="urn:schemas-microsoft-com:vml" Requires="v">
                <p:oleObj spid="_x0000_s484360" name="Visio" r:id="rId1" imgW="1181100" imgH="358140" progId="Visio.Drawing.11">
                  <p:embed/>
                </p:oleObj>
              </mc:Choice>
              <mc:Fallback>
                <p:oleObj name="Visio" r:id="rId1" imgW="1181100" imgH="35814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09800"/>
                        <a:ext cx="4800600"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2"/>
          <p:cNvSpPr>
            <a:spLocks noGrp="1" noChangeArrowheads="1"/>
          </p:cNvSpPr>
          <p:nvPr>
            <p:ph type="title" idx="4294967295"/>
          </p:nvPr>
        </p:nvSpPr>
        <p:spPr/>
        <p:txBody>
          <a:bodyPr/>
          <a:lstStyle/>
          <a:p>
            <a:r>
              <a:rPr lang="zh-CN" altLang="en-US" dirty="0" smtClean="0">
                <a:ea typeface="宋体" panose="02010600030101010101" pitchFamily="2" charset="-122"/>
              </a:rPr>
              <a:t>有限状态机</a:t>
            </a:r>
            <a:endParaRPr lang="en-US" altLang="zh-CN" dirty="0">
              <a:ea typeface="宋体" panose="02010600030101010101" pitchFamily="2" charset="-122"/>
            </a:endParaRPr>
          </a:p>
        </p:txBody>
      </p:sp>
      <p:sp>
        <p:nvSpPr>
          <p:cNvPr id="398340" name="Rectangle 3"/>
          <p:cNvSpPr>
            <a:spLocks noGrp="1" noChangeArrowheads="1"/>
          </p:cNvSpPr>
          <p:nvPr>
            <p:ph type="body" idx="4294967295"/>
          </p:nvPr>
        </p:nvSpPr>
        <p:spPr>
          <a:xfrm>
            <a:off x="228600" y="1143000"/>
            <a:ext cx="8686800" cy="5280025"/>
          </a:xfrm>
        </p:spPr>
        <p:txBody>
          <a:bodyPr/>
          <a:lstStyle/>
          <a:p>
            <a:pPr marL="457200" indent="-457200">
              <a:buFont typeface="Wingdings" panose="05000000000000000000" pitchFamily="2" charset="2"/>
              <a:buNone/>
            </a:pPr>
            <a:r>
              <a:rPr lang="zh-CN" altLang="en-US" sz="2800" dirty="0" smtClean="0">
                <a:ea typeface="宋体" panose="02010600030101010101" pitchFamily="2" charset="-122"/>
              </a:rPr>
              <a:t>有限状态机的</a:t>
            </a:r>
            <a:r>
              <a:rPr lang="en-US" altLang="zh-CN" sz="2800" dirty="0" smtClean="0">
                <a:ea typeface="宋体" panose="02010600030101010101" pitchFamily="2" charset="-122"/>
              </a:rPr>
              <a:t>5</a:t>
            </a:r>
            <a:r>
              <a:rPr lang="zh-CN" altLang="en-US" sz="2800" dirty="0" smtClean="0">
                <a:ea typeface="宋体" panose="02010600030101010101" pitchFamily="2" charset="-122"/>
              </a:rPr>
              <a:t>个组成部分</a:t>
            </a:r>
            <a:r>
              <a:rPr lang="en-US" altLang="zh-CN" sz="2800" dirty="0" smtClean="0">
                <a:ea typeface="宋体" panose="02010600030101010101" pitchFamily="2" charset="-122"/>
              </a:rPr>
              <a:t>:</a:t>
            </a:r>
            <a:endParaRPr lang="en-US" altLang="zh-CN" sz="2800" dirty="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状态</a:t>
            </a:r>
            <a:r>
              <a:rPr lang="en-US" altLang="zh-CN" sz="2400" dirty="0" smtClean="0">
                <a:ea typeface="宋体" panose="02010600030101010101" pitchFamily="2" charset="-122"/>
              </a:rPr>
              <a:t>(</a:t>
            </a:r>
            <a:r>
              <a:rPr lang="zh-CN" altLang="en-US" sz="2400" dirty="0" smtClean="0">
                <a:ea typeface="宋体" panose="02010600030101010101" pitchFamily="2" charset="-122"/>
              </a:rPr>
              <a:t>有限数目</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外部输入</a:t>
            </a:r>
            <a:r>
              <a:rPr lang="en-US" altLang="zh-CN" sz="2400" dirty="0" smtClean="0">
                <a:ea typeface="宋体" panose="02010600030101010101" pitchFamily="2" charset="-122"/>
              </a:rPr>
              <a:t>(</a:t>
            </a:r>
            <a:r>
              <a:rPr lang="zh-CN" altLang="en-US" sz="2400" dirty="0" smtClean="0">
                <a:ea typeface="宋体" panose="02010600030101010101" pitchFamily="2" charset="-122"/>
              </a:rPr>
              <a:t>有限数目</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对外输出</a:t>
            </a:r>
            <a:r>
              <a:rPr lang="en-US" altLang="zh-CN" sz="2400" dirty="0" smtClean="0">
                <a:ea typeface="宋体" panose="02010600030101010101" pitchFamily="2" charset="-122"/>
              </a:rPr>
              <a:t>(</a:t>
            </a:r>
            <a:r>
              <a:rPr lang="zh-CN" altLang="en-US" sz="2400" dirty="0" smtClean="0">
                <a:ea typeface="宋体" panose="02010600030101010101" pitchFamily="2" charset="-122"/>
              </a:rPr>
              <a:t>有限数目</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任意状态间转移</a:t>
            </a:r>
            <a:r>
              <a:rPr lang="en-US" altLang="zh-CN" sz="2400" dirty="0" smtClean="0">
                <a:ea typeface="宋体" panose="02010600030101010101" pitchFamily="2" charset="-122"/>
              </a:rPr>
              <a:t>(</a:t>
            </a:r>
            <a:r>
              <a:rPr lang="zh-CN" altLang="en-US" sz="2400" dirty="0" smtClean="0">
                <a:ea typeface="宋体" panose="02010600030101010101" pitchFamily="2" charset="-122"/>
              </a:rPr>
              <a:t>显式注明</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buFontTx/>
              <a:buAutoNum type="arabicPeriod"/>
            </a:pPr>
            <a:r>
              <a:rPr lang="zh-CN" altLang="en-US" sz="2400" dirty="0" smtClean="0">
                <a:ea typeface="宋体" panose="02010600030101010101" pitchFamily="2" charset="-122"/>
              </a:rPr>
              <a:t>对外输出操作</a:t>
            </a:r>
            <a:r>
              <a:rPr lang="en-US" altLang="zh-CN" sz="2400" dirty="0" smtClean="0">
                <a:ea typeface="宋体" panose="02010600030101010101" pitchFamily="2" charset="-122"/>
              </a:rPr>
              <a:t>(</a:t>
            </a:r>
            <a:r>
              <a:rPr lang="zh-CN" altLang="en-US" sz="2400" dirty="0" smtClean="0">
                <a:ea typeface="宋体" panose="02010600030101010101" pitchFamily="2" charset="-122"/>
              </a:rPr>
              <a:t>显式注明</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buFont typeface="Wingdings" panose="05000000000000000000" pitchFamily="2" charset="2"/>
              <a:buNone/>
            </a:pPr>
            <a:endParaRPr lang="en-US" altLang="zh-CN" dirty="0">
              <a:ea typeface="宋体" panose="02010600030101010101" pitchFamily="2" charset="-122"/>
            </a:endParaRPr>
          </a:p>
          <a:p>
            <a:pPr marL="722630" lvl="1" indent="-381000"/>
            <a:r>
              <a:rPr lang="zh-CN" altLang="en-US" sz="2400" dirty="0" smtClean="0"/>
              <a:t>输入可产生状态转移</a:t>
            </a:r>
            <a:endParaRPr lang="en-US" altLang="zh-CN" sz="2400" dirty="0"/>
          </a:p>
          <a:p>
            <a:pPr marL="722630" lvl="1" indent="-381000"/>
            <a:r>
              <a:rPr lang="zh-CN" altLang="en-US" sz="2400" dirty="0" smtClean="0"/>
              <a:t>输出可以由</a:t>
            </a:r>
            <a:r>
              <a:rPr lang="en-US" altLang="zh-CN" sz="2400" dirty="0" smtClean="0"/>
              <a:t>1)</a:t>
            </a:r>
            <a:r>
              <a:rPr lang="zh-CN" altLang="en-US" sz="2400" dirty="0" smtClean="0"/>
              <a:t>当前状态决定</a:t>
            </a:r>
            <a:endParaRPr lang="en-US" altLang="zh-CN" sz="2400" dirty="0" smtClean="0"/>
          </a:p>
          <a:p>
            <a:pPr marL="722630" lvl="1" indent="-381000"/>
            <a:r>
              <a:rPr lang="zh-CN" altLang="en-US" sz="2400" dirty="0" smtClean="0"/>
              <a:t>                </a:t>
            </a:r>
            <a:r>
              <a:rPr lang="en-US" altLang="zh-CN" sz="2400" dirty="0" smtClean="0"/>
              <a:t>2)</a:t>
            </a:r>
            <a:r>
              <a:rPr lang="zh-CN" altLang="en-US" sz="2400" dirty="0" smtClean="0"/>
              <a:t>当前状态</a:t>
            </a:r>
            <a:r>
              <a:rPr lang="en-US" altLang="zh-CN" sz="2400" dirty="0" smtClean="0"/>
              <a:t>+</a:t>
            </a:r>
            <a:r>
              <a:rPr lang="zh-CN" altLang="en-US" sz="2400" dirty="0" smtClean="0"/>
              <a:t>输入</a:t>
            </a:r>
            <a:endParaRPr lang="en-US" altLang="zh-CN"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0" name="Picture 2" descr="有限状态机（FSM）学习总结 - enjoy_yourself_ok - enjoy_yourself_ok的博客"/>
          <p:cNvPicPr>
            <a:picLocks noChangeAspect="1" noChangeArrowheads="1"/>
          </p:cNvPicPr>
          <p:nvPr/>
        </p:nvPicPr>
        <p:blipFill>
          <a:blip r:embed="rId1" cstate="print"/>
          <a:srcRect/>
          <a:stretch>
            <a:fillRect/>
          </a:stretch>
        </p:blipFill>
        <p:spPr bwMode="auto">
          <a:xfrm>
            <a:off x="0" y="332656"/>
            <a:ext cx="8790561" cy="4608512"/>
          </a:xfrm>
          <a:prstGeom prst="rect">
            <a:avLst/>
          </a:prstGeom>
          <a:noFill/>
        </p:spPr>
      </p:pic>
      <p:sp>
        <p:nvSpPr>
          <p:cNvPr id="3" name="矩形 2"/>
          <p:cNvSpPr/>
          <p:nvPr/>
        </p:nvSpPr>
        <p:spPr>
          <a:xfrm>
            <a:off x="611560" y="0"/>
            <a:ext cx="7128792" cy="913070"/>
          </a:xfrm>
          <a:prstGeom prst="rect">
            <a:avLst/>
          </a:prstGeom>
        </p:spPr>
        <p:txBody>
          <a:bodyPr wrap="square">
            <a:spAutoFit/>
          </a:bodyPr>
          <a:lstStyle/>
          <a:p>
            <a:pPr marL="722630" lvl="1" indent="-381000"/>
            <a:r>
              <a:rPr lang="zh-CN" altLang="en-US" sz="4000" b="1" dirty="0" smtClean="0"/>
              <a:t>输出可以由</a:t>
            </a:r>
            <a:r>
              <a:rPr lang="en-US" altLang="zh-CN" sz="4000" b="1" dirty="0" smtClean="0"/>
              <a:t>1)</a:t>
            </a:r>
            <a:r>
              <a:rPr lang="zh-CN" altLang="en-US" sz="4000" b="1" dirty="0" smtClean="0"/>
              <a:t>当前状态决定</a:t>
            </a:r>
            <a:endParaRPr lang="en-US" altLang="zh-CN" sz="4000" b="1" dirty="0" smtClean="0"/>
          </a:p>
          <a:p>
            <a:pPr marL="722630" lvl="1" indent="-381000"/>
            <a:r>
              <a:rPr lang="zh-CN" altLang="en-US" sz="4000" b="1" dirty="0" smtClean="0"/>
              <a:t>                   </a:t>
            </a:r>
            <a:r>
              <a:rPr lang="en-US" altLang="zh-CN" sz="4000" b="1" dirty="0" smtClean="0"/>
              <a:t>2)</a:t>
            </a:r>
            <a:r>
              <a:rPr lang="zh-CN" altLang="en-US" sz="4000" b="1" dirty="0" smtClean="0"/>
              <a:t>当前状态</a:t>
            </a:r>
            <a:r>
              <a:rPr lang="en-US" altLang="zh-CN" sz="4000" b="1" dirty="0" smtClean="0"/>
              <a:t>+</a:t>
            </a:r>
            <a:r>
              <a:rPr lang="zh-CN" altLang="en-US" sz="4000" b="1" dirty="0" smtClean="0"/>
              <a:t>输入</a:t>
            </a:r>
            <a:endParaRPr lang="en-US" altLang="zh-CN" sz="4000" b="1" dirty="0"/>
          </a:p>
        </p:txBody>
      </p:sp>
      <p:pic>
        <p:nvPicPr>
          <p:cNvPr id="508932" name="Picture 4" descr="Moore型状态机的结构框图"/>
          <p:cNvPicPr>
            <a:picLocks noChangeAspect="1" noChangeArrowheads="1"/>
          </p:cNvPicPr>
          <p:nvPr/>
        </p:nvPicPr>
        <p:blipFill>
          <a:blip r:embed="rId2" cstate="print"/>
          <a:srcRect/>
          <a:stretch>
            <a:fillRect/>
          </a:stretch>
        </p:blipFill>
        <p:spPr bwMode="auto">
          <a:xfrm>
            <a:off x="4572000" y="4653136"/>
            <a:ext cx="4400550" cy="1790701"/>
          </a:xfrm>
          <a:prstGeom prst="rect">
            <a:avLst/>
          </a:prstGeom>
          <a:noFill/>
        </p:spPr>
      </p:pic>
      <p:pic>
        <p:nvPicPr>
          <p:cNvPr id="508934" name="Picture 6" descr="Mealy型有限状态机的结构框图"/>
          <p:cNvPicPr>
            <a:picLocks noChangeAspect="1" noChangeArrowheads="1"/>
          </p:cNvPicPr>
          <p:nvPr/>
        </p:nvPicPr>
        <p:blipFill>
          <a:blip r:embed="rId3" cstate="print"/>
          <a:srcRect/>
          <a:stretch>
            <a:fillRect/>
          </a:stretch>
        </p:blipFill>
        <p:spPr bwMode="auto">
          <a:xfrm>
            <a:off x="0" y="4581128"/>
            <a:ext cx="4371975" cy="2000251"/>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190500" y="533400"/>
            <a:ext cx="8763000" cy="2743200"/>
          </a:xfrm>
          <a:prstGeom prst="rect">
            <a:avLst/>
          </a:prstGeom>
          <a:noFill/>
          <a:ln w="9525">
            <a:noFill/>
            <a:miter lim="800000"/>
          </a:ln>
        </p:spPr>
        <p:txBody>
          <a:bodyPr>
            <a:spAutoFit/>
          </a:bodyPr>
          <a:lstStyle/>
          <a:p>
            <a:pPr>
              <a:lnSpc>
                <a:spcPct val="135000"/>
              </a:lnSpc>
              <a:spcBef>
                <a:spcPct val="50000"/>
              </a:spcBef>
            </a:pPr>
            <a:r>
              <a:rPr kumimoji="1" lang="en-US" altLang="zh-CN" sz="2400" dirty="0">
                <a:latin typeface="Times New Roman" panose="02020603050405020304" pitchFamily="18" charset="0"/>
              </a:rPr>
              <a:t>        </a:t>
            </a:r>
            <a:r>
              <a:rPr kumimoji="1" lang="en-US" altLang="zh-CN" sz="3600" dirty="0">
                <a:latin typeface="Times New Roman" panose="02020603050405020304" pitchFamily="18" charset="0"/>
              </a:rPr>
              <a:t>【</a:t>
            </a:r>
            <a:r>
              <a:rPr kumimoji="1" lang="zh-CN" altLang="en-US" sz="3600" dirty="0">
                <a:latin typeface="Times New Roman" panose="02020603050405020304" pitchFamily="18" charset="0"/>
              </a:rPr>
              <a:t>例</a:t>
            </a:r>
            <a:r>
              <a:rPr kumimoji="1" lang="en-US" altLang="zh-CN" sz="3600" dirty="0">
                <a:latin typeface="Times New Roman" panose="02020603050405020304" pitchFamily="18" charset="0"/>
              </a:rPr>
              <a:t>】 </a:t>
            </a:r>
            <a:r>
              <a:rPr kumimoji="1" lang="zh-CN" altLang="en-US" sz="3600" dirty="0">
                <a:latin typeface="Times New Roman" panose="02020603050405020304" pitchFamily="18" charset="0"/>
              </a:rPr>
              <a:t>某时序逻辑电路的状态图如图所示。假定电路现在处于状态</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zh-CN" altLang="en-US" sz="3600" dirty="0">
                <a:latin typeface="Times New Roman" panose="02020603050405020304" pitchFamily="18" charset="0"/>
              </a:rPr>
              <a:t>，试确定电路输入序列为</a:t>
            </a:r>
            <a:r>
              <a:rPr kumimoji="1" lang="en-US" altLang="zh-CN" sz="3600" dirty="0">
                <a:latin typeface="Times New Roman" panose="02020603050405020304" pitchFamily="18" charset="0"/>
              </a:rPr>
              <a:t>X=1000010110</a:t>
            </a:r>
            <a:r>
              <a:rPr kumimoji="1" lang="zh-CN" altLang="en-US" sz="3600" dirty="0">
                <a:latin typeface="Times New Roman" panose="02020603050405020304" pitchFamily="18" charset="0"/>
              </a:rPr>
              <a:t>时的状态序列和输出序列，并说明最后一位输入后电路所处的状态。</a:t>
            </a:r>
            <a:endParaRPr kumimoji="1" lang="zh-CN" altLang="en-US" sz="3600" dirty="0">
              <a:latin typeface="Times New Roman" panose="02020603050405020304" pitchFamily="18" charset="0"/>
            </a:endParaRPr>
          </a:p>
          <a:p>
            <a:pPr>
              <a:lnSpc>
                <a:spcPct val="135000"/>
              </a:lnSpc>
              <a:spcBef>
                <a:spcPct val="50000"/>
              </a:spcBef>
            </a:pPr>
            <a:r>
              <a:rPr kumimoji="1" lang="zh-CN" altLang="en-US" sz="3600" dirty="0">
                <a:latin typeface="Times New Roman" panose="02020603050405020304" pitchFamily="18" charset="0"/>
              </a:rPr>
              <a:t>        </a:t>
            </a:r>
            <a:r>
              <a:rPr kumimoji="1" lang="zh-CN" altLang="en-US" sz="3600" b="1" dirty="0">
                <a:latin typeface="Times New Roman" panose="02020603050405020304" pitchFamily="18" charset="0"/>
              </a:rPr>
              <a:t>解</a:t>
            </a:r>
            <a:r>
              <a:rPr kumimoji="1" lang="zh-CN" altLang="en-US" sz="3600" dirty="0">
                <a:latin typeface="Times New Roman" panose="02020603050405020304" pitchFamily="18" charset="0"/>
              </a:rPr>
              <a:t> 根据电路的状态图、初始状态及输入序列，可以推导如下：</a:t>
            </a:r>
            <a:endParaRPr kumimoji="1" lang="zh-CN" altLang="en-US" sz="3600" dirty="0">
              <a:latin typeface="Times New Roman" panose="02020603050405020304" pitchFamily="18" charset="0"/>
            </a:endParaRPr>
          </a:p>
        </p:txBody>
      </p:sp>
      <p:graphicFrame>
        <p:nvGraphicFramePr>
          <p:cNvPr id="6146" name="Object 4"/>
          <p:cNvGraphicFramePr>
            <a:graphicFrameLocks noChangeAspect="1"/>
          </p:cNvGraphicFramePr>
          <p:nvPr/>
        </p:nvGraphicFramePr>
        <p:xfrm>
          <a:off x="1619250" y="2924175"/>
          <a:ext cx="5618163" cy="3424238"/>
        </p:xfrm>
        <a:graphic>
          <a:graphicData uri="http://schemas.openxmlformats.org/presentationml/2006/ole">
            <mc:AlternateContent xmlns:mc="http://schemas.openxmlformats.org/markup-compatibility/2006">
              <mc:Choice xmlns:v="urn:schemas-microsoft-com:vml" Requires="v">
                <p:oleObj spid="_x0000_s485384" name="VISIO" r:id="rId1" imgW="2087880" imgH="1379220" progId="Visio.Drawing.11">
                  <p:embed/>
                </p:oleObj>
              </mc:Choice>
              <mc:Fallback>
                <p:oleObj name="VISIO" r:id="rId1" imgW="2087880" imgH="137922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924175"/>
                        <a:ext cx="5618163" cy="34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5"/>
          <p:cNvSpPr txBox="1">
            <a:spLocks noChangeArrowheads="1"/>
          </p:cNvSpPr>
          <p:nvPr/>
        </p:nvSpPr>
        <p:spPr bwMode="auto">
          <a:xfrm>
            <a:off x="3851275" y="6400800"/>
            <a:ext cx="1098550" cy="457200"/>
          </a:xfrm>
          <a:prstGeom prst="rect">
            <a:avLst/>
          </a:prstGeom>
          <a:noFill/>
          <a:ln w="9525">
            <a:noFill/>
            <a:miter lim="800000"/>
          </a:ln>
        </p:spPr>
        <p:txBody>
          <a:bodyPr>
            <a:spAutoFit/>
          </a:bodyPr>
          <a:lstStyle/>
          <a:p>
            <a:r>
              <a:rPr kumimoji="1" lang="zh-CN" altLang="en-US" sz="2400">
                <a:latin typeface="Times New Roman" panose="02020603050405020304" pitchFamily="18" charset="0"/>
              </a:rPr>
              <a:t>状态图</a:t>
            </a:r>
            <a:endParaRPr kumimoji="1" lang="zh-CN" altLang="en-US" sz="24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899592" y="548680"/>
            <a:ext cx="6747360" cy="3231654"/>
          </a:xfrm>
          <a:prstGeom prst="rect">
            <a:avLst/>
          </a:prstGeom>
          <a:noFill/>
          <a:ln w="9525">
            <a:noFill/>
            <a:miter lim="800000"/>
          </a:ln>
        </p:spPr>
        <p:txBody>
          <a:bodyPr wrap="none">
            <a:spAutoFit/>
          </a:bodyPr>
          <a:lstStyle/>
          <a:p>
            <a:pPr>
              <a:lnSpc>
                <a:spcPct val="170000"/>
              </a:lnSpc>
            </a:pPr>
            <a:r>
              <a:rPr kumimoji="1" lang="zh-CN" altLang="en-US" sz="3600" dirty="0">
                <a:latin typeface="Times New Roman" panose="02020603050405020304" pitchFamily="18" charset="0"/>
              </a:rPr>
              <a:t>时刻         </a:t>
            </a:r>
            <a:r>
              <a:rPr kumimoji="1" lang="en-US" altLang="zh-CN" sz="3600" dirty="0">
                <a:latin typeface="Times New Roman" panose="02020603050405020304" pitchFamily="18" charset="0"/>
              </a:rPr>
              <a:t>0     1     2     3     4    5     6     7     8     9</a:t>
            </a:r>
            <a:endParaRPr kumimoji="1" lang="en-US" altLang="zh-CN" sz="3600" dirty="0">
              <a:latin typeface="Times New Roman" panose="02020603050405020304" pitchFamily="18" charset="0"/>
            </a:endParaRPr>
          </a:p>
          <a:p>
            <a:pPr>
              <a:lnSpc>
                <a:spcPct val="170000"/>
              </a:lnSpc>
            </a:pPr>
            <a:r>
              <a:rPr kumimoji="1" lang="zh-CN" altLang="en-US" sz="3600" dirty="0">
                <a:latin typeface="Times New Roman" panose="02020603050405020304" pitchFamily="18" charset="0"/>
              </a:rPr>
              <a:t>输入</a:t>
            </a:r>
            <a:r>
              <a:rPr kumimoji="1" lang="en-US" altLang="zh-CN" sz="3600" dirty="0">
                <a:latin typeface="Times New Roman" panose="02020603050405020304" pitchFamily="18" charset="0"/>
              </a:rPr>
              <a:t>X      1     0     0     0     0    1     0     1     1     0</a:t>
            </a:r>
            <a:endParaRPr kumimoji="1" lang="en-US" altLang="zh-CN" sz="3600" dirty="0">
              <a:latin typeface="Times New Roman" panose="02020603050405020304" pitchFamily="18" charset="0"/>
            </a:endParaRPr>
          </a:p>
          <a:p>
            <a:pPr>
              <a:lnSpc>
                <a:spcPct val="170000"/>
              </a:lnSpc>
            </a:pPr>
            <a:r>
              <a:rPr kumimoji="1" lang="zh-CN" altLang="en-US" sz="3600" dirty="0">
                <a:latin typeface="Times New Roman" panose="02020603050405020304" pitchFamily="18" charset="0"/>
              </a:rPr>
              <a:t>现态         </a:t>
            </a:r>
            <a:r>
              <a:rPr kumimoji="1" lang="en-US" altLang="zh-CN" sz="3600" dirty="0" smtClean="0">
                <a:latin typeface="Times New Roman" panose="02020603050405020304" pitchFamily="18" charset="0"/>
              </a:rPr>
              <a:t>S</a:t>
            </a:r>
            <a:r>
              <a:rPr kumimoji="1" lang="en-US" altLang="zh-CN" sz="3600" baseline="-25000" dirty="0" smtClean="0">
                <a:latin typeface="Times New Roman" panose="02020603050405020304" pitchFamily="18" charset="0"/>
              </a:rPr>
              <a:t>0</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 </a:t>
            </a:r>
            <a:r>
              <a:rPr kumimoji="1" lang="zh-CN" altLang="en-US" sz="3600" dirty="0" smtClean="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 </a:t>
            </a:r>
            <a:r>
              <a:rPr kumimoji="1" lang="zh-CN" altLang="en-US" sz="3600" dirty="0" smtClean="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3</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err="1">
                <a:latin typeface="Times New Roman" panose="02020603050405020304" pitchFamily="18" charset="0"/>
              </a:rPr>
              <a:t>S</a:t>
            </a:r>
            <a:r>
              <a:rPr kumimoji="1" lang="en-US" altLang="zh-CN" sz="3600" baseline="-25000" dirty="0" err="1">
                <a:latin typeface="Times New Roman" panose="02020603050405020304" pitchFamily="18" charset="0"/>
              </a:rPr>
              <a:t>0</a:t>
            </a:r>
            <a:r>
              <a:rPr kumimoji="1" lang="en-US" altLang="zh-CN" sz="3600" dirty="0">
                <a:latin typeface="Times New Roman" panose="02020603050405020304" pitchFamily="18" charset="0"/>
              </a:rPr>
              <a:t>   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   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endParaRPr kumimoji="1" lang="en-US" altLang="zh-CN" sz="3600" dirty="0">
              <a:latin typeface="Times New Roman" panose="02020603050405020304" pitchFamily="18" charset="0"/>
            </a:endParaRPr>
          </a:p>
          <a:p>
            <a:pPr>
              <a:lnSpc>
                <a:spcPct val="170000"/>
              </a:lnSpc>
            </a:pPr>
            <a:r>
              <a:rPr kumimoji="1" lang="zh-CN" altLang="en-US" sz="3600" dirty="0">
                <a:latin typeface="Times New Roman" panose="02020603050405020304" pitchFamily="18" charset="0"/>
              </a:rPr>
              <a:t>次态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   </a:t>
            </a:r>
            <a:r>
              <a:rPr kumimoji="1" lang="en-US" altLang="zh-CN" sz="3600" dirty="0" smtClean="0">
                <a:latin typeface="Times New Roman" panose="02020603050405020304" pitchFamily="18" charset="0"/>
              </a:rPr>
              <a:t>S</a:t>
            </a:r>
            <a:r>
              <a:rPr kumimoji="1" lang="en-US" altLang="zh-CN" sz="3600" baseline="-25000" dirty="0" smtClean="0">
                <a:latin typeface="Times New Roman" panose="02020603050405020304" pitchFamily="18" charset="0"/>
              </a:rPr>
              <a:t>2</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3</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  </a:t>
            </a:r>
            <a:r>
              <a:rPr kumimoji="1" lang="en-US" altLang="zh-CN" sz="3600" dirty="0" smtClean="0">
                <a:latin typeface="Times New Roman" panose="02020603050405020304" pitchFamily="18" charset="0"/>
              </a:rPr>
              <a:t> </a:t>
            </a:r>
            <a:r>
              <a:rPr kumimoji="1" lang="en-US" altLang="zh-CN" sz="3600" dirty="0" err="1">
                <a:latin typeface="Times New Roman" panose="02020603050405020304" pitchFamily="18" charset="0"/>
              </a:rPr>
              <a:t>S</a:t>
            </a:r>
            <a:r>
              <a:rPr kumimoji="1" lang="en-US" altLang="zh-CN" sz="3600" baseline="-25000" dirty="0" err="1">
                <a:latin typeface="Times New Roman" panose="02020603050405020304" pitchFamily="18" charset="0"/>
              </a:rPr>
              <a:t>0</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 </a:t>
            </a:r>
            <a:r>
              <a:rPr kumimoji="1" lang="en-US" altLang="zh-CN" sz="3600" baseline="-25000" dirty="0" smtClean="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   </a:t>
            </a:r>
            <a:r>
              <a:rPr kumimoji="1" lang="en-US" altLang="zh-CN" sz="3600" dirty="0" smtClean="0">
                <a:latin typeface="Times New Roman" panose="02020603050405020304" pitchFamily="18" charset="0"/>
              </a:rPr>
              <a:t>S</a:t>
            </a:r>
            <a:r>
              <a:rPr kumimoji="1" lang="en-US" altLang="zh-CN" sz="3600" baseline="-25000" dirty="0" smtClean="0">
                <a:latin typeface="Times New Roman" panose="02020603050405020304" pitchFamily="18" charset="0"/>
              </a:rPr>
              <a:t>0  </a:t>
            </a:r>
            <a:r>
              <a:rPr kumimoji="1" lang="en-US" altLang="zh-CN" sz="3600" dirty="0" smtClean="0">
                <a:latin typeface="Times New Roman" panose="02020603050405020304" pitchFamily="18" charset="0"/>
              </a:rPr>
              <a:t> S</a:t>
            </a:r>
            <a:r>
              <a:rPr kumimoji="1" lang="en-US" altLang="zh-CN" sz="3600" baseline="-25000" dirty="0" smtClean="0">
                <a:latin typeface="Times New Roman" panose="02020603050405020304" pitchFamily="18" charset="0"/>
              </a:rPr>
              <a:t>1</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endParaRPr kumimoji="1" lang="en-US" altLang="zh-CN" sz="3600" dirty="0">
              <a:latin typeface="Times New Roman" panose="02020603050405020304" pitchFamily="18" charset="0"/>
            </a:endParaRPr>
          </a:p>
          <a:p>
            <a:pPr>
              <a:lnSpc>
                <a:spcPct val="170000"/>
              </a:lnSpc>
            </a:pPr>
            <a:r>
              <a:rPr kumimoji="1" lang="zh-CN" altLang="en-US" sz="3600" dirty="0">
                <a:latin typeface="Times New Roman" panose="02020603050405020304" pitchFamily="18" charset="0"/>
              </a:rPr>
              <a:t>输出</a:t>
            </a:r>
            <a:r>
              <a:rPr kumimoji="1" lang="en-US" altLang="zh-CN" sz="3600" dirty="0">
                <a:latin typeface="Times New Roman" panose="02020603050405020304" pitchFamily="18" charset="0"/>
              </a:rPr>
              <a:t>Z     </a:t>
            </a:r>
            <a:r>
              <a:rPr kumimoji="1" lang="zh-CN" altLang="en-US" sz="3600" dirty="0" smtClean="0">
                <a:latin typeface="Times New Roman" panose="02020603050405020304" pitchFamily="18" charset="0"/>
              </a:rPr>
              <a:t> </a:t>
            </a:r>
            <a:r>
              <a:rPr kumimoji="1" lang="en-US" altLang="zh-CN" sz="3600" dirty="0" smtClean="0">
                <a:latin typeface="Times New Roman" panose="02020603050405020304" pitchFamily="18" charset="0"/>
              </a:rPr>
              <a:t> </a:t>
            </a:r>
            <a:r>
              <a:rPr kumimoji="1" lang="en-US" altLang="zh-CN" sz="3600" dirty="0">
                <a:latin typeface="Times New Roman" panose="02020603050405020304" pitchFamily="18" charset="0"/>
              </a:rPr>
              <a:t>0      0     0     1     0    0     0    1      0    0</a:t>
            </a:r>
            <a:endParaRPr kumimoji="1" lang="en-US" altLang="zh-CN" sz="3600" dirty="0">
              <a:latin typeface="Times New Roman" panose="02020603050405020304" pitchFamily="18" charset="0"/>
            </a:endParaRPr>
          </a:p>
        </p:txBody>
      </p:sp>
      <p:sp>
        <p:nvSpPr>
          <p:cNvPr id="82947" name="Text Box 5"/>
          <p:cNvSpPr txBox="1">
            <a:spLocks noChangeArrowheads="1"/>
          </p:cNvSpPr>
          <p:nvPr/>
        </p:nvSpPr>
        <p:spPr bwMode="auto">
          <a:xfrm>
            <a:off x="323528" y="3789040"/>
            <a:ext cx="8496622" cy="2086725"/>
          </a:xfrm>
          <a:prstGeom prst="rect">
            <a:avLst/>
          </a:prstGeom>
          <a:noFill/>
          <a:ln w="9525">
            <a:noFill/>
            <a:miter lim="800000"/>
          </a:ln>
        </p:spPr>
        <p:txBody>
          <a:bodyPr wrap="square">
            <a:spAutoFit/>
          </a:bodyPr>
          <a:lstStyle/>
          <a:p>
            <a:pPr>
              <a:lnSpc>
                <a:spcPct val="180000"/>
              </a:lnSpc>
              <a:spcBef>
                <a:spcPct val="50000"/>
              </a:spcBef>
            </a:pPr>
            <a:r>
              <a:rPr kumimoji="1" lang="en-US" altLang="zh-CN" sz="3600" dirty="0">
                <a:latin typeface="Times New Roman" panose="02020603050405020304" pitchFamily="18" charset="0"/>
              </a:rPr>
              <a:t>        </a:t>
            </a:r>
            <a:r>
              <a:rPr kumimoji="1" lang="zh-CN" altLang="en-US" sz="3600" dirty="0">
                <a:latin typeface="Times New Roman" panose="02020603050405020304" pitchFamily="18" charset="0"/>
              </a:rPr>
              <a:t>可见，当电路处于初始状态</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zh-CN" altLang="en-US" sz="3600" dirty="0">
                <a:latin typeface="Times New Roman" panose="02020603050405020304" pitchFamily="18" charset="0"/>
              </a:rPr>
              <a:t>且输入序列</a:t>
            </a:r>
            <a:r>
              <a:rPr kumimoji="1" lang="en-US" altLang="zh-CN" sz="3600" dirty="0">
                <a:latin typeface="Times New Roman" panose="02020603050405020304" pitchFamily="18" charset="0"/>
              </a:rPr>
              <a:t>X=1000010110</a:t>
            </a:r>
            <a:r>
              <a:rPr kumimoji="1" lang="zh-CN" altLang="en-US" sz="3600" dirty="0">
                <a:latin typeface="Times New Roman" panose="02020603050405020304" pitchFamily="18" charset="0"/>
              </a:rPr>
              <a:t>时， 状态序列为</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3</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0</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1</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zh-CN" altLang="en-US" sz="3600" dirty="0">
                <a:latin typeface="Times New Roman" panose="02020603050405020304" pitchFamily="18" charset="0"/>
              </a:rPr>
              <a:t>，</a:t>
            </a:r>
            <a:r>
              <a:rPr kumimoji="1" lang="en-US" altLang="zh-CN" sz="3600" dirty="0">
                <a:latin typeface="Times New Roman" panose="02020603050405020304" pitchFamily="18" charset="0"/>
              </a:rPr>
              <a:t>Z</a:t>
            </a:r>
            <a:r>
              <a:rPr kumimoji="1" lang="zh-CN" altLang="en-US" sz="3600" dirty="0">
                <a:latin typeface="Times New Roman" panose="02020603050405020304" pitchFamily="18" charset="0"/>
              </a:rPr>
              <a:t>输出序列为</a:t>
            </a:r>
            <a:r>
              <a:rPr kumimoji="1" lang="en-US" altLang="zh-CN" sz="3600" dirty="0">
                <a:latin typeface="Times New Roman" panose="02020603050405020304" pitchFamily="18" charset="0"/>
              </a:rPr>
              <a:t>0001000100</a:t>
            </a:r>
            <a:r>
              <a:rPr kumimoji="1" lang="zh-CN" altLang="en-US" sz="3600" dirty="0">
                <a:latin typeface="Times New Roman" panose="02020603050405020304" pitchFamily="18" charset="0"/>
              </a:rPr>
              <a:t>， 最后一位输入后电路处于</a:t>
            </a:r>
            <a:r>
              <a:rPr kumimoji="1" lang="en-US" altLang="zh-CN" sz="3600" dirty="0">
                <a:latin typeface="Times New Roman" panose="02020603050405020304" pitchFamily="18" charset="0"/>
              </a:rPr>
              <a:t>S</a:t>
            </a:r>
            <a:r>
              <a:rPr kumimoji="1" lang="en-US" altLang="zh-CN" sz="3600" baseline="-25000" dirty="0">
                <a:latin typeface="Times New Roman" panose="02020603050405020304" pitchFamily="18" charset="0"/>
              </a:rPr>
              <a:t>2</a:t>
            </a:r>
            <a:r>
              <a:rPr kumimoji="1" lang="zh-CN" altLang="en-US" sz="3600" dirty="0">
                <a:latin typeface="Times New Roman" panose="02020603050405020304" pitchFamily="18" charset="0"/>
              </a:rPr>
              <a:t>状态。 </a:t>
            </a:r>
            <a:endParaRPr kumimoji="1" lang="zh-CN" altLang="en-US" sz="36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r>
              <a:rPr lang="en-US" altLang="zh-CN"/>
              <a:t>3-</a:t>
            </a:r>
            <a:fld id="{053CA4FC-8177-417C-B568-5EB08A1B513F}" type="slidenum">
              <a:rPr lang="en-US" altLang="zh-CN"/>
            </a:fld>
            <a:endParaRPr lang="en-US" altLang="zh-CN"/>
          </a:p>
        </p:txBody>
      </p:sp>
      <p:sp>
        <p:nvSpPr>
          <p:cNvPr id="101378" name="Rectangle 2"/>
          <p:cNvSpPr>
            <a:spLocks noGrp="1" noChangeArrowheads="1"/>
          </p:cNvSpPr>
          <p:nvPr>
            <p:ph type="title"/>
          </p:nvPr>
        </p:nvSpPr>
        <p:spPr/>
        <p:txBody>
          <a:bodyPr/>
          <a:lstStyle/>
          <a:p>
            <a:r>
              <a:rPr lang="en-US" altLang="zh-CN" dirty="0" smtClean="0">
                <a:ea typeface="宋体" panose="02010600030101010101" pitchFamily="2" charset="-122"/>
              </a:rPr>
              <a:t>P</a:t>
            </a:r>
            <a:r>
              <a:rPr lang="zh-CN" altLang="en-US" dirty="0" smtClean="0">
                <a:ea typeface="宋体" panose="02010600030101010101" pitchFamily="2" charset="-122"/>
              </a:rPr>
              <a:t>型金属氧化半导体管 </a:t>
            </a:r>
            <a:r>
              <a:rPr lang="en-US" altLang="zh-CN" dirty="0" smtClean="0">
                <a:ea typeface="宋体" panose="02010600030101010101" pitchFamily="2" charset="-122"/>
              </a:rPr>
              <a:t>(PMOS)</a:t>
            </a:r>
            <a:endParaRPr lang="en-US" altLang="zh-CN" dirty="0">
              <a:ea typeface="宋体" panose="02010600030101010101" pitchFamily="2" charset="-122"/>
            </a:endParaRPr>
          </a:p>
        </p:txBody>
      </p:sp>
      <p:sp>
        <p:nvSpPr>
          <p:cNvPr id="101379" name="Rectangle 3"/>
          <p:cNvSpPr>
            <a:spLocks noGrp="1" noChangeArrowheads="1"/>
          </p:cNvSpPr>
          <p:nvPr>
            <p:ph type="body" idx="1"/>
          </p:nvPr>
        </p:nvSpPr>
        <p:spPr/>
        <p:txBody>
          <a:bodyPr/>
          <a:lstStyle/>
          <a:p>
            <a:r>
              <a:rPr lang="en-US" altLang="zh-CN" dirty="0" smtClean="0">
                <a:solidFill>
                  <a:schemeClr val="accent2"/>
                </a:solidFill>
                <a:ea typeface="宋体" panose="02010600030101010101" pitchFamily="2" charset="-122"/>
              </a:rPr>
              <a:t>p-MOS</a:t>
            </a:r>
            <a:r>
              <a:rPr lang="zh-CN" altLang="en-US" dirty="0" smtClean="0">
                <a:solidFill>
                  <a:schemeClr val="accent2"/>
                </a:solidFill>
                <a:ea typeface="宋体" panose="02010600030101010101" pitchFamily="2" charset="-122"/>
              </a:rPr>
              <a:t> 工作机制和</a:t>
            </a:r>
            <a:r>
              <a:rPr lang="en-US" altLang="zh-CN" dirty="0" smtClean="0">
                <a:ea typeface="宋体" panose="02010600030101010101" pitchFamily="2" charset="-122"/>
              </a:rPr>
              <a:t> n-MOS</a:t>
            </a:r>
            <a:r>
              <a:rPr lang="zh-CN" altLang="en-US" dirty="0" smtClean="0">
                <a:ea typeface="宋体" panose="02010600030101010101" pitchFamily="2" charset="-122"/>
              </a:rPr>
              <a:t>互补</a:t>
            </a:r>
            <a:r>
              <a:rPr lang="en-US" altLang="zh-CN" dirty="0" smtClean="0">
                <a:ea typeface="宋体" panose="02010600030101010101" pitchFamily="2" charset="-122"/>
              </a:rPr>
              <a:t>(</a:t>
            </a:r>
            <a:r>
              <a:rPr lang="zh-CN" altLang="en-US" dirty="0" smtClean="0">
                <a:ea typeface="宋体" panose="02010600030101010101" pitchFamily="2" charset="-122"/>
              </a:rPr>
              <a:t>相反</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门极</a:t>
            </a:r>
            <a:r>
              <a:rPr lang="en-US" altLang="zh-CN" dirty="0" smtClean="0">
                <a:ea typeface="宋体" panose="02010600030101010101" pitchFamily="2" charset="-122"/>
              </a:rPr>
              <a:t>(Gate)</a:t>
            </a:r>
            <a:r>
              <a:rPr lang="zh-CN" altLang="en-US" dirty="0" smtClean="0">
                <a:ea typeface="宋体" panose="02010600030101010101" pitchFamily="2" charset="-122"/>
              </a:rPr>
              <a:t>电压为低时</a:t>
            </a:r>
            <a:r>
              <a:rPr lang="en-US" altLang="zh-CN" dirty="0" smtClean="0">
                <a:ea typeface="宋体" panose="02010600030101010101" pitchFamily="2" charset="-122"/>
              </a:rPr>
              <a:t>,MOS</a:t>
            </a:r>
            <a:r>
              <a:rPr lang="zh-CN" altLang="en-US" dirty="0" smtClean="0">
                <a:ea typeface="宋体" panose="02010600030101010101" pitchFamily="2" charset="-122"/>
              </a:rPr>
              <a:t>开关闭合</a:t>
            </a:r>
            <a:r>
              <a:rPr lang="en-US" altLang="zh-CN" dirty="0" smtClean="0">
                <a:ea typeface="宋体" panose="02010600030101010101" pitchFamily="2" charset="-122"/>
              </a:rPr>
              <a:t> ,</a:t>
            </a:r>
            <a:endParaRPr lang="en-US" altLang="zh-CN" dirty="0" smtClean="0">
              <a:ea typeface="宋体" panose="02010600030101010101" pitchFamily="2" charset="-122"/>
            </a:endParaRPr>
          </a:p>
          <a:p>
            <a:pPr lvl="1">
              <a:buNone/>
            </a:pPr>
            <a:r>
              <a:rPr lang="zh-CN" altLang="en-US" dirty="0" smtClean="0">
                <a:ea typeface="宋体" panose="02010600030101010101" pitchFamily="2" charset="-122"/>
              </a:rPr>
              <a:t>   </a:t>
            </a:r>
            <a:r>
              <a:rPr lang="en-US" altLang="zh-CN" dirty="0" smtClean="0">
                <a:ea typeface="宋体" panose="02010600030101010101" pitchFamily="2" charset="-122"/>
              </a:rPr>
              <a:t>#1 and #2</a:t>
            </a:r>
            <a:r>
              <a:rPr lang="zh-CN" altLang="en-US" dirty="0" smtClean="0">
                <a:ea typeface="宋体" panose="02010600030101010101" pitchFamily="2" charset="-122"/>
              </a:rPr>
              <a:t>导通</a:t>
            </a:r>
            <a:endParaRPr lang="en-US" altLang="zh-CN" dirty="0" smtClean="0">
              <a:ea typeface="宋体" panose="02010600030101010101" pitchFamily="2" charset="-122"/>
            </a:endParaRPr>
          </a:p>
          <a:p>
            <a:pPr lvl="1"/>
            <a:r>
              <a:rPr lang="zh-CN" altLang="en-US" dirty="0" smtClean="0">
                <a:ea typeface="宋体" panose="02010600030101010101" pitchFamily="2" charset="-122"/>
              </a:rPr>
              <a:t>门极</a:t>
            </a:r>
            <a:r>
              <a:rPr lang="en-US" altLang="zh-CN" dirty="0" smtClean="0">
                <a:ea typeface="宋体" panose="02010600030101010101" pitchFamily="2" charset="-122"/>
              </a:rPr>
              <a:t>(Gate)</a:t>
            </a:r>
            <a:r>
              <a:rPr lang="zh-CN" altLang="en-US" dirty="0" smtClean="0">
                <a:ea typeface="宋体" panose="02010600030101010101" pitchFamily="2" charset="-122"/>
              </a:rPr>
              <a:t>电压为正时</a:t>
            </a:r>
            <a:r>
              <a:rPr lang="en-US" altLang="zh-CN" dirty="0" smtClean="0">
                <a:ea typeface="宋体" panose="02010600030101010101" pitchFamily="2" charset="-122"/>
              </a:rPr>
              <a:t>,MOS</a:t>
            </a:r>
            <a:r>
              <a:rPr lang="zh-CN" altLang="en-US" dirty="0" smtClean="0">
                <a:ea typeface="宋体" panose="02010600030101010101" pitchFamily="2" charset="-122"/>
              </a:rPr>
              <a:t>开关断开</a:t>
            </a:r>
            <a:r>
              <a:rPr lang="en-US" altLang="zh-CN" dirty="0" smtClean="0">
                <a:ea typeface="宋体" panose="02010600030101010101" pitchFamily="2" charset="-122"/>
              </a:rPr>
              <a:t> ,</a:t>
            </a:r>
            <a:endParaRPr lang="en-US" altLang="zh-CN" dirty="0" smtClean="0">
              <a:ea typeface="宋体" panose="02010600030101010101" pitchFamily="2" charset="-122"/>
            </a:endParaRPr>
          </a:p>
          <a:p>
            <a:pPr lvl="1">
              <a:buNone/>
            </a:pPr>
            <a:r>
              <a:rPr lang="zh-CN" altLang="en-US" dirty="0" smtClean="0">
                <a:ea typeface="宋体" panose="02010600030101010101" pitchFamily="2" charset="-122"/>
              </a:rPr>
              <a:t>   </a:t>
            </a:r>
            <a:r>
              <a:rPr lang="en-US" altLang="zh-CN" dirty="0" smtClean="0">
                <a:ea typeface="宋体" panose="02010600030101010101" pitchFamily="2" charset="-122"/>
              </a:rPr>
              <a:t>#1 and #2</a:t>
            </a:r>
            <a:r>
              <a:rPr lang="zh-CN" altLang="en-US" dirty="0" smtClean="0">
                <a:ea typeface="宋体" panose="02010600030101010101" pitchFamily="2" charset="-122"/>
              </a:rPr>
              <a:t>截止</a:t>
            </a:r>
            <a:endParaRPr lang="en-US" altLang="zh-CN" dirty="0">
              <a:ea typeface="宋体" panose="02010600030101010101" pitchFamily="2" charset="-122"/>
            </a:endParaRPr>
          </a:p>
        </p:txBody>
      </p:sp>
      <p:sp>
        <p:nvSpPr>
          <p:cNvPr id="101380" name="Oval 4"/>
          <p:cNvSpPr>
            <a:spLocks noChangeArrowheads="1"/>
          </p:cNvSpPr>
          <p:nvPr/>
        </p:nvSpPr>
        <p:spPr bwMode="auto">
          <a:xfrm>
            <a:off x="7391400" y="1981200"/>
            <a:ext cx="990600" cy="1752600"/>
          </a:xfrm>
          <a:prstGeom prst="ellipse">
            <a:avLst/>
          </a:prstGeom>
          <a:noFill/>
          <a:ln w="9525">
            <a:solidFill>
              <a:schemeClr val="tx1"/>
            </a:solidFill>
            <a:round/>
          </a:ln>
          <a:effectLst/>
        </p:spPr>
        <p:txBody>
          <a:bodyPr wrap="none" anchor="ctr"/>
          <a:lstStyle/>
          <a:p>
            <a:endParaRPr lang="zh-CN" altLang="en-US"/>
          </a:p>
        </p:txBody>
      </p:sp>
      <p:sp>
        <p:nvSpPr>
          <p:cNvPr id="101382" name="Line 6"/>
          <p:cNvSpPr>
            <a:spLocks noChangeShapeType="1"/>
          </p:cNvSpPr>
          <p:nvPr/>
        </p:nvSpPr>
        <p:spPr bwMode="auto">
          <a:xfrm flipV="1">
            <a:off x="5334000" y="3200400"/>
            <a:ext cx="2057400" cy="1371600"/>
          </a:xfrm>
          <a:prstGeom prst="line">
            <a:avLst/>
          </a:prstGeom>
          <a:noFill/>
          <a:ln w="76200">
            <a:solidFill>
              <a:schemeClr val="folHlink"/>
            </a:solidFill>
            <a:round/>
            <a:tailEnd type="stealth" w="med" len="lg"/>
          </a:ln>
          <a:effectLst/>
        </p:spPr>
        <p:txBody>
          <a:bodyPr/>
          <a:lstStyle/>
          <a:p>
            <a:endParaRPr lang="zh-CN" altLang="en-US"/>
          </a:p>
        </p:txBody>
      </p:sp>
      <p:sp>
        <p:nvSpPr>
          <p:cNvPr id="101383" name="Text Box 7"/>
          <p:cNvSpPr txBox="1">
            <a:spLocks noChangeArrowheads="1"/>
          </p:cNvSpPr>
          <p:nvPr/>
        </p:nvSpPr>
        <p:spPr bwMode="auto">
          <a:xfrm>
            <a:off x="5556250" y="3733800"/>
            <a:ext cx="1319213" cy="466725"/>
          </a:xfrm>
          <a:prstGeom prst="rect">
            <a:avLst/>
          </a:prstGeom>
          <a:solidFill>
            <a:schemeClr val="bg1"/>
          </a:solidFill>
          <a:ln w="9525">
            <a:solidFill>
              <a:schemeClr val="tx1"/>
            </a:solidFill>
            <a:miter lim="800000"/>
          </a:ln>
          <a:effectLst/>
        </p:spPr>
        <p:txBody>
          <a:bodyPr wrap="none">
            <a:spAutoFit/>
          </a:bodyPr>
          <a:lstStyle/>
          <a:p>
            <a:r>
              <a:rPr lang="en-US" altLang="zh-CN" i="1">
                <a:latin typeface="Franklin Gothic Book" panose="020B0503020102020204" pitchFamily="34" charset="0"/>
                <a:ea typeface="宋体" panose="02010600030101010101" pitchFamily="2" charset="-122"/>
              </a:rPr>
              <a:t>Gate = 1</a:t>
            </a:r>
            <a:endParaRPr lang="en-US" altLang="zh-CN" i="1">
              <a:latin typeface="Franklin Gothic Book" panose="020B0503020102020204" pitchFamily="34" charset="0"/>
              <a:ea typeface="宋体" panose="02010600030101010101" pitchFamily="2" charset="-122"/>
            </a:endParaRPr>
          </a:p>
        </p:txBody>
      </p:sp>
      <p:sp>
        <p:nvSpPr>
          <p:cNvPr id="101384" name="Line 8"/>
          <p:cNvSpPr>
            <a:spLocks noChangeShapeType="1"/>
          </p:cNvSpPr>
          <p:nvPr/>
        </p:nvSpPr>
        <p:spPr bwMode="auto">
          <a:xfrm>
            <a:off x="5638800" y="5029200"/>
            <a:ext cx="1752600" cy="152400"/>
          </a:xfrm>
          <a:prstGeom prst="line">
            <a:avLst/>
          </a:prstGeom>
          <a:noFill/>
          <a:ln w="76200">
            <a:solidFill>
              <a:schemeClr val="folHlink"/>
            </a:solidFill>
            <a:round/>
            <a:tailEnd type="stealth" w="med" len="lg"/>
          </a:ln>
          <a:effectLst/>
        </p:spPr>
        <p:txBody>
          <a:bodyPr/>
          <a:lstStyle/>
          <a:p>
            <a:endParaRPr lang="zh-CN" altLang="en-US"/>
          </a:p>
        </p:txBody>
      </p:sp>
      <p:sp>
        <p:nvSpPr>
          <p:cNvPr id="101385" name="Text Box 9"/>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ln>
          <a:effectLst/>
        </p:spPr>
        <p:txBody>
          <a:bodyPr wrap="none">
            <a:spAutoFit/>
          </a:bodyPr>
          <a:lstStyle/>
          <a:p>
            <a:r>
              <a:rPr lang="en-US" altLang="zh-CN" i="1">
                <a:latin typeface="Franklin Gothic Book" panose="020B0503020102020204" pitchFamily="34" charset="0"/>
                <a:ea typeface="宋体" panose="02010600030101010101" pitchFamily="2" charset="-122"/>
              </a:rPr>
              <a:t>Gate = 0</a:t>
            </a:r>
            <a:endParaRPr lang="en-US" altLang="zh-CN" i="1">
              <a:latin typeface="Franklin Gothic Book" panose="020B0503020102020204" pitchFamily="34" charset="0"/>
              <a:ea typeface="宋体" panose="02010600030101010101" pitchFamily="2" charset="-122"/>
            </a:endParaRPr>
          </a:p>
        </p:txBody>
      </p:sp>
      <p:sp>
        <p:nvSpPr>
          <p:cNvPr id="101381" name="Oval 5"/>
          <p:cNvSpPr>
            <a:spLocks noChangeArrowheads="1"/>
          </p:cNvSpPr>
          <p:nvPr/>
        </p:nvSpPr>
        <p:spPr bwMode="auto">
          <a:xfrm>
            <a:off x="7391400" y="4267200"/>
            <a:ext cx="990600" cy="1752600"/>
          </a:xfrm>
          <a:prstGeom prst="ellipse">
            <a:avLst/>
          </a:prstGeom>
          <a:noFill/>
          <a:ln w="9525">
            <a:solidFill>
              <a:schemeClr val="tx1"/>
            </a:solidFill>
            <a:round/>
          </a:ln>
          <a:effectLst/>
        </p:spPr>
        <p:txBody>
          <a:bodyPr wrap="none" anchor="ctr"/>
          <a:lstStyle/>
          <a:p>
            <a:endParaRPr lang="zh-CN" altLang="en-US"/>
          </a:p>
        </p:txBody>
      </p:sp>
      <p:pic>
        <p:nvPicPr>
          <p:cNvPr id="101388" name="Picture 12" descr="C:\Documents and Settings\Greg Byrd\My Documents\ece206\mh-slides\ch03\ch03-open.jpg"/>
          <p:cNvPicPr>
            <a:picLocks noChangeAspect="1" noChangeArrowheads="1"/>
          </p:cNvPicPr>
          <p:nvPr/>
        </p:nvPicPr>
        <p:blipFill>
          <a:blip r:embed="rId1" cstate="print"/>
          <a:srcRect/>
          <a:stretch>
            <a:fillRect/>
          </a:stretch>
        </p:blipFill>
        <p:spPr bwMode="auto">
          <a:xfrm>
            <a:off x="7772400" y="2057400"/>
            <a:ext cx="338138" cy="1525588"/>
          </a:xfrm>
          <a:prstGeom prst="rect">
            <a:avLst/>
          </a:prstGeom>
          <a:noFill/>
        </p:spPr>
      </p:pic>
      <p:pic>
        <p:nvPicPr>
          <p:cNvPr id="101389" name="Picture 13" descr="C:\Documents and Settings\Greg Byrd\My Documents\ece206\mh-slides\ch03\ch03-closed.jpg"/>
          <p:cNvPicPr>
            <a:picLocks noChangeAspect="1" noChangeArrowheads="1"/>
          </p:cNvPicPr>
          <p:nvPr/>
        </p:nvPicPr>
        <p:blipFill>
          <a:blip r:embed="rId2" cstate="print"/>
          <a:srcRect/>
          <a:stretch>
            <a:fillRect/>
          </a:stretch>
        </p:blipFill>
        <p:spPr bwMode="auto">
          <a:xfrm>
            <a:off x="7772400" y="4343400"/>
            <a:ext cx="219075" cy="1563688"/>
          </a:xfrm>
          <a:prstGeom prst="rect">
            <a:avLst/>
          </a:prstGeom>
          <a:noFill/>
        </p:spPr>
      </p:pic>
      <p:sp>
        <p:nvSpPr>
          <p:cNvPr id="101390" name="Text Box 14"/>
          <p:cNvSpPr txBox="1">
            <a:spLocks noChangeArrowheads="1"/>
          </p:cNvSpPr>
          <p:nvPr/>
        </p:nvSpPr>
        <p:spPr bwMode="auto">
          <a:xfrm>
            <a:off x="323215" y="5004435"/>
            <a:ext cx="3215640" cy="796290"/>
          </a:xfrm>
          <a:prstGeom prst="rect">
            <a:avLst/>
          </a:prstGeom>
          <a:noFill/>
          <a:ln w="9525">
            <a:noFill/>
            <a:miter lim="800000"/>
          </a:ln>
          <a:effectLst/>
        </p:spPr>
        <p:txBody>
          <a:bodyPr wrap="none">
            <a:noAutofit/>
          </a:bodyPr>
          <a:lstStyle/>
          <a:p>
            <a:r>
              <a:rPr lang="en-US" altLang="zh-CN" sz="3200">
                <a:ea typeface="宋体" panose="02010600030101010101" pitchFamily="2" charset="-122"/>
              </a:rPr>
              <a:t>Terminal #1 must be</a:t>
            </a:r>
            <a:endParaRPr lang="en-US" altLang="zh-CN" sz="3200">
              <a:ea typeface="宋体" panose="02010600030101010101" pitchFamily="2" charset="-122"/>
            </a:endParaRPr>
          </a:p>
          <a:p>
            <a:r>
              <a:rPr lang="en-US" altLang="zh-CN" sz="3200">
                <a:ea typeface="宋体" panose="02010600030101010101" pitchFamily="2" charset="-122"/>
              </a:rPr>
              <a:t>connected to +2.9V</a:t>
            </a:r>
            <a:r>
              <a:rPr lang="en-US" altLang="zh-CN" sz="1800">
                <a:ea typeface="宋体" panose="02010600030101010101" pitchFamily="2" charset="-122"/>
              </a:rPr>
              <a:t>.</a:t>
            </a:r>
            <a:endParaRPr lang="en-US" altLang="zh-CN" sz="1800">
              <a:ea typeface="宋体" panose="02010600030101010101" pitchFamily="2" charset="-122"/>
            </a:endParaRPr>
          </a:p>
        </p:txBody>
      </p:sp>
      <p:pic>
        <p:nvPicPr>
          <p:cNvPr id="101392" name="Picture 16" descr="C:\Documents and Settings\Greg Byrd\My Documents\ece206\mh-slides\ch03\ch03-pmos.jpg"/>
          <p:cNvPicPr>
            <a:picLocks noChangeAspect="1" noChangeArrowheads="1"/>
          </p:cNvPicPr>
          <p:nvPr/>
        </p:nvPicPr>
        <p:blipFill>
          <a:blip r:embed="rId3" cstate="print"/>
          <a:srcRect/>
          <a:stretch>
            <a:fillRect/>
          </a:stretch>
        </p:blipFill>
        <p:spPr bwMode="auto">
          <a:xfrm>
            <a:off x="3124200" y="4419600"/>
            <a:ext cx="1884363" cy="1692275"/>
          </a:xfrm>
          <a:prstGeom prst="rect">
            <a:avLst/>
          </a:prstGeom>
          <a:noFill/>
        </p:spPr>
      </p:pic>
      <p:sp>
        <p:nvSpPr>
          <p:cNvPr id="101387" name="Oval 11"/>
          <p:cNvSpPr>
            <a:spLocks noChangeArrowheads="1"/>
          </p:cNvSpPr>
          <p:nvPr/>
        </p:nvSpPr>
        <p:spPr bwMode="auto">
          <a:xfrm>
            <a:off x="2743200" y="4267200"/>
            <a:ext cx="2895600" cy="1981200"/>
          </a:xfrm>
          <a:prstGeom prst="ellipse">
            <a:avLst/>
          </a:prstGeom>
          <a:noFill/>
          <a:ln w="9525">
            <a:solidFill>
              <a:schemeClr val="tx1"/>
            </a:solidFill>
            <a:rou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2"/>
          <p:cNvSpPr>
            <a:spLocks noGrp="1" noChangeArrowheads="1"/>
          </p:cNvSpPr>
          <p:nvPr>
            <p:ph type="title" idx="4294967295"/>
          </p:nvPr>
        </p:nvSpPr>
        <p:spPr/>
        <p:txBody>
          <a:bodyPr/>
          <a:lstStyle/>
          <a:p>
            <a:r>
              <a:rPr lang="zh-CN" altLang="en-US" dirty="0" smtClean="0">
                <a:ea typeface="宋体" panose="02010600030101010101" pitchFamily="2" charset="-122"/>
              </a:rPr>
              <a:t>时钟</a:t>
            </a:r>
            <a:endParaRPr lang="en-US" altLang="zh-CN" dirty="0">
              <a:ea typeface="宋体" panose="02010600030101010101" pitchFamily="2" charset="-122"/>
            </a:endParaRPr>
          </a:p>
        </p:txBody>
      </p:sp>
      <p:sp>
        <p:nvSpPr>
          <p:cNvPr id="399364" name="Rectangle 3"/>
          <p:cNvSpPr>
            <a:spLocks noGrp="1" noChangeArrowheads="1"/>
          </p:cNvSpPr>
          <p:nvPr>
            <p:ph type="body" idx="4294967295"/>
          </p:nvPr>
        </p:nvSpPr>
        <p:spPr/>
        <p:txBody>
          <a:bodyPr/>
          <a:lstStyle/>
          <a:p>
            <a:r>
              <a:rPr lang="zh-CN" altLang="en-US" sz="2800" dirty="0" smtClean="0">
                <a:ea typeface="宋体" panose="02010600030101010101" pitchFamily="2" charset="-122"/>
              </a:rPr>
              <a:t>通常，</a:t>
            </a:r>
            <a:r>
              <a:rPr lang="zh-CN" altLang="en-US" sz="2800" dirty="0">
                <a:ea typeface="宋体" panose="02010600030101010101" pitchFamily="2" charset="-122"/>
              </a:rPr>
              <a:t>状态转</a:t>
            </a:r>
            <a:r>
              <a:rPr lang="zh-CN" altLang="en-US" sz="2800" dirty="0" smtClean="0">
                <a:ea typeface="宋体" panose="02010600030101010101" pitchFamily="2" charset="-122"/>
              </a:rPr>
              <a:t>移是通过</a:t>
            </a:r>
            <a:r>
              <a:rPr lang="zh-CN" altLang="en-US" sz="2800" dirty="0" smtClean="0">
                <a:solidFill>
                  <a:srgbClr val="FF0000"/>
                </a:solidFill>
                <a:ea typeface="宋体" panose="02010600030101010101" pitchFamily="2" charset="-122"/>
              </a:rPr>
              <a:t>时钟来</a:t>
            </a:r>
            <a:r>
              <a:rPr lang="zh-CN" altLang="en-US" sz="2800" dirty="0" smtClean="0">
                <a:ea typeface="宋体" panose="02010600030101010101" pitchFamily="2" charset="-122"/>
              </a:rPr>
              <a:t>触发的。</a:t>
            </a:r>
            <a:endParaRPr lang="en-US" altLang="zh-CN" sz="2800"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a:p>
            <a:r>
              <a:rPr lang="zh-CN" altLang="en-US" sz="2800" dirty="0" smtClean="0">
                <a:solidFill>
                  <a:srgbClr val="FF0000"/>
                </a:solidFill>
                <a:ea typeface="宋体" panose="02010600030101010101" pitchFamily="2" charset="-122"/>
              </a:rPr>
              <a:t>在每个时钟周期的开始，</a:t>
            </a:r>
            <a:r>
              <a:rPr lang="zh-CN" altLang="en-US" sz="2800" dirty="0">
                <a:solidFill>
                  <a:srgbClr val="FF0000"/>
                </a:solidFill>
                <a:ea typeface="宋体" panose="02010600030101010101" pitchFamily="2" charset="-122"/>
              </a:rPr>
              <a:t>基于当前状态和外部输入</a:t>
            </a:r>
            <a:r>
              <a:rPr lang="zh-CN" altLang="en-US" sz="2800" dirty="0" smtClean="0">
                <a:solidFill>
                  <a:srgbClr val="FF0000"/>
                </a:solidFill>
                <a:ea typeface="宋体" panose="02010600030101010101" pitchFamily="2" charset="-122"/>
              </a:rPr>
              <a:t>，状态机进行转换</a:t>
            </a:r>
            <a:r>
              <a:rPr lang="zh-CN" altLang="en-US" sz="2800" dirty="0" smtClean="0">
                <a:ea typeface="宋体" panose="02010600030101010101" pitchFamily="2" charset="-122"/>
              </a:rPr>
              <a:t>。</a:t>
            </a:r>
            <a:endParaRPr lang="en-US" altLang="zh-CN" sz="2800" dirty="0">
              <a:ea typeface="宋体" panose="02010600030101010101" pitchFamily="2" charset="-122"/>
            </a:endParaRPr>
          </a:p>
        </p:txBody>
      </p:sp>
      <p:sp>
        <p:nvSpPr>
          <p:cNvPr id="399365" name="Line 4"/>
          <p:cNvSpPr>
            <a:spLocks noChangeShapeType="1"/>
          </p:cNvSpPr>
          <p:nvPr/>
        </p:nvSpPr>
        <p:spPr bwMode="auto">
          <a:xfrm>
            <a:off x="1371600" y="2892425"/>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66" name="Line 5"/>
          <p:cNvSpPr>
            <a:spLocks noChangeShapeType="1"/>
          </p:cNvSpPr>
          <p:nvPr/>
        </p:nvSpPr>
        <p:spPr bwMode="auto">
          <a:xfrm>
            <a:off x="2514600" y="28924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67" name="Line 6"/>
          <p:cNvSpPr>
            <a:spLocks noChangeShapeType="1"/>
          </p:cNvSpPr>
          <p:nvPr/>
        </p:nvSpPr>
        <p:spPr bwMode="auto">
          <a:xfrm>
            <a:off x="3886200" y="28924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68" name="Line 7"/>
          <p:cNvSpPr>
            <a:spLocks noChangeShapeType="1"/>
          </p:cNvSpPr>
          <p:nvPr/>
        </p:nvSpPr>
        <p:spPr bwMode="auto">
          <a:xfrm>
            <a:off x="5257800" y="28924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69" name="Line 8"/>
          <p:cNvSpPr>
            <a:spLocks noChangeShapeType="1"/>
          </p:cNvSpPr>
          <p:nvPr/>
        </p:nvSpPr>
        <p:spPr bwMode="auto">
          <a:xfrm>
            <a:off x="6629400" y="28924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0" name="Line 9"/>
          <p:cNvSpPr>
            <a:spLocks noChangeShapeType="1"/>
          </p:cNvSpPr>
          <p:nvPr/>
        </p:nvSpPr>
        <p:spPr bwMode="auto">
          <a:xfrm>
            <a:off x="1828800" y="24352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1" name="Line 10"/>
          <p:cNvSpPr>
            <a:spLocks noChangeShapeType="1"/>
          </p:cNvSpPr>
          <p:nvPr/>
        </p:nvSpPr>
        <p:spPr bwMode="auto">
          <a:xfrm>
            <a:off x="3200400" y="24352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2" name="Line 11"/>
          <p:cNvSpPr>
            <a:spLocks noChangeShapeType="1"/>
          </p:cNvSpPr>
          <p:nvPr/>
        </p:nvSpPr>
        <p:spPr bwMode="auto">
          <a:xfrm>
            <a:off x="4572000" y="24352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3" name="Line 12"/>
          <p:cNvSpPr>
            <a:spLocks noChangeShapeType="1"/>
          </p:cNvSpPr>
          <p:nvPr/>
        </p:nvSpPr>
        <p:spPr bwMode="auto">
          <a:xfrm>
            <a:off x="5943600" y="2435225"/>
            <a:ext cx="685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4" name="Line 13"/>
          <p:cNvSpPr>
            <a:spLocks noChangeShapeType="1"/>
          </p:cNvSpPr>
          <p:nvPr/>
        </p:nvSpPr>
        <p:spPr bwMode="auto">
          <a:xfrm>
            <a:off x="7315200" y="2435225"/>
            <a:ext cx="381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5" name="Line 14"/>
          <p:cNvSpPr>
            <a:spLocks noChangeShapeType="1"/>
          </p:cNvSpPr>
          <p:nvPr/>
        </p:nvSpPr>
        <p:spPr bwMode="auto">
          <a:xfrm>
            <a:off x="18288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6" name="Line 15"/>
          <p:cNvSpPr>
            <a:spLocks noChangeShapeType="1"/>
          </p:cNvSpPr>
          <p:nvPr/>
        </p:nvSpPr>
        <p:spPr bwMode="auto">
          <a:xfrm>
            <a:off x="25146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7" name="Line 16"/>
          <p:cNvSpPr>
            <a:spLocks noChangeShapeType="1"/>
          </p:cNvSpPr>
          <p:nvPr/>
        </p:nvSpPr>
        <p:spPr bwMode="auto">
          <a:xfrm>
            <a:off x="32004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8" name="Line 17"/>
          <p:cNvSpPr>
            <a:spLocks noChangeShapeType="1"/>
          </p:cNvSpPr>
          <p:nvPr/>
        </p:nvSpPr>
        <p:spPr bwMode="auto">
          <a:xfrm>
            <a:off x="38862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79" name="Line 18"/>
          <p:cNvSpPr>
            <a:spLocks noChangeShapeType="1"/>
          </p:cNvSpPr>
          <p:nvPr/>
        </p:nvSpPr>
        <p:spPr bwMode="auto">
          <a:xfrm>
            <a:off x="45720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0" name="Line 19"/>
          <p:cNvSpPr>
            <a:spLocks noChangeShapeType="1"/>
          </p:cNvSpPr>
          <p:nvPr/>
        </p:nvSpPr>
        <p:spPr bwMode="auto">
          <a:xfrm>
            <a:off x="52578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1" name="Line 20"/>
          <p:cNvSpPr>
            <a:spLocks noChangeShapeType="1"/>
          </p:cNvSpPr>
          <p:nvPr/>
        </p:nvSpPr>
        <p:spPr bwMode="auto">
          <a:xfrm>
            <a:off x="59436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2" name="Line 21"/>
          <p:cNvSpPr>
            <a:spLocks noChangeShapeType="1"/>
          </p:cNvSpPr>
          <p:nvPr/>
        </p:nvSpPr>
        <p:spPr bwMode="auto">
          <a:xfrm>
            <a:off x="66294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3" name="Line 22"/>
          <p:cNvSpPr>
            <a:spLocks noChangeShapeType="1"/>
          </p:cNvSpPr>
          <p:nvPr/>
        </p:nvSpPr>
        <p:spPr bwMode="auto">
          <a:xfrm>
            <a:off x="7315200" y="2435225"/>
            <a:ext cx="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4" name="Text Box 23"/>
          <p:cNvSpPr txBox="1">
            <a:spLocks noChangeArrowheads="1"/>
          </p:cNvSpPr>
          <p:nvPr/>
        </p:nvSpPr>
        <p:spPr bwMode="auto">
          <a:xfrm>
            <a:off x="628650" y="22510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a:latin typeface="Franklin Gothic Book" panose="020B0503020102020204" pitchFamily="34" charset="0"/>
              </a:rPr>
              <a:t>“</a:t>
            </a:r>
            <a:r>
              <a:rPr lang="en-US" altLang="zh-CN" baseline="0">
                <a:latin typeface="Franklin Gothic Book" panose="020B0503020102020204" pitchFamily="34" charset="0"/>
              </a:rPr>
              <a:t>1”</a:t>
            </a:r>
            <a:endParaRPr lang="en-US" altLang="zh-CN" baseline="0">
              <a:latin typeface="Franklin Gothic Book" panose="020B0503020102020204" pitchFamily="34" charset="0"/>
            </a:endParaRPr>
          </a:p>
        </p:txBody>
      </p:sp>
      <p:sp>
        <p:nvSpPr>
          <p:cNvPr id="399385" name="Text Box 24"/>
          <p:cNvSpPr txBox="1">
            <a:spLocks noChangeArrowheads="1"/>
          </p:cNvSpPr>
          <p:nvPr/>
        </p:nvSpPr>
        <p:spPr bwMode="auto">
          <a:xfrm>
            <a:off x="628650" y="266382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a:latin typeface="Franklin Gothic Book" panose="020B0503020102020204" pitchFamily="34" charset="0"/>
              </a:rPr>
              <a:t>“</a:t>
            </a:r>
            <a:r>
              <a:rPr lang="en-US" altLang="zh-CN" baseline="0">
                <a:latin typeface="Franklin Gothic Book" panose="020B0503020102020204" pitchFamily="34" charset="0"/>
              </a:rPr>
              <a:t>0”</a:t>
            </a:r>
            <a:endParaRPr lang="en-US" altLang="zh-CN" baseline="0">
              <a:latin typeface="Franklin Gothic Book" panose="020B0503020102020204" pitchFamily="34" charset="0"/>
            </a:endParaRPr>
          </a:p>
        </p:txBody>
      </p:sp>
      <p:sp>
        <p:nvSpPr>
          <p:cNvPr id="399386" name="Text Box 25"/>
          <p:cNvSpPr txBox="1">
            <a:spLocks noChangeArrowheads="1"/>
          </p:cNvSpPr>
          <p:nvPr/>
        </p:nvSpPr>
        <p:spPr bwMode="auto">
          <a:xfrm>
            <a:off x="6932613" y="3044825"/>
            <a:ext cx="841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i="1" baseline="0" dirty="0">
                <a:latin typeface="Franklin Gothic Book" panose="020B0503020102020204" pitchFamily="34" charset="0"/>
              </a:rPr>
              <a:t>time</a:t>
            </a:r>
            <a:r>
              <a:rPr lang="en-US" altLang="zh-CN" i="1" baseline="0" dirty="0">
                <a:latin typeface="Franklin Gothic Book" panose="020B0503020102020204" pitchFamily="34" charset="0"/>
                <a:sym typeface="Symbol" panose="05050102010706020507" pitchFamily="18" charset="2"/>
              </a:rPr>
              <a:t></a:t>
            </a:r>
            <a:endParaRPr lang="en-US" altLang="zh-CN" i="1" baseline="0" dirty="0">
              <a:latin typeface="Franklin Gothic Book" panose="020B0503020102020204" pitchFamily="34" charset="0"/>
            </a:endParaRPr>
          </a:p>
        </p:txBody>
      </p:sp>
      <p:sp>
        <p:nvSpPr>
          <p:cNvPr id="399387" name="Line 26"/>
          <p:cNvSpPr>
            <a:spLocks noChangeShapeType="1"/>
          </p:cNvSpPr>
          <p:nvPr/>
        </p:nvSpPr>
        <p:spPr bwMode="auto">
          <a:xfrm>
            <a:off x="4572000" y="2924175"/>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88" name="Line 27"/>
          <p:cNvSpPr>
            <a:spLocks noChangeShapeType="1"/>
          </p:cNvSpPr>
          <p:nvPr/>
        </p:nvSpPr>
        <p:spPr bwMode="auto">
          <a:xfrm>
            <a:off x="3200400" y="3044825"/>
            <a:ext cx="1371600"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399389" name="Line 28"/>
          <p:cNvSpPr>
            <a:spLocks noChangeShapeType="1"/>
          </p:cNvSpPr>
          <p:nvPr/>
        </p:nvSpPr>
        <p:spPr bwMode="auto">
          <a:xfrm>
            <a:off x="3200400" y="2930525"/>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399390" name="Text Box 29"/>
          <p:cNvSpPr txBox="1">
            <a:spLocks noChangeArrowheads="1"/>
          </p:cNvSpPr>
          <p:nvPr/>
        </p:nvSpPr>
        <p:spPr bwMode="auto">
          <a:xfrm>
            <a:off x="3023632" y="3044825"/>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000" baseline="0" dirty="0" smtClean="0">
                <a:solidFill>
                  <a:srgbClr val="FF0000"/>
                </a:solidFill>
                <a:latin typeface="Franklin Gothic Book" panose="020B0503020102020204" pitchFamily="34" charset="0"/>
              </a:rPr>
              <a:t>一个时钟周期</a:t>
            </a:r>
            <a:endParaRPr lang="en-US" altLang="zh-CN" sz="2000" baseline="0" dirty="0">
              <a:solidFill>
                <a:srgbClr val="FF0000"/>
              </a:solidFill>
              <a:latin typeface="Franklin Gothic Book" panose="020B05030201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2"/>
          <p:cNvSpPr>
            <a:spLocks noGrp="1" noChangeArrowheads="1"/>
          </p:cNvSpPr>
          <p:nvPr>
            <p:ph type="title" idx="4294967295"/>
          </p:nvPr>
        </p:nvSpPr>
        <p:spPr/>
        <p:txBody>
          <a:bodyPr/>
          <a:lstStyle/>
          <a:p>
            <a:r>
              <a:rPr lang="zh-CN" altLang="en-US" dirty="0" smtClean="0">
                <a:ea typeface="宋体" panose="02010600030101010101" pitchFamily="2" charset="-122"/>
              </a:rPr>
              <a:t>有限状态机的实现</a:t>
            </a:r>
            <a:endParaRPr lang="en-US" altLang="zh-CN" dirty="0">
              <a:ea typeface="宋体" panose="02010600030101010101" pitchFamily="2" charset="-122"/>
            </a:endParaRPr>
          </a:p>
        </p:txBody>
      </p:sp>
      <p:sp>
        <p:nvSpPr>
          <p:cNvPr id="400388" name="Rectangle 3"/>
          <p:cNvSpPr>
            <a:spLocks noGrp="1" noChangeArrowheads="1"/>
          </p:cNvSpPr>
          <p:nvPr>
            <p:ph type="body" idx="4294967295"/>
          </p:nvPr>
        </p:nvSpPr>
        <p:spPr/>
        <p:txBody>
          <a:bodyPr/>
          <a:lstStyle/>
          <a:p>
            <a:pPr marL="576580" lvl="1" indent="-234950"/>
            <a:r>
              <a:rPr lang="zh-CN" altLang="en-US" b="1" dirty="0">
                <a:solidFill>
                  <a:srgbClr val="CE0000"/>
                </a:solidFill>
                <a:ea typeface="宋体" panose="02010600030101010101" pitchFamily="2" charset="-122"/>
                <a:cs typeface="+mn-cs"/>
              </a:rPr>
              <a:t>组合逻辑电</a:t>
            </a:r>
            <a:r>
              <a:rPr lang="zh-CN" altLang="en-US" b="1" dirty="0" smtClean="0">
                <a:solidFill>
                  <a:srgbClr val="CE0000"/>
                </a:solidFill>
                <a:ea typeface="宋体" panose="02010600030101010101" pitchFamily="2" charset="-122"/>
                <a:cs typeface="+mn-cs"/>
              </a:rPr>
              <a:t>路：</a:t>
            </a:r>
            <a:endParaRPr lang="en-US" altLang="zh-CN" b="1" dirty="0">
              <a:solidFill>
                <a:srgbClr val="CE0000"/>
              </a:solidFill>
              <a:ea typeface="宋体" panose="02010600030101010101" pitchFamily="2" charset="-122"/>
              <a:cs typeface="+mn-cs"/>
            </a:endParaRPr>
          </a:p>
          <a:p>
            <a:pPr marL="576580" lvl="1" indent="-234950"/>
            <a:r>
              <a:rPr lang="en-US" altLang="zh-CN" dirty="0" smtClean="0"/>
              <a:t>	</a:t>
            </a:r>
            <a:r>
              <a:rPr lang="zh-CN" altLang="en-US" sz="2400" dirty="0" smtClean="0"/>
              <a:t>决定输出和下一个状态</a:t>
            </a:r>
            <a:r>
              <a:rPr lang="zh-CN" altLang="en-US" sz="2400" dirty="0"/>
              <a:t>。</a:t>
            </a:r>
            <a:endParaRPr lang="en-US" altLang="zh-CN" sz="2400" dirty="0"/>
          </a:p>
          <a:p>
            <a:pPr marL="0" indent="0">
              <a:buFont typeface="Wingdings" panose="05000000000000000000" pitchFamily="2" charset="2"/>
              <a:buNone/>
            </a:pPr>
            <a:r>
              <a:rPr lang="zh-CN" altLang="en-US" dirty="0" smtClean="0">
                <a:solidFill>
                  <a:srgbClr val="CE0000"/>
                </a:solidFill>
                <a:ea typeface="宋体" panose="02010600030101010101" pitchFamily="2" charset="-122"/>
              </a:rPr>
              <a:t>   </a:t>
            </a:r>
            <a:r>
              <a:rPr lang="zh-CN" altLang="en-US" sz="2800" dirty="0" smtClean="0">
                <a:solidFill>
                  <a:srgbClr val="CE0000"/>
                </a:solidFill>
                <a:ea typeface="宋体" panose="02010600030101010101" pitchFamily="2" charset="-122"/>
              </a:rPr>
              <a:t>存储单元</a:t>
            </a:r>
            <a:endParaRPr lang="en-US" altLang="zh-CN" sz="2800" dirty="0" smtClean="0">
              <a:solidFill>
                <a:srgbClr val="CE0000"/>
              </a:solidFill>
              <a:ea typeface="宋体" panose="02010600030101010101" pitchFamily="2" charset="-122"/>
            </a:endParaRPr>
          </a:p>
          <a:p>
            <a:pPr marL="0" indent="0">
              <a:buFont typeface="Wingdings" panose="05000000000000000000" pitchFamily="2" charset="2"/>
              <a:buNone/>
            </a:pPr>
            <a:r>
              <a:rPr lang="en-US" altLang="zh-CN" dirty="0">
                <a:solidFill>
                  <a:srgbClr val="CE0000"/>
                </a:solidFill>
                <a:ea typeface="宋体" panose="02010600030101010101" pitchFamily="2" charset="-122"/>
              </a:rPr>
              <a:t> </a:t>
            </a:r>
            <a:r>
              <a:rPr lang="en-US" altLang="zh-CN" dirty="0" smtClean="0">
                <a:solidFill>
                  <a:srgbClr val="CE0000"/>
                </a:solidFill>
                <a:ea typeface="宋体" panose="02010600030101010101" pitchFamily="2" charset="-122"/>
              </a:rPr>
              <a:t>    </a:t>
            </a:r>
            <a:r>
              <a:rPr lang="zh-CN" altLang="en-US" sz="2400" b="0" dirty="0">
                <a:ea typeface="宋体" panose="02010600030101010101" pitchFamily="2" charset="-122"/>
              </a:rPr>
              <a:t>存储</a:t>
            </a:r>
            <a:r>
              <a:rPr lang="zh-CN" altLang="en-US" sz="2400" b="0" dirty="0" smtClean="0">
                <a:ea typeface="宋体" panose="02010600030101010101" pitchFamily="2" charset="-122"/>
              </a:rPr>
              <a:t>各种状态。</a:t>
            </a:r>
            <a:endParaRPr lang="en-US" altLang="zh-CN" dirty="0"/>
          </a:p>
        </p:txBody>
      </p:sp>
      <p:sp>
        <p:nvSpPr>
          <p:cNvPr id="400399" name="Text Box 14"/>
          <p:cNvSpPr txBox="1">
            <a:spLocks noChangeArrowheads="1"/>
          </p:cNvSpPr>
          <p:nvPr/>
        </p:nvSpPr>
        <p:spPr bwMode="auto">
          <a:xfrm>
            <a:off x="1136963" y="543164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t>时钟</a:t>
            </a:r>
            <a:endParaRPr lang="en-US" altLang="zh-CN" baseline="0" dirty="0"/>
          </a:p>
        </p:txBody>
      </p:sp>
      <p:sp>
        <p:nvSpPr>
          <p:cNvPr id="400400" name="Line 15"/>
          <p:cNvSpPr>
            <a:spLocks noChangeShapeType="1"/>
          </p:cNvSpPr>
          <p:nvPr/>
        </p:nvSpPr>
        <p:spPr bwMode="auto">
          <a:xfrm>
            <a:off x="1949029" y="5653893"/>
            <a:ext cx="9667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9" name="Rectangle 5"/>
          <p:cNvSpPr>
            <a:spLocks noChangeArrowheads="1"/>
          </p:cNvSpPr>
          <p:nvPr/>
        </p:nvSpPr>
        <p:spPr bwMode="auto">
          <a:xfrm>
            <a:off x="2903750" y="3272309"/>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0" name="Text Box 6"/>
          <p:cNvSpPr txBox="1">
            <a:spLocks noChangeArrowheads="1"/>
          </p:cNvSpPr>
          <p:nvPr/>
        </p:nvSpPr>
        <p:spPr bwMode="auto">
          <a:xfrm>
            <a:off x="3947521" y="3368317"/>
            <a:ext cx="954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000" i="1" baseline="0" dirty="0" smtClean="0"/>
              <a:t>状态机</a:t>
            </a:r>
            <a:endParaRPr lang="en-US" altLang="zh-CN" sz="2000" i="1" baseline="0" dirty="0"/>
          </a:p>
        </p:txBody>
      </p:sp>
      <p:sp>
        <p:nvSpPr>
          <p:cNvPr id="21" name="Rectangle 7"/>
          <p:cNvSpPr>
            <a:spLocks noChangeArrowheads="1"/>
          </p:cNvSpPr>
          <p:nvPr/>
        </p:nvSpPr>
        <p:spPr bwMode="auto">
          <a:xfrm>
            <a:off x="3581613" y="3964459"/>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t>组合逻辑</a:t>
            </a:r>
            <a:endParaRPr lang="en-US" altLang="zh-CN" baseline="0" dirty="0" smtClean="0"/>
          </a:p>
          <a:p>
            <a:pPr algn="ctr"/>
            <a:r>
              <a:rPr lang="zh-CN" altLang="en-US" baseline="0" dirty="0" smtClean="0"/>
              <a:t>电路</a:t>
            </a:r>
            <a:endParaRPr lang="en-US" altLang="zh-CN" baseline="0" dirty="0"/>
          </a:p>
        </p:txBody>
      </p:sp>
      <p:sp>
        <p:nvSpPr>
          <p:cNvPr id="22" name="Rectangle 8"/>
          <p:cNvSpPr>
            <a:spLocks noChangeArrowheads="1"/>
          </p:cNvSpPr>
          <p:nvPr/>
        </p:nvSpPr>
        <p:spPr bwMode="auto">
          <a:xfrm>
            <a:off x="3581613" y="5031259"/>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smtClean="0"/>
              <a:t>存储单元</a:t>
            </a:r>
            <a:endParaRPr lang="en-US" altLang="zh-CN" baseline="0" dirty="0"/>
          </a:p>
        </p:txBody>
      </p:sp>
      <p:sp>
        <p:nvSpPr>
          <p:cNvPr id="23" name="Text Box 9"/>
          <p:cNvSpPr txBox="1">
            <a:spLocks noChangeArrowheads="1"/>
          </p:cNvSpPr>
          <p:nvPr/>
        </p:nvSpPr>
        <p:spPr bwMode="auto">
          <a:xfrm>
            <a:off x="1174109" y="3897784"/>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baseline="0" dirty="0"/>
              <a:t>输入</a:t>
            </a:r>
            <a:endParaRPr lang="en-US" altLang="zh-CN" sz="2400" baseline="0" dirty="0"/>
          </a:p>
        </p:txBody>
      </p:sp>
      <p:sp>
        <p:nvSpPr>
          <p:cNvPr id="24" name="Text Box 10"/>
          <p:cNvSpPr txBox="1">
            <a:spLocks noChangeArrowheads="1"/>
          </p:cNvSpPr>
          <p:nvPr/>
        </p:nvSpPr>
        <p:spPr bwMode="auto">
          <a:xfrm>
            <a:off x="7012140" y="3897784"/>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2400" baseline="0" dirty="0" smtClean="0"/>
              <a:t>输出</a:t>
            </a:r>
            <a:endParaRPr lang="en-US" altLang="zh-CN" sz="2400" baseline="0" dirty="0"/>
          </a:p>
        </p:txBody>
      </p:sp>
      <p:sp>
        <p:nvSpPr>
          <p:cNvPr id="25" name="Line 11"/>
          <p:cNvSpPr>
            <a:spLocks noChangeShapeType="1"/>
          </p:cNvSpPr>
          <p:nvPr/>
        </p:nvSpPr>
        <p:spPr bwMode="auto">
          <a:xfrm>
            <a:off x="2157625" y="4126384"/>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26" name="Line 12"/>
          <p:cNvSpPr>
            <a:spLocks noChangeShapeType="1"/>
          </p:cNvSpPr>
          <p:nvPr/>
        </p:nvSpPr>
        <p:spPr bwMode="auto">
          <a:xfrm>
            <a:off x="5275475" y="4126384"/>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27" name="AutoShape 15"/>
          <p:cNvCxnSpPr>
            <a:cxnSpLocks noChangeShapeType="1"/>
            <a:stCxn id="21" idx="3"/>
            <a:endCxn id="22" idx="3"/>
          </p:cNvCxnSpPr>
          <p:nvPr/>
        </p:nvCxnSpPr>
        <p:spPr bwMode="auto">
          <a:xfrm>
            <a:off x="5277063" y="4356571"/>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28" name="AutoShape 16"/>
          <p:cNvCxnSpPr>
            <a:cxnSpLocks noChangeShapeType="1"/>
            <a:stCxn id="22" idx="1"/>
            <a:endCxn id="21" idx="1"/>
          </p:cNvCxnSpPr>
          <p:nvPr/>
        </p:nvCxnSpPr>
        <p:spPr bwMode="auto">
          <a:xfrm rot="10800000" flipH="1">
            <a:off x="3572088" y="4356571"/>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2"/>
          <p:cNvSpPr>
            <a:spLocks noGrp="1" noChangeArrowheads="1"/>
          </p:cNvSpPr>
          <p:nvPr>
            <p:ph type="title" idx="4294967295"/>
          </p:nvPr>
        </p:nvSpPr>
        <p:spPr>
          <a:xfrm>
            <a:off x="179512" y="116632"/>
            <a:ext cx="8229600" cy="1143000"/>
          </a:xfrm>
        </p:spPr>
        <p:txBody>
          <a:bodyPr/>
          <a:lstStyle/>
          <a:p>
            <a:r>
              <a:rPr lang="zh-CN" altLang="en-US" dirty="0">
                <a:ea typeface="宋体" panose="02010600030101010101" pitchFamily="2" charset="-122"/>
              </a:rPr>
              <a:t>存</a:t>
            </a:r>
            <a:r>
              <a:rPr lang="zh-CN" altLang="en-US" dirty="0" smtClean="0">
                <a:ea typeface="宋体" panose="02010600030101010101" pitchFamily="2" charset="-122"/>
              </a:rPr>
              <a:t>储单元</a:t>
            </a:r>
            <a:r>
              <a:rPr lang="en-US" altLang="zh-CN" dirty="0" smtClean="0">
                <a:ea typeface="宋体" panose="02010600030101010101" pitchFamily="2" charset="-122"/>
              </a:rPr>
              <a:t>: </a:t>
            </a:r>
            <a:r>
              <a:rPr lang="zh-CN" altLang="en-US" dirty="0" smtClean="0">
                <a:ea typeface="宋体" panose="02010600030101010101" pitchFamily="2" charset="-122"/>
              </a:rPr>
              <a:t>主从锁存器</a:t>
            </a:r>
            <a:endParaRPr lang="en-US" altLang="zh-CN" dirty="0">
              <a:ea typeface="宋体" panose="02010600030101010101" pitchFamily="2" charset="-122"/>
            </a:endParaRPr>
          </a:p>
        </p:txBody>
      </p:sp>
      <p:sp>
        <p:nvSpPr>
          <p:cNvPr id="401412" name="Rectangle 3"/>
          <p:cNvSpPr>
            <a:spLocks noGrp="1" noChangeArrowheads="1"/>
          </p:cNvSpPr>
          <p:nvPr>
            <p:ph type="body" idx="4294967295"/>
          </p:nvPr>
        </p:nvSpPr>
        <p:spPr>
          <a:xfrm>
            <a:off x="179388" y="981075"/>
            <a:ext cx="5328716" cy="1303338"/>
          </a:xfrm>
        </p:spPr>
        <p:txBody>
          <a:bodyPr/>
          <a:lstStyle/>
          <a:p>
            <a:pPr marL="0" indent="0">
              <a:buFont typeface="Wingdings" panose="05000000000000000000" pitchFamily="2" charset="2"/>
              <a:buNone/>
            </a:pPr>
            <a:r>
              <a:rPr lang="zh-CN" altLang="en-US" dirty="0" smtClean="0">
                <a:ea typeface="宋体" panose="02010600030101010101" pitchFamily="2" charset="-122"/>
              </a:rPr>
              <a:t>一对</a:t>
            </a:r>
            <a:r>
              <a:rPr lang="en-US" altLang="zh-CN" dirty="0" smtClean="0">
                <a:ea typeface="宋体" panose="02010600030101010101" pitchFamily="2" charset="-122"/>
              </a:rPr>
              <a:t>D</a:t>
            </a:r>
            <a:r>
              <a:rPr lang="zh-CN" altLang="en-US" dirty="0" smtClean="0">
                <a:ea typeface="宋体" panose="02010600030101010101" pitchFamily="2" charset="-122"/>
              </a:rPr>
              <a:t>锁存器构成一个主从锁存器，</a:t>
            </a:r>
            <a:endParaRPr lang="en-US" altLang="zh-CN" dirty="0" smtClean="0">
              <a:ea typeface="宋体" panose="02010600030101010101" pitchFamily="2" charset="-122"/>
            </a:endParaRPr>
          </a:p>
          <a:p>
            <a:pPr marL="0" indent="0">
              <a:buFont typeface="Wingdings" panose="05000000000000000000" pitchFamily="2" charset="2"/>
              <a:buNone/>
            </a:pPr>
            <a:r>
              <a:rPr lang="zh-CN" altLang="en-US" dirty="0" smtClean="0">
                <a:ea typeface="宋体" panose="02010600030101010101" pitchFamily="2" charset="-122"/>
              </a:rPr>
              <a:t>将当前状态和下一状态分离。</a:t>
            </a:r>
            <a:endParaRPr lang="en-US" altLang="zh-CN" dirty="0">
              <a:ea typeface="宋体" panose="02010600030101010101" pitchFamily="2" charset="-122"/>
            </a:endParaRPr>
          </a:p>
        </p:txBody>
      </p:sp>
      <p:pic>
        <p:nvPicPr>
          <p:cNvPr id="401413" name="Picture 5" descr="ch03-msflipflo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0850" y="2060848"/>
            <a:ext cx="869315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4" name="Text Box 6"/>
          <p:cNvSpPr txBox="1">
            <a:spLocks noChangeArrowheads="1"/>
          </p:cNvSpPr>
          <p:nvPr/>
        </p:nvSpPr>
        <p:spPr bwMode="auto">
          <a:xfrm>
            <a:off x="4644008" y="4687550"/>
            <a:ext cx="4108450" cy="15621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sz="2400" baseline="0" dirty="0"/>
              <a:t>During 1</a:t>
            </a:r>
            <a:r>
              <a:rPr lang="en-US" altLang="zh-CN" sz="2400" baseline="30000" dirty="0"/>
              <a:t>st</a:t>
            </a:r>
            <a:r>
              <a:rPr lang="en-US" altLang="zh-CN" sz="2400" baseline="0" dirty="0"/>
              <a:t> phase (clock=1),</a:t>
            </a:r>
            <a:br>
              <a:rPr lang="en-US" altLang="zh-CN" sz="2400" baseline="0" dirty="0"/>
            </a:br>
            <a:r>
              <a:rPr lang="en-US" altLang="zh-CN" sz="2400" baseline="0" dirty="0"/>
              <a:t>previously-computed state</a:t>
            </a:r>
            <a:br>
              <a:rPr lang="en-US" altLang="zh-CN" sz="2400" baseline="0" dirty="0"/>
            </a:br>
            <a:r>
              <a:rPr lang="en-US" altLang="zh-CN" sz="2400" baseline="0" dirty="0"/>
              <a:t>becomes </a:t>
            </a:r>
            <a:r>
              <a:rPr lang="en-US" altLang="zh-CN" sz="2400" i="1" baseline="0" dirty="0"/>
              <a:t>current</a:t>
            </a:r>
            <a:r>
              <a:rPr lang="en-US" altLang="zh-CN" sz="2400" baseline="0" dirty="0"/>
              <a:t> state and is</a:t>
            </a:r>
            <a:br>
              <a:rPr lang="en-US" altLang="zh-CN" sz="2400" baseline="0" dirty="0"/>
            </a:br>
            <a:r>
              <a:rPr lang="en-US" altLang="zh-CN" sz="2400" baseline="0" dirty="0"/>
              <a:t>sent to the logic circuit.</a:t>
            </a:r>
            <a:endParaRPr lang="en-US" altLang="zh-CN" sz="2400" baseline="0" dirty="0"/>
          </a:p>
        </p:txBody>
      </p:sp>
      <p:sp>
        <p:nvSpPr>
          <p:cNvPr id="401415" name="Text Box 7"/>
          <p:cNvSpPr txBox="1">
            <a:spLocks noChangeArrowheads="1"/>
          </p:cNvSpPr>
          <p:nvPr/>
        </p:nvSpPr>
        <p:spPr bwMode="auto">
          <a:xfrm>
            <a:off x="467544" y="4653260"/>
            <a:ext cx="3903663" cy="15621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r>
              <a:rPr lang="en-US" altLang="zh-CN" sz="2400" baseline="0" dirty="0"/>
              <a:t>During 2</a:t>
            </a:r>
            <a:r>
              <a:rPr lang="en-US" altLang="zh-CN" sz="2400" baseline="30000" dirty="0"/>
              <a:t>nd</a:t>
            </a:r>
            <a:r>
              <a:rPr lang="en-US" altLang="zh-CN" sz="2400" baseline="0" dirty="0"/>
              <a:t> phase (clock=0),</a:t>
            </a:r>
            <a:br>
              <a:rPr lang="en-US" altLang="zh-CN" sz="2400" baseline="0" dirty="0"/>
            </a:br>
            <a:r>
              <a:rPr lang="en-US" altLang="zh-CN" sz="2400" i="1" baseline="0" dirty="0"/>
              <a:t>next</a:t>
            </a:r>
            <a:r>
              <a:rPr lang="en-US" altLang="zh-CN" sz="2400" baseline="0" dirty="0"/>
              <a:t> state, computed by</a:t>
            </a:r>
            <a:br>
              <a:rPr lang="en-US" altLang="zh-CN" sz="2400" baseline="0" dirty="0"/>
            </a:br>
            <a:r>
              <a:rPr lang="en-US" altLang="zh-CN" sz="2400" baseline="0" dirty="0"/>
              <a:t>logic circuit, is stored in</a:t>
            </a:r>
            <a:br>
              <a:rPr lang="en-US" altLang="zh-CN" sz="2400" baseline="0" dirty="0"/>
            </a:br>
            <a:r>
              <a:rPr lang="en-US" altLang="zh-CN" sz="2400" baseline="0" dirty="0"/>
              <a:t>Latch A.</a:t>
            </a:r>
            <a:endParaRPr lang="en-US" altLang="zh-CN" sz="2400" baseline="0" dirty="0"/>
          </a:p>
        </p:txBody>
      </p:sp>
      <p:sp>
        <p:nvSpPr>
          <p:cNvPr id="7" name="Text Box 5"/>
          <p:cNvSpPr txBox="1">
            <a:spLocks noChangeArrowheads="1"/>
          </p:cNvSpPr>
          <p:nvPr/>
        </p:nvSpPr>
        <p:spPr bwMode="auto">
          <a:xfrm>
            <a:off x="7812360" y="2780928"/>
            <a:ext cx="1331640" cy="1643527"/>
          </a:xfrm>
          <a:prstGeom prst="rect">
            <a:avLst/>
          </a:prstGeom>
          <a:noFill/>
          <a:ln w="9525">
            <a:noFill/>
            <a:miter lim="800000"/>
          </a:ln>
        </p:spPr>
        <p:txBody>
          <a:bodyPr wrap="square">
            <a:spAutoFit/>
          </a:bodyPr>
          <a:lstStyle/>
          <a:p>
            <a:pPr>
              <a:lnSpc>
                <a:spcPct val="180000"/>
              </a:lnSpc>
              <a:spcBef>
                <a:spcPct val="50000"/>
              </a:spcBef>
            </a:pPr>
            <a:r>
              <a:rPr kumimoji="1" lang="zh-CN" altLang="en-US" sz="2800" dirty="0" smtClean="0">
                <a:latin typeface="Times New Roman" panose="02020603050405020304" pitchFamily="18" charset="0"/>
              </a:rPr>
              <a:t>由现态决定的次态</a:t>
            </a:r>
            <a:r>
              <a:rPr kumimoji="1" lang="en-US" altLang="zh-CN" sz="2800" dirty="0" smtClean="0">
                <a:latin typeface="Times New Roman" panose="02020603050405020304" pitchFamily="18" charset="0"/>
              </a:rPr>
              <a:t>,</a:t>
            </a:r>
            <a:r>
              <a:rPr kumimoji="1" lang="zh-CN" altLang="en-US" sz="2800" dirty="0" smtClean="0">
                <a:latin typeface="Times New Roman" panose="02020603050405020304" pitchFamily="18" charset="0"/>
              </a:rPr>
              <a:t>输入</a:t>
            </a:r>
            <a:endParaRPr kumimoji="1" lang="zh-CN" altLang="en-US" sz="2800" dirty="0">
              <a:latin typeface="Times New Roman" panose="02020603050405020304" pitchFamily="18" charset="0"/>
            </a:endParaRPr>
          </a:p>
        </p:txBody>
      </p:sp>
      <p:sp>
        <p:nvSpPr>
          <p:cNvPr id="8" name="Text Box 5"/>
          <p:cNvSpPr txBox="1">
            <a:spLocks noChangeArrowheads="1"/>
          </p:cNvSpPr>
          <p:nvPr/>
        </p:nvSpPr>
        <p:spPr bwMode="auto">
          <a:xfrm>
            <a:off x="4499992" y="1772816"/>
            <a:ext cx="720080" cy="609398"/>
          </a:xfrm>
          <a:prstGeom prst="rect">
            <a:avLst/>
          </a:prstGeom>
          <a:noFill/>
          <a:ln w="9525">
            <a:noFill/>
            <a:miter lim="800000"/>
          </a:ln>
        </p:spPr>
        <p:txBody>
          <a:bodyPr wrap="square">
            <a:spAutoFit/>
          </a:bodyPr>
          <a:lstStyle/>
          <a:p>
            <a:pPr>
              <a:lnSpc>
                <a:spcPct val="180000"/>
              </a:lnSpc>
              <a:spcBef>
                <a:spcPct val="50000"/>
              </a:spcBef>
            </a:pPr>
            <a:r>
              <a:rPr kumimoji="1" lang="zh-CN" altLang="en-US" sz="2800" dirty="0" smtClean="0">
                <a:latin typeface="Times New Roman" panose="02020603050405020304" pitchFamily="18" charset="0"/>
              </a:rPr>
              <a:t>次态</a:t>
            </a:r>
            <a:endParaRPr kumimoji="1" lang="zh-CN" altLang="en-US" sz="2800" dirty="0">
              <a:latin typeface="Times New Roman" panose="02020603050405020304" pitchFamily="18" charset="0"/>
            </a:endParaRPr>
          </a:p>
        </p:txBody>
      </p:sp>
      <p:sp>
        <p:nvSpPr>
          <p:cNvPr id="9" name="矩形 8"/>
          <p:cNvSpPr/>
          <p:nvPr/>
        </p:nvSpPr>
        <p:spPr>
          <a:xfrm>
            <a:off x="467544" y="2924944"/>
            <a:ext cx="936104" cy="379591"/>
          </a:xfrm>
          <a:prstGeom prst="rect">
            <a:avLst/>
          </a:prstGeom>
        </p:spPr>
        <p:txBody>
          <a:bodyPr wrap="square">
            <a:spAutoFit/>
          </a:bodyPr>
          <a:lstStyle/>
          <a:p>
            <a:r>
              <a:rPr kumimoji="1" lang="zh-CN" altLang="en-US" sz="2800" dirty="0" smtClean="0">
                <a:latin typeface="Times New Roman" panose="02020603050405020304" pitchFamily="18" charset="0"/>
              </a:rPr>
              <a:t>现态</a:t>
            </a:r>
            <a:endParaRPr lang="zh-CN" altLang="en-US" sz="2800" dirty="0"/>
          </a:p>
        </p:txBody>
      </p:sp>
      <p:grpSp>
        <p:nvGrpSpPr>
          <p:cNvPr id="11" name="组合 10"/>
          <p:cNvGrpSpPr/>
          <p:nvPr/>
        </p:nvGrpSpPr>
        <p:grpSpPr>
          <a:xfrm>
            <a:off x="6012160" y="332656"/>
            <a:ext cx="2808312" cy="1512168"/>
            <a:chOff x="1749425" y="1492722"/>
            <a:chExt cx="4554538" cy="2820987"/>
          </a:xfrm>
        </p:grpSpPr>
        <p:sp>
          <p:nvSpPr>
            <p:cNvPr id="12" name="Rectangle 5"/>
            <p:cNvSpPr>
              <a:spLocks noChangeArrowheads="1"/>
            </p:cNvSpPr>
            <p:nvPr/>
          </p:nvSpPr>
          <p:spPr bwMode="auto">
            <a:xfrm>
              <a:off x="2495550" y="1492722"/>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13"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状态机</a:t>
              </a:r>
              <a:endParaRPr lang="en-US" altLang="zh-CN" sz="1200" i="1" baseline="0" dirty="0"/>
            </a:p>
          </p:txBody>
        </p:sp>
        <p:sp>
          <p:nvSpPr>
            <p:cNvPr id="14"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15"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16" name="Line 11"/>
            <p:cNvSpPr>
              <a:spLocks noChangeShapeType="1"/>
            </p:cNvSpPr>
            <p:nvPr/>
          </p:nvSpPr>
          <p:spPr bwMode="auto">
            <a:xfrm>
              <a:off x="174942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7" name="Line 12"/>
            <p:cNvSpPr>
              <a:spLocks noChangeShapeType="1"/>
            </p:cNvSpPr>
            <p:nvPr/>
          </p:nvSpPr>
          <p:spPr bwMode="auto">
            <a:xfrm>
              <a:off x="486727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18" name="AutoShape 15"/>
            <p:cNvCxnSpPr>
              <a:cxnSpLocks noChangeShapeType="1"/>
              <a:stCxn id="14" idx="3"/>
              <a:endCxn id="15" idx="3"/>
            </p:cNvCxnSpPr>
            <p:nvPr/>
          </p:nvCxnSpPr>
          <p:spPr bwMode="auto">
            <a:xfrm>
              <a:off x="4868863" y="2576984"/>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15" idx="1"/>
              <a:endCxn id="14"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95736" y="1268760"/>
            <a:ext cx="4812924" cy="2520280"/>
            <a:chOff x="1749425" y="1492722"/>
            <a:chExt cx="4612418" cy="2820987"/>
          </a:xfrm>
        </p:grpSpPr>
        <p:sp>
          <p:nvSpPr>
            <p:cNvPr id="3" name="Rectangle 5"/>
            <p:cNvSpPr>
              <a:spLocks noChangeArrowheads="1"/>
            </p:cNvSpPr>
            <p:nvPr/>
          </p:nvSpPr>
          <p:spPr bwMode="auto">
            <a:xfrm>
              <a:off x="2495549" y="1492722"/>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状态机</a:t>
              </a:r>
              <a:endParaRPr lang="en-US" altLang="zh-CN" sz="1200" i="1" baseline="0" dirty="0"/>
            </a:p>
          </p:txBody>
        </p:sp>
        <p:sp>
          <p:nvSpPr>
            <p:cNvPr id="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7" name="Line 11"/>
            <p:cNvSpPr>
              <a:spLocks noChangeShapeType="1"/>
            </p:cNvSpPr>
            <p:nvPr/>
          </p:nvSpPr>
          <p:spPr bwMode="auto">
            <a:xfrm>
              <a:off x="174942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8" name="Line 12"/>
            <p:cNvSpPr>
              <a:spLocks noChangeShapeType="1"/>
            </p:cNvSpPr>
            <p:nvPr/>
          </p:nvSpPr>
          <p:spPr bwMode="auto">
            <a:xfrm>
              <a:off x="486727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9" name="AutoShape 15"/>
            <p:cNvCxnSpPr>
              <a:cxnSpLocks noChangeShapeType="1"/>
              <a:stCxn id="5" idx="3"/>
              <a:endCxn id="6" idx="3"/>
            </p:cNvCxnSpPr>
            <p:nvPr/>
          </p:nvCxnSpPr>
          <p:spPr bwMode="auto">
            <a:xfrm>
              <a:off x="4868863" y="2576984"/>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0" name="AutoShape 16"/>
            <p:cNvCxnSpPr>
              <a:cxnSpLocks noChangeShapeType="1"/>
              <a:stCxn id="6" idx="1"/>
              <a:endCxn id="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4" name="Text Box 6"/>
            <p:cNvSpPr txBox="1">
              <a:spLocks noChangeArrowheads="1"/>
            </p:cNvSpPr>
            <p:nvPr/>
          </p:nvSpPr>
          <p:spPr bwMode="auto">
            <a:xfrm>
              <a:off x="1830548" y="1976320"/>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输入</a:t>
              </a:r>
              <a:endParaRPr lang="en-US" altLang="zh-CN" sz="1200" i="1" baseline="0" dirty="0"/>
            </a:p>
          </p:txBody>
        </p:sp>
        <p:sp>
          <p:nvSpPr>
            <p:cNvPr id="15" name="Text Box 6"/>
            <p:cNvSpPr txBox="1">
              <a:spLocks noChangeArrowheads="1"/>
            </p:cNvSpPr>
            <p:nvPr/>
          </p:nvSpPr>
          <p:spPr bwMode="auto">
            <a:xfrm>
              <a:off x="2439507" y="2621117"/>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状态</a:t>
              </a:r>
              <a:endParaRPr lang="en-US" altLang="zh-CN" sz="1200" i="1" baseline="0" dirty="0"/>
            </a:p>
          </p:txBody>
        </p:sp>
        <p:sp>
          <p:nvSpPr>
            <p:cNvPr id="16" name="Text Box 6"/>
            <p:cNvSpPr txBox="1">
              <a:spLocks noChangeArrowheads="1"/>
            </p:cNvSpPr>
            <p:nvPr/>
          </p:nvSpPr>
          <p:spPr bwMode="auto">
            <a:xfrm>
              <a:off x="5889914" y="2056919"/>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输出</a:t>
              </a:r>
              <a:endParaRPr lang="en-US" altLang="zh-CN" sz="1200" i="1" baseline="0" dirty="0"/>
            </a:p>
          </p:txBody>
        </p:sp>
        <p:sp>
          <p:nvSpPr>
            <p:cNvPr id="17" name="Text Box 6"/>
            <p:cNvSpPr txBox="1">
              <a:spLocks noChangeArrowheads="1"/>
            </p:cNvSpPr>
            <p:nvPr/>
          </p:nvSpPr>
          <p:spPr bwMode="auto">
            <a:xfrm>
              <a:off x="5130824" y="2862916"/>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次态</a:t>
              </a:r>
              <a:endParaRPr lang="en-US" altLang="zh-CN" sz="1200" i="1" baseline="0" dirty="0"/>
            </a:p>
          </p:txBody>
        </p:sp>
      </p:grpSp>
      <p:sp>
        <p:nvSpPr>
          <p:cNvPr id="12" name="Rectangle 2"/>
          <p:cNvSpPr txBox="1">
            <a:spLocks noChangeArrowheads="1"/>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lvl="0" fontAlgn="auto">
              <a:spcAft>
                <a:spcPts val="0"/>
              </a:spcAft>
              <a:defRPr/>
            </a:pPr>
            <a:r>
              <a:rPr lang="zh-CN" altLang="en-US" sz="4400" b="1" baseline="0" dirty="0" smtClean="0">
                <a:solidFill>
                  <a:schemeClr val="tx2"/>
                </a:solidFill>
                <a:effectLst>
                  <a:outerShdw blurRad="31750" dist="25400" dir="5400000" algn="tl" rotWithShape="0">
                    <a:srgbClr val="000000">
                      <a:alpha val="25000"/>
                    </a:srgbClr>
                  </a:outerShdw>
                </a:effectLst>
                <a:ea typeface="宋体" panose="02010600030101010101" pitchFamily="2" charset="-122"/>
              </a:rPr>
              <a:t>两个真值表（输出，次态）</a:t>
            </a:r>
            <a:endParaRPr lang="en-US" altLang="zh-CN" sz="4400" b="1" baseline="0" dirty="0">
              <a:solidFill>
                <a:schemeClr val="tx2"/>
              </a:solidFill>
              <a:effectLst>
                <a:outerShdw blurRad="31750" dist="25400" dir="5400000" algn="tl" rotWithShape="0">
                  <a:srgbClr val="000000">
                    <a:alpha val="25000"/>
                  </a:srgbClr>
                </a:outerShdw>
              </a:effectLst>
              <a:ea typeface="宋体" panose="02010600030101010101" pitchFamily="2" charset="-122"/>
            </a:endParaRPr>
          </a:p>
        </p:txBody>
      </p:sp>
      <p:sp>
        <p:nvSpPr>
          <p:cNvPr id="13" name="Rectangle 2"/>
          <p:cNvSpPr txBox="1">
            <a:spLocks noChangeArrowheads="1"/>
          </p:cNvSpPr>
          <p:nvPr/>
        </p:nvSpPr>
        <p:spPr>
          <a:xfrm>
            <a:off x="323528" y="1556792"/>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graphicFrame>
        <p:nvGraphicFramePr>
          <p:cNvPr id="18" name="Group 244"/>
          <p:cNvGraphicFramePr>
            <a:graphicFrameLocks noGrp="1"/>
          </p:cNvGraphicFramePr>
          <p:nvPr/>
        </p:nvGraphicFramePr>
        <p:xfrm>
          <a:off x="251520" y="3861048"/>
          <a:ext cx="2644775" cy="2257426"/>
        </p:xfrm>
        <a:graphic>
          <a:graphicData uri="http://schemas.openxmlformats.org/drawingml/2006/table">
            <a:tbl>
              <a:tblPr/>
              <a:tblGrid>
                <a:gridCol w="528638"/>
                <a:gridCol w="528637"/>
                <a:gridCol w="530225"/>
                <a:gridCol w="528638"/>
                <a:gridCol w="528637"/>
              </a:tblGrid>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状态</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25000" dirty="0" smtClean="0">
                          <a:ln>
                            <a:noFill/>
                          </a:ln>
                          <a:solidFill>
                            <a:srgbClr val="FF0000"/>
                          </a:solidFill>
                          <a:effectLst/>
                          <a:latin typeface="Arial" panose="020B0604020202020204" pitchFamily="34" charset="0"/>
                          <a:ea typeface="宋体" panose="02010600030101010101" pitchFamily="2" charset="-122"/>
                        </a:rPr>
                        <a:t>输入</a:t>
                      </a:r>
                      <a:endParaRPr kumimoji="0" lang="en-US" altLang="zh-CN" sz="2000" b="1" i="0" u="none" strike="noStrike" cap="none" normalizeH="0" baseline="-25000" dirty="0" smtClean="0">
                        <a:ln>
                          <a:noFill/>
                        </a:ln>
                        <a:solidFill>
                          <a:srgbClr val="FF0000"/>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kern="1200" cap="none" normalizeH="0" baseline="-25000" dirty="0" smtClean="0">
                          <a:ln>
                            <a:noFill/>
                          </a:ln>
                          <a:solidFill>
                            <a:schemeClr val="tx1"/>
                          </a:solidFill>
                          <a:effectLst/>
                          <a:latin typeface="Arial" panose="020B0604020202020204" pitchFamily="34" charset="0"/>
                          <a:ea typeface="宋体" panose="02010600030101010101" pitchFamily="2" charset="-122"/>
                          <a:cs typeface="+mn-cs"/>
                        </a:rPr>
                        <a:t>输出</a:t>
                      </a:r>
                      <a:endParaRPr kumimoji="0" lang="en-US" altLang="zh-CN" sz="2000" b="1" i="0" u="none" strike="noStrike" kern="1200" cap="none" normalizeH="0" baseline="-25000" dirty="0" smtClean="0">
                        <a:ln>
                          <a:noFill/>
                        </a:ln>
                        <a:solidFill>
                          <a:schemeClr val="tx1"/>
                        </a:solidFill>
                        <a:effectLst/>
                        <a:latin typeface="Arial" panose="020B0604020202020204" pitchFamily="34" charset="0"/>
                        <a:ea typeface="宋体" panose="02010600030101010101" pitchFamily="2" charset="-122"/>
                        <a:cs typeface="+mn-cs"/>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20" name="Group 244"/>
          <p:cNvGraphicFramePr>
            <a:graphicFrameLocks noGrp="1"/>
          </p:cNvGraphicFramePr>
          <p:nvPr/>
        </p:nvGraphicFramePr>
        <p:xfrm>
          <a:off x="5580112" y="3933056"/>
          <a:ext cx="2644775" cy="2257426"/>
        </p:xfrm>
        <a:graphic>
          <a:graphicData uri="http://schemas.openxmlformats.org/drawingml/2006/table">
            <a:tbl>
              <a:tblPr/>
              <a:tblGrid>
                <a:gridCol w="528638"/>
                <a:gridCol w="528637"/>
                <a:gridCol w="530225"/>
                <a:gridCol w="528638"/>
                <a:gridCol w="528637"/>
              </a:tblGrid>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状态</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输入</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2000" b="1" i="0" u="none" strike="noStrike" kern="1200" cap="none" normalizeH="0" baseline="-25000" dirty="0" smtClean="0">
                          <a:ln>
                            <a:noFill/>
                          </a:ln>
                          <a:solidFill>
                            <a:schemeClr val="tx1"/>
                          </a:solidFill>
                          <a:effectLst/>
                          <a:latin typeface="Arial" panose="020B0604020202020204" pitchFamily="34" charset="0"/>
                          <a:ea typeface="宋体" panose="02010600030101010101" pitchFamily="2" charset="-122"/>
                          <a:cs typeface="+mn-cs"/>
                        </a:rPr>
                        <a:t>次态</a:t>
                      </a:r>
                      <a:endParaRPr kumimoji="0" lang="en-US" altLang="zh-CN" sz="2000" b="1" i="0" u="none" strike="noStrike" kern="1200" cap="none" normalizeH="0" baseline="-25000" dirty="0" smtClean="0">
                        <a:ln>
                          <a:noFill/>
                        </a:ln>
                        <a:solidFill>
                          <a:schemeClr val="tx1"/>
                        </a:solidFill>
                        <a:effectLst/>
                        <a:latin typeface="Arial" panose="020B0604020202020204" pitchFamily="34" charset="0"/>
                        <a:ea typeface="宋体" panose="02010600030101010101" pitchFamily="2" charset="-122"/>
                        <a:cs typeface="+mn-cs"/>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21" name="Text Box 15"/>
          <p:cNvSpPr txBox="1">
            <a:spLocks noChangeArrowheads="1"/>
          </p:cNvSpPr>
          <p:nvPr/>
        </p:nvSpPr>
        <p:spPr bwMode="auto">
          <a:xfrm>
            <a:off x="1547664" y="5589240"/>
            <a:ext cx="29870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marL="722630" lvl="1" indent="-381000"/>
            <a:r>
              <a:rPr lang="zh-CN" altLang="en-US" sz="2400" dirty="0" smtClean="0"/>
              <a:t>输出可以由</a:t>
            </a:r>
            <a:r>
              <a:rPr lang="en-US" altLang="zh-CN" sz="2400" dirty="0" smtClean="0"/>
              <a:t>1)</a:t>
            </a:r>
            <a:r>
              <a:rPr lang="zh-CN" altLang="en-US" sz="2400" dirty="0" smtClean="0"/>
              <a:t>当前状态决定</a:t>
            </a:r>
            <a:endParaRPr lang="en-US" altLang="zh-CN" sz="2400" dirty="0" smtClean="0"/>
          </a:p>
          <a:p>
            <a:pPr marL="722630" lvl="1" indent="-381000"/>
            <a:r>
              <a:rPr lang="zh-CN" altLang="en-US" sz="2400" dirty="0" smtClean="0"/>
              <a:t>                </a:t>
            </a:r>
            <a:r>
              <a:rPr lang="en-US" altLang="zh-CN" sz="2400" dirty="0" smtClean="0"/>
              <a:t>2)</a:t>
            </a:r>
            <a:r>
              <a:rPr lang="zh-CN" altLang="en-US" sz="2400" dirty="0" smtClean="0"/>
              <a:t>当前状态</a:t>
            </a:r>
            <a:r>
              <a:rPr lang="en-US" altLang="zh-CN" sz="2400" dirty="0" smtClean="0"/>
              <a:t>+</a:t>
            </a:r>
            <a:r>
              <a:rPr lang="zh-CN" altLang="en-US" sz="2400" dirty="0" smtClean="0"/>
              <a:t>输入</a:t>
            </a:r>
            <a:endParaRPr lang="en-US" altLang="zh-CN"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idx="4294967295"/>
          </p:nvPr>
        </p:nvSpPr>
        <p:spPr>
          <a:xfrm>
            <a:off x="251520" y="188640"/>
            <a:ext cx="8229600" cy="1143000"/>
          </a:xfrm>
        </p:spPr>
        <p:txBody>
          <a:bodyPr/>
          <a:lstStyle/>
          <a:p>
            <a:r>
              <a:rPr lang="zh-CN" altLang="en-US" dirty="0" smtClean="0">
                <a:ea typeface="宋体" panose="02010600030101010101" pitchFamily="2" charset="-122"/>
              </a:rPr>
              <a:t>例子</a:t>
            </a:r>
            <a:endParaRPr lang="en-US" altLang="zh-CN" dirty="0">
              <a:ea typeface="宋体" panose="02010600030101010101" pitchFamily="2" charset="-122"/>
            </a:endParaRPr>
          </a:p>
        </p:txBody>
      </p:sp>
      <p:sp>
        <p:nvSpPr>
          <p:cNvPr id="403460" name="Rectangle 3"/>
          <p:cNvSpPr>
            <a:spLocks noGrp="1" noChangeArrowheads="1"/>
          </p:cNvSpPr>
          <p:nvPr>
            <p:ph type="body" idx="4294967295"/>
          </p:nvPr>
        </p:nvSpPr>
        <p:spPr>
          <a:xfrm>
            <a:off x="179705" y="1340485"/>
            <a:ext cx="6480810" cy="4858385"/>
          </a:xfrm>
        </p:spPr>
        <p:txBody>
          <a:bodyPr>
            <a:normAutofit/>
          </a:bodyPr>
          <a:lstStyle/>
          <a:p>
            <a:pPr marL="576580" lvl="1" indent="-234950">
              <a:buNone/>
            </a:pPr>
            <a:r>
              <a:rPr lang="zh-CN" altLang="en-US" dirty="0" smtClean="0"/>
              <a:t>交通警告牌</a:t>
            </a:r>
            <a:r>
              <a:rPr lang="en-US" altLang="zh-CN" dirty="0" smtClean="0"/>
              <a:t>:</a:t>
            </a:r>
            <a:r>
              <a:rPr lang="zh-CN" altLang="en-US" dirty="0" smtClean="0"/>
              <a:t>当通电工作时候的状态</a:t>
            </a:r>
            <a:r>
              <a:rPr lang="en-US" altLang="zh-CN" dirty="0" smtClean="0"/>
              <a:t>(Switch=on)</a:t>
            </a:r>
            <a:endParaRPr lang="en-US" altLang="zh-CN" dirty="0" smtClean="0"/>
          </a:p>
          <a:p>
            <a:pPr marL="576580" lvl="1" indent="-234950"/>
            <a:r>
              <a:rPr lang="en-US" altLang="zh-CN" dirty="0" smtClean="0"/>
              <a:t>S00: No </a:t>
            </a:r>
            <a:r>
              <a:rPr lang="en-US" altLang="zh-CN" dirty="0"/>
              <a:t>lights </a:t>
            </a:r>
            <a:r>
              <a:rPr lang="en-US" altLang="zh-CN" dirty="0" smtClean="0"/>
              <a:t>on (Z=0,Y=0,X=0</a:t>
            </a:r>
            <a:endParaRPr lang="en-US" altLang="zh-CN" dirty="0"/>
          </a:p>
          <a:p>
            <a:pPr marL="576580" lvl="1" indent="-234950"/>
            <a:r>
              <a:rPr lang="en-US" altLang="zh-CN" dirty="0" smtClean="0"/>
              <a:t>S01:light1 </a:t>
            </a:r>
            <a:r>
              <a:rPr lang="en-US" altLang="zh-CN" dirty="0"/>
              <a:t>&amp; 2 </a:t>
            </a:r>
            <a:r>
              <a:rPr lang="en-US" altLang="zh-CN" dirty="0" smtClean="0"/>
              <a:t>on (Z=1,Y=0,X=0)</a:t>
            </a:r>
            <a:endParaRPr lang="en-US" altLang="zh-CN" dirty="0"/>
          </a:p>
          <a:p>
            <a:pPr marL="576580" lvl="1" indent="-234950"/>
            <a:r>
              <a:rPr lang="en-US" altLang="zh-CN" dirty="0" smtClean="0"/>
              <a:t>S02:light1</a:t>
            </a:r>
            <a:r>
              <a:rPr lang="en-US" altLang="zh-CN" dirty="0"/>
              <a:t>, 2, 3, &amp; 4 </a:t>
            </a:r>
            <a:r>
              <a:rPr lang="en-US" altLang="zh-CN" dirty="0" smtClean="0"/>
              <a:t>on(Z=1,Y=1,X=0)</a:t>
            </a:r>
            <a:endParaRPr lang="en-US" altLang="zh-CN" dirty="0"/>
          </a:p>
          <a:p>
            <a:pPr marL="576580" lvl="1" indent="-234950"/>
            <a:r>
              <a:rPr lang="en-US" altLang="zh-CN" dirty="0" smtClean="0"/>
              <a:t>S03:light1</a:t>
            </a:r>
            <a:r>
              <a:rPr lang="en-US" altLang="zh-CN" dirty="0"/>
              <a:t>, 2, 3, 4, &amp; </a:t>
            </a:r>
            <a:r>
              <a:rPr lang="en-US" altLang="zh-CN" dirty="0" smtClean="0"/>
              <a:t>5on(Z=1,Y=1,X=1)</a:t>
            </a:r>
            <a:endParaRPr lang="en-US" altLang="zh-CN" dirty="0"/>
          </a:p>
          <a:p>
            <a:pPr marL="576580" lvl="1" indent="-234950">
              <a:buNone/>
            </a:pPr>
            <a:r>
              <a:rPr lang="zh-CN" altLang="en-US" dirty="0" smtClean="0"/>
              <a:t> 开关接通时反复循环，每个状态停留</a:t>
            </a:r>
            <a:r>
              <a:rPr lang="en-US" altLang="zh-CN" dirty="0" smtClean="0"/>
              <a:t>0.5S</a:t>
            </a:r>
            <a:endParaRPr lang="en-US" altLang="zh-CN" dirty="0" smtClean="0"/>
          </a:p>
          <a:p>
            <a:pPr marL="576580" lvl="1" indent="-234950">
              <a:buNone/>
            </a:pPr>
            <a:r>
              <a:rPr lang="en-US" altLang="zh-CN" dirty="0" smtClean="0"/>
              <a:t>  (Switch=off)</a:t>
            </a:r>
            <a:endParaRPr lang="en-US" altLang="zh-CN" dirty="0" smtClean="0"/>
          </a:p>
          <a:p>
            <a:pPr marL="576580" lvl="1" indent="-234950"/>
            <a:r>
              <a:rPr lang="en-US" altLang="zh-CN" dirty="0" smtClean="0"/>
              <a:t>S00 </a:t>
            </a:r>
            <a:r>
              <a:rPr lang="zh-CN" altLang="en-US" dirty="0" smtClean="0"/>
              <a:t>开关断开时状态</a:t>
            </a:r>
            <a:endParaRPr lang="en-US" altLang="zh-CN" dirty="0" smtClean="0"/>
          </a:p>
          <a:p>
            <a:pPr marL="341630" lvl="1" indent="0">
              <a:buNone/>
            </a:pPr>
            <a:r>
              <a:rPr lang="en-US" altLang="zh-CN" dirty="0" smtClean="0"/>
              <a:t> LED1,2  controlled by Z</a:t>
            </a:r>
            <a:endParaRPr lang="en-US" altLang="zh-CN" dirty="0" smtClean="0"/>
          </a:p>
          <a:p>
            <a:pPr marL="576580" lvl="1" indent="-234950">
              <a:buNone/>
            </a:pPr>
            <a:r>
              <a:rPr lang="en-US" altLang="zh-CN" dirty="0" smtClean="0"/>
              <a:t> LED3,4  controlled by Y</a:t>
            </a:r>
            <a:endParaRPr lang="en-US" altLang="zh-CN" dirty="0" smtClean="0"/>
          </a:p>
          <a:p>
            <a:pPr marL="576580" lvl="1" indent="-234950">
              <a:buNone/>
            </a:pPr>
            <a:r>
              <a:rPr lang="en-US" altLang="zh-CN" dirty="0" smtClean="0"/>
              <a:t> LED5     controlled by X</a:t>
            </a:r>
            <a:endParaRPr lang="en-US" altLang="zh-CN" dirty="0" smtClean="0"/>
          </a:p>
          <a:p>
            <a:pPr marL="576580" lvl="1" indent="-234950">
              <a:buNone/>
            </a:pPr>
            <a:endParaRPr lang="en-US" altLang="zh-CN" dirty="0" smtClean="0"/>
          </a:p>
          <a:p>
            <a:pPr marL="576580" lvl="1" indent="-234950">
              <a:buNone/>
            </a:pPr>
            <a:endParaRPr lang="en-US" altLang="zh-CN" dirty="0"/>
          </a:p>
        </p:txBody>
      </p:sp>
      <p:sp>
        <p:nvSpPr>
          <p:cNvPr id="403461" name="AutoShape 4"/>
          <p:cNvSpPr>
            <a:spLocks noChangeArrowheads="1"/>
          </p:cNvSpPr>
          <p:nvPr/>
        </p:nvSpPr>
        <p:spPr bwMode="auto">
          <a:xfrm>
            <a:off x="5368925" y="188640"/>
            <a:ext cx="3775075" cy="3775075"/>
          </a:xfrm>
          <a:prstGeom prst="diamond">
            <a:avLst/>
          </a:prstGeom>
          <a:solidFill>
            <a:srgbClr val="FFCC66"/>
          </a:solidFill>
          <a:ln w="3810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03462" name="Text Box 5"/>
          <p:cNvSpPr txBox="1">
            <a:spLocks noChangeArrowheads="1"/>
          </p:cNvSpPr>
          <p:nvPr/>
        </p:nvSpPr>
        <p:spPr bwMode="auto">
          <a:xfrm>
            <a:off x="6173788" y="1790427"/>
            <a:ext cx="21653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3600" b="1" baseline="0" dirty="0"/>
              <a:t>DANGER</a:t>
            </a:r>
            <a:br>
              <a:rPr lang="en-US" altLang="zh-CN" sz="2400" baseline="0" dirty="0"/>
            </a:br>
            <a:r>
              <a:rPr lang="en-US" altLang="zh-CN" sz="2400" baseline="0" dirty="0"/>
              <a:t>MOVE</a:t>
            </a:r>
            <a:br>
              <a:rPr lang="en-US" altLang="zh-CN" sz="2400" baseline="0" dirty="0"/>
            </a:br>
            <a:r>
              <a:rPr lang="en-US" altLang="zh-CN" sz="2400" baseline="0" dirty="0"/>
              <a:t>RIGHT</a:t>
            </a:r>
            <a:endParaRPr lang="en-US" altLang="zh-CN" sz="2400" baseline="0" dirty="0"/>
          </a:p>
        </p:txBody>
      </p:sp>
      <p:grpSp>
        <p:nvGrpSpPr>
          <p:cNvPr id="2" name="Group 16"/>
          <p:cNvGrpSpPr/>
          <p:nvPr/>
        </p:nvGrpSpPr>
        <p:grpSpPr bwMode="auto">
          <a:xfrm>
            <a:off x="6711950" y="977627"/>
            <a:ext cx="1089025" cy="806450"/>
            <a:chOff x="3632" y="1838"/>
            <a:chExt cx="686" cy="508"/>
          </a:xfrm>
        </p:grpSpPr>
        <p:grpSp>
          <p:nvGrpSpPr>
            <p:cNvPr id="3" name="Group 8"/>
            <p:cNvGrpSpPr/>
            <p:nvPr/>
          </p:nvGrpSpPr>
          <p:grpSpPr bwMode="auto">
            <a:xfrm>
              <a:off x="3632" y="1838"/>
              <a:ext cx="148" cy="508"/>
              <a:chOff x="3632" y="1844"/>
              <a:chExt cx="148" cy="508"/>
            </a:xfrm>
          </p:grpSpPr>
          <p:sp>
            <p:nvSpPr>
              <p:cNvPr id="403465" name="Oval 6"/>
              <p:cNvSpPr>
                <a:spLocks noChangeArrowheads="1"/>
              </p:cNvSpPr>
              <p:nvPr/>
            </p:nvSpPr>
            <p:spPr bwMode="auto">
              <a:xfrm>
                <a:off x="3632" y="1844"/>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03466" name="Oval 7"/>
              <p:cNvSpPr>
                <a:spLocks noChangeArrowheads="1"/>
              </p:cNvSpPr>
              <p:nvPr/>
            </p:nvSpPr>
            <p:spPr bwMode="auto">
              <a:xfrm>
                <a:off x="3632" y="2204"/>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grpSp>
          <p:nvGrpSpPr>
            <p:cNvPr id="4" name="Group 15"/>
            <p:cNvGrpSpPr/>
            <p:nvPr/>
          </p:nvGrpSpPr>
          <p:grpSpPr bwMode="auto">
            <a:xfrm>
              <a:off x="3901" y="1908"/>
              <a:ext cx="148" cy="368"/>
              <a:chOff x="3901" y="1978"/>
              <a:chExt cx="148" cy="368"/>
            </a:xfrm>
          </p:grpSpPr>
          <p:sp>
            <p:nvSpPr>
              <p:cNvPr id="403468" name="Oval 10"/>
              <p:cNvSpPr>
                <a:spLocks noChangeArrowheads="1"/>
              </p:cNvSpPr>
              <p:nvPr/>
            </p:nvSpPr>
            <p:spPr bwMode="auto">
              <a:xfrm>
                <a:off x="3901" y="1978"/>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03469" name="Oval 11"/>
              <p:cNvSpPr>
                <a:spLocks noChangeArrowheads="1"/>
              </p:cNvSpPr>
              <p:nvPr/>
            </p:nvSpPr>
            <p:spPr bwMode="auto">
              <a:xfrm>
                <a:off x="3901" y="2198"/>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sp>
          <p:nvSpPr>
            <p:cNvPr id="403470" name="Oval 13"/>
            <p:cNvSpPr>
              <a:spLocks noChangeArrowheads="1"/>
            </p:cNvSpPr>
            <p:nvPr/>
          </p:nvSpPr>
          <p:spPr bwMode="auto">
            <a:xfrm>
              <a:off x="4170" y="2018"/>
              <a:ext cx="148" cy="148"/>
            </a:xfrm>
            <a:prstGeom prst="ellipse">
              <a:avLst/>
            </a:prstGeom>
            <a:solidFill>
              <a:srgbClr val="CE0000"/>
            </a:solidFill>
            <a:ln w="9525">
              <a:solidFill>
                <a:schemeClr val="tx1"/>
              </a:solidFill>
              <a:round/>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sp>
        <p:nvSpPr>
          <p:cNvPr id="403471" name="Text Box 17"/>
          <p:cNvSpPr txBox="1">
            <a:spLocks noChangeArrowheads="1"/>
          </p:cNvSpPr>
          <p:nvPr/>
        </p:nvSpPr>
        <p:spPr bwMode="auto">
          <a:xfrm>
            <a:off x="6153150" y="63631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1</a:t>
            </a:r>
            <a:endParaRPr lang="en-US" altLang="zh-CN" sz="1400" baseline="0"/>
          </a:p>
        </p:txBody>
      </p:sp>
      <p:sp>
        <p:nvSpPr>
          <p:cNvPr id="403472" name="Text Box 18"/>
          <p:cNvSpPr txBox="1">
            <a:spLocks noChangeArrowheads="1"/>
          </p:cNvSpPr>
          <p:nvPr/>
        </p:nvSpPr>
        <p:spPr bwMode="auto">
          <a:xfrm>
            <a:off x="5770563" y="1088752"/>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2</a:t>
            </a:r>
            <a:endParaRPr lang="en-US" altLang="zh-CN" sz="1400" baseline="0"/>
          </a:p>
        </p:txBody>
      </p:sp>
      <p:sp>
        <p:nvSpPr>
          <p:cNvPr id="403473" name="Text Box 19"/>
          <p:cNvSpPr txBox="1">
            <a:spLocks noChangeArrowheads="1"/>
          </p:cNvSpPr>
          <p:nvPr/>
        </p:nvSpPr>
        <p:spPr bwMode="auto">
          <a:xfrm>
            <a:off x="7569200" y="196577"/>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3</a:t>
            </a:r>
            <a:endParaRPr lang="en-US" altLang="zh-CN" sz="1400" baseline="0"/>
          </a:p>
        </p:txBody>
      </p:sp>
      <p:sp>
        <p:nvSpPr>
          <p:cNvPr id="403474" name="Text Box 20"/>
          <p:cNvSpPr txBox="1">
            <a:spLocks noChangeArrowheads="1"/>
          </p:cNvSpPr>
          <p:nvPr/>
        </p:nvSpPr>
        <p:spPr bwMode="auto">
          <a:xfrm>
            <a:off x="7889875" y="46486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4</a:t>
            </a:r>
            <a:endParaRPr lang="en-US" altLang="zh-CN" sz="1400" baseline="0"/>
          </a:p>
        </p:txBody>
      </p:sp>
      <p:sp>
        <p:nvSpPr>
          <p:cNvPr id="403475" name="Text Box 21"/>
          <p:cNvSpPr txBox="1">
            <a:spLocks noChangeArrowheads="1"/>
          </p:cNvSpPr>
          <p:nvPr/>
        </p:nvSpPr>
        <p:spPr bwMode="auto">
          <a:xfrm>
            <a:off x="8275638" y="774427"/>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a:t>5</a:t>
            </a:r>
            <a:endParaRPr lang="en-US" altLang="zh-CN" sz="1400" baseline="0"/>
          </a:p>
        </p:txBody>
      </p:sp>
      <p:sp>
        <p:nvSpPr>
          <p:cNvPr id="403476" name="Line 22"/>
          <p:cNvSpPr>
            <a:spLocks noChangeShapeType="1"/>
          </p:cNvSpPr>
          <p:nvPr/>
        </p:nvSpPr>
        <p:spPr bwMode="auto">
          <a:xfrm>
            <a:off x="6400800" y="815702"/>
            <a:ext cx="287338" cy="1825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3477" name="Line 23"/>
          <p:cNvSpPr>
            <a:spLocks noChangeShapeType="1"/>
          </p:cNvSpPr>
          <p:nvPr/>
        </p:nvSpPr>
        <p:spPr bwMode="auto">
          <a:xfrm>
            <a:off x="5995988" y="1247502"/>
            <a:ext cx="677862" cy="339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3478" name="Line 24"/>
          <p:cNvSpPr>
            <a:spLocks noChangeShapeType="1"/>
          </p:cNvSpPr>
          <p:nvPr/>
        </p:nvSpPr>
        <p:spPr bwMode="auto">
          <a:xfrm flipH="1">
            <a:off x="7340600" y="475977"/>
            <a:ext cx="287338" cy="5365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3479" name="Line 25"/>
          <p:cNvSpPr>
            <a:spLocks noChangeShapeType="1"/>
          </p:cNvSpPr>
          <p:nvPr/>
        </p:nvSpPr>
        <p:spPr bwMode="auto">
          <a:xfrm flipH="1">
            <a:off x="7380288" y="737915"/>
            <a:ext cx="574675" cy="6794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3480" name="Line 26"/>
          <p:cNvSpPr>
            <a:spLocks noChangeShapeType="1"/>
          </p:cNvSpPr>
          <p:nvPr/>
        </p:nvSpPr>
        <p:spPr bwMode="auto">
          <a:xfrm flipH="1">
            <a:off x="7850188" y="1010965"/>
            <a:ext cx="482600" cy="2746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2"/>
          <p:cNvSpPr>
            <a:spLocks noGrp="1" noChangeArrowheads="1"/>
          </p:cNvSpPr>
          <p:nvPr>
            <p:ph type="title" idx="4294967295"/>
          </p:nvPr>
        </p:nvSpPr>
        <p:spPr/>
        <p:txBody>
          <a:bodyPr/>
          <a:lstStyle/>
          <a:p>
            <a:r>
              <a:rPr lang="zh-CN" altLang="en-US" dirty="0" smtClean="0">
                <a:ea typeface="宋体" panose="02010600030101010101" pitchFamily="2" charset="-122"/>
              </a:rPr>
              <a:t>状态图</a:t>
            </a:r>
            <a:endParaRPr lang="en-US" altLang="zh-CN" dirty="0">
              <a:ea typeface="宋体" panose="02010600030101010101" pitchFamily="2" charset="-122"/>
            </a:endParaRPr>
          </a:p>
        </p:txBody>
      </p:sp>
      <p:pic>
        <p:nvPicPr>
          <p:cNvPr id="404484" name="Picture 4" descr="ch03-signstat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98588" y="1370013"/>
            <a:ext cx="58213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485" name="Text Box 5"/>
          <p:cNvSpPr txBox="1">
            <a:spLocks noChangeArrowheads="1"/>
          </p:cNvSpPr>
          <p:nvPr/>
        </p:nvSpPr>
        <p:spPr bwMode="auto">
          <a:xfrm>
            <a:off x="381000" y="4543425"/>
            <a:ext cx="1711325"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State bit S</a:t>
            </a:r>
            <a:r>
              <a:rPr lang="en-US" altLang="zh-CN" sz="2400">
                <a:solidFill>
                  <a:srgbClr val="CE0000"/>
                </a:solidFill>
              </a:rPr>
              <a:t>1</a:t>
            </a:r>
            <a:endParaRPr lang="en-US" altLang="zh-CN" sz="2400">
              <a:solidFill>
                <a:srgbClr val="CE0000"/>
              </a:solidFill>
            </a:endParaRPr>
          </a:p>
        </p:txBody>
      </p:sp>
      <p:sp>
        <p:nvSpPr>
          <p:cNvPr id="404486" name="Text Box 6"/>
          <p:cNvSpPr txBox="1">
            <a:spLocks noChangeArrowheads="1"/>
          </p:cNvSpPr>
          <p:nvPr/>
        </p:nvSpPr>
        <p:spPr bwMode="auto">
          <a:xfrm>
            <a:off x="3700463" y="4706938"/>
            <a:ext cx="1711325"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State bit S</a:t>
            </a:r>
            <a:r>
              <a:rPr lang="en-US" altLang="zh-CN" sz="2400">
                <a:solidFill>
                  <a:srgbClr val="CE0000"/>
                </a:solidFill>
              </a:rPr>
              <a:t>0</a:t>
            </a:r>
            <a:endParaRPr lang="en-US" altLang="zh-CN" sz="2400">
              <a:solidFill>
                <a:srgbClr val="CE0000"/>
              </a:solidFill>
            </a:endParaRPr>
          </a:p>
        </p:txBody>
      </p:sp>
      <p:sp>
        <p:nvSpPr>
          <p:cNvPr id="404487" name="Line 7"/>
          <p:cNvSpPr>
            <a:spLocks noChangeShapeType="1"/>
          </p:cNvSpPr>
          <p:nvPr/>
        </p:nvSpPr>
        <p:spPr bwMode="auto">
          <a:xfrm>
            <a:off x="1816100" y="5029200"/>
            <a:ext cx="757238" cy="417513"/>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88" name="Line 8"/>
          <p:cNvSpPr>
            <a:spLocks noChangeShapeType="1"/>
          </p:cNvSpPr>
          <p:nvPr/>
        </p:nvSpPr>
        <p:spPr bwMode="auto">
          <a:xfrm flipH="1">
            <a:off x="3122613" y="5186363"/>
            <a:ext cx="782637" cy="260350"/>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89" name="Text Box 9"/>
          <p:cNvSpPr txBox="1">
            <a:spLocks noChangeArrowheads="1"/>
          </p:cNvSpPr>
          <p:nvPr/>
        </p:nvSpPr>
        <p:spPr bwMode="auto">
          <a:xfrm>
            <a:off x="7313613" y="2797175"/>
            <a:ext cx="1516062"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Switch on</a:t>
            </a:r>
            <a:endParaRPr lang="en-US" altLang="zh-CN" sz="2400">
              <a:solidFill>
                <a:srgbClr val="CE0000"/>
              </a:solidFill>
            </a:endParaRPr>
          </a:p>
        </p:txBody>
      </p:sp>
      <p:sp>
        <p:nvSpPr>
          <p:cNvPr id="404490" name="Line 10"/>
          <p:cNvSpPr>
            <a:spLocks noChangeShapeType="1"/>
          </p:cNvSpPr>
          <p:nvPr/>
        </p:nvSpPr>
        <p:spPr bwMode="auto">
          <a:xfrm flipH="1" flipV="1">
            <a:off x="6918325" y="3063875"/>
            <a:ext cx="377825" cy="1588"/>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1" name="Text Box 11"/>
          <p:cNvSpPr txBox="1">
            <a:spLocks noChangeArrowheads="1"/>
          </p:cNvSpPr>
          <p:nvPr/>
        </p:nvSpPr>
        <p:spPr bwMode="auto">
          <a:xfrm>
            <a:off x="4881563" y="3198813"/>
            <a:ext cx="1514475"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Switch off</a:t>
            </a:r>
            <a:endParaRPr lang="en-US" altLang="zh-CN" sz="2400">
              <a:solidFill>
                <a:srgbClr val="CE0000"/>
              </a:solidFill>
            </a:endParaRPr>
          </a:p>
        </p:txBody>
      </p:sp>
      <p:sp>
        <p:nvSpPr>
          <p:cNvPr id="404492" name="Line 12"/>
          <p:cNvSpPr>
            <a:spLocks noChangeShapeType="1"/>
          </p:cNvSpPr>
          <p:nvPr/>
        </p:nvSpPr>
        <p:spPr bwMode="auto">
          <a:xfrm flipV="1">
            <a:off x="5815013" y="2798763"/>
            <a:ext cx="1587" cy="420687"/>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3" name="Text Box 13"/>
          <p:cNvSpPr txBox="1">
            <a:spLocks noChangeArrowheads="1"/>
          </p:cNvSpPr>
          <p:nvPr/>
        </p:nvSpPr>
        <p:spPr bwMode="auto">
          <a:xfrm>
            <a:off x="7480300" y="5051425"/>
            <a:ext cx="1260475" cy="466725"/>
          </a:xfrm>
          <a:prstGeom prst="rect">
            <a:avLst/>
          </a:prstGeom>
          <a:noFill/>
          <a:ln w="9525">
            <a:solidFill>
              <a:srgbClr val="CE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solidFill>
                  <a:srgbClr val="CE0000"/>
                </a:solidFill>
              </a:rPr>
              <a:t>Outputs</a:t>
            </a:r>
            <a:endParaRPr lang="en-US" altLang="zh-CN" sz="2400">
              <a:solidFill>
                <a:srgbClr val="CE0000"/>
              </a:solidFill>
            </a:endParaRPr>
          </a:p>
        </p:txBody>
      </p:sp>
      <p:sp>
        <p:nvSpPr>
          <p:cNvPr id="404494" name="Line 14"/>
          <p:cNvSpPr>
            <a:spLocks noChangeShapeType="1"/>
          </p:cNvSpPr>
          <p:nvPr/>
        </p:nvSpPr>
        <p:spPr bwMode="auto">
          <a:xfrm flipH="1">
            <a:off x="7031038" y="5399088"/>
            <a:ext cx="442912" cy="415925"/>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5" name="Text Box 15"/>
          <p:cNvSpPr txBox="1">
            <a:spLocks noChangeArrowheads="1"/>
          </p:cNvSpPr>
          <p:nvPr/>
        </p:nvSpPr>
        <p:spPr bwMode="auto">
          <a:xfrm>
            <a:off x="3779838" y="6236653"/>
            <a:ext cx="433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i="1" baseline="0" dirty="0"/>
              <a:t>Transition on each clock cycle.</a:t>
            </a:r>
            <a:endParaRPr lang="en-US" altLang="zh-CN" sz="2400" i="1" baseline="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2"/>
          <p:cNvSpPr>
            <a:spLocks noGrp="1" noChangeArrowheads="1"/>
          </p:cNvSpPr>
          <p:nvPr>
            <p:ph type="title" idx="4294967295"/>
          </p:nvPr>
        </p:nvSpPr>
        <p:spPr/>
        <p:txBody>
          <a:bodyPr/>
          <a:lstStyle/>
          <a:p>
            <a:r>
              <a:rPr lang="zh-CN" altLang="en-US" dirty="0" smtClean="0">
                <a:ea typeface="宋体" panose="02010600030101010101" pitchFamily="2" charset="-122"/>
              </a:rPr>
              <a:t>两个真值表（输出</a:t>
            </a:r>
            <a:r>
              <a:rPr lang="en-US" altLang="zh-CN" dirty="0" smtClean="0">
                <a:ea typeface="宋体" panose="02010600030101010101" pitchFamily="2" charset="-122"/>
              </a:rPr>
              <a:t>/</a:t>
            </a:r>
            <a:r>
              <a:rPr lang="zh-CN" altLang="en-US" dirty="0" smtClean="0">
                <a:ea typeface="宋体" panose="02010600030101010101" pitchFamily="2" charset="-122"/>
              </a:rPr>
              <a:t>次态）</a:t>
            </a:r>
            <a:endParaRPr lang="en-US" altLang="zh-CN" dirty="0">
              <a:ea typeface="宋体" panose="02010600030101010101" pitchFamily="2" charset="-122"/>
            </a:endParaRPr>
          </a:p>
        </p:txBody>
      </p:sp>
      <p:sp>
        <p:nvSpPr>
          <p:cNvPr id="405508" name="Text Box 115"/>
          <p:cNvSpPr txBox="1">
            <a:spLocks noChangeArrowheads="1"/>
          </p:cNvSpPr>
          <p:nvPr/>
        </p:nvSpPr>
        <p:spPr bwMode="auto">
          <a:xfrm>
            <a:off x="611560" y="1340768"/>
            <a:ext cx="4019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Outputs</a:t>
            </a:r>
            <a:endParaRPr lang="en-US" altLang="zh-CN" sz="2400" baseline="0" dirty="0"/>
          </a:p>
          <a:p>
            <a:pPr algn="ctr"/>
            <a:r>
              <a:rPr lang="en-US" altLang="zh-CN" sz="2400" baseline="0" dirty="0"/>
              <a:t>(depend only on state: S</a:t>
            </a:r>
            <a:r>
              <a:rPr lang="en-US" altLang="zh-CN" sz="2400" dirty="0"/>
              <a:t>1</a:t>
            </a:r>
            <a:r>
              <a:rPr lang="en-US" altLang="zh-CN" sz="2400" baseline="0" dirty="0"/>
              <a:t>S</a:t>
            </a:r>
            <a:r>
              <a:rPr lang="en-US" altLang="zh-CN" sz="2400" dirty="0"/>
              <a:t>0</a:t>
            </a:r>
            <a:r>
              <a:rPr lang="en-US" altLang="zh-CN" sz="2400" baseline="0" dirty="0"/>
              <a:t>)</a:t>
            </a:r>
            <a:endParaRPr lang="en-US" altLang="zh-CN" sz="2400" baseline="0" dirty="0"/>
          </a:p>
        </p:txBody>
      </p:sp>
      <p:graphicFrame>
        <p:nvGraphicFramePr>
          <p:cNvPr id="118004" name="Group 244"/>
          <p:cNvGraphicFramePr>
            <a:graphicFrameLocks noGrp="1"/>
          </p:cNvGraphicFramePr>
          <p:nvPr/>
        </p:nvGraphicFramePr>
        <p:xfrm>
          <a:off x="793750" y="3497263"/>
          <a:ext cx="2538730" cy="2257426"/>
        </p:xfrm>
        <a:graphic>
          <a:graphicData uri="http://schemas.openxmlformats.org/drawingml/2006/table">
            <a:tbl>
              <a:tblPr/>
              <a:tblGrid>
                <a:gridCol w="528638"/>
                <a:gridCol w="528637"/>
                <a:gridCol w="530225"/>
                <a:gridCol w="422593"/>
                <a:gridCol w="528637"/>
              </a:tblGrid>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Z</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Y</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405537" name="Text Box 245"/>
          <p:cNvSpPr txBox="1">
            <a:spLocks noChangeArrowheads="1"/>
          </p:cNvSpPr>
          <p:nvPr/>
        </p:nvSpPr>
        <p:spPr bwMode="auto">
          <a:xfrm>
            <a:off x="3262313" y="2328863"/>
            <a:ext cx="1296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Lights 1 and 2</a:t>
            </a:r>
            <a:endParaRPr lang="en-US" altLang="zh-CN" sz="1400" baseline="0" dirty="0">
              <a:solidFill>
                <a:srgbClr val="FF3300"/>
              </a:solidFill>
            </a:endParaRPr>
          </a:p>
        </p:txBody>
      </p:sp>
      <p:sp>
        <p:nvSpPr>
          <p:cNvPr id="405538" name="Text Box 246"/>
          <p:cNvSpPr txBox="1">
            <a:spLocks noChangeArrowheads="1"/>
          </p:cNvSpPr>
          <p:nvPr/>
        </p:nvSpPr>
        <p:spPr bwMode="auto">
          <a:xfrm>
            <a:off x="3262313" y="2624138"/>
            <a:ext cx="1296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Lights 3 and 4</a:t>
            </a:r>
            <a:endParaRPr lang="en-US" altLang="zh-CN" sz="1400" baseline="0" dirty="0">
              <a:solidFill>
                <a:srgbClr val="FF3300"/>
              </a:solidFill>
            </a:endParaRPr>
          </a:p>
        </p:txBody>
      </p:sp>
      <p:sp>
        <p:nvSpPr>
          <p:cNvPr id="405539" name="Text Box 247"/>
          <p:cNvSpPr txBox="1">
            <a:spLocks noChangeArrowheads="1"/>
          </p:cNvSpPr>
          <p:nvPr/>
        </p:nvSpPr>
        <p:spPr bwMode="auto">
          <a:xfrm>
            <a:off x="3262313" y="2933700"/>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Light 5</a:t>
            </a:r>
            <a:endParaRPr lang="en-US" altLang="zh-CN" sz="1400" baseline="0" dirty="0">
              <a:solidFill>
                <a:srgbClr val="FF3300"/>
              </a:solidFill>
            </a:endParaRPr>
          </a:p>
        </p:txBody>
      </p:sp>
      <p:sp>
        <p:nvSpPr>
          <p:cNvPr id="405540" name="Line 249"/>
          <p:cNvSpPr>
            <a:spLocks noChangeShapeType="1"/>
          </p:cNvSpPr>
          <p:nvPr/>
        </p:nvSpPr>
        <p:spPr bwMode="auto">
          <a:xfrm flipH="1">
            <a:off x="3148013" y="3070225"/>
            <a:ext cx="157162"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1" name="Line 250"/>
          <p:cNvSpPr>
            <a:spLocks noChangeShapeType="1"/>
          </p:cNvSpPr>
          <p:nvPr/>
        </p:nvSpPr>
        <p:spPr bwMode="auto">
          <a:xfrm flipH="1">
            <a:off x="3149600" y="3068638"/>
            <a:ext cx="0" cy="484187"/>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2" name="Line 251"/>
          <p:cNvSpPr>
            <a:spLocks noChangeShapeType="1"/>
          </p:cNvSpPr>
          <p:nvPr/>
        </p:nvSpPr>
        <p:spPr bwMode="auto">
          <a:xfrm flipH="1">
            <a:off x="2627313" y="2779713"/>
            <a:ext cx="677862"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3" name="Line 252"/>
          <p:cNvSpPr>
            <a:spLocks noChangeShapeType="1"/>
          </p:cNvSpPr>
          <p:nvPr/>
        </p:nvSpPr>
        <p:spPr bwMode="auto">
          <a:xfrm flipH="1">
            <a:off x="2092325" y="2489200"/>
            <a:ext cx="1212850"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4" name="Line 253"/>
          <p:cNvSpPr>
            <a:spLocks noChangeShapeType="1"/>
          </p:cNvSpPr>
          <p:nvPr/>
        </p:nvSpPr>
        <p:spPr bwMode="auto">
          <a:xfrm>
            <a:off x="2627313" y="2782888"/>
            <a:ext cx="0" cy="769937"/>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5" name="Line 254"/>
          <p:cNvSpPr>
            <a:spLocks noChangeShapeType="1"/>
          </p:cNvSpPr>
          <p:nvPr/>
        </p:nvSpPr>
        <p:spPr bwMode="auto">
          <a:xfrm>
            <a:off x="2092325" y="2490788"/>
            <a:ext cx="0" cy="1069975"/>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6" name="Text Box 255"/>
          <p:cNvSpPr txBox="1">
            <a:spLocks noChangeArrowheads="1"/>
          </p:cNvSpPr>
          <p:nvPr/>
        </p:nvSpPr>
        <p:spPr bwMode="auto">
          <a:xfrm>
            <a:off x="4860032" y="5805264"/>
            <a:ext cx="3914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dirty="0"/>
              <a:t>Next State: S</a:t>
            </a:r>
            <a:r>
              <a:rPr lang="en-US" altLang="zh-CN" sz="2400" dirty="0"/>
              <a:t>1</a:t>
            </a:r>
            <a:r>
              <a:rPr lang="en-US" altLang="zh-CN" sz="2400" baseline="0" dirty="0"/>
              <a:t>’S</a:t>
            </a:r>
            <a:r>
              <a:rPr lang="en-US" altLang="zh-CN" sz="2400" dirty="0"/>
              <a:t>0</a:t>
            </a:r>
            <a:r>
              <a:rPr lang="en-US" altLang="zh-CN" sz="2400" baseline="0" dirty="0"/>
              <a:t>’</a:t>
            </a:r>
            <a:br>
              <a:rPr lang="en-US" altLang="zh-CN" sz="2400" baseline="0" dirty="0"/>
            </a:br>
            <a:r>
              <a:rPr lang="en-US" altLang="zh-CN" sz="2400" baseline="0" dirty="0"/>
              <a:t>(depend on state and input)</a:t>
            </a:r>
            <a:endParaRPr lang="en-US" altLang="zh-CN" sz="2400" baseline="0" dirty="0"/>
          </a:p>
        </p:txBody>
      </p:sp>
      <p:graphicFrame>
        <p:nvGraphicFramePr>
          <p:cNvPr id="118104" name="Group 344"/>
          <p:cNvGraphicFramePr>
            <a:graphicFrameLocks noGrp="1"/>
          </p:cNvGraphicFramePr>
          <p:nvPr/>
        </p:nvGraphicFramePr>
        <p:xfrm>
          <a:off x="5465763" y="2586038"/>
          <a:ext cx="3354709" cy="2956878"/>
        </p:xfrm>
        <a:graphic>
          <a:graphicData uri="http://schemas.openxmlformats.org/drawingml/2006/table">
            <a:tbl>
              <a:tblPr/>
              <a:tblGrid>
                <a:gridCol w="670941"/>
                <a:gridCol w="670943"/>
                <a:gridCol w="670941"/>
                <a:gridCol w="670943"/>
                <a:gridCol w="670941"/>
              </a:tblGrid>
              <a:tr h="415925">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405580" name="Text Box 338"/>
          <p:cNvSpPr txBox="1">
            <a:spLocks noChangeArrowheads="1"/>
          </p:cNvSpPr>
          <p:nvPr/>
        </p:nvSpPr>
        <p:spPr bwMode="auto">
          <a:xfrm>
            <a:off x="5842000" y="22574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Switch</a:t>
            </a:r>
            <a:endParaRPr lang="en-US" altLang="zh-CN" sz="1400" baseline="0" dirty="0">
              <a:solidFill>
                <a:srgbClr val="FF3300"/>
              </a:solidFill>
            </a:endParaRPr>
          </a:p>
        </p:txBody>
      </p:sp>
      <p:sp>
        <p:nvSpPr>
          <p:cNvPr id="405581" name="Line 339"/>
          <p:cNvSpPr>
            <a:spLocks noChangeShapeType="1"/>
          </p:cNvSpPr>
          <p:nvPr/>
        </p:nvSpPr>
        <p:spPr bwMode="auto">
          <a:xfrm flipH="1">
            <a:off x="5691188" y="2398713"/>
            <a:ext cx="157162"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5582" name="Line 340"/>
          <p:cNvSpPr>
            <a:spLocks noChangeShapeType="1"/>
          </p:cNvSpPr>
          <p:nvPr/>
        </p:nvSpPr>
        <p:spPr bwMode="auto">
          <a:xfrm flipH="1">
            <a:off x="5692775" y="2397125"/>
            <a:ext cx="0" cy="301625"/>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p>
        </p:txBody>
      </p:sp>
      <p:sp>
        <p:nvSpPr>
          <p:cNvPr id="405583" name="Text Box 345"/>
          <p:cNvSpPr txBox="1">
            <a:spLocks noChangeArrowheads="1"/>
          </p:cNvSpPr>
          <p:nvPr/>
        </p:nvSpPr>
        <p:spPr bwMode="auto">
          <a:xfrm>
            <a:off x="4076700" y="5543550"/>
            <a:ext cx="273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1400" baseline="0" dirty="0">
                <a:solidFill>
                  <a:srgbClr val="FF3300"/>
                </a:solidFill>
              </a:rPr>
              <a:t>Whenever In=0, next state is 00.</a:t>
            </a:r>
            <a:endParaRPr lang="en-US" altLang="zh-CN" sz="1400" baseline="0" dirty="0">
              <a:solidFill>
                <a:srgbClr val="FF3300"/>
              </a:solidFill>
            </a:endParaRPr>
          </a:p>
        </p:txBody>
      </p:sp>
      <p:sp>
        <p:nvSpPr>
          <p:cNvPr id="405584" name="Line 346"/>
          <p:cNvSpPr>
            <a:spLocks noChangeShapeType="1"/>
          </p:cNvSpPr>
          <p:nvPr/>
        </p:nvSpPr>
        <p:spPr bwMode="auto">
          <a:xfrm>
            <a:off x="5173663" y="3240088"/>
            <a:ext cx="404812" cy="0"/>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5585" name="Line 347"/>
          <p:cNvSpPr>
            <a:spLocks noChangeShapeType="1"/>
          </p:cNvSpPr>
          <p:nvPr/>
        </p:nvSpPr>
        <p:spPr bwMode="auto">
          <a:xfrm>
            <a:off x="5173663" y="3240088"/>
            <a:ext cx="0" cy="231140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HK" altLang="en-US"/>
          </a:p>
        </p:txBody>
      </p:sp>
      <p:grpSp>
        <p:nvGrpSpPr>
          <p:cNvPr id="22" name="组合 21"/>
          <p:cNvGrpSpPr/>
          <p:nvPr/>
        </p:nvGrpSpPr>
        <p:grpSpPr>
          <a:xfrm>
            <a:off x="6335688" y="620688"/>
            <a:ext cx="2808312" cy="1512168"/>
            <a:chOff x="1749425" y="1492722"/>
            <a:chExt cx="4554538" cy="2820987"/>
          </a:xfrm>
        </p:grpSpPr>
        <p:sp>
          <p:nvSpPr>
            <p:cNvPr id="23" name="Rectangle 5"/>
            <p:cNvSpPr>
              <a:spLocks noChangeArrowheads="1"/>
            </p:cNvSpPr>
            <p:nvPr/>
          </p:nvSpPr>
          <p:spPr bwMode="auto">
            <a:xfrm>
              <a:off x="2495549" y="1492722"/>
              <a:ext cx="3043238" cy="2820987"/>
            </a:xfrm>
            <a:prstGeom prst="rect">
              <a:avLst/>
            </a:prstGeom>
            <a:solidFill>
              <a:schemeClr val="bg1"/>
            </a:solidFill>
            <a:ln w="28575">
              <a:solidFill>
                <a:schemeClr val="tx1"/>
              </a:solidFill>
              <a:miter lim="800000"/>
            </a:ln>
            <a:effectLst>
              <a:outerShdw dist="107763" dir="2700000" algn="ctr" rotWithShape="0">
                <a:schemeClr val="bg2"/>
              </a:outerShdw>
            </a:effec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4"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i="1" baseline="0" dirty="0" smtClean="0"/>
                <a:t>状态机</a:t>
              </a:r>
              <a:endParaRPr lang="en-US" altLang="zh-CN" sz="1200" i="1" baseline="0" dirty="0"/>
            </a:p>
          </p:txBody>
        </p:sp>
        <p:sp>
          <p:nvSpPr>
            <p:cNvPr id="2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2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27" name="Line 11"/>
            <p:cNvSpPr>
              <a:spLocks noChangeShapeType="1"/>
            </p:cNvSpPr>
            <p:nvPr/>
          </p:nvSpPr>
          <p:spPr bwMode="auto">
            <a:xfrm>
              <a:off x="174942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28" name="Line 12"/>
            <p:cNvSpPr>
              <a:spLocks noChangeShapeType="1"/>
            </p:cNvSpPr>
            <p:nvPr/>
          </p:nvSpPr>
          <p:spPr bwMode="auto">
            <a:xfrm>
              <a:off x="4867275" y="2346797"/>
              <a:ext cx="14366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29" name="AutoShape 15"/>
            <p:cNvCxnSpPr>
              <a:cxnSpLocks noChangeShapeType="1"/>
              <a:stCxn id="25" idx="3"/>
              <a:endCxn id="26" idx="3"/>
            </p:cNvCxnSpPr>
            <p:nvPr/>
          </p:nvCxnSpPr>
          <p:spPr bwMode="auto">
            <a:xfrm>
              <a:off x="4868863" y="2576984"/>
              <a:ext cx="1587" cy="1066800"/>
            </a:xfrm>
            <a:prstGeom prst="bentConnector3">
              <a:avLst>
                <a:gd name="adj1" fmla="val 15400005"/>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0" name="AutoShape 16"/>
            <p:cNvCxnSpPr>
              <a:cxnSpLocks noChangeShapeType="1"/>
              <a:stCxn id="26" idx="1"/>
              <a:endCxn id="2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2"/>
          <p:cNvSpPr>
            <a:spLocks noGrp="1" noChangeArrowheads="1"/>
          </p:cNvSpPr>
          <p:nvPr>
            <p:ph type="title" idx="4294967295"/>
          </p:nvPr>
        </p:nvSpPr>
        <p:spPr/>
        <p:txBody>
          <a:bodyPr/>
          <a:lstStyle/>
          <a:p>
            <a:r>
              <a:rPr lang="zh-CN" altLang="en-US" dirty="0" smtClean="0">
                <a:ea typeface="宋体" panose="02010600030101010101" pitchFamily="2" charset="-122"/>
              </a:rPr>
              <a:t>逻辑实现</a:t>
            </a:r>
            <a:endParaRPr lang="en-US" altLang="zh-CN" dirty="0">
              <a:ea typeface="宋体" panose="02010600030101010101" pitchFamily="2" charset="-122"/>
            </a:endParaRPr>
          </a:p>
        </p:txBody>
      </p:sp>
      <p:pic>
        <p:nvPicPr>
          <p:cNvPr id="406532" name="Picture 5" descr="ch03-traffic"/>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9513" y="1425575"/>
            <a:ext cx="542607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6533" name="Text Box 6"/>
          <p:cNvSpPr txBox="1">
            <a:spLocks noChangeArrowheads="1"/>
          </p:cNvSpPr>
          <p:nvPr/>
        </p:nvSpPr>
        <p:spPr bwMode="auto">
          <a:xfrm>
            <a:off x="6476153" y="4995863"/>
            <a:ext cx="1947970" cy="830997"/>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baseline="0" dirty="0">
                <a:solidFill>
                  <a:srgbClr val="FF3300"/>
                </a:solidFill>
              </a:rPr>
              <a:t>Master-slave</a:t>
            </a:r>
            <a:br>
              <a:rPr lang="en-US" altLang="zh-CN" baseline="0" dirty="0">
                <a:solidFill>
                  <a:srgbClr val="FF3300"/>
                </a:solidFill>
              </a:rPr>
            </a:br>
            <a:r>
              <a:rPr lang="en-US" altLang="zh-CN" baseline="0" dirty="0" err="1">
                <a:solidFill>
                  <a:srgbClr val="FF3300"/>
                </a:solidFill>
              </a:rPr>
              <a:t>flipflop</a:t>
            </a:r>
            <a:endParaRPr lang="en-US" altLang="zh-CN" baseline="0" dirty="0">
              <a:solidFill>
                <a:srgbClr val="FF3300"/>
              </a:solidFill>
            </a:endParaRPr>
          </a:p>
        </p:txBody>
      </p:sp>
      <p:sp>
        <p:nvSpPr>
          <p:cNvPr id="406534" name="Line 8"/>
          <p:cNvSpPr>
            <a:spLocks noChangeShapeType="1"/>
          </p:cNvSpPr>
          <p:nvPr/>
        </p:nvSpPr>
        <p:spPr bwMode="auto">
          <a:xfrm flipH="1" flipV="1">
            <a:off x="5838825" y="5303838"/>
            <a:ext cx="862013" cy="65087"/>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6535" name="Line 9"/>
          <p:cNvSpPr>
            <a:spLocks noChangeShapeType="1"/>
          </p:cNvSpPr>
          <p:nvPr/>
        </p:nvSpPr>
        <p:spPr bwMode="auto">
          <a:xfrm flipH="1">
            <a:off x="5851525" y="5511800"/>
            <a:ext cx="836613" cy="392113"/>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HK"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0AFA9A10-92BC-41E1-9AD0-80E028C54D68}" type="slidenum">
              <a:rPr lang="en-US" altLang="zh-CN"/>
            </a:fld>
            <a:endParaRPr lang="en-US" altLang="zh-CN"/>
          </a:p>
        </p:txBody>
      </p:sp>
      <p:sp>
        <p:nvSpPr>
          <p:cNvPr id="98306" name="Rectangle 2"/>
          <p:cNvSpPr>
            <a:spLocks noGrp="1" noChangeArrowheads="1"/>
          </p:cNvSpPr>
          <p:nvPr>
            <p:ph type="title"/>
          </p:nvPr>
        </p:nvSpPr>
        <p:spPr/>
        <p:txBody>
          <a:bodyPr/>
          <a:lstStyle/>
          <a:p>
            <a:r>
              <a:rPr lang="zh-CN" altLang="en-US" dirty="0" smtClean="0">
                <a:ea typeface="宋体" panose="02010600030101010101" pitchFamily="2" charset="-122"/>
              </a:rPr>
              <a:t>从逻辑电路到数据通路</a:t>
            </a:r>
            <a:endParaRPr lang="en-US" altLang="zh-CN" dirty="0">
              <a:ea typeface="宋体" panose="02010600030101010101" pitchFamily="2" charset="-122"/>
            </a:endParaRPr>
          </a:p>
        </p:txBody>
      </p:sp>
      <p:sp>
        <p:nvSpPr>
          <p:cNvPr id="98307" name="Rectangle 3"/>
          <p:cNvSpPr>
            <a:spLocks noGrp="1" noChangeArrowheads="1"/>
          </p:cNvSpPr>
          <p:nvPr>
            <p:ph type="body" idx="1"/>
          </p:nvPr>
        </p:nvSpPr>
        <p:spPr/>
        <p:txBody>
          <a:bodyPr>
            <a:normAutofit lnSpcReduction="10000"/>
          </a:bodyPr>
          <a:lstStyle/>
          <a:p>
            <a:r>
              <a:rPr lang="zh-CN" altLang="en-US" dirty="0" smtClean="0">
                <a:ea typeface="宋体" panose="02010600030101010101" pitchFamily="2" charset="-122"/>
              </a:rPr>
              <a:t>数据通路：计算机用来处理信息所用到的所有逻辑电路 </a:t>
            </a:r>
            <a:endParaRPr lang="en-US" altLang="zh-CN" dirty="0" smtClean="0">
              <a:ea typeface="宋体" panose="02010600030101010101" pitchFamily="2" charset="-122"/>
            </a:endParaRPr>
          </a:p>
          <a:p>
            <a:pPr>
              <a:buNone/>
            </a:pPr>
            <a:r>
              <a:rPr lang="zh-CN" altLang="en-US" dirty="0" smtClean="0">
                <a:ea typeface="宋体" panose="02010600030101010101" pitchFamily="2" charset="-122"/>
              </a:rPr>
              <a:t>     </a:t>
            </a:r>
            <a:r>
              <a:rPr lang="en-US" altLang="zh-CN" dirty="0" smtClean="0">
                <a:ea typeface="宋体" panose="02010600030101010101" pitchFamily="2" charset="-122"/>
              </a:rPr>
              <a:t>Example:  LC-3 </a:t>
            </a:r>
            <a:r>
              <a:rPr lang="zh-CN" altLang="en-US" dirty="0" smtClean="0">
                <a:ea typeface="宋体" panose="02010600030101010101" pitchFamily="2" charset="-122"/>
              </a:rPr>
              <a:t>的数据通路（下一页）</a:t>
            </a:r>
            <a:r>
              <a:rPr lang="en-US" altLang="zh-CN" dirty="0" smtClean="0">
                <a:ea typeface="宋体" panose="02010600030101010101" pitchFamily="2" charset="-122"/>
              </a:rPr>
              <a:t>.</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smtClean="0">
                <a:solidFill>
                  <a:srgbClr val="CE0000"/>
                </a:solidFill>
                <a:ea typeface="宋体" panose="02010600030101010101" pitchFamily="2" charset="-122"/>
              </a:rPr>
              <a:t>组合逻辑</a:t>
            </a:r>
            <a:endParaRPr lang="en-US" altLang="zh-CN" dirty="0" smtClean="0">
              <a:solidFill>
                <a:srgbClr val="CE0000"/>
              </a:solidFill>
              <a:ea typeface="宋体" panose="02010600030101010101" pitchFamily="2" charset="-122"/>
            </a:endParaRPr>
          </a:p>
          <a:p>
            <a:pPr lvl="1"/>
            <a:r>
              <a:rPr lang="en-US" altLang="zh-CN" dirty="0" smtClean="0">
                <a:ea typeface="宋体" panose="02010600030101010101" pitchFamily="2" charset="-122"/>
              </a:rPr>
              <a:t>Decoders</a:t>
            </a:r>
            <a:r>
              <a:rPr lang="zh-CN" altLang="en-US" dirty="0" smtClean="0">
                <a:ea typeface="宋体" panose="02010600030101010101" pitchFamily="2" charset="-122"/>
              </a:rPr>
              <a:t>（译码器）</a:t>
            </a:r>
            <a:r>
              <a:rPr lang="en-US" altLang="zh-CN" dirty="0" smtClean="0">
                <a:ea typeface="宋体" panose="02010600030101010101" pitchFamily="2" charset="-122"/>
              </a:rPr>
              <a:t> </a:t>
            </a:r>
            <a:r>
              <a:rPr lang="en-US" altLang="zh-CN" dirty="0">
                <a:ea typeface="宋体" panose="02010600030101010101" pitchFamily="2" charset="-122"/>
              </a:rPr>
              <a:t>-- </a:t>
            </a:r>
            <a:r>
              <a:rPr lang="zh-CN" altLang="en-US" dirty="0" smtClean="0">
                <a:ea typeface="宋体" panose="02010600030101010101" pitchFamily="2" charset="-122"/>
              </a:rPr>
              <a:t>把指令转换成控制信号</a:t>
            </a:r>
            <a:endParaRPr lang="en-US" altLang="zh-CN" dirty="0">
              <a:ea typeface="宋体" panose="02010600030101010101" pitchFamily="2" charset="-122"/>
            </a:endParaRPr>
          </a:p>
          <a:p>
            <a:pPr lvl="1"/>
            <a:r>
              <a:rPr lang="en-US" altLang="zh-CN" dirty="0" smtClean="0">
                <a:ea typeface="宋体" panose="02010600030101010101" pitchFamily="2" charset="-122"/>
              </a:rPr>
              <a:t>Multiplexers</a:t>
            </a:r>
            <a:r>
              <a:rPr lang="zh-CN" altLang="en-US" dirty="0" smtClean="0">
                <a:ea typeface="宋体" panose="02010600030101010101" pitchFamily="2" charset="-122"/>
              </a:rPr>
              <a:t>（选择器）</a:t>
            </a:r>
            <a:r>
              <a:rPr lang="en-US" altLang="zh-CN" dirty="0" smtClean="0">
                <a:ea typeface="宋体" panose="02010600030101010101" pitchFamily="2" charset="-122"/>
              </a:rPr>
              <a:t> </a:t>
            </a:r>
            <a:r>
              <a:rPr lang="en-US" altLang="zh-CN" dirty="0">
                <a:ea typeface="宋体" panose="02010600030101010101" pitchFamily="2" charset="-122"/>
              </a:rPr>
              <a:t>-- </a:t>
            </a:r>
            <a:r>
              <a:rPr lang="zh-CN" altLang="en-US" dirty="0" smtClean="0">
                <a:ea typeface="宋体" panose="02010600030101010101" pitchFamily="2" charset="-122"/>
              </a:rPr>
              <a:t>选择输入和输出</a:t>
            </a:r>
            <a:endParaRPr lang="en-US" altLang="zh-CN" dirty="0">
              <a:ea typeface="宋体" panose="02010600030101010101" pitchFamily="2" charset="-122"/>
            </a:endParaRPr>
          </a:p>
          <a:p>
            <a:pPr lvl="1"/>
            <a:r>
              <a:rPr lang="en-US" altLang="zh-CN" dirty="0">
                <a:ea typeface="宋体" panose="02010600030101010101" pitchFamily="2" charset="-122"/>
              </a:rPr>
              <a:t>ALU </a:t>
            </a:r>
            <a:r>
              <a:rPr lang="en-US" altLang="zh-CN" dirty="0" smtClean="0">
                <a:ea typeface="宋体" panose="02010600030101010101" pitchFamily="2" charset="-122"/>
              </a:rPr>
              <a:t>(</a:t>
            </a:r>
            <a:r>
              <a:rPr lang="zh-CN" altLang="en-US" dirty="0" smtClean="0">
                <a:ea typeface="宋体" panose="02010600030101010101" pitchFamily="2" charset="-122"/>
              </a:rPr>
              <a:t>算术和逻辑运算单元</a:t>
            </a:r>
            <a:r>
              <a:rPr lang="en-US" altLang="zh-CN" dirty="0" smtClean="0">
                <a:ea typeface="宋体" panose="02010600030101010101" pitchFamily="2" charset="-122"/>
              </a:rPr>
              <a:t>) – </a:t>
            </a:r>
            <a:r>
              <a:rPr lang="zh-CN" altLang="en-US" dirty="0" smtClean="0">
                <a:ea typeface="宋体" panose="02010600030101010101" pitchFamily="2" charset="-122"/>
              </a:rPr>
              <a:t>对数据进行运算操作</a:t>
            </a:r>
            <a:endParaRPr lang="en-US" altLang="zh-CN" dirty="0">
              <a:ea typeface="宋体" panose="02010600030101010101" pitchFamily="2" charset="-122"/>
            </a:endParaRPr>
          </a:p>
          <a:p>
            <a:r>
              <a:rPr lang="zh-CN" altLang="en-US" dirty="0" smtClean="0">
                <a:solidFill>
                  <a:srgbClr val="CE0000"/>
                </a:solidFill>
                <a:ea typeface="宋体" panose="02010600030101010101" pitchFamily="2" charset="-122"/>
              </a:rPr>
              <a:t>时序逻辑</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状态机</a:t>
            </a:r>
            <a:r>
              <a:rPr lang="en-US" altLang="zh-CN" dirty="0" smtClean="0">
                <a:ea typeface="宋体" panose="02010600030101010101" pitchFamily="2" charset="-122"/>
              </a:rPr>
              <a:t> -- </a:t>
            </a:r>
            <a:r>
              <a:rPr lang="zh-CN" altLang="en-US" dirty="0" smtClean="0">
                <a:ea typeface="宋体" panose="02010600030101010101" pitchFamily="2" charset="-122"/>
              </a:rPr>
              <a:t>产生控制信号，负责数据移动</a:t>
            </a:r>
            <a:endParaRPr lang="en-US" altLang="zh-CN" dirty="0" smtClean="0">
              <a:ea typeface="宋体" panose="02010600030101010101" pitchFamily="2" charset="-122"/>
            </a:endParaRPr>
          </a:p>
          <a:p>
            <a:pPr lvl="1"/>
            <a:r>
              <a:rPr lang="zh-CN" altLang="en-US" dirty="0" smtClean="0">
                <a:ea typeface="宋体" panose="02010600030101010101" pitchFamily="2" charset="-122"/>
              </a:rPr>
              <a:t>寄存器和锁存器</a:t>
            </a:r>
            <a:r>
              <a:rPr lang="en-US" altLang="zh-CN" dirty="0" smtClean="0">
                <a:ea typeface="宋体" panose="02010600030101010101" pitchFamily="2" charset="-122"/>
              </a:rPr>
              <a:t> – </a:t>
            </a:r>
            <a:r>
              <a:rPr lang="zh-CN" altLang="en-US" dirty="0" smtClean="0">
                <a:ea typeface="宋体" panose="02010600030101010101" pitchFamily="2" charset="-122"/>
              </a:rPr>
              <a:t>存储部件</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2"/>
          <p:cNvSpPr>
            <a:spLocks noGrp="1"/>
          </p:cNvSpPr>
          <p:nvPr>
            <p:ph type="sldNum" sz="quarter" idx="10"/>
          </p:nvPr>
        </p:nvSpPr>
        <p:spPr/>
        <p:txBody>
          <a:bodyPr/>
          <a:lstStyle/>
          <a:p>
            <a:r>
              <a:rPr lang="en-US" altLang="zh-CN"/>
              <a:t>3-</a:t>
            </a:r>
            <a:fld id="{1C3C05DB-5EF0-45A7-B854-360902299440}" type="slidenum">
              <a:rPr lang="en-US" altLang="zh-CN"/>
            </a:fld>
            <a:endParaRPr lang="en-US" altLang="zh-CN"/>
          </a:p>
        </p:txBody>
      </p:sp>
      <p:sp>
        <p:nvSpPr>
          <p:cNvPr id="119810" name="Rectangle 2"/>
          <p:cNvSpPr>
            <a:spLocks noGrp="1" noChangeArrowheads="1"/>
          </p:cNvSpPr>
          <p:nvPr>
            <p:ph type="title"/>
          </p:nvPr>
        </p:nvSpPr>
        <p:spPr>
          <a:xfrm>
            <a:off x="0" y="-315416"/>
            <a:ext cx="8229600" cy="1143000"/>
          </a:xfrm>
        </p:spPr>
        <p:txBody>
          <a:bodyPr/>
          <a:lstStyle/>
          <a:p>
            <a:r>
              <a:rPr lang="en-US" altLang="zh-CN" dirty="0">
                <a:ea typeface="宋体" panose="02010600030101010101" pitchFamily="2" charset="-122"/>
              </a:rPr>
              <a:t>LC-3 </a:t>
            </a:r>
            <a:r>
              <a:rPr lang="zh-CN" altLang="en-US" dirty="0" smtClean="0">
                <a:ea typeface="宋体" panose="02010600030101010101" pitchFamily="2" charset="-122"/>
              </a:rPr>
              <a:t>数据通路</a:t>
            </a:r>
            <a:endParaRPr lang="en-US" altLang="zh-CN" dirty="0">
              <a:ea typeface="宋体" panose="02010600030101010101" pitchFamily="2" charset="-122"/>
            </a:endParaRPr>
          </a:p>
        </p:txBody>
      </p:sp>
      <p:pic>
        <p:nvPicPr>
          <p:cNvPr id="119814" name="Picture 6" descr="C:\common\PattPatel slides\e2\pat67509_0333.jpg"/>
          <p:cNvPicPr>
            <a:picLocks noChangeAspect="1" noChangeArrowheads="1"/>
          </p:cNvPicPr>
          <p:nvPr/>
        </p:nvPicPr>
        <p:blipFill>
          <a:blip r:embed="rId1" cstate="print"/>
          <a:srcRect/>
          <a:stretch>
            <a:fillRect/>
          </a:stretch>
        </p:blipFill>
        <p:spPr bwMode="auto">
          <a:xfrm>
            <a:off x="3363913" y="579438"/>
            <a:ext cx="4362450" cy="6149975"/>
          </a:xfrm>
          <a:prstGeom prst="rect">
            <a:avLst/>
          </a:prstGeom>
          <a:noFill/>
        </p:spPr>
      </p:pic>
      <p:sp>
        <p:nvSpPr>
          <p:cNvPr id="119815" name="Text Box 7"/>
          <p:cNvSpPr txBox="1">
            <a:spLocks noChangeArrowheads="1"/>
          </p:cNvSpPr>
          <p:nvPr/>
        </p:nvSpPr>
        <p:spPr bwMode="auto">
          <a:xfrm>
            <a:off x="428625" y="1504950"/>
            <a:ext cx="1809750" cy="701675"/>
          </a:xfrm>
          <a:prstGeom prst="rect">
            <a:avLst/>
          </a:prstGeom>
          <a:noFill/>
          <a:ln w="9525">
            <a:noFill/>
            <a:miter lim="800000"/>
          </a:ln>
          <a:effectLst/>
        </p:spPr>
        <p:txBody>
          <a:bodyPr wrap="none">
            <a:spAutoFit/>
          </a:bodyPr>
          <a:lstStyle/>
          <a:p>
            <a:r>
              <a:rPr lang="en-US" altLang="zh-CN" sz="2000">
                <a:solidFill>
                  <a:srgbClr val="009900"/>
                </a:solidFill>
                <a:ea typeface="宋体" panose="02010600030101010101" pitchFamily="2" charset="-122"/>
              </a:rPr>
              <a:t>Combinational</a:t>
            </a:r>
            <a:endParaRPr lang="en-US" altLang="zh-CN" sz="2000">
              <a:solidFill>
                <a:srgbClr val="009900"/>
              </a:solidFill>
              <a:ea typeface="宋体" panose="02010600030101010101" pitchFamily="2" charset="-122"/>
            </a:endParaRPr>
          </a:p>
          <a:p>
            <a:r>
              <a:rPr lang="en-US" altLang="zh-CN" sz="2000">
                <a:solidFill>
                  <a:srgbClr val="009900"/>
                </a:solidFill>
                <a:ea typeface="宋体" panose="02010600030101010101" pitchFamily="2" charset="-122"/>
              </a:rPr>
              <a:t>Logic</a:t>
            </a:r>
            <a:endParaRPr lang="en-US" altLang="zh-CN" sz="2000">
              <a:solidFill>
                <a:srgbClr val="009900"/>
              </a:solidFill>
              <a:ea typeface="宋体" panose="02010600030101010101" pitchFamily="2" charset="-122"/>
            </a:endParaRPr>
          </a:p>
        </p:txBody>
      </p:sp>
      <p:sp>
        <p:nvSpPr>
          <p:cNvPr id="119816" name="Line 8"/>
          <p:cNvSpPr>
            <a:spLocks noChangeShapeType="1"/>
          </p:cNvSpPr>
          <p:nvPr/>
        </p:nvSpPr>
        <p:spPr bwMode="auto">
          <a:xfrm>
            <a:off x="2219325" y="1849438"/>
            <a:ext cx="2373313" cy="461962"/>
          </a:xfrm>
          <a:prstGeom prst="line">
            <a:avLst/>
          </a:prstGeom>
          <a:noFill/>
          <a:ln w="38100">
            <a:solidFill>
              <a:srgbClr val="009900">
                <a:alpha val="50000"/>
              </a:srgbClr>
            </a:solidFill>
            <a:round/>
            <a:tailEnd type="triangle" w="med" len="med"/>
          </a:ln>
          <a:effectLst/>
        </p:spPr>
        <p:txBody>
          <a:bodyPr/>
          <a:lstStyle/>
          <a:p>
            <a:endParaRPr lang="zh-CN" altLang="en-US"/>
          </a:p>
        </p:txBody>
      </p:sp>
      <p:sp>
        <p:nvSpPr>
          <p:cNvPr id="119817" name="Line 9"/>
          <p:cNvSpPr>
            <a:spLocks noChangeShapeType="1"/>
          </p:cNvSpPr>
          <p:nvPr/>
        </p:nvSpPr>
        <p:spPr bwMode="auto">
          <a:xfrm>
            <a:off x="2165350" y="1971675"/>
            <a:ext cx="4254500" cy="1746250"/>
          </a:xfrm>
          <a:prstGeom prst="line">
            <a:avLst/>
          </a:prstGeom>
          <a:noFill/>
          <a:ln w="38100">
            <a:solidFill>
              <a:srgbClr val="009900">
                <a:alpha val="50000"/>
              </a:srgbClr>
            </a:solidFill>
            <a:round/>
            <a:tailEnd type="triangle" w="med" len="med"/>
          </a:ln>
          <a:effectLst/>
        </p:spPr>
        <p:txBody>
          <a:bodyPr/>
          <a:lstStyle/>
          <a:p>
            <a:endParaRPr lang="zh-CN" altLang="en-US"/>
          </a:p>
        </p:txBody>
      </p:sp>
      <p:sp>
        <p:nvSpPr>
          <p:cNvPr id="119818" name="Line 10"/>
          <p:cNvSpPr>
            <a:spLocks noChangeShapeType="1"/>
          </p:cNvSpPr>
          <p:nvPr/>
        </p:nvSpPr>
        <p:spPr bwMode="auto">
          <a:xfrm flipV="1">
            <a:off x="2216150" y="1630363"/>
            <a:ext cx="2763838" cy="73025"/>
          </a:xfrm>
          <a:prstGeom prst="line">
            <a:avLst/>
          </a:prstGeom>
          <a:noFill/>
          <a:ln w="38100">
            <a:solidFill>
              <a:srgbClr val="009900">
                <a:alpha val="50000"/>
              </a:srgbClr>
            </a:solidFill>
            <a:round/>
            <a:tailEnd type="triangle" w="med" len="med"/>
          </a:ln>
          <a:effectLst/>
        </p:spPr>
        <p:txBody>
          <a:bodyPr/>
          <a:lstStyle/>
          <a:p>
            <a:endParaRPr lang="zh-CN" altLang="en-US"/>
          </a:p>
        </p:txBody>
      </p:sp>
      <p:sp>
        <p:nvSpPr>
          <p:cNvPr id="119819" name="Text Box 11"/>
          <p:cNvSpPr txBox="1">
            <a:spLocks noChangeArrowheads="1"/>
          </p:cNvSpPr>
          <p:nvPr/>
        </p:nvSpPr>
        <p:spPr bwMode="auto">
          <a:xfrm>
            <a:off x="638175" y="5151438"/>
            <a:ext cx="1806575" cy="396875"/>
          </a:xfrm>
          <a:prstGeom prst="rect">
            <a:avLst/>
          </a:prstGeom>
          <a:noFill/>
          <a:ln w="9525">
            <a:noFill/>
            <a:miter lim="800000"/>
          </a:ln>
          <a:effectLst/>
        </p:spPr>
        <p:txBody>
          <a:bodyPr wrap="none">
            <a:spAutoFit/>
          </a:bodyPr>
          <a:lstStyle/>
          <a:p>
            <a:r>
              <a:rPr lang="en-US" altLang="zh-CN" sz="2000">
                <a:solidFill>
                  <a:srgbClr val="0000FF"/>
                </a:solidFill>
                <a:ea typeface="宋体" panose="02010600030101010101" pitchFamily="2" charset="-122"/>
              </a:rPr>
              <a:t>State Machine</a:t>
            </a:r>
            <a:endParaRPr lang="en-US" altLang="zh-CN" sz="2000">
              <a:solidFill>
                <a:srgbClr val="0000FF"/>
              </a:solidFill>
              <a:ea typeface="宋体" panose="02010600030101010101" pitchFamily="2" charset="-122"/>
            </a:endParaRPr>
          </a:p>
        </p:txBody>
      </p:sp>
      <p:sp>
        <p:nvSpPr>
          <p:cNvPr id="119820" name="Line 12"/>
          <p:cNvSpPr>
            <a:spLocks noChangeShapeType="1"/>
          </p:cNvSpPr>
          <p:nvPr/>
        </p:nvSpPr>
        <p:spPr bwMode="auto">
          <a:xfrm flipV="1">
            <a:off x="2439988" y="4171950"/>
            <a:ext cx="3216275" cy="1055688"/>
          </a:xfrm>
          <a:prstGeom prst="line">
            <a:avLst/>
          </a:prstGeom>
          <a:noFill/>
          <a:ln w="38100">
            <a:solidFill>
              <a:srgbClr val="0000FF">
                <a:alpha val="50000"/>
              </a:srgbClr>
            </a:solidFill>
            <a:round/>
            <a:tailEnd type="triangle" w="med" len="med"/>
          </a:ln>
          <a:effectLst/>
        </p:spPr>
        <p:txBody>
          <a:bodyPr/>
          <a:lstStyle/>
          <a:p>
            <a:endParaRPr lang="zh-CN" altLang="en-US"/>
          </a:p>
        </p:txBody>
      </p:sp>
      <p:sp>
        <p:nvSpPr>
          <p:cNvPr id="119821" name="Text Box 13"/>
          <p:cNvSpPr txBox="1">
            <a:spLocks noChangeArrowheads="1"/>
          </p:cNvSpPr>
          <p:nvPr/>
        </p:nvSpPr>
        <p:spPr bwMode="auto">
          <a:xfrm>
            <a:off x="1138238" y="3157538"/>
            <a:ext cx="1073150" cy="396875"/>
          </a:xfrm>
          <a:prstGeom prst="rect">
            <a:avLst/>
          </a:prstGeom>
          <a:noFill/>
          <a:ln w="9525">
            <a:noFill/>
            <a:miter lim="800000"/>
          </a:ln>
          <a:effectLst/>
        </p:spPr>
        <p:txBody>
          <a:bodyPr wrap="none">
            <a:spAutoFit/>
          </a:bodyPr>
          <a:lstStyle/>
          <a:p>
            <a:r>
              <a:rPr lang="en-US" altLang="zh-CN" sz="2000">
                <a:solidFill>
                  <a:srgbClr val="CE0000"/>
                </a:solidFill>
                <a:ea typeface="宋体" panose="02010600030101010101" pitchFamily="2" charset="-122"/>
              </a:rPr>
              <a:t>Storage</a:t>
            </a:r>
            <a:endParaRPr lang="en-US" altLang="zh-CN" sz="2000">
              <a:solidFill>
                <a:srgbClr val="CE0000"/>
              </a:solidFill>
              <a:ea typeface="宋体" panose="02010600030101010101" pitchFamily="2" charset="-122"/>
            </a:endParaRPr>
          </a:p>
        </p:txBody>
      </p:sp>
      <p:sp>
        <p:nvSpPr>
          <p:cNvPr id="119822" name="Line 14"/>
          <p:cNvSpPr>
            <a:spLocks noChangeShapeType="1"/>
          </p:cNvSpPr>
          <p:nvPr/>
        </p:nvSpPr>
        <p:spPr bwMode="auto">
          <a:xfrm flipV="1">
            <a:off x="2205038" y="2020888"/>
            <a:ext cx="4233862" cy="1284287"/>
          </a:xfrm>
          <a:prstGeom prst="line">
            <a:avLst/>
          </a:prstGeom>
          <a:noFill/>
          <a:ln w="38100">
            <a:solidFill>
              <a:srgbClr val="CE0000">
                <a:alpha val="50000"/>
              </a:srgbClr>
            </a:solidFill>
            <a:round/>
            <a:tailEnd type="triangle" w="med" len="med"/>
          </a:ln>
          <a:effectLst/>
        </p:spPr>
        <p:txBody>
          <a:bodyPr/>
          <a:lstStyle/>
          <a:p>
            <a:endParaRPr lang="zh-CN" altLang="en-US"/>
          </a:p>
        </p:txBody>
      </p:sp>
      <p:sp>
        <p:nvSpPr>
          <p:cNvPr id="119823" name="Line 15"/>
          <p:cNvSpPr>
            <a:spLocks noChangeShapeType="1"/>
          </p:cNvSpPr>
          <p:nvPr/>
        </p:nvSpPr>
        <p:spPr bwMode="auto">
          <a:xfrm>
            <a:off x="2212975" y="3427413"/>
            <a:ext cx="1779588" cy="873125"/>
          </a:xfrm>
          <a:prstGeom prst="line">
            <a:avLst/>
          </a:prstGeom>
          <a:noFill/>
          <a:ln w="38100">
            <a:solidFill>
              <a:srgbClr val="CE0000">
                <a:alpha val="50000"/>
              </a:srgbClr>
            </a:solidFill>
            <a:rou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C0CB002E-2064-4031-B6D0-F7281895CD1C}" type="slidenum">
              <a:rPr lang="en-US" altLang="zh-CN"/>
            </a:fld>
            <a:endParaRPr lang="en-US" altLang="zh-CN"/>
          </a:p>
        </p:txBody>
      </p:sp>
      <p:sp>
        <p:nvSpPr>
          <p:cNvPr id="45058" name="Rectangle 2"/>
          <p:cNvSpPr>
            <a:spLocks noGrp="1" noChangeArrowheads="1"/>
          </p:cNvSpPr>
          <p:nvPr>
            <p:ph type="title"/>
          </p:nvPr>
        </p:nvSpPr>
        <p:spPr/>
        <p:txBody>
          <a:bodyPr/>
          <a:lstStyle/>
          <a:p>
            <a:r>
              <a:rPr lang="zh-CN" altLang="en-US" dirty="0" smtClean="0">
                <a:ea typeface="宋体" panose="02010600030101010101" pitchFamily="2" charset="-122"/>
              </a:rPr>
              <a:t>基本逻辑门</a:t>
            </a:r>
            <a:endParaRPr lang="en-US" altLang="zh-CN" dirty="0">
              <a:ea typeface="宋体" panose="02010600030101010101" pitchFamily="2" charset="-122"/>
            </a:endParaRPr>
          </a:p>
        </p:txBody>
      </p:sp>
      <p:sp>
        <p:nvSpPr>
          <p:cNvPr id="45059" name="Rectangle 3"/>
          <p:cNvSpPr>
            <a:spLocks noGrp="1" noChangeArrowheads="1"/>
          </p:cNvSpPr>
          <p:nvPr>
            <p:ph type="body" idx="1"/>
          </p:nvPr>
        </p:nvSpPr>
        <p:spPr>
          <a:xfrm>
            <a:off x="228600" y="1143000"/>
            <a:ext cx="8735888" cy="5454352"/>
          </a:xfrm>
        </p:spPr>
        <p:txBody>
          <a:bodyPr>
            <a:normAutofit/>
          </a:bodyPr>
          <a:lstStyle/>
          <a:p>
            <a:pPr>
              <a:lnSpc>
                <a:spcPct val="90000"/>
              </a:lnSpc>
            </a:pPr>
            <a:r>
              <a:rPr lang="zh-CN" altLang="en-US" dirty="0" smtClean="0">
                <a:ea typeface="宋体" panose="02010600030101010101" pitchFamily="2" charset="-122"/>
              </a:rPr>
              <a:t>如何利用电子开关实现基本的逻辑操作</a:t>
            </a:r>
            <a:r>
              <a:rPr lang="en-US" altLang="zh-CN" dirty="0" smtClean="0">
                <a:ea typeface="宋体" panose="02010600030101010101" pitchFamily="2" charset="-122"/>
              </a:rPr>
              <a:t>: </a:t>
            </a:r>
            <a:r>
              <a:rPr lang="en-US" altLang="zh-CN" dirty="0">
                <a:ea typeface="宋体" panose="02010600030101010101" pitchFamily="2" charset="-122"/>
              </a:rPr>
              <a:t>AND, OR, NOT.</a:t>
            </a: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r>
              <a:rPr lang="zh-CN" altLang="en-US" dirty="0" smtClean="0">
                <a:ea typeface="宋体" panose="02010600030101010101" pitchFamily="2" charset="-122"/>
              </a:rPr>
              <a:t>逻辑值与模拟电压</a:t>
            </a:r>
            <a:r>
              <a:rPr lang="en-US" altLang="zh-CN" dirty="0" smtClean="0">
                <a:ea typeface="宋体" panose="02010600030101010101" pitchFamily="2" charset="-122"/>
              </a:rPr>
              <a:t>:</a:t>
            </a:r>
            <a:endParaRPr lang="en-US" altLang="zh-CN" dirty="0">
              <a:ea typeface="宋体" panose="02010600030101010101" pitchFamily="2" charset="-122"/>
            </a:endParaRPr>
          </a:p>
          <a:p>
            <a:pPr lvl="1">
              <a:lnSpc>
                <a:spcPct val="90000"/>
              </a:lnSpc>
            </a:pPr>
            <a:r>
              <a:rPr lang="zh-CN" altLang="en-US" dirty="0" smtClean="0">
                <a:ea typeface="宋体" panose="02010600030101010101" pitchFamily="2" charset="-122"/>
              </a:rPr>
              <a:t>用不同范围的模拟电压来表示</a:t>
            </a:r>
            <a:r>
              <a:rPr lang="en-US" altLang="zh-CN" dirty="0" smtClean="0">
                <a:ea typeface="宋体" panose="02010600030101010101" pitchFamily="2" charset="-122"/>
              </a:rPr>
              <a:t>‘0’</a:t>
            </a:r>
            <a:r>
              <a:rPr lang="zh-CN" altLang="en-US" dirty="0" smtClean="0">
                <a:ea typeface="宋体" panose="02010600030101010101" pitchFamily="2" charset="-122"/>
              </a:rPr>
              <a:t>和</a:t>
            </a:r>
            <a:r>
              <a:rPr lang="en-US" altLang="zh-CN" dirty="0" smtClean="0">
                <a:ea typeface="宋体" panose="02010600030101010101" pitchFamily="2" charset="-122"/>
              </a:rPr>
              <a:t>’1’</a:t>
            </a:r>
            <a:endParaRPr lang="en-US" altLang="zh-CN" dirty="0">
              <a:ea typeface="宋体" panose="02010600030101010101" pitchFamily="2" charset="-122"/>
            </a:endParaRPr>
          </a:p>
          <a:p>
            <a:pPr lvl="1">
              <a:lnSpc>
                <a:spcPct val="90000"/>
              </a:lnSpc>
            </a:pPr>
            <a:endParaRPr lang="en-US" altLang="zh-CN" dirty="0">
              <a:ea typeface="宋体" panose="02010600030101010101" pitchFamily="2" charset="-122"/>
            </a:endParaRPr>
          </a:p>
          <a:p>
            <a:pPr lvl="1">
              <a:lnSpc>
                <a:spcPct val="90000"/>
              </a:lnSpc>
            </a:pPr>
            <a:endParaRPr lang="en-US" altLang="zh-CN" dirty="0" smtClean="0">
              <a:ea typeface="宋体" panose="02010600030101010101" pitchFamily="2" charset="-122"/>
            </a:endParaRPr>
          </a:p>
          <a:p>
            <a:pPr lvl="1">
              <a:lnSpc>
                <a:spcPct val="90000"/>
              </a:lnSpc>
            </a:pPr>
            <a:endParaRPr lang="en-US" altLang="zh-CN" dirty="0" smtClean="0">
              <a:ea typeface="宋体" panose="02010600030101010101" pitchFamily="2" charset="-122"/>
            </a:endParaRPr>
          </a:p>
          <a:p>
            <a:pPr lvl="1">
              <a:lnSpc>
                <a:spcPct val="90000"/>
              </a:lnSpc>
            </a:pPr>
            <a:endParaRPr lang="en-US" altLang="zh-CN" dirty="0">
              <a:ea typeface="宋体" panose="02010600030101010101" pitchFamily="2" charset="-122"/>
            </a:endParaRPr>
          </a:p>
          <a:p>
            <a:pPr lvl="1">
              <a:lnSpc>
                <a:spcPct val="90000"/>
              </a:lnSpc>
            </a:pPr>
            <a:r>
              <a:rPr lang="zh-CN" altLang="en-US" dirty="0" smtClean="0">
                <a:ea typeface="宋体" panose="02010600030101010101" pitchFamily="2" charset="-122"/>
              </a:rPr>
              <a:t>模拟电压范围取决于制造晶体的工艺</a:t>
            </a:r>
            <a:endParaRPr lang="en-US" altLang="zh-CN" dirty="0" smtClean="0">
              <a:ea typeface="宋体" panose="02010600030101010101" pitchFamily="2" charset="-122"/>
            </a:endParaRPr>
          </a:p>
          <a:p>
            <a:pPr lvl="1">
              <a:lnSpc>
                <a:spcPct val="90000"/>
              </a:lnSpc>
            </a:pPr>
            <a:r>
              <a:rPr lang="zh-CN" altLang="en-US" dirty="0" smtClean="0">
                <a:ea typeface="宋体" panose="02010600030101010101" pitchFamily="2" charset="-122"/>
              </a:rPr>
              <a:t>通常代表</a:t>
            </a:r>
            <a:r>
              <a:rPr lang="en-US" altLang="zh-CN" dirty="0" smtClean="0">
                <a:ea typeface="宋体" panose="02010600030101010101" pitchFamily="2" charset="-122"/>
              </a:rPr>
              <a:t> “1”</a:t>
            </a:r>
            <a:r>
              <a:rPr lang="zh-CN" altLang="en-US" dirty="0" smtClean="0">
                <a:ea typeface="宋体" panose="02010600030101010101" pitchFamily="2" charset="-122"/>
              </a:rPr>
              <a:t>的高电压有</a:t>
            </a:r>
            <a:r>
              <a:rPr lang="en-US" altLang="zh-CN" dirty="0" smtClean="0">
                <a:ea typeface="宋体" panose="02010600030101010101" pitchFamily="2" charset="-122"/>
              </a:rPr>
              <a:t>: </a:t>
            </a:r>
            <a:r>
              <a:rPr lang="en-US" altLang="zh-CN" dirty="0">
                <a:ea typeface="宋体" panose="02010600030101010101" pitchFamily="2" charset="-122"/>
              </a:rPr>
              <a:t>+5V, +3.3V, +</a:t>
            </a:r>
            <a:r>
              <a:rPr lang="en-US" altLang="zh-CN" dirty="0" smtClean="0">
                <a:ea typeface="宋体" panose="02010600030101010101" pitchFamily="2" charset="-122"/>
              </a:rPr>
              <a:t>2.9V,+1.8V,+1.35V,+1.0V</a:t>
            </a:r>
            <a:endParaRPr lang="en-US" altLang="zh-CN" dirty="0">
              <a:ea typeface="宋体" panose="02010600030101010101" pitchFamily="2" charset="-122"/>
            </a:endParaRPr>
          </a:p>
          <a:p>
            <a:pPr lvl="2">
              <a:lnSpc>
                <a:spcPct val="90000"/>
              </a:lnSpc>
            </a:pPr>
            <a:r>
              <a:rPr lang="zh-CN" altLang="en-US" dirty="0" smtClean="0">
                <a:ea typeface="宋体" panose="02010600030101010101" pitchFamily="2" charset="-122"/>
              </a:rPr>
              <a:t>教材教学使用</a:t>
            </a:r>
            <a:r>
              <a:rPr lang="en-US" altLang="zh-CN" dirty="0" smtClean="0">
                <a:ea typeface="宋体" panose="02010600030101010101" pitchFamily="2" charset="-122"/>
              </a:rPr>
              <a:t> </a:t>
            </a:r>
            <a:r>
              <a:rPr lang="en-US" altLang="zh-CN" dirty="0">
                <a:ea typeface="宋体" panose="02010600030101010101" pitchFamily="2" charset="-122"/>
              </a:rPr>
              <a:t>+2.9V</a:t>
            </a:r>
            <a:endParaRPr lang="en-US" altLang="zh-CN" dirty="0">
              <a:ea typeface="宋体" panose="02010600030101010101" pitchFamily="2" charset="-122"/>
            </a:endParaRPr>
          </a:p>
        </p:txBody>
      </p:sp>
      <p:pic>
        <p:nvPicPr>
          <p:cNvPr id="45061" name="Picture 5" descr="C:\Documents and Settings\Greg Byrd\My Documents\ece206\mh-slides\ch03\ch03-digital.jpg"/>
          <p:cNvPicPr>
            <a:picLocks noChangeAspect="1" noChangeArrowheads="1"/>
          </p:cNvPicPr>
          <p:nvPr/>
        </p:nvPicPr>
        <p:blipFill>
          <a:blip r:embed="rId1" cstate="print"/>
          <a:srcRect/>
          <a:stretch>
            <a:fillRect/>
          </a:stretch>
        </p:blipFill>
        <p:spPr bwMode="auto">
          <a:xfrm>
            <a:off x="481012" y="3212976"/>
            <a:ext cx="8662988" cy="974725"/>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a:t>
            </a:r>
            <a:r>
              <a:rPr lang="en-US" altLang="zh-CN" dirty="0" smtClean="0"/>
              <a:t>Ex 3.19,Ex 3.21, 3.34, 3.35</a:t>
            </a:r>
            <a:endParaRPr lang="en-US" altLang="zh-CN" dirty="0" smtClean="0"/>
          </a:p>
          <a:p>
            <a:r>
              <a:rPr lang="zh-CN" altLang="en-US" dirty="0" smtClean="0"/>
              <a:t>􀂄 </a:t>
            </a:r>
            <a:r>
              <a:rPr lang="en-US" altLang="zh-CN" dirty="0" smtClean="0"/>
              <a:t>Ex 3.40, 3.41, 3.43</a:t>
            </a:r>
            <a:endParaRPr lang="en-US" altLang="zh-CN" dirty="0" smtClean="0"/>
          </a:p>
          <a:p>
            <a:pPr marL="109855" indent="0">
              <a:buNone/>
            </a:pP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613B51CA-7CF7-421D-8F25-2ACA3B19AFE7}" type="slidenum">
              <a:rPr lang="en-US" altLang="zh-CN"/>
            </a:fld>
            <a:endParaRPr lang="en-US" altLang="zh-CN"/>
          </a:p>
        </p:txBody>
      </p:sp>
      <p:sp>
        <p:nvSpPr>
          <p:cNvPr id="103426" name="Rectangle 1026"/>
          <p:cNvSpPr>
            <a:spLocks noGrp="1" noChangeArrowheads="1"/>
          </p:cNvSpPr>
          <p:nvPr>
            <p:ph type="title"/>
          </p:nvPr>
        </p:nvSpPr>
        <p:spPr/>
        <p:txBody>
          <a:bodyPr>
            <a:normAutofit/>
          </a:bodyPr>
          <a:lstStyle/>
          <a:p>
            <a:r>
              <a:rPr lang="en-US" altLang="zh-CN" dirty="0">
                <a:ea typeface="宋体" panose="02010600030101010101" pitchFamily="2" charset="-122"/>
              </a:rPr>
              <a:t>CMOS </a:t>
            </a:r>
            <a:r>
              <a:rPr lang="zh-CN" altLang="en-US" dirty="0" smtClean="0">
                <a:ea typeface="宋体" panose="02010600030101010101" pitchFamily="2" charset="-122"/>
              </a:rPr>
              <a:t>电路：互补金属氧化半导体</a:t>
            </a:r>
            <a:endParaRPr lang="en-US" altLang="zh-CN" dirty="0">
              <a:ea typeface="宋体" panose="02010600030101010101" pitchFamily="2" charset="-122"/>
            </a:endParaRPr>
          </a:p>
        </p:txBody>
      </p:sp>
      <p:sp>
        <p:nvSpPr>
          <p:cNvPr id="103427" name="Rectangle 1027"/>
          <p:cNvSpPr>
            <a:spLocks noGrp="1" noChangeArrowheads="1"/>
          </p:cNvSpPr>
          <p:nvPr>
            <p:ph type="body" idx="1"/>
          </p:nvPr>
        </p:nvSpPr>
        <p:spPr/>
        <p:txBody>
          <a:bodyPr>
            <a:normAutofit lnSpcReduction="10000"/>
          </a:bodyPr>
          <a:lstStyle/>
          <a:p>
            <a:r>
              <a:rPr lang="en-US" altLang="zh-CN" dirty="0" smtClean="0">
                <a:ea typeface="宋体" panose="02010600030101010101" pitchFamily="2" charset="-122"/>
              </a:rPr>
              <a:t>CMOS :</a:t>
            </a:r>
            <a:r>
              <a:rPr lang="en-US" altLang="zh-CN" dirty="0" smtClean="0">
                <a:solidFill>
                  <a:srgbClr val="009900"/>
                </a:solidFill>
                <a:ea typeface="宋体" panose="02010600030101010101" pitchFamily="2" charset="-122"/>
              </a:rPr>
              <a:t>Complementary</a:t>
            </a:r>
            <a:r>
              <a:rPr lang="en-US" altLang="zh-CN" dirty="0" smtClean="0">
                <a:ea typeface="宋体" panose="02010600030101010101" pitchFamily="2" charset="-122"/>
              </a:rPr>
              <a:t> </a:t>
            </a:r>
            <a:r>
              <a:rPr lang="en-US" altLang="zh-CN" dirty="0">
                <a:ea typeface="宋体" panose="02010600030101010101" pitchFamily="2" charset="-122"/>
              </a:rPr>
              <a:t>MOS</a:t>
            </a:r>
            <a:endParaRPr lang="en-US" altLang="zh-CN" dirty="0">
              <a:ea typeface="宋体" panose="02010600030101010101" pitchFamily="2" charset="-122"/>
            </a:endParaRPr>
          </a:p>
          <a:p>
            <a:r>
              <a:rPr lang="zh-CN" altLang="en-US" dirty="0" smtClean="0">
                <a:ea typeface="宋体" panose="02010600030101010101" pitchFamily="2" charset="-122"/>
              </a:rPr>
              <a:t>特点</a:t>
            </a:r>
            <a:r>
              <a:rPr lang="en-US" altLang="zh-CN" dirty="0" smtClean="0">
                <a:ea typeface="宋体" panose="02010600030101010101" pitchFamily="2" charset="-122"/>
              </a:rPr>
              <a:t>:</a:t>
            </a:r>
            <a:r>
              <a:rPr lang="zh-CN" altLang="en-US" dirty="0" smtClean="0">
                <a:ea typeface="宋体" panose="02010600030101010101" pitchFamily="2" charset="-122"/>
              </a:rPr>
              <a:t> 在电路中成对使用</a:t>
            </a:r>
            <a:r>
              <a:rPr lang="en-US" altLang="zh-CN" dirty="0" smtClean="0">
                <a:ea typeface="宋体" panose="02010600030101010101" pitchFamily="2" charset="-122"/>
              </a:rPr>
              <a:t> </a:t>
            </a:r>
            <a:r>
              <a:rPr lang="en-US" altLang="zh-CN" dirty="0" smtClean="0">
                <a:solidFill>
                  <a:srgbClr val="009900"/>
                </a:solidFill>
                <a:ea typeface="宋体" panose="02010600030101010101" pitchFamily="2" charset="-122"/>
              </a:rPr>
              <a:t>n-MOS</a:t>
            </a:r>
            <a:r>
              <a:rPr lang="en-US" altLang="zh-CN" dirty="0" smtClean="0">
                <a:ea typeface="宋体" panose="02010600030101010101" pitchFamily="2" charset="-122"/>
              </a:rPr>
              <a:t> </a:t>
            </a:r>
            <a:r>
              <a:rPr lang="zh-CN" altLang="en-US" dirty="0" smtClean="0">
                <a:ea typeface="宋体" panose="02010600030101010101" pitchFamily="2" charset="-122"/>
              </a:rPr>
              <a:t>和</a:t>
            </a:r>
            <a:r>
              <a:rPr lang="en-US" altLang="zh-CN" dirty="0" smtClean="0">
                <a:ea typeface="宋体" panose="02010600030101010101" pitchFamily="2" charset="-122"/>
              </a:rPr>
              <a:t> </a:t>
            </a:r>
            <a:r>
              <a:rPr lang="en-US" altLang="zh-CN" dirty="0" smtClean="0">
                <a:solidFill>
                  <a:srgbClr val="009900"/>
                </a:solidFill>
                <a:ea typeface="宋体" panose="02010600030101010101" pitchFamily="2" charset="-122"/>
              </a:rPr>
              <a:t>p-MOS</a:t>
            </a:r>
            <a:r>
              <a:rPr lang="zh-CN" altLang="en-US" dirty="0" smtClean="0">
                <a:ea typeface="宋体" panose="02010600030101010101" pitchFamily="2" charset="-122"/>
              </a:rPr>
              <a:t>两种晶体管</a:t>
            </a:r>
            <a:endParaRPr lang="en-US" altLang="zh-CN" dirty="0">
              <a:ea typeface="宋体" panose="02010600030101010101" pitchFamily="2" charset="-122"/>
            </a:endParaRPr>
          </a:p>
          <a:p>
            <a:pPr lvl="1"/>
            <a:r>
              <a:rPr lang="en-US" altLang="zh-CN" dirty="0" smtClean="0">
                <a:solidFill>
                  <a:srgbClr val="009900"/>
                </a:solidFill>
                <a:ea typeface="宋体" panose="02010600030101010101" pitchFamily="2" charset="-122"/>
              </a:rPr>
              <a:t>p-MOS</a:t>
            </a:r>
            <a:endParaRPr lang="en-US" altLang="zh-CN" dirty="0">
              <a:ea typeface="宋体" panose="02010600030101010101" pitchFamily="2" charset="-122"/>
            </a:endParaRPr>
          </a:p>
          <a:p>
            <a:pPr lvl="2"/>
            <a:r>
              <a:rPr lang="zh-CN" altLang="en-US" dirty="0" smtClean="0">
                <a:ea typeface="宋体" panose="02010600030101010101" pitchFamily="2" charset="-122"/>
              </a:rPr>
              <a:t>一端连接到</a:t>
            </a:r>
            <a:r>
              <a:rPr lang="en-US" altLang="zh-CN" dirty="0" smtClean="0">
                <a:ea typeface="宋体" panose="02010600030101010101" pitchFamily="2" charset="-122"/>
              </a:rPr>
              <a:t> </a:t>
            </a:r>
            <a:r>
              <a:rPr lang="zh-CN" altLang="en-US" dirty="0" smtClean="0">
                <a:ea typeface="宋体" panose="02010600030101010101" pitchFamily="2" charset="-122"/>
              </a:rPr>
              <a:t>代表高电平的正电压</a:t>
            </a:r>
            <a:r>
              <a:rPr lang="en-US" altLang="zh-CN" dirty="0" smtClean="0">
                <a:ea typeface="宋体" panose="02010600030101010101" pitchFamily="2" charset="-122"/>
              </a:rPr>
              <a:t>(</a:t>
            </a:r>
            <a:r>
              <a:rPr lang="en-US" altLang="zh-CN" sz="2400"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符号      </a:t>
            </a:r>
            <a:endParaRPr lang="en-US" altLang="zh-CN" dirty="0">
              <a:ea typeface="宋体" panose="02010600030101010101" pitchFamily="2" charset="-122"/>
            </a:endParaRPr>
          </a:p>
          <a:p>
            <a:pPr lvl="2"/>
            <a:r>
              <a:rPr lang="zh-CN" altLang="en-US" dirty="0" smtClean="0">
                <a:ea typeface="宋体" panose="02010600030101010101" pitchFamily="2" charset="-122"/>
              </a:rPr>
              <a:t>当控制门输入为低时另一端输出为高电压</a:t>
            </a:r>
            <a:r>
              <a:rPr lang="en-US" altLang="zh-CN" dirty="0" smtClean="0">
                <a:ea typeface="宋体" panose="02010600030101010101" pitchFamily="2" charset="-122"/>
              </a:rPr>
              <a:t>(‘1’).</a:t>
            </a:r>
            <a:endParaRPr lang="en-US" altLang="zh-CN" dirty="0">
              <a:ea typeface="宋体" panose="02010600030101010101" pitchFamily="2" charset="-122"/>
            </a:endParaRPr>
          </a:p>
          <a:p>
            <a:pPr lvl="1"/>
            <a:r>
              <a:rPr lang="en-US" altLang="zh-CN" dirty="0" smtClean="0">
                <a:solidFill>
                  <a:srgbClr val="009900"/>
                </a:solidFill>
                <a:ea typeface="宋体" panose="02010600030101010101" pitchFamily="2" charset="-122"/>
              </a:rPr>
              <a:t>n-MOS</a:t>
            </a:r>
            <a:endParaRPr lang="en-US" altLang="zh-CN" dirty="0" smtClean="0">
              <a:ea typeface="宋体" panose="02010600030101010101" pitchFamily="2" charset="-122"/>
            </a:endParaRPr>
          </a:p>
          <a:p>
            <a:pPr lvl="2"/>
            <a:r>
              <a:rPr lang="zh-CN" altLang="en-US" dirty="0" smtClean="0">
                <a:ea typeface="宋体" panose="02010600030101010101" pitchFamily="2" charset="-122"/>
              </a:rPr>
              <a:t>一端连接到</a:t>
            </a:r>
            <a:r>
              <a:rPr lang="en-US" altLang="zh-CN" dirty="0" smtClean="0">
                <a:ea typeface="宋体" panose="02010600030101010101" pitchFamily="2" charset="-122"/>
              </a:rPr>
              <a:t> </a:t>
            </a:r>
            <a:r>
              <a:rPr lang="zh-CN" altLang="en-US" dirty="0" smtClean="0">
                <a:ea typeface="宋体" panose="02010600030101010101" pitchFamily="2" charset="-122"/>
              </a:rPr>
              <a:t>代表低电平的</a:t>
            </a:r>
            <a:r>
              <a:rPr lang="en-US" altLang="zh-CN" dirty="0" smtClean="0">
                <a:ea typeface="宋体" panose="02010600030101010101" pitchFamily="2" charset="-122"/>
              </a:rPr>
              <a:t>0</a:t>
            </a:r>
            <a:r>
              <a:rPr lang="zh-CN" altLang="en-US" dirty="0" smtClean="0">
                <a:ea typeface="宋体" panose="02010600030101010101" pitchFamily="2" charset="-122"/>
              </a:rPr>
              <a:t>电压</a:t>
            </a:r>
            <a:r>
              <a:rPr lang="en-US" altLang="zh-CN" dirty="0" smtClean="0">
                <a:ea typeface="宋体" panose="02010600030101010101" pitchFamily="2" charset="-122"/>
              </a:rPr>
              <a:t>(GND),</a:t>
            </a:r>
            <a:r>
              <a:rPr lang="zh-CN" altLang="en-US" dirty="0" smtClean="0">
                <a:ea typeface="宋体" panose="02010600030101010101" pitchFamily="2" charset="-122"/>
              </a:rPr>
              <a:t>符号</a:t>
            </a:r>
            <a:endParaRPr lang="en-US" altLang="zh-CN" dirty="0" smtClean="0">
              <a:ea typeface="宋体" panose="02010600030101010101" pitchFamily="2" charset="-122"/>
            </a:endParaRPr>
          </a:p>
          <a:p>
            <a:pPr lvl="2"/>
            <a:r>
              <a:rPr lang="zh-CN" altLang="en-US" dirty="0" smtClean="0">
                <a:ea typeface="宋体" panose="02010600030101010101" pitchFamily="2" charset="-122"/>
              </a:rPr>
              <a:t>当控制门输入为低时另一端输出为低电压</a:t>
            </a:r>
            <a:r>
              <a:rPr lang="en-US" altLang="zh-CN" dirty="0" smtClean="0">
                <a:ea typeface="宋体" panose="02010600030101010101" pitchFamily="2" charset="-122"/>
              </a:rPr>
              <a:t>(‘0’).</a:t>
            </a:r>
            <a:endParaRPr lang="en-US" altLang="zh-CN" dirty="0" smtClean="0">
              <a:ea typeface="宋体" panose="02010600030101010101" pitchFamily="2" charset="-122"/>
            </a:endParaRPr>
          </a:p>
          <a:p>
            <a:pPr>
              <a:buNone/>
            </a:pPr>
            <a:endParaRPr lang="en-US" altLang="zh-CN" sz="2000" b="0" dirty="0">
              <a:ea typeface="宋体" panose="02010600030101010101" pitchFamily="2" charset="-122"/>
            </a:endParaRPr>
          </a:p>
        </p:txBody>
      </p:sp>
      <p:pic>
        <p:nvPicPr>
          <p:cNvPr id="359425" name="Picture 1"/>
          <p:cNvPicPr>
            <a:picLocks noChangeAspect="1" noChangeArrowheads="1"/>
          </p:cNvPicPr>
          <p:nvPr/>
        </p:nvPicPr>
        <p:blipFill>
          <a:blip r:embed="rId1" cstate="print"/>
          <a:srcRect/>
          <a:stretch>
            <a:fillRect/>
          </a:stretch>
        </p:blipFill>
        <p:spPr bwMode="auto">
          <a:xfrm>
            <a:off x="6156176" y="4077072"/>
            <a:ext cx="1224136" cy="834638"/>
          </a:xfrm>
          <a:prstGeom prst="rect">
            <a:avLst/>
          </a:prstGeom>
          <a:noFill/>
          <a:ln w="9525">
            <a:noFill/>
            <a:miter lim="800000"/>
            <a:headEnd/>
            <a:tailEnd/>
          </a:ln>
          <a:effectLst/>
        </p:spPr>
      </p:pic>
      <p:pic>
        <p:nvPicPr>
          <p:cNvPr id="359427" name="Picture 3"/>
          <p:cNvPicPr>
            <a:picLocks noChangeAspect="1" noChangeArrowheads="1"/>
          </p:cNvPicPr>
          <p:nvPr/>
        </p:nvPicPr>
        <p:blipFill>
          <a:blip r:embed="rId2" cstate="print"/>
          <a:srcRect/>
          <a:stretch>
            <a:fillRect/>
          </a:stretch>
        </p:blipFill>
        <p:spPr bwMode="auto">
          <a:xfrm>
            <a:off x="7308304" y="4005064"/>
            <a:ext cx="648072" cy="911351"/>
          </a:xfrm>
          <a:prstGeom prst="rect">
            <a:avLst/>
          </a:prstGeom>
          <a:noFill/>
          <a:ln w="9525">
            <a:noFill/>
            <a:miter lim="800000"/>
            <a:headEnd/>
            <a:tailEnd/>
          </a:ln>
          <a:effectLst/>
        </p:spPr>
      </p:pic>
      <p:pic>
        <p:nvPicPr>
          <p:cNvPr id="359428" name="Picture 4"/>
          <p:cNvPicPr>
            <a:picLocks noChangeAspect="1" noChangeArrowheads="1"/>
          </p:cNvPicPr>
          <p:nvPr/>
        </p:nvPicPr>
        <p:blipFill>
          <a:blip r:embed="rId3" cstate="print"/>
          <a:srcRect/>
          <a:stretch>
            <a:fillRect/>
          </a:stretch>
        </p:blipFill>
        <p:spPr bwMode="auto">
          <a:xfrm>
            <a:off x="6372200" y="2708920"/>
            <a:ext cx="864096" cy="86409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t>􀂄 逻辑函数的一种最基本的表达方法</a:t>
            </a:r>
            <a:endParaRPr lang="en-US" altLang="zh-CN" dirty="0" smtClean="0"/>
          </a:p>
          <a:p>
            <a:pPr>
              <a:buNone/>
            </a:pPr>
            <a:r>
              <a:rPr lang="zh-CN" altLang="en-US" dirty="0" smtClean="0"/>
              <a:t>􀂄 用列表的方式列出所有输入和输出的对应值</a:t>
            </a:r>
            <a:endParaRPr lang="en-US" altLang="zh-CN" dirty="0" smtClean="0"/>
          </a:p>
          <a:p>
            <a:pPr>
              <a:buNone/>
            </a:pPr>
            <a:r>
              <a:rPr lang="zh-CN" altLang="en-US" dirty="0" smtClean="0"/>
              <a:t>􀂄真值表的行数怎么确定</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smtClean="0"/>
              <a:t> </a:t>
            </a:r>
            <a:r>
              <a:rPr lang="zh-CN" altLang="en-US" dirty="0" smtClean="0"/>
              <a:t>真值表：</a:t>
            </a:r>
            <a:r>
              <a:rPr lang="en-US" altLang="zh-CN" dirty="0" smtClean="0"/>
              <a:t>Truth Table</a:t>
            </a:r>
            <a:endParaRPr lang="zh-CN" altLang="en-US" dirty="0"/>
          </a:p>
        </p:txBody>
      </p:sp>
      <p:pic>
        <p:nvPicPr>
          <p:cNvPr id="418818" name="Picture 2"/>
          <p:cNvPicPr>
            <a:picLocks noChangeAspect="1" noChangeArrowheads="1"/>
          </p:cNvPicPr>
          <p:nvPr/>
        </p:nvPicPr>
        <p:blipFill>
          <a:blip r:embed="rId1" cstate="print"/>
          <a:srcRect/>
          <a:stretch>
            <a:fillRect/>
          </a:stretch>
        </p:blipFill>
        <p:spPr bwMode="auto">
          <a:xfrm>
            <a:off x="1475656" y="3284984"/>
            <a:ext cx="4029075" cy="2105025"/>
          </a:xfrm>
          <a:prstGeom prst="rect">
            <a:avLst/>
          </a:prstGeom>
          <a:noFill/>
          <a:ln w="9525">
            <a:noFill/>
            <a:miter lim="800000"/>
            <a:headEnd/>
            <a:tailEnd/>
          </a:ln>
        </p:spPr>
      </p:pic>
    </p:spTree>
  </p:cSld>
  <p:clrMapOvr>
    <a:masterClrMapping/>
  </p:clrMapOvr>
</p:sld>
</file>

<file path=ppt/tags/tag1.xml><?xml version="1.0" encoding="utf-8"?>
<p:tagLst xmlns:p="http://schemas.openxmlformats.org/presentationml/2006/main">
  <p:tag name="commondata" val="eyJoZGlkIjoiYzcyYzVjNmZmMDFhYjY5ZTY3ZDdiZGUxNjVhY2Q5ZTc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9126</Words>
  <Application>WPS 演示</Application>
  <PresentationFormat>全屏显示(4:3)</PresentationFormat>
  <Paragraphs>1317</Paragraphs>
  <Slides>70</Slides>
  <Notes>20</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11</vt:i4>
      </vt:variant>
      <vt:variant>
        <vt:lpstr>幻灯片标题</vt:lpstr>
      </vt:variant>
      <vt:variant>
        <vt:i4>70</vt:i4>
      </vt:variant>
    </vt:vector>
  </HeadingPairs>
  <TitlesOfParts>
    <vt:vector size="106" baseType="lpstr">
      <vt:lpstr>Arial</vt:lpstr>
      <vt:lpstr>宋体</vt:lpstr>
      <vt:lpstr>Wingdings</vt:lpstr>
      <vt:lpstr>Wingdings 3</vt:lpstr>
      <vt:lpstr>Verdana</vt:lpstr>
      <vt:lpstr>Wingdings 2</vt:lpstr>
      <vt:lpstr>Calibri</vt:lpstr>
      <vt:lpstr>Franklin Gothic Book</vt:lpstr>
      <vt:lpstr>Lucida Sans Unicode</vt:lpstr>
      <vt:lpstr>黑体</vt:lpstr>
      <vt:lpstr>微软雅黑</vt:lpstr>
      <vt:lpstr>Arial Unicode MS</vt:lpstr>
      <vt:lpstr>Verdana</vt:lpstr>
      <vt:lpstr>Times New Roman</vt:lpstr>
      <vt:lpstr>仿宋_GB2312</vt:lpstr>
      <vt:lpstr>仿宋</vt:lpstr>
      <vt:lpstr>CourierPS</vt:lpstr>
      <vt:lpstr>Segoe Print</vt:lpstr>
      <vt:lpstr>Garamond</vt:lpstr>
      <vt:lpstr>Symbol</vt:lpstr>
      <vt:lpstr>楷体_GB2312</vt:lpstr>
      <vt:lpstr>新宋体</vt:lpstr>
      <vt:lpstr>Gungsuh</vt:lpstr>
      <vt:lpstr>Malgun Gothic</vt:lpstr>
      <vt:lpstr>Concourse</vt:lpstr>
      <vt:lpstr>Equation.3</vt:lpstr>
      <vt:lpstr>Visio.Drawing.11</vt:lpstr>
      <vt:lpstr>Visio.Drawing.11</vt:lpstr>
      <vt:lpstr>Equation.3</vt:lpstr>
      <vt:lpstr>Equation.3</vt:lpstr>
      <vt:lpstr>Equation.3</vt:lpstr>
      <vt:lpstr>Equation.3</vt:lpstr>
      <vt:lpstr>Equation.3</vt:lpstr>
      <vt:lpstr>Equation.KSEE3</vt:lpstr>
      <vt:lpstr>Equation.KSEE3</vt:lpstr>
      <vt:lpstr>Visio.Drawing.11</vt:lpstr>
      <vt:lpstr>计算机系统 I </vt:lpstr>
      <vt:lpstr>晶体管: 构成计算机的最基本单元</vt:lpstr>
      <vt:lpstr>最基本开关单元:MOS晶体管</vt:lpstr>
      <vt:lpstr>工作原理:简单的开关电路</vt:lpstr>
      <vt:lpstr>N型金属氧化半导体管 (NMOS)</vt:lpstr>
      <vt:lpstr>P型金属氧化半导体管 (PMOS)</vt:lpstr>
      <vt:lpstr>基本逻辑门</vt:lpstr>
      <vt:lpstr>CMOS 电路：互补金属氧化半导体</vt:lpstr>
      <vt:lpstr> 真值表：Truth Table</vt:lpstr>
      <vt:lpstr>反门:NOT （反相器，相反器，非门）</vt:lpstr>
      <vt:lpstr>或非门(NOR)</vt:lpstr>
      <vt:lpstr>或门(OR)</vt:lpstr>
      <vt:lpstr>与非门(NAND)</vt:lpstr>
      <vt:lpstr>与门(AND)</vt:lpstr>
      <vt:lpstr>基本逻辑门符号</vt:lpstr>
      <vt:lpstr>与或的转换：摩根定律（反演律)</vt:lpstr>
      <vt:lpstr>与或的转换</vt:lpstr>
      <vt:lpstr>与或的转换</vt:lpstr>
      <vt:lpstr>多输入的情况</vt:lpstr>
      <vt:lpstr>小结</vt:lpstr>
      <vt:lpstr>利用基本门电路设计功能电路</vt:lpstr>
      <vt:lpstr>简单组合逻辑电路设计</vt:lpstr>
      <vt:lpstr>例子：</vt:lpstr>
      <vt:lpstr>简单组合逻辑电路设计</vt:lpstr>
      <vt:lpstr>PowerPoint 演示文稿</vt:lpstr>
      <vt:lpstr>PowerPoint 演示文稿</vt:lpstr>
      <vt:lpstr>译码器</vt:lpstr>
      <vt:lpstr>多路选择器（Multiplexer ：MUX)</vt:lpstr>
      <vt:lpstr>多路选择器（Multiplexer ：MUX)</vt:lpstr>
      <vt:lpstr>1位全加器</vt:lpstr>
      <vt:lpstr>4位加法器的实现（串行进位）</vt:lpstr>
      <vt:lpstr>PLA:可编程逻辑阵列</vt:lpstr>
      <vt:lpstr>作业</vt:lpstr>
      <vt:lpstr>Combinational vs. Sequential</vt:lpstr>
      <vt:lpstr>PowerPoint 演示文稿</vt:lpstr>
      <vt:lpstr>PowerPoint 演示文稿</vt:lpstr>
      <vt:lpstr>PowerPoint 演示文稿</vt:lpstr>
      <vt:lpstr>PowerPoint 演示文稿</vt:lpstr>
      <vt:lpstr>基本R–S锁存器: 简单的存储单元（存储1bit信息）</vt:lpstr>
      <vt:lpstr>基本R–S锁存器的工作过程</vt:lpstr>
      <vt:lpstr>基本R–S锁存器总结</vt:lpstr>
      <vt:lpstr>基本R–S锁存器的问题</vt:lpstr>
      <vt:lpstr>解决：门控D锁存器（Gated D-Latch）</vt:lpstr>
      <vt:lpstr>寄存器</vt:lpstr>
      <vt:lpstr>多位数据表示</vt:lpstr>
      <vt:lpstr>内存的概念</vt:lpstr>
      <vt:lpstr>22 x 3-bit内存</vt:lpstr>
      <vt:lpstr>22 x 3-bit内存</vt:lpstr>
      <vt:lpstr>3.6时序电路</vt:lpstr>
      <vt:lpstr>时序与组合</vt:lpstr>
      <vt:lpstr>状态图 (时序逻辑电路的”真值表”)</vt:lpstr>
      <vt:lpstr>密码锁状态</vt:lpstr>
      <vt:lpstr>状态图:时序电路的一种描述方法</vt:lpstr>
      <vt:lpstr>PowerPoint 演示文稿</vt:lpstr>
      <vt:lpstr>PowerPoint 演示文稿</vt:lpstr>
      <vt:lpstr>有限状态机</vt:lpstr>
      <vt:lpstr>PowerPoint 演示文稿</vt:lpstr>
      <vt:lpstr>PowerPoint 演示文稿</vt:lpstr>
      <vt:lpstr>PowerPoint 演示文稿</vt:lpstr>
      <vt:lpstr>时钟</vt:lpstr>
      <vt:lpstr>有限状态机的实现</vt:lpstr>
      <vt:lpstr>存储单元: 主从锁存器</vt:lpstr>
      <vt:lpstr>PowerPoint 演示文稿</vt:lpstr>
      <vt:lpstr>例子</vt:lpstr>
      <vt:lpstr>状态图</vt:lpstr>
      <vt:lpstr>两个真值表（输出/次态）</vt:lpstr>
      <vt:lpstr>逻辑实现</vt:lpstr>
      <vt:lpstr>从逻辑电路到数据通路</vt:lpstr>
      <vt:lpstr>LC-3 数据通路</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GH. Li 李庚辉</cp:lastModifiedBy>
  <cp:revision>496</cp:revision>
  <cp:lastPrinted>2113-01-01T00:00:00Z</cp:lastPrinted>
  <dcterms:created xsi:type="dcterms:W3CDTF">2012-09-03T16:09:00Z</dcterms:created>
  <dcterms:modified xsi:type="dcterms:W3CDTF">2024-03-12T13:00:16Z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2052-12.1.0.16388</vt:lpwstr>
  </property>
  <property fmtid="{D5CDD505-2E9C-101B-9397-08002B2CF9AE}" pid="4" name="ICV">
    <vt:lpwstr>E53E63615AAB4F14A2571B8C43589AAF_12</vt:lpwstr>
  </property>
</Properties>
</file>