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46"/>
  </p:handoutMasterIdLst>
  <p:sldIdLst>
    <p:sldId id="256" r:id="rId3"/>
    <p:sldId id="258" r:id="rId5"/>
    <p:sldId id="259" r:id="rId6"/>
    <p:sldId id="260" r:id="rId7"/>
    <p:sldId id="261" r:id="rId8"/>
    <p:sldId id="286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302" r:id="rId19"/>
    <p:sldId id="272" r:id="rId20"/>
    <p:sldId id="273" r:id="rId21"/>
    <p:sldId id="274" r:id="rId22"/>
    <p:sldId id="288" r:id="rId23"/>
    <p:sldId id="327" r:id="rId24"/>
    <p:sldId id="275" r:id="rId25"/>
    <p:sldId id="289" r:id="rId26"/>
    <p:sldId id="276" r:id="rId27"/>
    <p:sldId id="278" r:id="rId28"/>
    <p:sldId id="328" r:id="rId29"/>
    <p:sldId id="290" r:id="rId30"/>
    <p:sldId id="291" r:id="rId31"/>
    <p:sldId id="292" r:id="rId32"/>
    <p:sldId id="280" r:id="rId33"/>
    <p:sldId id="283" r:id="rId34"/>
    <p:sldId id="293" r:id="rId35"/>
    <p:sldId id="281" r:id="rId36"/>
    <p:sldId id="294" r:id="rId37"/>
    <p:sldId id="296" r:id="rId38"/>
    <p:sldId id="297" r:id="rId39"/>
    <p:sldId id="298" r:id="rId40"/>
    <p:sldId id="299" r:id="rId41"/>
    <p:sldId id="300" r:id="rId42"/>
    <p:sldId id="301" r:id="rId43"/>
    <p:sldId id="285" r:id="rId44"/>
    <p:sldId id="295" r:id="rId45"/>
  </p:sldIdLst>
  <p:sldSz cx="9144000" cy="6858000" type="screen4x3"/>
  <p:notesSz cx="7315200" cy="9601200"/>
  <p:custDataLst>
    <p:tags r:id="rId50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36" userDrawn="1">
          <p15:clr>
            <a:srgbClr val="A4A3A4"/>
          </p15:clr>
        </p15:guide>
        <p15:guide id="2" pos="1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E0000"/>
    <a:srgbClr val="FF7C80"/>
    <a:srgbClr val="336699"/>
    <a:srgbClr val="6699FF"/>
    <a:srgbClr val="DDDDDD"/>
    <a:srgbClr val="EAEAEA"/>
    <a:srgbClr val="0099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2786"/>
    <p:restoredTop sz="90928"/>
  </p:normalViewPr>
  <p:slideViewPr>
    <p:cSldViewPr showGuides="1">
      <p:cViewPr>
        <p:scale>
          <a:sx n="112" d="100"/>
          <a:sy n="112" d="100"/>
        </p:scale>
        <p:origin x="-3528" y="-940"/>
      </p:cViewPr>
      <p:guideLst>
        <p:guide orient="horz" pos="636"/>
        <p:guide pos="1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4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tags" Target="tags/tag1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handoutMaster" Target="handoutMasters/handoutMaster1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45" tIns="48322" rIns="96645" bIns="48322" numCol="1" anchor="t" anchorCtr="0" compatLnSpc="1"/>
          <a:lstStyle>
            <a:lvl1pPr algn="l" defTabSz="967105">
              <a:defRPr sz="1200"/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45" tIns="48322" rIns="96645" bIns="48322" numCol="1" anchor="t" anchorCtr="0" compatLnSpc="1"/>
          <a:lstStyle>
            <a:lvl1pPr algn="r" defTabSz="967105">
              <a:defRPr sz="1200"/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45" tIns="48322" rIns="96645" bIns="48322" numCol="1" anchor="b" anchorCtr="0" compatLnSpc="1"/>
          <a:lstStyle>
            <a:lvl1pPr algn="l" defTabSz="967105">
              <a:defRPr sz="1200"/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45" tIns="48322" rIns="96645" bIns="48322" numCol="1" anchor="b" anchorCtr="0" compatLnSpc="1"/>
          <a:p>
            <a:pPr lvl="0" algn="r" defTabSz="967105" fontAlgn="base">
              <a:buNone/>
            </a:pPr>
            <a:fld id="{9A0DB2DC-4C9A-4742-B13C-FB6460FD3503}" type="slidenum">
              <a:rPr lang="en-US" altLang="zh-CN" sz="1200" strike="noStrike" noProof="1" dirty="0"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45" tIns="48322" rIns="96645" bIns="48322" numCol="1" anchor="t" anchorCtr="0" compatLnSpc="1"/>
          <a:lstStyle>
            <a:lvl1pPr algn="l" defTabSz="967105">
              <a:defRPr sz="1200">
                <a:latin typeface="Garamond" panose="02020404030301010803" pitchFamily="18" charset="0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45" tIns="48322" rIns="96645" bIns="48322" numCol="1" anchor="t" anchorCtr="0" compatLnSpc="1"/>
          <a:lstStyle>
            <a:lvl1pPr algn="r" defTabSz="967105">
              <a:defRPr sz="1200">
                <a:latin typeface="Garamond" panose="02020404030301010803" pitchFamily="18" charset="0"/>
              </a:defRPr>
            </a:lvl1pPr>
          </a:lstStyle>
          <a:p>
            <a:pPr marL="0" marR="0" lvl="0" indent="0" algn="r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4100" name="Rectangle 4"/>
          <p:cNvSpPr>
            <a:spLocks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45" tIns="48322" rIns="96645" bIns="48322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Click to edit Master text styles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Second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Third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Fourth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Fifth level</a:t>
            </a:r>
            <a:endParaRPr kumimoji="0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45" tIns="48322" rIns="96645" bIns="48322" numCol="1" anchor="b" anchorCtr="0" compatLnSpc="1"/>
          <a:lstStyle>
            <a:lvl1pPr algn="l" defTabSz="967105">
              <a:defRPr sz="1200">
                <a:latin typeface="Garamond" panose="02020404030301010803" pitchFamily="18" charset="0"/>
              </a:defRPr>
            </a:lvl1pPr>
          </a:lstStyle>
          <a:p>
            <a:pPr marL="0" marR="0" lvl="0" indent="0" algn="l" defTabSz="96710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645" tIns="48322" rIns="96645" bIns="48322" numCol="1" anchor="b" anchorCtr="0" compatLnSpc="1"/>
          <a:p>
            <a:pPr lvl="0" algn="r" defTabSz="967105" fontAlgn="base">
              <a:buNone/>
            </a:pPr>
            <a:fld id="{9A0DB2DC-4C9A-4742-B13C-FB6460FD3503}" type="slidenum">
              <a:rPr lang="en-US" altLang="zh-CN" sz="1200" strike="noStrike" noProof="1" dirty="0"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45" tIns="48322" rIns="96645" bIns="48322" anchor="b" anchorCtr="0"/>
          <a:p>
            <a:pPr lvl="0" algn="r" defTabSz="967105"/>
            <a:fld id="{9A0DB2DC-4C9A-4742-B13C-FB6460FD3503}" type="slidenum">
              <a:rPr lang="en-US" altLang="zh-CN" sz="1200" dirty="0">
                <a:latin typeface="Garamond" panose="02020404030301010803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614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45" tIns="48322" rIns="96645" bIns="48322" anchor="t" anchorCtr="0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45" tIns="48322" rIns="96645" bIns="48322" anchor="b" anchorCtr="0"/>
          <a:p>
            <a:pPr lvl="0" algn="r" defTabSz="967105"/>
            <a:fld id="{9A0DB2DC-4C9A-4742-B13C-FB6460FD3503}" type="slidenum">
              <a:rPr lang="en-US" altLang="zh-CN" sz="1200" dirty="0">
                <a:latin typeface="Garamond" panose="02020404030301010803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560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5603" name="Rectangle 3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45" tIns="48322" rIns="96645" bIns="48322" anchor="t" anchorCtr="0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45" tIns="48322" rIns="96645" bIns="48322" anchor="b" anchorCtr="0"/>
          <a:p>
            <a:pPr lvl="0" algn="r" defTabSz="967105"/>
            <a:fld id="{9A0DB2DC-4C9A-4742-B13C-FB6460FD3503}" type="slidenum">
              <a:rPr lang="en-US" altLang="zh-CN" sz="1200" dirty="0">
                <a:latin typeface="Garamond" panose="02020404030301010803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7650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7651" name="Rectangle 3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45" tIns="48322" rIns="96645" bIns="48322" anchor="t" anchorCtr="0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45" tIns="48322" rIns="96645" bIns="48322" anchor="b" anchorCtr="0"/>
          <a:p>
            <a:pPr lvl="0" algn="r" defTabSz="967105"/>
            <a:fld id="{9A0DB2DC-4C9A-4742-B13C-FB6460FD3503}" type="slidenum">
              <a:rPr lang="en-US" altLang="zh-CN" sz="1200" dirty="0">
                <a:latin typeface="Garamond" panose="02020404030301010803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969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29699" name="Rectangle 3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45" tIns="48322" rIns="96645" bIns="48322" anchor="t" anchorCtr="0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45" tIns="48322" rIns="96645" bIns="48322" anchor="b" anchorCtr="0"/>
          <a:p>
            <a:pPr lvl="0" algn="r" defTabSz="967105"/>
            <a:fld id="{9A0DB2DC-4C9A-4742-B13C-FB6460FD3503}" type="slidenum">
              <a:rPr lang="en-US" altLang="zh-CN" sz="1200" dirty="0">
                <a:latin typeface="Garamond" panose="02020404030301010803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174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45" tIns="48322" rIns="96645" bIns="48322" anchor="t" anchorCtr="0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45" tIns="48322" rIns="96645" bIns="48322" anchor="b" anchorCtr="0"/>
          <a:p>
            <a:pPr lvl="0" algn="r" defTabSz="967105"/>
            <a:fld id="{9A0DB2DC-4C9A-4742-B13C-FB6460FD3503}" type="slidenum">
              <a:rPr lang="en-US" altLang="zh-CN" sz="1200" dirty="0">
                <a:latin typeface="Garamond" panose="02020404030301010803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379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45" tIns="48322" rIns="96645" bIns="48322" anchor="t" anchorCtr="0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45" tIns="48322" rIns="96645" bIns="48322" anchor="b" anchorCtr="0"/>
          <a:p>
            <a:pPr lvl="0" algn="r" defTabSz="967105"/>
            <a:fld id="{9A0DB2DC-4C9A-4742-B13C-FB6460FD3503}" type="slidenum">
              <a:rPr lang="en-US" altLang="zh-CN" sz="1200" dirty="0">
                <a:latin typeface="Garamond" panose="02020404030301010803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686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45" tIns="48322" rIns="96645" bIns="48322" anchor="t" anchorCtr="0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45" tIns="48322" rIns="96645" bIns="48322" anchor="b" anchorCtr="0"/>
          <a:p>
            <a:pPr lvl="0" algn="r" defTabSz="967105"/>
            <a:fld id="{9A0DB2DC-4C9A-4742-B13C-FB6460FD3503}" type="slidenum">
              <a:rPr lang="en-US" altLang="zh-CN" sz="1200" dirty="0">
                <a:latin typeface="Garamond" panose="02020404030301010803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38914" name="Rectangle 1026"/>
          <p:cNvSpPr>
            <a:spLocks noTextEdit="1"/>
          </p:cNvSpPr>
          <p:nvPr>
            <p:ph type="sldImg"/>
          </p:nvPr>
        </p:nvSpPr>
        <p:spPr/>
      </p:sp>
      <p:sp>
        <p:nvSpPr>
          <p:cNvPr id="38915" name="Rectangle 1027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45" tIns="48322" rIns="96645" bIns="48322" anchor="t" anchorCtr="0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45" tIns="48322" rIns="96645" bIns="48322" anchor="b" anchorCtr="0"/>
          <a:p>
            <a:pPr lvl="0" algn="r" defTabSz="967105"/>
            <a:fld id="{9A0DB2DC-4C9A-4742-B13C-FB6460FD3503}" type="slidenum">
              <a:rPr lang="en-US" altLang="zh-CN" sz="1200" dirty="0">
                <a:latin typeface="Garamond" panose="02020404030301010803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096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45" tIns="48322" rIns="96645" bIns="48322" anchor="t" anchorCtr="0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45" tIns="48322" rIns="96645" bIns="48322" anchor="b" anchorCtr="0"/>
          <a:p>
            <a:pPr lvl="0" algn="r" defTabSz="967105"/>
            <a:fld id="{9A0DB2DC-4C9A-4742-B13C-FB6460FD3503}" type="slidenum">
              <a:rPr lang="en-US" altLang="zh-CN" sz="1200" dirty="0">
                <a:latin typeface="Garamond" panose="02020404030301010803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0962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45" tIns="48322" rIns="96645" bIns="48322" anchor="t" anchorCtr="0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45" tIns="48322" rIns="96645" bIns="48322" anchor="b" anchorCtr="0"/>
          <a:p>
            <a:pPr lvl="0" algn="r" defTabSz="967105"/>
            <a:fld id="{9A0DB2DC-4C9A-4742-B13C-FB6460FD3503}" type="slidenum">
              <a:rPr lang="en-US" altLang="zh-CN" sz="1200" dirty="0">
                <a:latin typeface="Garamond" panose="02020404030301010803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403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44035" name="Rectangle 3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45" tIns="48322" rIns="96645" bIns="48322" anchor="t" anchorCtr="0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45" tIns="48322" rIns="96645" bIns="48322" anchor="b" anchorCtr="0"/>
          <a:p>
            <a:pPr lvl="0" algn="r" defTabSz="967105"/>
            <a:fld id="{9A0DB2DC-4C9A-4742-B13C-FB6460FD3503}" type="slidenum">
              <a:rPr lang="en-US" altLang="zh-CN" sz="1200" dirty="0">
                <a:latin typeface="Garamond" panose="02020404030301010803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819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8195" name="Rectangle 3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45" tIns="48322" rIns="96645" bIns="48322" anchor="t" anchorCtr="0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45" tIns="48322" rIns="96645" bIns="48322" anchor="b" anchorCtr="0"/>
          <a:p>
            <a:pPr lvl="0" algn="r" defTabSz="967105"/>
            <a:fld id="{9A0DB2DC-4C9A-4742-B13C-FB6460FD3503}" type="slidenum">
              <a:rPr lang="en-US" altLang="zh-CN" sz="1200" dirty="0">
                <a:latin typeface="Garamond" panose="02020404030301010803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7106" name="Rectangle 1026"/>
          <p:cNvSpPr>
            <a:spLocks noTextEdit="1"/>
          </p:cNvSpPr>
          <p:nvPr>
            <p:ph type="sldImg"/>
          </p:nvPr>
        </p:nvSpPr>
        <p:spPr/>
      </p:sp>
      <p:sp>
        <p:nvSpPr>
          <p:cNvPr id="47107" name="Rectangle 1027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45" tIns="48322" rIns="96645" bIns="48322" anchor="t" anchorCtr="0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45" tIns="48322" rIns="96645" bIns="48322" anchor="b" anchorCtr="0"/>
          <a:p>
            <a:pPr lvl="0" algn="r" defTabSz="967105"/>
            <a:fld id="{9A0DB2DC-4C9A-4742-B13C-FB6460FD3503}" type="slidenum">
              <a:rPr lang="en-US" altLang="zh-CN" sz="1200" dirty="0">
                <a:latin typeface="Garamond" panose="02020404030301010803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9154" name="Rectangle 1026"/>
          <p:cNvSpPr>
            <a:spLocks noTextEdit="1"/>
          </p:cNvSpPr>
          <p:nvPr>
            <p:ph type="sldImg"/>
          </p:nvPr>
        </p:nvSpPr>
        <p:spPr/>
      </p:sp>
      <p:sp>
        <p:nvSpPr>
          <p:cNvPr id="49155" name="Rectangle 1027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45" tIns="48322" rIns="96645" bIns="48322" anchor="t" anchorCtr="0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45" tIns="48322" rIns="96645" bIns="48322" anchor="b" anchorCtr="0"/>
          <a:p>
            <a:pPr lvl="0" algn="r" defTabSz="967105"/>
            <a:fld id="{9A0DB2DC-4C9A-4742-B13C-FB6460FD3503}" type="slidenum">
              <a:rPr lang="en-US" altLang="zh-CN" sz="1200" dirty="0">
                <a:latin typeface="Garamond" panose="02020404030301010803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49154" name="Rectangle 1026"/>
          <p:cNvSpPr>
            <a:spLocks noTextEdit="1"/>
          </p:cNvSpPr>
          <p:nvPr>
            <p:ph type="sldImg"/>
          </p:nvPr>
        </p:nvSpPr>
        <p:spPr/>
      </p:sp>
      <p:sp>
        <p:nvSpPr>
          <p:cNvPr id="49155" name="Rectangle 1027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45" tIns="48322" rIns="96645" bIns="48322" anchor="t" anchorCtr="0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45" tIns="48322" rIns="96645" bIns="48322" anchor="b" anchorCtr="0"/>
          <a:p>
            <a:pPr lvl="0" algn="r" defTabSz="967105"/>
            <a:fld id="{9A0DB2DC-4C9A-4742-B13C-FB6460FD3503}" type="slidenum">
              <a:rPr lang="en-US" altLang="zh-CN" sz="1200" dirty="0">
                <a:latin typeface="Garamond" panose="02020404030301010803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427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4275" name="Rectangle 3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45" tIns="48322" rIns="96645" bIns="48322" anchor="t" anchorCtr="0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45" tIns="48322" rIns="96645" bIns="48322" anchor="b" anchorCtr="0"/>
          <a:p>
            <a:pPr lvl="0" algn="r" defTabSz="967105"/>
            <a:fld id="{9A0DB2DC-4C9A-4742-B13C-FB6460FD3503}" type="slidenum">
              <a:rPr lang="en-US" altLang="zh-CN" sz="1200" dirty="0">
                <a:latin typeface="Garamond" panose="02020404030301010803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6322" name="Rectangle 2050"/>
          <p:cNvSpPr>
            <a:spLocks noTextEdit="1"/>
          </p:cNvSpPr>
          <p:nvPr>
            <p:ph type="sldImg"/>
          </p:nvPr>
        </p:nvSpPr>
        <p:spPr/>
      </p:sp>
      <p:sp>
        <p:nvSpPr>
          <p:cNvPr id="56323" name="Rectangle 2051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45" tIns="48322" rIns="96645" bIns="48322" anchor="t" anchorCtr="0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45" tIns="48322" rIns="96645" bIns="48322" anchor="b" anchorCtr="0"/>
          <a:p>
            <a:pPr lvl="0" algn="r" defTabSz="967105"/>
            <a:fld id="{9A0DB2DC-4C9A-4742-B13C-FB6460FD3503}" type="slidenum">
              <a:rPr lang="en-US" altLang="zh-CN" sz="1200" dirty="0">
                <a:latin typeface="Garamond" panose="02020404030301010803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59394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59395" name="Rectangle 3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45" tIns="48322" rIns="96645" bIns="48322" anchor="t" anchorCtr="0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45" tIns="48322" rIns="96645" bIns="48322" anchor="b" anchorCtr="0"/>
          <a:p>
            <a:pPr lvl="0" algn="r" defTabSz="967105"/>
            <a:fld id="{9A0DB2DC-4C9A-4742-B13C-FB6460FD3503}" type="slidenum">
              <a:rPr lang="en-US" altLang="zh-CN" sz="1200" dirty="0">
                <a:latin typeface="Garamond" panose="02020404030301010803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0242" name="Rectangle 2050"/>
          <p:cNvSpPr>
            <a:spLocks noTextEdit="1"/>
          </p:cNvSpPr>
          <p:nvPr>
            <p:ph type="sldImg"/>
          </p:nvPr>
        </p:nvSpPr>
        <p:spPr/>
      </p:sp>
      <p:sp>
        <p:nvSpPr>
          <p:cNvPr id="10243" name="Rectangle 2051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45" tIns="48322" rIns="96645" bIns="48322" anchor="t" anchorCtr="0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45" tIns="48322" rIns="96645" bIns="48322" anchor="b" anchorCtr="0"/>
          <a:p>
            <a:pPr lvl="0" algn="r" defTabSz="967105"/>
            <a:fld id="{9A0DB2DC-4C9A-4742-B13C-FB6460FD3503}" type="slidenum">
              <a:rPr lang="en-US" altLang="zh-CN" sz="1200" dirty="0">
                <a:latin typeface="Garamond" panose="02020404030301010803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2290" name="Rectangle 1026"/>
          <p:cNvSpPr>
            <a:spLocks noTextEdit="1"/>
          </p:cNvSpPr>
          <p:nvPr>
            <p:ph type="sldImg"/>
          </p:nvPr>
        </p:nvSpPr>
        <p:spPr/>
      </p:sp>
      <p:sp>
        <p:nvSpPr>
          <p:cNvPr id="12291" name="Rectangle 1027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45" tIns="48322" rIns="96645" bIns="48322" anchor="t" anchorCtr="0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45" tIns="48322" rIns="96645" bIns="48322" anchor="b" anchorCtr="0"/>
          <a:p>
            <a:pPr lvl="0" algn="r" defTabSz="967105"/>
            <a:fld id="{9A0DB2DC-4C9A-4742-B13C-FB6460FD3503}" type="slidenum">
              <a:rPr lang="en-US" altLang="zh-CN" sz="1200" dirty="0">
                <a:latin typeface="Garamond" panose="02020404030301010803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433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4339" name="Rectangle 3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45" tIns="48322" rIns="96645" bIns="48322" anchor="t" anchorCtr="0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45" tIns="48322" rIns="96645" bIns="48322" anchor="b" anchorCtr="0"/>
          <a:p>
            <a:pPr lvl="0" algn="r" defTabSz="967105"/>
            <a:fld id="{9A0DB2DC-4C9A-4742-B13C-FB6460FD3503}" type="slidenum">
              <a:rPr lang="en-US" altLang="zh-CN" sz="1200" dirty="0">
                <a:latin typeface="Garamond" panose="02020404030301010803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7410" name="Rectangle 2050"/>
          <p:cNvSpPr>
            <a:spLocks noTextEdit="1"/>
          </p:cNvSpPr>
          <p:nvPr>
            <p:ph type="sldImg"/>
          </p:nvPr>
        </p:nvSpPr>
        <p:spPr/>
      </p:sp>
      <p:sp>
        <p:nvSpPr>
          <p:cNvPr id="17411" name="Rectangle 2051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45" tIns="48322" rIns="96645" bIns="48322" anchor="t" anchorCtr="0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45" tIns="48322" rIns="96645" bIns="48322" anchor="b" anchorCtr="0"/>
          <a:p>
            <a:pPr lvl="0" algn="r" defTabSz="967105"/>
            <a:fld id="{9A0DB2DC-4C9A-4742-B13C-FB6460FD3503}" type="slidenum">
              <a:rPr lang="en-US" altLang="zh-CN" sz="1200" dirty="0">
                <a:latin typeface="Garamond" panose="02020404030301010803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19458" name="Rectangle 1026"/>
          <p:cNvSpPr>
            <a:spLocks noTextEdit="1"/>
          </p:cNvSpPr>
          <p:nvPr>
            <p:ph type="sldImg"/>
          </p:nvPr>
        </p:nvSpPr>
        <p:spPr/>
      </p:sp>
      <p:sp>
        <p:nvSpPr>
          <p:cNvPr id="19459" name="Rectangle 1027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45" tIns="48322" rIns="96645" bIns="48322" anchor="t" anchorCtr="0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45" tIns="48322" rIns="96645" bIns="48322" anchor="b" anchorCtr="0"/>
          <a:p>
            <a:pPr lvl="0" algn="r" defTabSz="967105"/>
            <a:fld id="{9A0DB2DC-4C9A-4742-B13C-FB6460FD3503}" type="slidenum">
              <a:rPr lang="en-US" altLang="zh-CN" sz="1200" dirty="0">
                <a:latin typeface="Garamond" panose="02020404030301010803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1506" name="Rectangle 1026"/>
          <p:cNvSpPr>
            <a:spLocks noTextEdit="1"/>
          </p:cNvSpPr>
          <p:nvPr>
            <p:ph type="sldImg"/>
          </p:nvPr>
        </p:nvSpPr>
        <p:spPr/>
      </p:sp>
      <p:sp>
        <p:nvSpPr>
          <p:cNvPr id="21507" name="Rectangle 1027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45" tIns="48322" rIns="96645" bIns="48322" anchor="t" anchorCtr="0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7"/>
          <p:cNvSpPr txBox="1">
            <a:spLocks noGrp="1"/>
          </p:cNvSpPr>
          <p:nvPr>
            <p:ph type="sldNum" sz="quarter"/>
          </p:nvPr>
        </p:nvSpPr>
        <p:spPr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6645" tIns="48322" rIns="96645" bIns="48322" anchor="b" anchorCtr="0"/>
          <a:p>
            <a:pPr lvl="0" algn="r" defTabSz="967105"/>
            <a:fld id="{9A0DB2DC-4C9A-4742-B13C-FB6460FD3503}" type="slidenum">
              <a:rPr lang="en-US" altLang="zh-CN" sz="1200" dirty="0">
                <a:latin typeface="Garamond" panose="02020404030301010803" pitchFamily="18" charset="0"/>
                <a:ea typeface="宋体" panose="02010600030101010101" pitchFamily="2" charset="-122"/>
              </a:rPr>
            </a:fld>
            <a:endParaRPr lang="en-US" altLang="zh-CN" sz="1200" dirty="0">
              <a:latin typeface="Garamond" panose="02020404030301010803" pitchFamily="18" charset="0"/>
              <a:ea typeface="宋体" panose="02010600030101010101" pitchFamily="2" charset="-122"/>
            </a:endParaRPr>
          </a:p>
        </p:txBody>
      </p:sp>
      <p:sp>
        <p:nvSpPr>
          <p:cNvPr id="23554" name="Rectangle 1026"/>
          <p:cNvSpPr>
            <a:spLocks noTextEdit="1"/>
          </p:cNvSpPr>
          <p:nvPr>
            <p:ph type="sldImg"/>
          </p:nvPr>
        </p:nvSpPr>
        <p:spPr/>
      </p:sp>
      <p:sp>
        <p:nvSpPr>
          <p:cNvPr id="23555" name="Rectangle 1027"/>
          <p:cNvSpPr>
            <a:spLocks noGrp="1"/>
          </p:cNvSpPr>
          <p:nvPr>
            <p:ph type="body"/>
          </p:nvPr>
        </p:nvSpPr>
        <p:spPr>
          <a:xfrm>
            <a:off x="974725" y="4560888"/>
            <a:ext cx="5365750" cy="4319587"/>
          </a:xfrm>
        </p:spPr>
        <p:txBody>
          <a:bodyPr wrap="square" lIns="96645" tIns="48322" rIns="96645" bIns="48322" anchor="t" anchorCtr="0"/>
          <a:p>
            <a:pPr lvl="0"/>
            <a:endParaRPr lang="zh-CN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3075"/>
          <p:cNvSpPr txBox="1">
            <a:spLocks noChangeArrowheads="1"/>
          </p:cNvSpPr>
          <p:nvPr/>
        </p:nvSpPr>
        <p:spPr bwMode="auto">
          <a:xfrm>
            <a:off x="1219200" y="533400"/>
            <a:ext cx="7086600" cy="2746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1" name="Picture 3076" descr="C:\Documents and Settings\Greg Byrd\My Documents\ece206\mh-slides\tit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25825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7698" name="Rectangle 3074"/>
          <p:cNvSpPr>
            <a:spLocks noGrp="1" noChangeArrowheads="1"/>
          </p:cNvSpPr>
          <p:nvPr>
            <p:ph type="ctrTitle"/>
          </p:nvPr>
        </p:nvSpPr>
        <p:spPr>
          <a:xfrm>
            <a:off x="3505200" y="2286000"/>
            <a:ext cx="5181600" cy="2133600"/>
          </a:xfrm>
        </p:spPr>
        <p:txBody>
          <a:bodyPr/>
          <a:lstStyle>
            <a:lvl1pPr>
              <a:defRPr sz="4000"/>
            </a:lvl1pPr>
          </a:lstStyle>
          <a:p>
            <a:pPr fontAlgn="base"/>
            <a:r>
              <a:rPr lang="en-US" altLang="zh-CN" strike="noStrike" noProof="1"/>
              <a:t>Click to edit Master title style</a:t>
            </a:r>
            <a:endParaRPr lang="en-US" altLang="zh-CN" strike="noStrike" noProof="1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6553200" y="6324600"/>
            <a:ext cx="23622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fontAlgn="base">
              <a:buNone/>
            </a:pPr>
            <a:r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9-</a:t>
            </a:r>
            <a:fld id="{9A0DB2DC-4C9A-4742-B13C-FB6460FD3503}" type="slidenum">
              <a:rPr lang="en-US" altLang="zh-CN" sz="2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2000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>
              <a:buNone/>
            </a:pPr>
            <a:r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9-</a:t>
            </a:r>
            <a:fld id="{9A0DB2DC-4C9A-4742-B13C-FB6460FD3503}" type="slidenum">
              <a:rPr lang="en-US" altLang="zh-CN" sz="2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2000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609600"/>
            <a:ext cx="21717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609600"/>
            <a:ext cx="63627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>
              <a:buNone/>
            </a:pPr>
            <a:r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9-</a:t>
            </a:r>
            <a:fld id="{9A0DB2DC-4C9A-4742-B13C-FB6460FD3503}" type="slidenum">
              <a:rPr lang="en-US" altLang="zh-CN" sz="2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2000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>
              <a:buNone/>
            </a:pPr>
            <a:r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9-</a:t>
            </a:r>
            <a:fld id="{9A0DB2DC-4C9A-4742-B13C-FB6460FD3503}" type="slidenum">
              <a:rPr lang="en-US" altLang="zh-CN" sz="2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2000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>
              <a:buNone/>
            </a:pPr>
            <a:r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9-</a:t>
            </a:r>
            <a:fld id="{9A0DB2DC-4C9A-4742-B13C-FB6460FD3503}" type="slidenum">
              <a:rPr lang="en-US" altLang="zh-CN" sz="2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2000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28600" y="1143000"/>
            <a:ext cx="4267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267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>
              <a:buNone/>
            </a:pPr>
            <a:r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9-</a:t>
            </a:r>
            <a:fld id="{9A0DB2DC-4C9A-4742-B13C-FB6460FD3503}" type="slidenum">
              <a:rPr lang="en-US" altLang="zh-CN" sz="2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2000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>
              <a:buNone/>
            </a:pPr>
            <a:r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9-</a:t>
            </a:r>
            <a:fld id="{9A0DB2DC-4C9A-4742-B13C-FB6460FD3503}" type="slidenum">
              <a:rPr lang="en-US" altLang="zh-CN" sz="2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2000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>
              <a:buNone/>
            </a:pPr>
            <a:r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9-</a:t>
            </a:r>
            <a:fld id="{9A0DB2DC-4C9A-4742-B13C-FB6460FD3503}" type="slidenum">
              <a:rPr lang="en-US" altLang="zh-CN" sz="2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2000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>
              <a:buNone/>
            </a:pPr>
            <a:r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9-</a:t>
            </a:r>
            <a:fld id="{9A0DB2DC-4C9A-4742-B13C-FB6460FD3503}" type="slidenum">
              <a:rPr lang="en-US" altLang="zh-CN" sz="2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2000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>
              <a:buNone/>
            </a:pPr>
            <a:r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9-</a:t>
            </a:r>
            <a:fld id="{9A0DB2DC-4C9A-4742-B13C-FB6460FD3503}" type="slidenum">
              <a:rPr lang="en-US" altLang="zh-CN" sz="2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2000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lvl="0" fontAlgn="base">
              <a:buNone/>
            </a:pPr>
            <a:r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9-</a:t>
            </a:r>
            <a:fld id="{9A0DB2DC-4C9A-4742-B13C-FB6460FD3503}" type="slidenum">
              <a:rPr lang="en-US" altLang="zh-CN" sz="2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2000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228600" y="609600"/>
            <a:ext cx="8686800" cy="533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228600" y="1143000"/>
            <a:ext cx="8686800" cy="4953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56676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3622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20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lvl="0" fontAlgn="base">
              <a:buNone/>
            </a:pPr>
            <a:r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9-</a:t>
            </a:r>
            <a:fld id="{9A0DB2DC-4C9A-4742-B13C-FB6460FD3503}" type="slidenum">
              <a:rPr lang="en-US" altLang="zh-CN" sz="20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2000" strike="noStrike" noProof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76580" indent="-23495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</a:defRPr>
      </a:lvl2pPr>
      <a:lvl3pPr marL="1022350" indent="-2222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000" b="1">
          <a:solidFill>
            <a:schemeClr val="tx1"/>
          </a:solidFill>
          <a:latin typeface="+mn-lt"/>
        </a:defRPr>
      </a:lvl3pPr>
      <a:lvl4pPr marL="1367155" indent="-176530" algn="l" rtl="0" eaLnBrk="0" fontAlgn="base" hangingPunct="0">
        <a:spcBef>
          <a:spcPct val="20000"/>
        </a:spcBef>
        <a:spcAft>
          <a:spcPct val="0"/>
        </a:spcAft>
        <a:buChar char="–"/>
        <a:defRPr b="1">
          <a:solidFill>
            <a:schemeClr val="tx1"/>
          </a:solidFill>
          <a:latin typeface="+mn-lt"/>
        </a:defRPr>
      </a:lvl4pPr>
      <a:lvl5pPr marL="1716405" indent="-17653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</a:defRPr>
      </a:lvl5pPr>
      <a:lvl6pPr marL="2173605" indent="-17653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</a:defRPr>
      </a:lvl6pPr>
      <a:lvl7pPr marL="2630805" indent="-17653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</a:defRPr>
      </a:lvl7pPr>
      <a:lvl8pPr marL="3088005" indent="-17653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</a:defRPr>
      </a:lvl8pPr>
      <a:lvl9pPr marL="3545205" indent="-176530" algn="l" rtl="0" eaLnBrk="0" fontAlgn="base" hangingPunct="0">
        <a:spcBef>
          <a:spcPct val="2000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>
            <a:spLocks noGrp="1"/>
          </p:cNvSpPr>
          <p:nvPr>
            <p:ph type="ctrTitle"/>
          </p:nvPr>
        </p:nvSpPr>
        <p:spPr>
          <a:xfrm>
            <a:off x="3505200" y="2286000"/>
            <a:ext cx="5638800" cy="2133600"/>
          </a:xfrm>
        </p:spPr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sz="4800" dirty="0">
                <a:latin typeface="+mj-lt"/>
                <a:ea typeface="宋体" panose="02010600030101010101" pitchFamily="2" charset="-122"/>
                <a:cs typeface="+mj-cs"/>
              </a:rPr>
              <a:t>Chapter 9</a:t>
            </a:r>
            <a:br>
              <a:rPr lang="en-US" altLang="zh-CN" sz="4800" dirty="0">
                <a:latin typeface="+mj-lt"/>
                <a:ea typeface="宋体" panose="02010600030101010101" pitchFamily="2" charset="-122"/>
                <a:cs typeface="+mj-cs"/>
              </a:rPr>
            </a:br>
            <a:r>
              <a:rPr lang="en-US" altLang="zh-CN" sz="4800" b="0" dirty="0">
                <a:latin typeface="+mj-lt"/>
                <a:ea typeface="宋体" panose="02010600030101010101" pitchFamily="2" charset="-122"/>
                <a:cs typeface="+mj-cs"/>
              </a:rPr>
              <a:t>TRAP </a:t>
            </a:r>
            <a:r>
              <a:rPr lang="zh-CN" altLang="en-US" sz="4800" b="0" dirty="0">
                <a:latin typeface="+mj-lt"/>
                <a:ea typeface="宋体" panose="02010600030101010101" pitchFamily="2" charset="-122"/>
                <a:cs typeface="+mj-cs"/>
              </a:rPr>
              <a:t>程序和子程序</a:t>
            </a:r>
            <a:endParaRPr lang="en-US" altLang="zh-CN" sz="4800" dirty="0">
              <a:latin typeface="+mj-lt"/>
              <a:ea typeface="宋体" panose="02010600030101010101" pitchFamily="2" charset="-122"/>
              <a:cs typeface="+mj-cs"/>
            </a:endParaRPr>
          </a:p>
        </p:txBody>
      </p:sp>
      <p:sp>
        <p:nvSpPr>
          <p:cNvPr id="5122" name="Text Box 12"/>
          <p:cNvSpPr txBox="1"/>
          <p:nvPr/>
        </p:nvSpPr>
        <p:spPr>
          <a:xfrm>
            <a:off x="381000" y="6640513"/>
            <a:ext cx="184150" cy="3048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endParaRPr lang="zh-CN" altLang="zh-CN" sz="1400" dirty="0">
              <a:latin typeface="Franklin Gothic Book" panose="020B05030201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Example: Output Service Routine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105400"/>
          </a:xfrm>
        </p:spPr>
        <p:txBody>
          <a:bodyPr vert="horz" wrap="square" lIns="91440" tIns="45720" rIns="91440" bIns="45720" anchor="t" anchorCtr="0"/>
          <a:p>
            <a:pPr marL="0" indent="0"/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	.ORIG x0430		; </a:t>
            </a:r>
            <a:r>
              <a:rPr lang="en-US" altLang="zh-CN" sz="2000" b="0" i="1" dirty="0">
                <a:solidFill>
                  <a:srgbClr val="009900"/>
                </a:solidFill>
                <a:ea typeface="宋体" panose="02010600030101010101" pitchFamily="2" charset="-122"/>
              </a:rPr>
              <a:t>syscall address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	ST	R7, SaveR7	; </a:t>
            </a:r>
            <a:r>
              <a:rPr lang="en-US" altLang="zh-CN" sz="2000" b="0" i="1" dirty="0">
                <a:solidFill>
                  <a:srgbClr val="009900"/>
                </a:solidFill>
                <a:ea typeface="宋体" panose="02010600030101010101" pitchFamily="2" charset="-122"/>
              </a:rPr>
              <a:t>save R7 &amp; R1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	ST	R1, SaveR1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2000" i="1" dirty="0">
                <a:solidFill>
                  <a:srgbClr val="CE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----- Write character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TryWrite	LDI	R1, DSR	; </a:t>
            </a:r>
            <a:r>
              <a:rPr lang="en-US" altLang="zh-CN" sz="2000" b="0" i="1" dirty="0">
                <a:solidFill>
                  <a:srgbClr val="009900"/>
                </a:solidFill>
                <a:ea typeface="宋体" panose="02010600030101010101" pitchFamily="2" charset="-122"/>
              </a:rPr>
              <a:t>get status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	BRzp	TryWrite	; </a:t>
            </a:r>
            <a:r>
              <a:rPr lang="en-US" altLang="zh-CN" sz="2000" b="0" i="1" dirty="0">
                <a:solidFill>
                  <a:srgbClr val="009900"/>
                </a:solidFill>
                <a:ea typeface="宋体" panose="02010600030101010101" pitchFamily="2" charset="-122"/>
              </a:rPr>
              <a:t>look for bit 15 on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WriteIt	STI	R0, DDR	; </a:t>
            </a:r>
            <a:r>
              <a:rPr lang="en-US" altLang="zh-CN" sz="2000" b="0" i="1" dirty="0">
                <a:solidFill>
                  <a:srgbClr val="009900"/>
                </a:solidFill>
                <a:ea typeface="宋体" panose="02010600030101010101" pitchFamily="2" charset="-122"/>
              </a:rPr>
              <a:t>write char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2000" i="1" dirty="0">
                <a:solidFill>
                  <a:srgbClr val="CE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----- Return from TRAP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Return	LD	R1, SaveR1	; </a:t>
            </a:r>
            <a:r>
              <a:rPr lang="en-US" altLang="zh-CN" sz="2000" b="0" i="1" dirty="0">
                <a:solidFill>
                  <a:srgbClr val="009900"/>
                </a:solidFill>
                <a:ea typeface="宋体" panose="02010600030101010101" pitchFamily="2" charset="-122"/>
              </a:rPr>
              <a:t>restore R1 &amp; R7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	LD	R7, SaveR7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i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		; </a:t>
            </a:r>
            <a:r>
              <a:rPr lang="en-US" altLang="zh-CN" sz="2000" b="0" i="1" dirty="0">
                <a:solidFill>
                  <a:srgbClr val="009900"/>
                </a:solidFill>
                <a:ea typeface="宋体" panose="02010600030101010101" pitchFamily="2" charset="-122"/>
              </a:rPr>
              <a:t>back to user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DSR		.FILL	xFE04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DDR		.FILL	xFE06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SaveR1	.FILL	0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SaveR7	.FILL	0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	.END</a:t>
            </a:r>
            <a:endParaRPr lang="en-US" altLang="zh-CN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2532" name="Text Box 4"/>
          <p:cNvSpPr txBox="1"/>
          <p:nvPr/>
        </p:nvSpPr>
        <p:spPr>
          <a:xfrm>
            <a:off x="6477000" y="4724400"/>
            <a:ext cx="2217738" cy="83185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en-US" altLang="zh-CN" dirty="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stored in table,</a:t>
            </a:r>
            <a:br>
              <a:rPr lang="en-US" altLang="zh-CN" dirty="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</a:br>
            <a:r>
              <a:rPr lang="en-US" altLang="zh-CN" dirty="0">
                <a:solidFill>
                  <a:schemeClr val="accent2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location x21</a:t>
            </a:r>
            <a:endParaRPr lang="en-US" altLang="zh-CN" dirty="0">
              <a:solidFill>
                <a:schemeClr val="accent2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22533" name="Line 6"/>
          <p:cNvSpPr/>
          <p:nvPr/>
        </p:nvSpPr>
        <p:spPr>
          <a:xfrm>
            <a:off x="7086600" y="1219200"/>
            <a:ext cx="1066800" cy="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22534" name="Line 7"/>
          <p:cNvSpPr/>
          <p:nvPr/>
        </p:nvSpPr>
        <p:spPr>
          <a:xfrm>
            <a:off x="8153400" y="1219200"/>
            <a:ext cx="0" cy="350520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TRAP Routines and their Assembler Names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aphicFrame>
        <p:nvGraphicFramePr>
          <p:cNvPr id="106577" name="Group 81"/>
          <p:cNvGraphicFramePr>
            <a:graphicFrameLocks noGrp="1"/>
          </p:cNvGraphicFramePr>
          <p:nvPr/>
        </p:nvGraphicFramePr>
        <p:xfrm>
          <a:off x="1066800" y="1981200"/>
          <a:ext cx="7086600" cy="3051176"/>
        </p:xfrm>
        <a:graphic>
          <a:graphicData uri="http://schemas.openxmlformats.org/drawingml/2006/table">
            <a:tbl>
              <a:tblPr/>
              <a:tblGrid>
                <a:gridCol w="1025525"/>
                <a:gridCol w="1203325"/>
                <a:gridCol w="4857750"/>
              </a:tblGrid>
              <a:tr h="4699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vector</a:t>
                      </a:r>
                      <a:endParaRPr kumimoji="0" lang="en-US" altLang="zh-CN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symbol</a:t>
                      </a:r>
                      <a:endParaRPr kumimoji="0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0000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routine</a:t>
                      </a:r>
                      <a:endParaRPr kumimoji="0" lang="en-US" altLang="zh-CN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0000">
                        <a:alpha val="50000"/>
                      </a:srgbClr>
                    </a:solidFill>
                  </a:tcPr>
                </a:tc>
              </a:tr>
              <a:tr h="4699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x20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GETC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read a single character (no echo)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x21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OUT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output a character to the monitor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x22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PUTS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write a string to the console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011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x23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IN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print prompt to console,</a:t>
                      </a:r>
                      <a:b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</a:b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read and echo  character from keyboard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999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x25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HALT</a:t>
                      </a:r>
                      <a:endParaRPr kumimoji="0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halt the program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30" marB="4573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>
                <a:ea typeface="宋体" panose="02010600030101010101" pitchFamily="2" charset="-122"/>
              </a:rPr>
              <a:t>寄存器内容的保存和恢复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382000" cy="5486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在以下情况，必须要保存寄存器的内容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: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76580" marR="0" lvl="1" indent="-2349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如果该寄存器的内容会</a:t>
            </a: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被系统调用使用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ea"/>
            </a:endParaRPr>
          </a:p>
          <a:p>
            <a:pPr marL="576580" marR="0" lvl="1" indent="-2349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并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在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后续操作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中将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修改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该寄存器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.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E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谁保存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E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?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E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76580" marR="0" lvl="1" indent="-2349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调用服务程序的程序（调用者保存）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?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ea"/>
            </a:endParaRPr>
          </a:p>
          <a:p>
            <a:pPr marL="1022350" marR="0" lvl="2" indent="-2222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需要知道系统调用会修改或使用哪些寄存器，但实际可能不知道服务程序会使用和修改哪些寄存器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ea"/>
            </a:endParaRPr>
          </a:p>
          <a:p>
            <a:pPr marL="576580" marR="0" lvl="1" indent="-2349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被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调用的服务程序（被调用者保存）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?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333CC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ea"/>
            </a:endParaRPr>
          </a:p>
          <a:p>
            <a:pPr marL="1022350" marR="0" lvl="2" indent="-2222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知道自己修改的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内容，但不知道调用程序后面需要什么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ea"/>
            </a:endParaRPr>
          </a:p>
          <a:p>
            <a:pPr marL="1022350" marR="0" lvl="2" indent="-2222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全部保存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4" name="Rectangle 102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8675" name="Rectangle 1027"/>
          <p:cNvSpPr>
            <a:spLocks noGrp="1"/>
          </p:cNvSpPr>
          <p:nvPr>
            <p:ph idx="1"/>
          </p:nvPr>
        </p:nvSpPr>
        <p:spPr>
          <a:xfrm>
            <a:off x="228600" y="1295400"/>
            <a:ext cx="8915400" cy="4953000"/>
          </a:xfrm>
        </p:spPr>
        <p:txBody>
          <a:bodyPr vert="horz" wrap="square" lIns="91440" tIns="45720" rIns="91440" bIns="45720" anchor="t" anchorCtr="0"/>
          <a:p>
            <a:pPr marL="0" indent="0"/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		</a:t>
            </a: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.ORIG   x3000</a:t>
            </a:r>
            <a:endParaRPr lang="en-US" altLang="zh-CN" dirty="0">
              <a:latin typeface="Verdana" panose="020B0604030504040204" pitchFamily="34" charset="0"/>
              <a:ea typeface="宋体" panose="02010600030101010101" pitchFamily="2" charset="-122"/>
            </a:endParaRPr>
          </a:p>
          <a:p>
            <a:pPr marL="0" indent="0"/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                 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LEA	R3, Binary</a:t>
            </a:r>
            <a:b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		LD	R6, ASCII	 ;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char-&gt;digit template			LD	R7, COUNT	 ;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initialize to 10</a:t>
            </a:r>
            <a:b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AGAIN		TRAP	x23		 ; Get char</a:t>
            </a:r>
            <a:b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		ADD	R0, R0, R6	 ;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convert to number</a:t>
            </a:r>
            <a:b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		STR	R0, R3, #0	 ; store number</a:t>
            </a:r>
            <a:b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		ADD	R3, R3, #1	 ;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incr pointer</a:t>
            </a:r>
            <a:b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		ADD	R7, R7, -1	 ; decr counter</a:t>
            </a:r>
            <a:b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		BRp	AGAIN		 ; </a:t>
            </a: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more?</a:t>
            </a:r>
            <a:b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		HALT</a:t>
            </a:r>
            <a:b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ASCII	      .FILL	 xFFD0</a:t>
            </a:r>
            <a:b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COUNT	      .FILL	 #10</a:t>
            </a:r>
            <a:b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Binary	      .BLKW   #10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/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            .END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/>
            <a:r>
              <a:rPr lang="en-US" altLang="zh-CN" sz="1800" dirty="0">
                <a:latin typeface="Courier New" panose="02070309020205020404" pitchFamily="49" charset="0"/>
                <a:ea typeface="宋体" panose="02010600030101010101" pitchFamily="2" charset="-122"/>
              </a:rPr>
              <a:t>          </a:t>
            </a:r>
            <a:endParaRPr lang="en-US" altLang="zh-CN" sz="18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8676" name="Text Box 1028"/>
          <p:cNvSpPr txBox="1"/>
          <p:nvPr/>
        </p:nvSpPr>
        <p:spPr>
          <a:xfrm>
            <a:off x="5220335" y="4797425"/>
            <a:ext cx="2776855" cy="101473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 anchor="t" anchorCtr="0">
            <a:spAutoFit/>
          </a:bodyPr>
          <a:p>
            <a:pPr algn="ctr" eaLnBrk="0" hangingPunct="0"/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What’s wrong with this routine?</a:t>
            </a:r>
            <a:b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What happens to R7?</a:t>
            </a:r>
            <a:endParaRPr lang="en-US" altLang="zh-CN" sz="20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>
                <a:ea typeface="宋体" panose="02010600030101010101" pitchFamily="2" charset="-122"/>
              </a:rPr>
              <a:t>寄存器内容的保存和恢复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81600"/>
          </a:xfrm>
        </p:spPr>
        <p:txBody>
          <a:bodyPr vert="horz" wrap="square" lIns="91440" tIns="45720" rIns="91440" bIns="45720" anchor="t" anchorCtr="0"/>
          <a:p>
            <a:pPr marL="0" indent="0"/>
            <a:r>
              <a:rPr lang="zh-CN" altLang="en-US" dirty="0">
                <a:ea typeface="宋体" panose="02010600030101010101" pitchFamily="2" charset="-122"/>
              </a:rPr>
              <a:t>被调用者保存</a:t>
            </a:r>
            <a:r>
              <a:rPr lang="en-US" altLang="zh-CN" dirty="0">
                <a:ea typeface="宋体" panose="02010600030101010101" pitchFamily="2" charset="-122"/>
              </a:rPr>
              <a:t>-- </a:t>
            </a:r>
            <a:r>
              <a:rPr lang="en-US" altLang="zh-CN" b="0" i="1" dirty="0">
                <a:solidFill>
                  <a:srgbClr val="CE0000"/>
                </a:solidFill>
                <a:ea typeface="宋体" panose="02010600030101010101" pitchFamily="2" charset="-122"/>
              </a:rPr>
              <a:t>“callee-save”</a:t>
            </a:r>
            <a:endParaRPr lang="en-US" altLang="zh-CN" dirty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在开始之前，保存可能被修改的寄存器内容</a:t>
            </a:r>
            <a:endParaRPr lang="zh-CN" altLang="en-US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在返回前，恢复这些寄存器内容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zh-CN" altLang="en-US" dirty="0">
                <a:ea typeface="宋体" panose="02010600030101010101" pitchFamily="2" charset="-122"/>
              </a:rPr>
              <a:t>调用者保存</a:t>
            </a:r>
            <a:r>
              <a:rPr lang="en-US" altLang="zh-CN" dirty="0">
                <a:ea typeface="宋体" panose="02010600030101010101" pitchFamily="2" charset="-122"/>
              </a:rPr>
              <a:t>-- </a:t>
            </a:r>
            <a:r>
              <a:rPr lang="en-US" altLang="zh-CN" b="0" i="1" dirty="0">
                <a:solidFill>
                  <a:srgbClr val="CE0000"/>
                </a:solidFill>
                <a:ea typeface="宋体" panose="02010600030101010101" pitchFamily="2" charset="-122"/>
              </a:rPr>
              <a:t>“caller-save”</a:t>
            </a:r>
            <a:endParaRPr lang="en-US" altLang="zh-CN" dirty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针对将被调用程序（如果知道的话）修改的寄存器，如果其内容后面需要，将其内容保存下来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在</a:t>
            </a:r>
            <a:r>
              <a:rPr lang="en-US" altLang="zh-CN" dirty="0">
                <a:ea typeface="宋体" panose="02010600030101010101" pitchFamily="2" charset="-122"/>
              </a:rPr>
              <a:t>TRAP</a:t>
            </a:r>
            <a:r>
              <a:rPr lang="zh-CN" altLang="en-US" dirty="0">
                <a:ea typeface="宋体" panose="02010600030101010101" pitchFamily="2" charset="-122"/>
              </a:rPr>
              <a:t>之前保存</a:t>
            </a:r>
            <a:r>
              <a:rPr lang="en-US" altLang="zh-CN" dirty="0">
                <a:ea typeface="宋体" panose="02010600030101010101" pitchFamily="2" charset="-122"/>
              </a:rPr>
              <a:t>R7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在</a:t>
            </a:r>
            <a:r>
              <a:rPr lang="en-US" altLang="zh-CN" dirty="0">
                <a:ea typeface="宋体" panose="02010600030101010101" pitchFamily="2" charset="-122"/>
              </a:rPr>
              <a:t>TRAP x23 (input character) </a:t>
            </a:r>
            <a:r>
              <a:rPr lang="zh-CN" altLang="en-US" dirty="0">
                <a:ea typeface="宋体" panose="02010600030101010101" pitchFamily="2" charset="-122"/>
              </a:rPr>
              <a:t>之前保存</a:t>
            </a:r>
            <a:r>
              <a:rPr lang="en-US" altLang="zh-CN" dirty="0">
                <a:ea typeface="宋体" panose="02010600030101010101" pitchFamily="2" charset="-122"/>
              </a:rPr>
              <a:t>R0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或者避免使用那些寄存器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zh-CN" altLang="en-US" b="0" i="1" dirty="0">
                <a:solidFill>
                  <a:schemeClr val="accent2"/>
                </a:solidFill>
                <a:ea typeface="宋体" panose="02010600030101010101" pitchFamily="2" charset="-122"/>
              </a:rPr>
              <a:t>保存在哪里：内存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Question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/>
            <a:r>
              <a:rPr lang="zh-CN" altLang="en-US" dirty="0">
                <a:ea typeface="宋体" panose="02010600030101010101" pitchFamily="2" charset="-122"/>
              </a:rPr>
              <a:t>一个服务程序能否调用另一个服务程序？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zh-CN" altLang="en-US" dirty="0">
                <a:ea typeface="宋体" panose="02010600030101010101" pitchFamily="2" charset="-122"/>
              </a:rPr>
              <a:t>如果可以的话，调用程序需要做什么</a:t>
            </a:r>
            <a:r>
              <a:rPr lang="en-US" altLang="zh-CN" dirty="0">
                <a:ea typeface="宋体" panose="02010600030101010101" pitchFamily="2" charset="-122"/>
              </a:rPr>
              <a:t>?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标题 1"/>
          <p:cNvSpPr>
            <a:spLocks noGrp="1"/>
          </p:cNvSpPr>
          <p:nvPr>
            <p:ph type="title"/>
          </p:nvPr>
        </p:nvSpPr>
        <p:spPr>
          <a:xfrm>
            <a:off x="228600" y="188595"/>
            <a:ext cx="8686800" cy="533400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>
                <a:ea typeface="宋体" panose="02010600030101010101" pitchFamily="2" charset="-122"/>
              </a:rPr>
              <a:t>课堂讨论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4818" name="内容占位符 2"/>
          <p:cNvSpPr>
            <a:spLocks noGrp="1"/>
          </p:cNvSpPr>
          <p:nvPr>
            <p:ph idx="1"/>
          </p:nvPr>
        </p:nvSpPr>
        <p:spPr>
          <a:xfrm>
            <a:off x="228600" y="836930"/>
            <a:ext cx="8686800" cy="1005840"/>
          </a:xfrm>
        </p:spPr>
        <p:txBody>
          <a:bodyPr vert="horz" wrap="square" lIns="91440" tIns="45720" rIns="91440" bIns="45720" anchor="t" anchorCtr="0"/>
          <a:p>
            <a:pPr marL="0" indent="0"/>
            <a:r>
              <a:rPr lang="zh-CN" altLang="en-US" dirty="0">
                <a:ea typeface="宋体" panose="02010600030101010101" pitchFamily="2" charset="-122"/>
              </a:rPr>
              <a:t>如何自己新增一个系统调用程序。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zh-CN" altLang="en-US" dirty="0">
                <a:ea typeface="宋体" panose="02010600030101010101" pitchFamily="2" charset="-122"/>
              </a:rPr>
              <a:t>例子：将</a:t>
            </a:r>
            <a:r>
              <a:rPr lang="en-US" altLang="zh-CN" dirty="0">
                <a:ea typeface="宋体" panose="02010600030101010101" pitchFamily="2" charset="-122"/>
              </a:rPr>
              <a:t>r0</a:t>
            </a:r>
            <a:r>
              <a:rPr lang="zh-CN" altLang="en-US" dirty="0">
                <a:ea typeface="宋体" panose="02010600030101010101" pitchFamily="2" charset="-122"/>
              </a:rPr>
              <a:t>的字符转换为小写输出。</a:t>
            </a:r>
            <a:r>
              <a:rPr lang="en-US" altLang="zh-CN" dirty="0">
                <a:ea typeface="宋体" panose="02010600030101010101" pitchFamily="2" charset="-122"/>
              </a:rPr>
              <a:t>Trap x01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481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3895" y="2061210"/>
            <a:ext cx="3600450" cy="432689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    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       .ORIG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x0550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             ST   R7, SAVER7 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             ST   R1, SAVER1       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             LD   R1, ASCII     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             ADD  R0, R0, R1           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Return    LD   R7, SAVER7 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             LD   R1, SAVER1        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             RET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        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ASCII      .FILL x0020 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SAVER7   .FILL #0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SAVER1   .FILL #0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              .END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04435" y="2061210"/>
            <a:ext cx="3600450" cy="432689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    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   .ORIG x3000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         TRAP x23 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         TRAP x01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         TRAP x21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         HALT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         .END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3204210" y="1713865"/>
            <a:ext cx="2496820" cy="49085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2" grpId="1" animBg="1"/>
      <p:bldP spid="3" grpId="0" animBg="1"/>
      <p:bldP spid="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>
                <a:ea typeface="宋体" panose="02010600030101010101" pitchFamily="2" charset="-122"/>
              </a:rPr>
              <a:t>系统服务程序的功能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/>
            <a:r>
              <a:rPr lang="zh-CN" altLang="en-US" dirty="0">
                <a:ea typeface="宋体" panose="02010600030101010101" pitchFamily="2" charset="-122"/>
              </a:rPr>
              <a:t>系统服务程序提供</a:t>
            </a:r>
            <a:r>
              <a:rPr lang="en-US" altLang="zh-CN" dirty="0">
                <a:ea typeface="宋体" panose="02010600030101010101" pitchFamily="2" charset="-122"/>
              </a:rPr>
              <a:t>3</a:t>
            </a:r>
            <a:r>
              <a:rPr lang="zh-CN" altLang="en-US" dirty="0">
                <a:ea typeface="宋体" panose="02010600030101010101" pitchFamily="2" charset="-122"/>
              </a:rPr>
              <a:t>个主要功能：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dirty="0">
                <a:ea typeface="宋体" panose="02010600030101010101" pitchFamily="2" charset="-122"/>
              </a:rPr>
              <a:t>1. </a:t>
            </a:r>
            <a:r>
              <a:rPr lang="zh-CN" altLang="en-US" dirty="0">
                <a:ea typeface="宋体" panose="02010600030101010101" pitchFamily="2" charset="-122"/>
              </a:rPr>
              <a:t>程序员与系统相关的细节隔离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（专业性）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dirty="0">
                <a:ea typeface="宋体" panose="02010600030101010101" pitchFamily="2" charset="-122"/>
              </a:rPr>
              <a:t>2. </a:t>
            </a:r>
            <a:r>
              <a:rPr lang="zh-CN" altLang="en-US" dirty="0">
                <a:ea typeface="宋体" panose="02010600030101010101" pitchFamily="2" charset="-122"/>
              </a:rPr>
              <a:t>保护系统资源免受恶意</a:t>
            </a:r>
            <a:r>
              <a:rPr lang="en-US" altLang="zh-CN" dirty="0">
                <a:ea typeface="宋体" panose="02010600030101010101" pitchFamily="2" charset="-122"/>
              </a:rPr>
              <a:t>/</a:t>
            </a:r>
            <a:r>
              <a:rPr lang="zh-CN" altLang="en-US" dirty="0">
                <a:ea typeface="宋体" panose="02010600030101010101" pitchFamily="2" charset="-122"/>
              </a:rPr>
              <a:t>笨拙的程序员影响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zh-CN" altLang="en-US" dirty="0">
                <a:ea typeface="宋体" panose="02010600030101010101" pitchFamily="2" charset="-122"/>
              </a:rPr>
              <a:t>（安全性）</a:t>
            </a:r>
            <a:endParaRPr lang="zh-CN" altLang="en-US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dirty="0">
                <a:ea typeface="宋体" panose="02010600030101010101" pitchFamily="2" charset="-122"/>
                <a:sym typeface="+mn-ea"/>
              </a:rPr>
              <a:t>3. 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频繁使用的代码只需要写一次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（效率</a:t>
            </a:r>
            <a:r>
              <a:rPr lang="en-US" altLang="zh-CN" dirty="0">
                <a:ea typeface="宋体" panose="02010600030101010101" pitchFamily="2" charset="-122"/>
                <a:sym typeface="+mn-ea"/>
              </a:rPr>
              <a:t>-</a:t>
            </a:r>
            <a:r>
              <a:rPr lang="zh-CN" altLang="en-US" dirty="0">
                <a:ea typeface="宋体" panose="02010600030101010101" pitchFamily="2" charset="-122"/>
                <a:sym typeface="+mn-ea"/>
              </a:rPr>
              <a:t>提高生产力）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zh-CN" altLang="en-US" dirty="0">
                <a:ea typeface="宋体" panose="02010600030101010101" pitchFamily="2" charset="-122"/>
              </a:rPr>
              <a:t>对用户程序是否可以提供类似的功能？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>
                <a:ea typeface="宋体" panose="02010600030101010101" pitchFamily="2" charset="-122"/>
              </a:rPr>
              <a:t>子程序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7891" name="Rectangle 3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257800"/>
          </a:xfrm>
        </p:spPr>
        <p:txBody>
          <a:bodyPr vert="horz" wrap="square" lIns="91440" tIns="45720" rIns="91440" bIns="45720" anchor="t" anchorCtr="0"/>
          <a:p>
            <a:pPr marL="0" indent="0">
              <a:lnSpc>
                <a:spcPct val="9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一个</a:t>
            </a:r>
            <a:r>
              <a:rPr lang="zh-CN" altLang="en-US" sz="2000" dirty="0">
                <a:solidFill>
                  <a:srgbClr val="CE0000"/>
                </a:solidFill>
                <a:ea typeface="宋体" panose="02010600030101010101" pitchFamily="2" charset="-122"/>
              </a:rPr>
              <a:t>子程序</a:t>
            </a:r>
            <a:r>
              <a:rPr lang="zh-CN" altLang="en-US" sz="2000" dirty="0">
                <a:ea typeface="宋体" panose="02010600030101010101" pitchFamily="2" charset="-122"/>
              </a:rPr>
              <a:t>是一个满足以下条件的程序片段</a:t>
            </a:r>
            <a:r>
              <a:rPr lang="zh-CN" altLang="en-US" dirty="0">
                <a:ea typeface="宋体" panose="02010600030101010101" pitchFamily="2" charset="-122"/>
              </a:rPr>
              <a:t>：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在用户空间运行 </a:t>
            </a:r>
            <a:r>
              <a:rPr lang="en-US" altLang="zh-CN" dirty="0">
                <a:ea typeface="宋体" panose="02010600030101010101" pitchFamily="2" charset="-122"/>
              </a:rPr>
              <a:t>lives in user space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执行一个预定义好的任务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被另一个用户程序调用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执行完毕后，将控制权返回给调用程序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与服务程序类似，但不是操作系统的一部分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不与受保护的硬件资源打交道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不需要特权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</a:pPr>
            <a:r>
              <a:rPr lang="zh-CN" altLang="en-US" sz="2000" dirty="0">
                <a:ea typeface="宋体" panose="02010600030101010101" pitchFamily="2" charset="-122"/>
              </a:rPr>
              <a:t>为什么需要子程序？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重用有用的（调试好的！）代码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在多个程序员之间划分任务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使用供应商提供的代码库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317" name="内容占位符 2"/>
          <p:cNvSpPr txBox="1"/>
          <p:nvPr/>
        </p:nvSpPr>
        <p:spPr>
          <a:xfrm>
            <a:off x="5723890" y="1143000"/>
            <a:ext cx="3017520" cy="183578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>
            <a:noFill/>
          </a:ln>
        </p:spPr>
        <p:txBody>
          <a:bodyPr/>
          <a:p>
            <a:pPr algn="l"/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LC-3: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内存分配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x0000 − x00FF 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TRAP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向量表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x0100 − x01FF 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中断向量表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x0200 − x2FFF 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系统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STACK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x3000 − xFDFF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1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用户程序区域</a:t>
            </a:r>
            <a:endParaRPr lang="en-US" altLang="zh-CN" sz="1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/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xFE00 − xFFFF 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设备寄存器</a:t>
            </a:r>
            <a:endParaRPr lang="zh-CN" altLang="en-US" sz="1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JSR</a:t>
            </a:r>
            <a:r>
              <a:rPr lang="zh-CN" altLang="en-US" dirty="0">
                <a:ea typeface="宋体" panose="02010600030101010101" pitchFamily="2" charset="-122"/>
              </a:rPr>
              <a:t>指令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4267200"/>
          </a:xfrm>
        </p:spPr>
        <p:txBody>
          <a:bodyPr vert="horz" wrap="square" lIns="91440" tIns="45720" rIns="91440" bIns="45720" anchor="t" anchorCtr="0"/>
          <a:p>
            <a:pPr marL="0" indent="0"/>
            <a:r>
              <a:rPr lang="zh-CN" altLang="en-US" dirty="0">
                <a:ea typeface="宋体" panose="02010600030101010101" pitchFamily="2" charset="-122"/>
              </a:rPr>
              <a:t>保存当前的</a:t>
            </a:r>
            <a:r>
              <a:rPr lang="en-US" altLang="zh-CN" dirty="0">
                <a:ea typeface="宋体" panose="02010600030101010101" pitchFamily="2" charset="-122"/>
              </a:rPr>
              <a:t>PC</a:t>
            </a:r>
            <a:r>
              <a:rPr lang="zh-CN" altLang="en-US" dirty="0">
                <a:ea typeface="宋体" panose="02010600030101010101" pitchFamily="2" charset="-122"/>
              </a:rPr>
              <a:t>（下一条指令的地址）到</a:t>
            </a:r>
            <a:r>
              <a:rPr lang="en-US" altLang="zh-CN" dirty="0">
                <a:ea typeface="宋体" panose="02010600030101010101" pitchFamily="2" charset="-122"/>
              </a:rPr>
              <a:t>R7</a:t>
            </a:r>
            <a:r>
              <a:rPr lang="zh-CN" altLang="en-US" dirty="0">
                <a:ea typeface="宋体" panose="02010600030101010101" pitchFamily="2" charset="-122"/>
              </a:rPr>
              <a:t>，跳到一个指定的位置（</a:t>
            </a:r>
            <a:r>
              <a:rPr lang="en-US" altLang="zh-CN" dirty="0">
                <a:ea typeface="宋体" panose="02010600030101010101" pitchFamily="2" charset="-122"/>
              </a:rPr>
              <a:t>PC</a:t>
            </a:r>
            <a:r>
              <a:rPr lang="zh-CN" altLang="en-US" dirty="0">
                <a:ea typeface="宋体" panose="02010600030101010101" pitchFamily="2" charset="-122"/>
              </a:rPr>
              <a:t>相对寻址）。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保存返回地址叫做</a:t>
            </a:r>
            <a:r>
              <a:rPr lang="en-US" altLang="zh-CN" dirty="0">
                <a:ea typeface="宋体" panose="02010600030101010101" pitchFamily="2" charset="-122"/>
              </a:rPr>
              <a:t> “linking”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目标地址是</a:t>
            </a:r>
            <a:r>
              <a:rPr lang="en-US" altLang="zh-CN" dirty="0">
                <a:ea typeface="宋体" panose="02010600030101010101" pitchFamily="2" charset="-122"/>
              </a:rPr>
              <a:t> PC-relative (PC + Sext(IR[10:0]))  -1024~+1023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第</a:t>
            </a:r>
            <a:r>
              <a:rPr lang="en-US" altLang="zh-CN" sz="2400" dirty="0">
                <a:ea typeface="宋体" panose="02010600030101010101" pitchFamily="2" charset="-122"/>
              </a:rPr>
              <a:t>11</a:t>
            </a:r>
            <a:r>
              <a:rPr lang="zh-CN" altLang="en-US" sz="2400" dirty="0">
                <a:ea typeface="宋体" panose="02010600030101010101" pitchFamily="2" charset="-122"/>
              </a:rPr>
              <a:t>个</a:t>
            </a:r>
            <a:r>
              <a:rPr lang="en-US" altLang="zh-CN" sz="2400" dirty="0">
                <a:ea typeface="宋体" panose="02010600030101010101" pitchFamily="2" charset="-122"/>
              </a:rPr>
              <a:t>bit</a:t>
            </a:r>
            <a:r>
              <a:rPr lang="zh-CN" altLang="en-US" sz="2400" dirty="0">
                <a:ea typeface="宋体" panose="02010600030101010101" pitchFamily="2" charset="-122"/>
              </a:rPr>
              <a:t>位定义寻址模式：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如果为</a:t>
            </a:r>
            <a:r>
              <a:rPr lang="en-US" altLang="zh-CN" dirty="0">
                <a:ea typeface="宋体" panose="02010600030101010101" pitchFamily="2" charset="-122"/>
              </a:rPr>
              <a:t>1</a:t>
            </a:r>
            <a:r>
              <a:rPr lang="zh-CN" altLang="en-US" dirty="0">
                <a:ea typeface="宋体" panose="02010600030101010101" pitchFamily="2" charset="-122"/>
              </a:rPr>
              <a:t>，</a:t>
            </a:r>
            <a:r>
              <a:rPr lang="en-US" altLang="zh-CN" dirty="0">
                <a:ea typeface="宋体" panose="02010600030101010101" pitchFamily="2" charset="-122"/>
              </a:rPr>
              <a:t>PC</a:t>
            </a:r>
            <a:r>
              <a:rPr lang="zh-CN" altLang="en-US" dirty="0">
                <a:ea typeface="宋体" panose="02010600030101010101" pitchFamily="2" charset="-122"/>
              </a:rPr>
              <a:t>相对寻址：目标地址</a:t>
            </a:r>
            <a:r>
              <a:rPr lang="en-US" altLang="zh-CN" dirty="0">
                <a:ea typeface="宋体" panose="02010600030101010101" pitchFamily="2" charset="-122"/>
              </a:rPr>
              <a:t> = PC + Sext(IR[10:0])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如果为</a:t>
            </a:r>
            <a:r>
              <a:rPr lang="en-US" altLang="zh-CN" dirty="0">
                <a:ea typeface="宋体" panose="02010600030101010101" pitchFamily="2" charset="-122"/>
              </a:rPr>
              <a:t>0</a:t>
            </a:r>
            <a:r>
              <a:rPr lang="zh-CN" altLang="en-US" dirty="0">
                <a:ea typeface="宋体" panose="02010600030101010101" pitchFamily="2" charset="-122"/>
              </a:rPr>
              <a:t>，寄存器寻址：目标地址</a:t>
            </a:r>
            <a:r>
              <a:rPr lang="en-US" altLang="zh-CN" dirty="0">
                <a:ea typeface="宋体" panose="02010600030101010101" pitchFamily="2" charset="-122"/>
              </a:rPr>
              <a:t> = </a:t>
            </a:r>
            <a:r>
              <a:rPr lang="zh-CN" altLang="en-US" dirty="0">
                <a:ea typeface="宋体" panose="02010600030101010101" pitchFamily="2" charset="-122"/>
              </a:rPr>
              <a:t>寄存器内容</a:t>
            </a:r>
            <a:r>
              <a:rPr lang="en-US" altLang="zh-CN" dirty="0">
                <a:ea typeface="宋体" panose="02010600030101010101" pitchFamily="2" charset="-122"/>
              </a:rPr>
              <a:t>IR[8:6]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endParaRPr lang="en-US" altLang="zh-CN" dirty="0">
              <a:ea typeface="宋体" panose="02010600030101010101" pitchFamily="2" charset="-122"/>
            </a:endParaRPr>
          </a:p>
          <a:p>
            <a:pPr lvl="2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endParaRPr lang="en-US" altLang="zh-CN" i="1" dirty="0">
              <a:ea typeface="宋体" panose="02010600030101010101" pitchFamily="2" charset="-122"/>
            </a:endParaRPr>
          </a:p>
        </p:txBody>
      </p:sp>
      <p:pic>
        <p:nvPicPr>
          <p:cNvPr id="39940" name="Picture 8" descr="C:\common\PattPatel slides\e2\ch09-figures\ch09-1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066800"/>
            <a:ext cx="7440613" cy="6794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>
                <a:ea typeface="宋体" panose="02010600030101010101" pitchFamily="2" charset="-122"/>
              </a:rPr>
              <a:t>系统调用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54650"/>
          </a:xfrm>
        </p:spPr>
        <p:txBody>
          <a:bodyPr vert="horz" wrap="square" lIns="91440" tIns="45720" rIns="91440" bIns="45720" anchor="t" anchorCtr="0"/>
          <a:p>
            <a:pPr marL="0" indent="0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        系统调用于实现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特定操作</a:t>
            </a:r>
            <a:r>
              <a:rPr lang="zh-CN" altLang="en-US" dirty="0">
                <a:ea typeface="宋体" panose="02010600030101010101" pitchFamily="2" charset="-122"/>
              </a:rPr>
              <a:t>，这些操作需要程序员具备某些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不熟悉专业领域</a:t>
            </a:r>
            <a:r>
              <a:rPr lang="zh-CN" altLang="en-US" dirty="0">
                <a:ea typeface="宋体" panose="02010600030101010101" pitchFamily="2" charset="-122"/>
              </a:rPr>
              <a:t>的知识，或者为了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安全性</a:t>
            </a:r>
            <a:r>
              <a:rPr lang="zh-CN" altLang="en-US" dirty="0">
                <a:ea typeface="宋体" panose="02010600030101010101" pitchFamily="2" charset="-122"/>
              </a:rPr>
              <a:t>而需要保护的操作。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专业性</a:t>
            </a:r>
            <a:r>
              <a:rPr lang="zh-CN" altLang="en-US" dirty="0">
                <a:ea typeface="宋体" panose="02010600030101010101" pitchFamily="2" charset="-122"/>
              </a:rPr>
              <a:t>：比如对外部设备操作时需要了解外部设备的工作原理，内部的</a:t>
            </a:r>
            <a:r>
              <a:rPr lang="en-US" altLang="zh-CN" dirty="0">
                <a:ea typeface="宋体" panose="02010600030101010101" pitchFamily="2" charset="-122"/>
              </a:rPr>
              <a:t>I/O</a:t>
            </a:r>
            <a:r>
              <a:rPr lang="zh-CN" altLang="en-US" dirty="0">
                <a:ea typeface="宋体" panose="02010600030101010101" pitchFamily="2" charset="-122"/>
              </a:rPr>
              <a:t>寄存器以及对它们的操作顺序。这些都和具体硬件相关，不同的外部设备可能要求不一样。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安全性</a:t>
            </a:r>
            <a:r>
              <a:rPr lang="en-US" altLang="zh-CN" dirty="0">
                <a:ea typeface="宋体" panose="02010600030101010101" pitchFamily="2" charset="-122"/>
              </a:rPr>
              <a:t>: </a:t>
            </a:r>
            <a:r>
              <a:rPr lang="zh-CN" altLang="en-US" dirty="0">
                <a:ea typeface="宋体" panose="02010600030101010101" pitchFamily="2" charset="-122"/>
              </a:rPr>
              <a:t>多个用户程序可能共享某个外部设备资源，用户编写程序直接操作外部设备，一个小错误可能会影响到很多其它的用户程序。</a:t>
            </a:r>
            <a:br>
              <a:rPr lang="en-US" altLang="zh-CN" dirty="0">
                <a:ea typeface="宋体" panose="02010600030101010101" pitchFamily="2" charset="-122"/>
              </a:rPr>
            </a:b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并不是每个程序员知道（或者想知道）这个层次的技术细节。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</a:pPr>
            <a:r>
              <a:rPr lang="zh-CN" altLang="en-US" dirty="0">
                <a:ea typeface="宋体" panose="02010600030101010101" pitchFamily="2" charset="-122"/>
              </a:rPr>
              <a:t>解决方法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       </a:t>
            </a:r>
            <a:r>
              <a:rPr lang="zh-CN" altLang="en-US" dirty="0">
                <a:ea typeface="宋体" panose="02010600030101010101" pitchFamily="2" charset="-122"/>
              </a:rPr>
              <a:t>提供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服务子程序或者系统调用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通常作为操作系统的一部分</a:t>
            </a:r>
            <a:r>
              <a:rPr lang="en-US" altLang="zh-CN" dirty="0">
                <a:ea typeface="宋体" panose="02010600030101010101" pitchFamily="2" charset="-122"/>
              </a:rPr>
              <a:t>) </a:t>
            </a:r>
            <a:r>
              <a:rPr lang="zh-CN" altLang="en-US" dirty="0">
                <a:ea typeface="宋体" panose="02010600030101010101" pitchFamily="2" charset="-122"/>
              </a:rPr>
              <a:t>，用户通过这些子程序或者系统调用来安全和方便的实现底层操作。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JSR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1987" name="Text Box 3"/>
          <p:cNvSpPr txBox="1"/>
          <p:nvPr/>
        </p:nvSpPr>
        <p:spPr>
          <a:xfrm>
            <a:off x="228600" y="6096000"/>
            <a:ext cx="3932238" cy="5810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NOTE: PC has already been incremented</a:t>
            </a:r>
            <a:b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during instruction fetch stage.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1988" name="Picture 6" descr="C:\common\PattPatel slides\e2\ch09-figures\ch09-19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1295400"/>
            <a:ext cx="6253163" cy="44529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JSR</a:t>
            </a:r>
            <a:r>
              <a:rPr lang="zh-CN" altLang="en-US" dirty="0">
                <a:ea typeface="宋体" panose="02010600030101010101" pitchFamily="2" charset="-122"/>
              </a:rPr>
              <a:t>指令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>
          <a:xfrm>
            <a:off x="323850" y="1341120"/>
            <a:ext cx="8499475" cy="1059180"/>
          </a:xfrm>
        </p:spPr>
        <p:txBody>
          <a:bodyPr vert="horz" wrap="square" lIns="91440" tIns="45720" rIns="91440" bIns="45720" anchor="t" anchorCtr="0"/>
          <a:p>
            <a:pPr lvl="2" algn="l"/>
            <a:r>
              <a:rPr lang="zh-CN" altLang="en-US" sz="2800" dirty="0">
                <a:ea typeface="宋体" panose="02010600030101010101" pitchFamily="2" charset="-122"/>
              </a:rPr>
              <a:t>思考：能用</a:t>
            </a:r>
            <a:r>
              <a:rPr lang="en-US" altLang="zh-CN" sz="2800" dirty="0">
                <a:ea typeface="宋体" panose="02010600030101010101" pitchFamily="2" charset="-122"/>
              </a:rPr>
              <a:t>BRnzp </a:t>
            </a:r>
            <a:r>
              <a:rPr lang="zh-CN" altLang="en-US" sz="2800" dirty="0">
                <a:ea typeface="宋体" panose="02010600030101010101" pitchFamily="2" charset="-122"/>
              </a:rPr>
              <a:t>指令取代</a:t>
            </a:r>
            <a:r>
              <a:rPr lang="en-US" altLang="zh-CN" sz="2800" dirty="0">
                <a:ea typeface="宋体" panose="02010600030101010101" pitchFamily="2" charset="-122"/>
              </a:rPr>
              <a:t>JSR</a:t>
            </a:r>
            <a:r>
              <a:rPr lang="zh-CN" altLang="en-US" sz="2800" dirty="0">
                <a:ea typeface="宋体" panose="02010600030101010101" pitchFamily="2" charset="-122"/>
              </a:rPr>
              <a:t>指令吗？</a:t>
            </a:r>
            <a:endParaRPr lang="zh-CN" altLang="en-US" sz="2800" dirty="0">
              <a:ea typeface="宋体" panose="02010600030101010101" pitchFamily="2" charset="-122"/>
            </a:endParaRPr>
          </a:p>
          <a:p>
            <a:pPr marL="800100" lvl="2" indent="0" algn="l"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   </a:t>
            </a:r>
            <a:r>
              <a:rPr lang="zh-CN" altLang="en-US" sz="2800" dirty="0">
                <a:ea typeface="宋体" panose="02010600030101010101" pitchFamily="2" charset="-122"/>
              </a:rPr>
              <a:t>为什么？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lvl="2" indent="0" algn="l"/>
            <a:endParaRPr lang="en-US" altLang="zh-CN" i="1" dirty="0"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03985" y="2781300"/>
            <a:ext cx="2586990" cy="11036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 typeface="Wingdings" panose="05000000000000000000" charset="0"/>
              <a:buChar char="u"/>
            </a:pP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跳转范围</a:t>
            </a: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80000"/>
              <a:buFont typeface="Wingdings" panose="05000000000000000000" charset="0"/>
              <a:buChar char="u"/>
            </a:pPr>
            <a:r>
              <a:rPr kumimoji="0" lang="zh-CN" altLang="en-US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宋体" panose="02010600030101010101" pitchFamily="2" charset="-122"/>
              </a:rPr>
              <a:t>返回机制</a:t>
            </a:r>
            <a:endParaRPr kumimoji="0" lang="zh-CN" altLang="en-US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JSRR Instruction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>
          <a:xfrm>
            <a:off x="228600" y="2252663"/>
            <a:ext cx="8686800" cy="3843337"/>
          </a:xfrm>
        </p:spPr>
        <p:txBody>
          <a:bodyPr vert="horz" wrap="square" lIns="91440" tIns="45720" rIns="91440" bIns="45720" anchor="t" anchorCtr="0"/>
          <a:p>
            <a:pPr marL="0" indent="0"/>
            <a:r>
              <a:rPr lang="zh-CN" altLang="en-US" dirty="0">
                <a:ea typeface="宋体" panose="02010600030101010101" pitchFamily="2" charset="-122"/>
              </a:rPr>
              <a:t>和</a:t>
            </a:r>
            <a:r>
              <a:rPr lang="en-US" altLang="zh-CN" dirty="0">
                <a:ea typeface="宋体" panose="02010600030101010101" pitchFamily="2" charset="-122"/>
              </a:rPr>
              <a:t>JSR</a:t>
            </a:r>
            <a:r>
              <a:rPr lang="zh-CN" altLang="en-US" dirty="0">
                <a:ea typeface="宋体" panose="02010600030101010101" pitchFamily="2" charset="-122"/>
              </a:rPr>
              <a:t>相似，除了寻址模式不同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目标地址是寄存器基址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第</a:t>
            </a:r>
            <a:r>
              <a:rPr lang="en-US" altLang="zh-CN" dirty="0">
                <a:ea typeface="宋体" panose="02010600030101010101" pitchFamily="2" charset="-122"/>
              </a:rPr>
              <a:t>11</a:t>
            </a:r>
            <a:r>
              <a:rPr lang="zh-CN" altLang="en-US" dirty="0">
                <a:ea typeface="宋体" panose="02010600030101010101" pitchFamily="2" charset="-122"/>
              </a:rPr>
              <a:t>个</a:t>
            </a:r>
            <a:r>
              <a:rPr lang="en-US" altLang="zh-CN" dirty="0">
                <a:ea typeface="宋体" panose="02010600030101010101" pitchFamily="2" charset="-122"/>
              </a:rPr>
              <a:t>bit</a:t>
            </a:r>
            <a:r>
              <a:rPr lang="zh-CN" altLang="en-US" dirty="0">
                <a:ea typeface="宋体" panose="02010600030101010101" pitchFamily="2" charset="-122"/>
              </a:rPr>
              <a:t>位定义了寻址模式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zh-CN" altLang="en-US" dirty="0">
                <a:ea typeface="宋体" panose="02010600030101010101" pitchFamily="2" charset="-122"/>
              </a:rPr>
              <a:t>思考：</a:t>
            </a:r>
            <a:r>
              <a:rPr lang="en-US" altLang="zh-CN" dirty="0">
                <a:ea typeface="宋体" panose="02010600030101010101" pitchFamily="2" charset="-122"/>
              </a:rPr>
              <a:t>JSSR</a:t>
            </a:r>
            <a:r>
              <a:rPr lang="zh-CN" altLang="en-US" dirty="0">
                <a:ea typeface="宋体" panose="02010600030101010101" pitchFamily="2" charset="-122"/>
              </a:rPr>
              <a:t>具备的什么特征是</a:t>
            </a:r>
            <a:r>
              <a:rPr lang="en-US" altLang="zh-CN" dirty="0">
                <a:ea typeface="宋体" panose="02010600030101010101" pitchFamily="2" charset="-122"/>
              </a:rPr>
              <a:t>JSR</a:t>
            </a:r>
            <a:r>
              <a:rPr lang="zh-CN" altLang="en-US" dirty="0">
                <a:ea typeface="宋体" panose="02010600030101010101" pitchFamily="2" charset="-122"/>
              </a:rPr>
              <a:t>指令没有的？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43012" name="Picture 8" descr="C:\common\PattPatel slides\e2\ch09-figures\ch09-20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066800"/>
            <a:ext cx="7513638" cy="6873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JSRR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5059" name="Text Box 5"/>
          <p:cNvSpPr txBox="1"/>
          <p:nvPr/>
        </p:nvSpPr>
        <p:spPr>
          <a:xfrm>
            <a:off x="228600" y="6096000"/>
            <a:ext cx="3932238" cy="5810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NOTE: PC has already been incremented</a:t>
            </a:r>
            <a:b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during instruction fetch stage.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5060" name="Picture 7" descr="C:\common\PattPatel slides\e2\ch09-figures\ch09-2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981200"/>
            <a:ext cx="6892925" cy="24114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60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>
                <a:ea typeface="宋体" panose="02010600030101010101" pitchFamily="2" charset="-122"/>
              </a:rPr>
              <a:t>子程序返回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572000"/>
          </a:xfrm>
        </p:spPr>
        <p:txBody>
          <a:bodyPr vert="horz" wrap="square" lIns="91440" tIns="45720" rIns="91440" bIns="45720" anchor="t" anchorCtr="0"/>
          <a:p>
            <a:pPr marL="0" indent="0"/>
            <a:r>
              <a:rPr lang="zh-CN" altLang="en-US" dirty="0">
                <a:ea typeface="宋体" panose="02010600030101010101" pitchFamily="2" charset="-122"/>
              </a:rPr>
              <a:t>和系统调用类似：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dirty="0">
                <a:ea typeface="宋体" panose="02010600030101010101" pitchFamily="2" charset="-122"/>
              </a:rPr>
              <a:t>     RET (JMP R7)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Example: </a:t>
            </a:r>
            <a:r>
              <a:rPr lang="zh-CN" altLang="en-US" dirty="0">
                <a:ea typeface="宋体" panose="02010600030101010101" pitchFamily="2" charset="-122"/>
              </a:rPr>
              <a:t>对</a:t>
            </a:r>
            <a:r>
              <a:rPr lang="en-US" altLang="zh-CN" dirty="0">
                <a:ea typeface="宋体" panose="02010600030101010101" pitchFamily="2" charset="-122"/>
              </a:rPr>
              <a:t>R0</a:t>
            </a:r>
            <a:r>
              <a:rPr lang="zh-CN" altLang="en-US" dirty="0">
                <a:ea typeface="宋体" panose="02010600030101010101" pitchFamily="2" charset="-122"/>
              </a:rPr>
              <a:t>的数求反</a:t>
            </a:r>
            <a:r>
              <a:rPr lang="en-US" altLang="zh-CN" dirty="0">
                <a:ea typeface="宋体" panose="02010600030101010101" pitchFamily="2" charset="-122"/>
              </a:rPr>
              <a:t>+1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381625"/>
          </a:xfrm>
        </p:spPr>
        <p:txBody>
          <a:bodyPr vert="horz" wrap="square" lIns="91440" tIns="45720" rIns="91440" bIns="45720" anchor="t" anchorCtr="0"/>
          <a:p>
            <a:pPr marL="0" indent="0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Comp	NOT	R0, R0	 ; </a:t>
            </a:r>
            <a:r>
              <a:rPr lang="en-US" altLang="zh-CN" sz="2000" b="0" i="1" dirty="0">
                <a:ea typeface="宋体" panose="02010600030101010101" pitchFamily="2" charset="-122"/>
              </a:rPr>
              <a:t>flip bits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		ADD	R0, R0, #1 ; </a:t>
            </a:r>
            <a:r>
              <a:rPr lang="en-US" altLang="zh-CN" sz="2000" b="0" i="1" dirty="0">
                <a:ea typeface="宋体" panose="02010600030101010101" pitchFamily="2" charset="-122"/>
              </a:rPr>
              <a:t>add one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			 ; </a:t>
            </a:r>
            <a:r>
              <a:rPr lang="en-US" altLang="zh-CN" sz="2000" b="0" i="1" dirty="0">
                <a:ea typeface="宋体" panose="02010600030101010101" pitchFamily="2" charset="-122"/>
              </a:rPr>
              <a:t>return to caller</a:t>
            </a:r>
            <a:endParaRPr lang="en-US" altLang="zh-CN" sz="2000" b="0" i="1" dirty="0">
              <a:ea typeface="宋体" panose="02010600030101010101" pitchFamily="2" charset="-122"/>
            </a:endParaRP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i="1" dirty="0">
                <a:solidFill>
                  <a:srgbClr val="CE0000"/>
                </a:solidFill>
                <a:ea typeface="宋体" panose="02010600030101010101" pitchFamily="2" charset="-122"/>
              </a:rPr>
              <a:t>To call from a program (within 1024 instructions):</a:t>
            </a:r>
            <a:br>
              <a:rPr lang="en-US" altLang="zh-CN" i="1" dirty="0">
                <a:ea typeface="宋体" panose="02010600030101010101" pitchFamily="2" charset="-122"/>
              </a:rPr>
            </a:b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; need to compute R4 = R1 - R3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		ADD	R0, R3, #0 ; </a:t>
            </a:r>
            <a:r>
              <a:rPr lang="en-US" altLang="zh-CN" sz="1800" b="0" i="1" dirty="0">
                <a:ea typeface="宋体" panose="02010600030101010101" pitchFamily="2" charset="-122"/>
              </a:rPr>
              <a:t>copy </a:t>
            </a:r>
            <a:r>
              <a:rPr lang="en-US" altLang="zh-CN" sz="2000" b="0" i="1" dirty="0">
                <a:ea typeface="宋体" panose="02010600030101010101" pitchFamily="2" charset="-122"/>
              </a:rPr>
              <a:t>R3 to R0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JSR	Comp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	      ; </a:t>
            </a:r>
            <a:r>
              <a:rPr lang="en-US" altLang="zh-CN" sz="2000" b="0" i="1" dirty="0">
                <a:ea typeface="宋体" panose="02010600030101010101" pitchFamily="2" charset="-122"/>
              </a:rPr>
              <a:t>negate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		ADD	R4, R1, R0 ; </a:t>
            </a:r>
            <a:r>
              <a:rPr lang="en-US" altLang="zh-CN" sz="2000" b="0" i="1" dirty="0">
                <a:ea typeface="宋体" panose="02010600030101010101" pitchFamily="2" charset="-122"/>
              </a:rPr>
              <a:t>add to R1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		...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/>
            <a:r>
              <a:rPr lang="en-US" altLang="zh-CN" i="1" dirty="0">
                <a:ea typeface="宋体" panose="02010600030101010101" pitchFamily="2" charset="-122"/>
              </a:rPr>
              <a:t>Note:   R0</a:t>
            </a:r>
            <a:r>
              <a:rPr lang="zh-CN" altLang="en-US" i="1" dirty="0">
                <a:ea typeface="宋体" panose="02010600030101010101" pitchFamily="2" charset="-122"/>
              </a:rPr>
              <a:t>是否需要保存？</a:t>
            </a:r>
            <a:endParaRPr lang="en-US" altLang="zh-CN" i="1" dirty="0">
              <a:ea typeface="宋体" panose="02010600030101010101" pitchFamily="2" charset="-122"/>
            </a:endParaRPr>
          </a:p>
          <a:p>
            <a:pPr marL="0" indent="0"/>
            <a:endParaRPr lang="en-US" altLang="zh-CN" dirty="0"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8130" name="Rectangle 2"/>
          <p:cNvSpPr>
            <a:spLocks noGrp="1"/>
          </p:cNvSpPr>
          <p:nvPr>
            <p:ph type="title"/>
          </p:nvPr>
        </p:nvSpPr>
        <p:spPr>
          <a:xfrm>
            <a:off x="228600" y="260350"/>
            <a:ext cx="8686800" cy="533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Example: </a:t>
            </a:r>
            <a:r>
              <a:rPr lang="zh-CN" altLang="en-US" dirty="0">
                <a:ea typeface="宋体" panose="02010600030101010101" pitchFamily="2" charset="-122"/>
              </a:rPr>
              <a:t>对</a:t>
            </a:r>
            <a:r>
              <a:rPr lang="en-US" altLang="zh-CN" dirty="0">
                <a:ea typeface="宋体" panose="02010600030101010101" pitchFamily="2" charset="-122"/>
              </a:rPr>
              <a:t>R0</a:t>
            </a:r>
            <a:r>
              <a:rPr lang="zh-CN" altLang="en-US" dirty="0">
                <a:ea typeface="宋体" panose="02010600030101010101" pitchFamily="2" charset="-122"/>
              </a:rPr>
              <a:t>的数求反</a:t>
            </a:r>
            <a:r>
              <a:rPr lang="en-US" altLang="zh-CN" dirty="0">
                <a:ea typeface="宋体" panose="02010600030101010101" pitchFamily="2" charset="-122"/>
              </a:rPr>
              <a:t>+1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0975" y="980440"/>
            <a:ext cx="4344035" cy="546354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          .ORIG x3000</a:t>
            </a:r>
            <a:endParaRPr kumimoji="0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            LD   R1, SAVER4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            LD   R3, SAVER3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            AND  R4, R4,#0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            ADD  R0, R3,#0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            </a:t>
            </a: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JSR  Comp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            ADD  R4, R1, R0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            HALT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Comp     NOT R0, R0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             ADD R0, R0, #1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</a:rPr>
              <a:t>             RET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SAVER4 .FILL #10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SAVER3 .FILL #5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</a:rPr>
              <a:t>            .END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4390" y="1701165"/>
            <a:ext cx="4361815" cy="33343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>
                <a:ea typeface="宋体" panose="02010600030101010101" pitchFamily="2" charset="-122"/>
              </a:rPr>
              <a:t>子程序的参数及返回值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0179" name="Rectangle 3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334000"/>
          </a:xfrm>
        </p:spPr>
        <p:txBody>
          <a:bodyPr vert="horz" wrap="square" lIns="91440" tIns="45720" rIns="91440" bIns="45720" anchor="t" anchorCtr="0"/>
          <a:p>
            <a:pPr marL="0" indent="0"/>
            <a:r>
              <a:rPr lang="zh-CN" altLang="en-US" dirty="0">
                <a:solidFill>
                  <a:srgbClr val="CE0000"/>
                </a:solidFill>
                <a:ea typeface="宋体" panose="02010600030101010101" pitchFamily="2" charset="-122"/>
              </a:rPr>
              <a:t>参数</a:t>
            </a:r>
            <a:endParaRPr lang="en-US" altLang="zh-CN" dirty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传递给子程序的值，称为</a:t>
            </a:r>
            <a:r>
              <a:rPr lang="zh-CN" altLang="en-US" dirty="0">
                <a:solidFill>
                  <a:srgbClr val="CE0000"/>
                </a:solidFill>
                <a:ea typeface="宋体" panose="02010600030101010101" pitchFamily="2" charset="-122"/>
              </a:rPr>
              <a:t>参数</a:t>
            </a:r>
            <a:endParaRPr lang="en-US" altLang="zh-CN" dirty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子程序需要利用该值来完成任务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Examples: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在</a:t>
            </a:r>
            <a:r>
              <a:rPr lang="en-US" altLang="zh-CN" dirty="0">
                <a:ea typeface="宋体" panose="02010600030101010101" pitchFamily="2" charset="-122"/>
              </a:rPr>
              <a:t> Comp </a:t>
            </a:r>
            <a:r>
              <a:rPr lang="zh-CN" altLang="en-US" dirty="0">
                <a:ea typeface="宋体" panose="02010600030101010101" pitchFamily="2" charset="-122"/>
              </a:rPr>
              <a:t>程序中</a:t>
            </a:r>
            <a:r>
              <a:rPr lang="en-US" altLang="zh-CN" dirty="0">
                <a:ea typeface="宋体" panose="02010600030101010101" pitchFamily="2" charset="-122"/>
              </a:rPr>
              <a:t>, R0</a:t>
            </a:r>
            <a:r>
              <a:rPr lang="zh-CN" altLang="en-US" dirty="0">
                <a:ea typeface="宋体" panose="02010600030101010101" pitchFamily="2" charset="-122"/>
              </a:rPr>
              <a:t>存放需要取负</a:t>
            </a:r>
            <a:r>
              <a:rPr lang="en-US" altLang="zh-CN" dirty="0">
                <a:ea typeface="宋体" panose="02010600030101010101" pitchFamily="2" charset="-122"/>
              </a:rPr>
              <a:t>+1</a:t>
            </a:r>
            <a:r>
              <a:rPr lang="zh-CN" altLang="en-US" dirty="0">
                <a:ea typeface="宋体" panose="02010600030101010101" pitchFamily="2" charset="-122"/>
              </a:rPr>
              <a:t>的数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在输出服务程序中，</a:t>
            </a:r>
            <a:r>
              <a:rPr lang="en-US" altLang="zh-CN" dirty="0">
                <a:ea typeface="宋体" panose="02010600030101010101" pitchFamily="2" charset="-122"/>
              </a:rPr>
              <a:t>R0</a:t>
            </a:r>
            <a:r>
              <a:rPr lang="zh-CN" altLang="en-US" dirty="0">
                <a:ea typeface="宋体" panose="02010600030101010101" pitchFamily="2" charset="-122"/>
              </a:rPr>
              <a:t>存放需要被打印的字符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在</a:t>
            </a:r>
            <a:r>
              <a:rPr lang="en-US" altLang="zh-CN" dirty="0">
                <a:ea typeface="宋体" panose="02010600030101010101" pitchFamily="2" charset="-122"/>
              </a:rPr>
              <a:t> PUTS</a:t>
            </a:r>
            <a:r>
              <a:rPr lang="zh-CN" altLang="en-US" dirty="0">
                <a:ea typeface="宋体" panose="02010600030101010101" pitchFamily="2" charset="-122"/>
              </a:rPr>
              <a:t>服务程序中</a:t>
            </a:r>
            <a:r>
              <a:rPr lang="en-US" altLang="zh-CN" dirty="0">
                <a:ea typeface="宋体" panose="02010600030101010101" pitchFamily="2" charset="-122"/>
              </a:rPr>
              <a:t>, R0</a:t>
            </a:r>
            <a:r>
              <a:rPr lang="zh-CN" altLang="en-US" dirty="0">
                <a:ea typeface="宋体" panose="02010600030101010101" pitchFamily="2" charset="-122"/>
              </a:rPr>
              <a:t>存放打印字符串的起始地址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zh-CN" altLang="en-US" dirty="0">
                <a:solidFill>
                  <a:srgbClr val="CE0000"/>
                </a:solidFill>
                <a:ea typeface="宋体" panose="02010600030101010101" pitchFamily="2" charset="-122"/>
              </a:rPr>
              <a:t>返回值</a:t>
            </a:r>
            <a:endParaRPr lang="en-US" altLang="zh-CN" dirty="0">
              <a:solidFill>
                <a:srgbClr val="CE0000"/>
              </a:solidFill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由子程序输出的值，称为子程序的返回值，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是子程序的计算结果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Examples: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在</a:t>
            </a:r>
            <a:r>
              <a:rPr lang="en-US" altLang="zh-CN" dirty="0">
                <a:ea typeface="宋体" panose="02010600030101010101" pitchFamily="2" charset="-122"/>
              </a:rPr>
              <a:t>Comp</a:t>
            </a:r>
            <a:r>
              <a:rPr lang="zh-CN" altLang="en-US" dirty="0">
                <a:ea typeface="宋体" panose="02010600030101010101" pitchFamily="2" charset="-122"/>
              </a:rPr>
              <a:t>程序中，取负</a:t>
            </a:r>
            <a:r>
              <a:rPr lang="en-US" altLang="zh-CN" dirty="0">
                <a:ea typeface="宋体" panose="02010600030101010101" pitchFamily="2" charset="-122"/>
              </a:rPr>
              <a:t>+1</a:t>
            </a:r>
            <a:r>
              <a:rPr lang="zh-CN" altLang="en-US" dirty="0">
                <a:ea typeface="宋体" panose="02010600030101010101" pitchFamily="2" charset="-122"/>
              </a:rPr>
              <a:t>的结果保存在</a:t>
            </a:r>
            <a:r>
              <a:rPr lang="en-US" altLang="zh-CN" dirty="0">
                <a:ea typeface="宋体" panose="02010600030101010101" pitchFamily="2" charset="-122"/>
              </a:rPr>
              <a:t> R0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在</a:t>
            </a:r>
            <a:r>
              <a:rPr lang="en-US" altLang="zh-CN" dirty="0">
                <a:ea typeface="宋体" panose="02010600030101010101" pitchFamily="2" charset="-122"/>
              </a:rPr>
              <a:t>GETC</a:t>
            </a:r>
            <a:r>
              <a:rPr lang="zh-CN" altLang="en-US" dirty="0">
                <a:ea typeface="宋体" panose="02010600030101010101" pitchFamily="2" charset="-122"/>
              </a:rPr>
              <a:t>服务程序中，由键盘输入的字符保存在</a:t>
            </a:r>
            <a:r>
              <a:rPr lang="en-US" altLang="zh-CN" dirty="0">
                <a:ea typeface="宋体" panose="02010600030101010101" pitchFamily="2" charset="-122"/>
              </a:rPr>
              <a:t> R0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>
                <a:ea typeface="宋体" panose="02010600030101010101" pitchFamily="2" charset="-122"/>
              </a:rPr>
              <a:t>如何使用子程序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120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/>
            <a:r>
              <a:rPr lang="zh-CN" altLang="en-US" dirty="0">
                <a:ea typeface="宋体" panose="02010600030101010101" pitchFamily="2" charset="-122"/>
              </a:rPr>
              <a:t>为了使用子程序，程序员必须知道：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子程序调用地址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子程序标号：入口指令的标号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功能</a:t>
            </a:r>
            <a:r>
              <a:rPr lang="en-US" altLang="zh-CN" dirty="0">
                <a:ea typeface="宋体" panose="02010600030101010101" pitchFamily="2" charset="-122"/>
              </a:rPr>
              <a:t>(what does it do?)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ea typeface="宋体" panose="02010600030101010101" pitchFamily="2" charset="-122"/>
              </a:rPr>
              <a:t>注：程序员不需要知道子程序如何工作，但需要知道子程序运行后机器的状态会发生什么变化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参数</a:t>
            </a:r>
            <a:r>
              <a:rPr lang="en-US" altLang="zh-CN" dirty="0">
                <a:ea typeface="宋体" panose="02010600030101010101" pitchFamily="2" charset="-122"/>
              </a:rPr>
              <a:t>(</a:t>
            </a:r>
            <a:r>
              <a:rPr lang="zh-CN" altLang="en-US" dirty="0">
                <a:ea typeface="宋体" panose="02010600030101010101" pitchFamily="2" charset="-122"/>
              </a:rPr>
              <a:t>怎么传递数据给子程序，如果需要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>
                <a:ea typeface="宋体" panose="02010600030101010101" pitchFamily="2" charset="-122"/>
              </a:rPr>
              <a:t>返回值</a:t>
            </a:r>
            <a:r>
              <a:rPr lang="en-US" altLang="zh-CN" dirty="0">
                <a:ea typeface="宋体" panose="02010600030101010101" pitchFamily="2" charset="-122"/>
              </a:rPr>
              <a:t> (</a:t>
            </a:r>
            <a:r>
              <a:rPr lang="zh-CN" altLang="en-US" dirty="0">
                <a:ea typeface="宋体" panose="02010600030101010101" pitchFamily="2" charset="-122"/>
              </a:rPr>
              <a:t>怎么获取子程序的计算结果，如果有的话</a:t>
            </a:r>
            <a:r>
              <a:rPr lang="en-US" altLang="zh-CN" dirty="0">
                <a:ea typeface="宋体" panose="02010600030101010101" pitchFamily="2" charset="-122"/>
              </a:rPr>
              <a:t>)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zh-CN" sz="2000" b="0" dirty="0" smtClean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  <a:ea typeface="宋体" panose="02010600030101010101" pitchFamily="2" charset="-122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sym typeface="+mn-ea"/>
              </a:rPr>
              <a:t>Comp     NOT R0, R0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sym typeface="+mn-ea"/>
              </a:rPr>
              <a:t>             ADD R0, R0, #1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b="0" smtClean="0">
                <a:ln>
                  <a:noFill/>
                </a:ln>
                <a:solidFill>
                  <a:srgbClr val="FF0000"/>
                </a:solidFill>
                <a:effectLst/>
                <a:latin typeface="Tahoma" panose="020B0604030504040204" pitchFamily="34" charset="0"/>
                <a:sym typeface="+mn-ea"/>
              </a:rPr>
              <a:t>             RET</a:t>
            </a:r>
            <a:endParaRPr kumimoji="0" lang="en-US" altLang="en-US" sz="20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Tahoma" panose="020B0604030504040204" pitchFamily="34" charset="0"/>
            </a:endParaRPr>
          </a:p>
          <a:p>
            <a:pPr lvl="1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>
                <a:ea typeface="宋体" panose="02010600030101010101" pitchFamily="2" charset="-122"/>
              </a:rPr>
              <a:t>保存和恢复寄存器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2227" name="Rectangle 3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257800"/>
          </a:xfrm>
        </p:spPr>
        <p:txBody>
          <a:bodyPr vert="horz" wrap="square" lIns="91440" tIns="45720" rIns="91440" bIns="45720" anchor="t" anchorCtr="0"/>
          <a:p>
            <a:pPr marL="0" indent="0"/>
            <a:r>
              <a:rPr lang="zh-CN" altLang="en-US" dirty="0">
                <a:ea typeface="宋体" panose="02010600030101010101" pitchFamily="2" charset="-122"/>
              </a:rPr>
              <a:t>由于子程序和服务程序类似，如果有必要的话，也需要保存和恢复寄存器内容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zh-CN" altLang="en-US" sz="2800" dirty="0">
                <a:ea typeface="宋体" panose="02010600030101010101" pitchFamily="2" charset="-122"/>
              </a:rPr>
              <a:t>一般情况使用</a:t>
            </a:r>
            <a:r>
              <a:rPr lang="zh-CN" altLang="en-US" sz="2800" dirty="0">
                <a:solidFill>
                  <a:srgbClr val="FF0000"/>
                </a:solidFill>
                <a:ea typeface="宋体" panose="02010600030101010101" pitchFamily="2" charset="-122"/>
              </a:rPr>
              <a:t>“被调用者模式”，除了返回值</a:t>
            </a:r>
            <a:endParaRPr lang="en-US" altLang="zh-CN" sz="2800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保存任何子程序内部将修改，但子程序返回时不应该改变的值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一般情况下，返回后恢复输入的参数为初始值（除非被返回值修改）</a:t>
            </a:r>
            <a:endParaRPr lang="en-US" altLang="zh-CN" sz="2400" dirty="0">
              <a:ea typeface="宋体" panose="02010600030101010101" pitchFamily="2" charset="-122"/>
            </a:endParaRP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zh-CN" altLang="en-US" sz="2600" i="1" u="sng" dirty="0">
                <a:ea typeface="宋体" panose="02010600030101010101" pitchFamily="2" charset="-122"/>
              </a:rPr>
              <a:t>注意</a:t>
            </a:r>
            <a:r>
              <a:rPr lang="en-US" altLang="zh-CN" sz="2600" dirty="0">
                <a:ea typeface="宋体" panose="02010600030101010101" pitchFamily="2" charset="-122"/>
              </a:rPr>
              <a:t>: </a:t>
            </a:r>
            <a:r>
              <a:rPr lang="zh-CN" altLang="en-US" sz="2600" dirty="0">
                <a:ea typeface="宋体" panose="02010600030101010101" pitchFamily="2" charset="-122"/>
              </a:rPr>
              <a:t>如果调用任何子程序或服务程序，必须保存</a:t>
            </a:r>
            <a:r>
              <a:rPr lang="en-US" altLang="zh-CN" sz="2600" dirty="0">
                <a:ea typeface="宋体" panose="02010600030101010101" pitchFamily="2" charset="-122"/>
              </a:rPr>
              <a:t>R7</a:t>
            </a:r>
            <a:endParaRPr lang="en-US" altLang="zh-CN" sz="2600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否则，将不能返回调用程序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>
                <a:ea typeface="宋体" panose="02010600030101010101" pitchFamily="2" charset="-122"/>
              </a:rPr>
              <a:t>系统调用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1330325"/>
          </a:xfrm>
        </p:spPr>
        <p:txBody>
          <a:bodyPr vert="horz" wrap="square" lIns="91440" tIns="45720" rIns="91440" bIns="45720" anchor="t" anchorCtr="0"/>
          <a:p>
            <a:pPr marL="0" indent="0"/>
            <a:r>
              <a:rPr lang="en-US" altLang="zh-CN" dirty="0">
                <a:ea typeface="宋体" panose="02010600030101010101" pitchFamily="2" charset="-122"/>
              </a:rPr>
              <a:t>1. </a:t>
            </a:r>
            <a:r>
              <a:rPr lang="zh-CN" altLang="en-US" dirty="0">
                <a:ea typeface="宋体" panose="02010600030101010101" pitchFamily="2" charset="-122"/>
              </a:rPr>
              <a:t>用户程序使用系统调用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dirty="0">
                <a:ea typeface="宋体" panose="02010600030101010101" pitchFamily="2" charset="-122"/>
              </a:rPr>
              <a:t>2. </a:t>
            </a:r>
            <a:r>
              <a:rPr lang="zh-CN" altLang="en-US" dirty="0">
                <a:ea typeface="宋体" panose="02010600030101010101" pitchFamily="2" charset="-122"/>
              </a:rPr>
              <a:t>操作系统执行调用操作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dirty="0">
                <a:ea typeface="宋体" panose="02010600030101010101" pitchFamily="2" charset="-122"/>
              </a:rPr>
              <a:t>3. </a:t>
            </a:r>
            <a:r>
              <a:rPr lang="zh-CN" altLang="en-US" dirty="0">
                <a:ea typeface="宋体" panose="02010600030101010101" pitchFamily="2" charset="-122"/>
              </a:rPr>
              <a:t>结束后将控制权返回给用户程序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9220" name="Text Box 5"/>
          <p:cNvSpPr txBox="1"/>
          <p:nvPr/>
        </p:nvSpPr>
        <p:spPr>
          <a:xfrm>
            <a:off x="1104900" y="4038600"/>
            <a:ext cx="6423025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 eaLnBrk="0" hangingPunct="0"/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在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LC-3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里，通过</a:t>
            </a:r>
            <a:r>
              <a:rPr lang="en-US" altLang="zh-CN" b="1" i="1" dirty="0">
                <a:solidFill>
                  <a:srgbClr val="CE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TRAP </a:t>
            </a:r>
            <a:r>
              <a:rPr lang="zh-CN" altLang="en-US" b="1" dirty="0">
                <a:solidFill>
                  <a:srgbClr val="CE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机制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来实现系统调用。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3251" name="Rectangle 3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257800"/>
          </a:xfrm>
        </p:spPr>
        <p:txBody>
          <a:bodyPr vert="horz" wrap="square" lIns="91440" tIns="45720" rIns="91440" bIns="45720" anchor="t" anchorCtr="0"/>
          <a:p>
            <a:pPr marL="0" indent="0">
              <a:buAutoNum type="arabicParenBoth"/>
            </a:pPr>
            <a:r>
              <a:rPr lang="zh-CN" altLang="en-US" dirty="0">
                <a:ea typeface="宋体" panose="02010600030101010101" pitchFamily="2" charset="-122"/>
              </a:rPr>
              <a:t>编写一个子程序 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FirstChar ,</a:t>
            </a:r>
            <a:r>
              <a:rPr lang="zh-CN" altLang="en-US" dirty="0">
                <a:ea typeface="宋体" panose="02010600030101010101" pitchFamily="2" charset="-122"/>
              </a:rPr>
              <a:t>实现以下功能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marL="571500" lvl="1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找到一个</a:t>
            </a:r>
            <a:r>
              <a:rPr lang="zh-CN" altLang="en-US" dirty="0">
                <a:solidFill>
                  <a:srgbClr val="009900"/>
                </a:solidFill>
                <a:ea typeface="宋体" panose="02010600030101010101" pitchFamily="2" charset="-122"/>
              </a:rPr>
              <a:t>给定字符（字符</a:t>
            </a:r>
            <a:r>
              <a:rPr lang="en-US" altLang="zh-CN" dirty="0">
                <a:solidFill>
                  <a:srgbClr val="009900"/>
                </a:solidFill>
                <a:ea typeface="宋体" panose="02010600030101010101" pitchFamily="2" charset="-122"/>
              </a:rPr>
              <a:t>ASCII</a:t>
            </a:r>
            <a:r>
              <a:rPr lang="zh-CN" altLang="en-US" dirty="0">
                <a:solidFill>
                  <a:srgbClr val="009900"/>
                </a:solidFill>
                <a:ea typeface="宋体" panose="02010600030101010101" pitchFamily="2" charset="-122"/>
              </a:rPr>
              <a:t>码保存在</a:t>
            </a:r>
            <a:r>
              <a:rPr lang="en-US" altLang="zh-CN" dirty="0">
                <a:solidFill>
                  <a:srgbClr val="009900"/>
                </a:solidFill>
                <a:ea typeface="宋体" panose="02010600030101010101" pitchFamily="2" charset="-122"/>
              </a:rPr>
              <a:t>R0 </a:t>
            </a:r>
            <a:r>
              <a:rPr lang="zh-CN" altLang="en-US" dirty="0">
                <a:solidFill>
                  <a:srgbClr val="009900"/>
                </a:solidFill>
                <a:ea typeface="宋体" panose="02010600030101010101" pitchFamily="2" charset="-122"/>
              </a:rPr>
              <a:t>）</a:t>
            </a:r>
            <a:r>
              <a:rPr lang="zh-CN" altLang="en-US" dirty="0">
                <a:ea typeface="宋体" panose="02010600030101010101" pitchFamily="2" charset="-122"/>
              </a:rPr>
              <a:t>在一个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字符串</a:t>
            </a: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 R1 </a:t>
            </a:r>
            <a:r>
              <a:rPr lang="zh-CN" altLang="en-US" dirty="0">
                <a:solidFill>
                  <a:srgbClr val="CE0000"/>
                </a:solidFill>
                <a:ea typeface="宋体" panose="02010600030101010101" pitchFamily="2" charset="-122"/>
              </a:rPr>
              <a:t>指向字符串首地址</a:t>
            </a:r>
            <a:r>
              <a:rPr lang="zh-CN" altLang="en-US" dirty="0">
                <a:ea typeface="宋体" panose="02010600030101010101" pitchFamily="2" charset="-122"/>
              </a:rPr>
              <a:t>）中第一次出现的位置；返回所在内存地址信息在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R2 </a:t>
            </a:r>
            <a:r>
              <a:rPr lang="zh-CN" altLang="en-US" dirty="0">
                <a:ea typeface="宋体" panose="02010600030101010101" pitchFamily="2" charset="-122"/>
              </a:rPr>
              <a:t>（内存位置如果指向</a:t>
            </a:r>
            <a:r>
              <a:rPr lang="en-US" altLang="zh-CN" dirty="0">
                <a:ea typeface="宋体" panose="02010600030101010101" pitchFamily="2" charset="-122"/>
              </a:rPr>
              <a:t>NULL</a:t>
            </a:r>
            <a:r>
              <a:rPr lang="zh-CN" altLang="en-US" dirty="0">
                <a:ea typeface="宋体" panose="02010600030101010101" pitchFamily="2" charset="-122"/>
              </a:rPr>
              <a:t>表示没有该字符出现）。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571500" lvl="1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ea typeface="宋体" panose="02010600030101010101" pitchFamily="2" charset="-122"/>
              </a:rPr>
              <a:t>(2)</a:t>
            </a:r>
            <a:r>
              <a:rPr lang="zh-CN" altLang="en-US" dirty="0">
                <a:ea typeface="宋体" panose="02010600030101010101" pitchFamily="2" charset="-122"/>
              </a:rPr>
              <a:t>使用</a:t>
            </a:r>
            <a:r>
              <a:rPr lang="en-US" altLang="zh-CN" dirty="0">
                <a:ea typeface="宋体" panose="02010600030101010101" pitchFamily="2" charset="-122"/>
              </a:rPr>
              <a:t>FirstChar</a:t>
            </a:r>
            <a:r>
              <a:rPr lang="zh-CN" altLang="en-US" dirty="0">
                <a:ea typeface="宋体" panose="02010600030101010101" pitchFamily="2" charset="-122"/>
              </a:rPr>
              <a:t>来实现算法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CountChar</a:t>
            </a:r>
            <a:r>
              <a:rPr lang="zh-CN" altLang="en-US" dirty="0">
                <a:ea typeface="宋体" panose="02010600030101010101" pitchFamily="2" charset="-122"/>
              </a:rPr>
              <a:t>，实现以下功能</a:t>
            </a:r>
            <a:r>
              <a:rPr lang="en-US" altLang="zh-CN" dirty="0">
                <a:ea typeface="宋体" panose="02010600030101010101" pitchFamily="2" charset="-122"/>
              </a:rPr>
              <a:t>:</a:t>
            </a:r>
            <a:endParaRPr lang="en-US" altLang="zh-CN" dirty="0">
              <a:ea typeface="宋体" panose="02010600030101010101" pitchFamily="2" charset="-122"/>
            </a:endParaRPr>
          </a:p>
          <a:p>
            <a:pPr marL="571500" lvl="1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计算一个</a:t>
            </a:r>
            <a:r>
              <a:rPr lang="zh-CN" altLang="en-US" dirty="0">
                <a:solidFill>
                  <a:srgbClr val="009900"/>
                </a:solidFill>
                <a:ea typeface="宋体" panose="02010600030101010101" pitchFamily="2" charset="-122"/>
              </a:rPr>
              <a:t>给定字符（保存在</a:t>
            </a:r>
            <a:r>
              <a:rPr lang="en-US" altLang="zh-CN" dirty="0">
                <a:solidFill>
                  <a:srgbClr val="009900"/>
                </a:solidFill>
                <a:ea typeface="宋体" panose="02010600030101010101" pitchFamily="2" charset="-122"/>
              </a:rPr>
              <a:t>R0 </a:t>
            </a:r>
            <a:r>
              <a:rPr lang="zh-CN" altLang="en-US" dirty="0">
                <a:solidFill>
                  <a:srgbClr val="009900"/>
                </a:solidFill>
                <a:ea typeface="宋体" panose="02010600030101010101" pitchFamily="2" charset="-122"/>
              </a:rPr>
              <a:t>）</a:t>
            </a:r>
            <a:r>
              <a:rPr lang="zh-CN" altLang="en-US" dirty="0">
                <a:ea typeface="宋体" panose="02010600030101010101" pitchFamily="2" charset="-122"/>
              </a:rPr>
              <a:t>在一个</a:t>
            </a:r>
            <a:r>
              <a:rPr lang="zh-CN" altLang="en-US" dirty="0">
                <a:solidFill>
                  <a:srgbClr val="C00000"/>
                </a:solidFill>
                <a:ea typeface="宋体" panose="02010600030101010101" pitchFamily="2" charset="-122"/>
              </a:rPr>
              <a:t>字符串</a:t>
            </a:r>
            <a:r>
              <a:rPr lang="zh-CN" altLang="en-US" dirty="0">
                <a:ea typeface="宋体" panose="02010600030101010101" pitchFamily="2" charset="-122"/>
              </a:rPr>
              <a:t>（</a:t>
            </a:r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 R1 </a:t>
            </a:r>
            <a:r>
              <a:rPr lang="zh-CN" altLang="en-US" dirty="0">
                <a:solidFill>
                  <a:srgbClr val="CE0000"/>
                </a:solidFill>
                <a:ea typeface="宋体" panose="02010600030101010101" pitchFamily="2" charset="-122"/>
              </a:rPr>
              <a:t>指向</a:t>
            </a:r>
            <a:r>
              <a:rPr lang="zh-CN" altLang="en-US" dirty="0">
                <a:ea typeface="宋体" panose="02010600030101010101" pitchFamily="2" charset="-122"/>
              </a:rPr>
              <a:t>）中的出现次数；结果保存在在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R2</a:t>
            </a:r>
            <a:r>
              <a:rPr lang="zh-CN" altLang="en-US" dirty="0">
                <a:ea typeface="宋体" panose="02010600030101010101" pitchFamily="2" charset="-122"/>
              </a:rPr>
              <a:t>。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ea typeface="宋体" panose="02010600030101010101" pitchFamily="2" charset="-122"/>
              </a:rPr>
              <a:t>可以在不知道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FirstChar</a:t>
            </a:r>
            <a:r>
              <a:rPr lang="zh-CN" altLang="en-US" dirty="0">
                <a:ea typeface="宋体" panose="02010600030101010101" pitchFamily="2" charset="-122"/>
              </a:rPr>
              <a:t>实现的情况下写</a:t>
            </a:r>
            <a:r>
              <a:rPr lang="en-US" altLang="zh-CN" dirty="0">
                <a:solidFill>
                  <a:srgbClr val="0000FF"/>
                </a:solidFill>
                <a:ea typeface="宋体" panose="02010600030101010101" pitchFamily="2" charset="-122"/>
              </a:rPr>
              <a:t>CountChar</a:t>
            </a:r>
            <a:r>
              <a:rPr lang="zh-CN" altLang="en-US" dirty="0">
                <a:ea typeface="宋体" panose="02010600030101010101" pitchFamily="2" charset="-122"/>
              </a:rPr>
              <a:t>算法。</a:t>
            </a:r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CountChar Algorithm (using FirstChar)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55299" name="Group 27"/>
          <p:cNvGrpSpPr/>
          <p:nvPr/>
        </p:nvGrpSpPr>
        <p:grpSpPr>
          <a:xfrm>
            <a:off x="1752600" y="1295400"/>
            <a:ext cx="6919913" cy="5091113"/>
            <a:chOff x="1152" y="720"/>
            <a:chExt cx="4359" cy="3207"/>
          </a:xfrm>
        </p:grpSpPr>
        <p:sp>
          <p:nvSpPr>
            <p:cNvPr id="55300" name="Rectangle 4"/>
            <p:cNvSpPr/>
            <p:nvPr/>
          </p:nvSpPr>
          <p:spPr>
            <a:xfrm>
              <a:off x="1296" y="720"/>
              <a:ext cx="1104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save regs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301" name="Rectangle 5"/>
            <p:cNvSpPr/>
            <p:nvPr/>
          </p:nvSpPr>
          <p:spPr>
            <a:xfrm>
              <a:off x="1152" y="1392"/>
              <a:ext cx="1392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call FirstChar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302" name="Rectangle 6"/>
            <p:cNvSpPr/>
            <p:nvPr/>
          </p:nvSpPr>
          <p:spPr>
            <a:xfrm>
              <a:off x="1152" y="2064"/>
              <a:ext cx="1392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R3 &lt;- M(R2)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303" name="AutoShape 7"/>
            <p:cNvSpPr/>
            <p:nvPr/>
          </p:nvSpPr>
          <p:spPr>
            <a:xfrm>
              <a:off x="1392" y="2880"/>
              <a:ext cx="912" cy="912"/>
            </a:xfrm>
            <a:prstGeom prst="diamond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R3=0</a:t>
              </a:r>
              <a:r>
                <a:rPr lang="zh-CN" altLang="en-US" dirty="0">
                  <a:latin typeface="Tahoma" panose="020B0604030504040204" pitchFamily="34" charset="0"/>
                  <a:ea typeface="宋体" panose="02010600030101010101" pitchFamily="2" charset="-122"/>
                </a:rPr>
                <a:t>？</a:t>
              </a: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304" name="Rectangle 9"/>
            <p:cNvSpPr/>
            <p:nvPr/>
          </p:nvSpPr>
          <p:spPr>
            <a:xfrm>
              <a:off x="3216" y="768"/>
              <a:ext cx="1488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R1 &lt;- R2 + 1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305" name="Rectangle 10"/>
            <p:cNvSpPr/>
            <p:nvPr/>
          </p:nvSpPr>
          <p:spPr>
            <a:xfrm>
              <a:off x="3456" y="2592"/>
              <a:ext cx="1104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restore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algn="ctr" eaLnBrk="0" hangingPunct="0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regs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306" name="AutoShape 11"/>
            <p:cNvSpPr/>
            <p:nvPr/>
          </p:nvSpPr>
          <p:spPr>
            <a:xfrm>
              <a:off x="3408" y="3408"/>
              <a:ext cx="1200" cy="336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return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5307" name="AutoShape 12"/>
            <p:cNvCxnSpPr>
              <a:stCxn id="55303" idx="3"/>
              <a:endCxn id="55304" idx="1"/>
            </p:cNvCxnSpPr>
            <p:nvPr/>
          </p:nvCxnSpPr>
          <p:spPr>
            <a:xfrm flipV="1">
              <a:off x="2304" y="1008"/>
              <a:ext cx="912" cy="2328"/>
            </a:xfrm>
            <a:prstGeom prst="bentConnector3">
              <a:avLst>
                <a:gd name="adj1" fmla="val 64472"/>
              </a:avLst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55308" name="AutoShape 14"/>
            <p:cNvCxnSpPr>
              <a:stCxn id="55303" idx="2"/>
              <a:endCxn id="55305" idx="1"/>
            </p:cNvCxnSpPr>
            <p:nvPr/>
          </p:nvCxnSpPr>
          <p:spPr>
            <a:xfrm rot="5400000" flipH="1" flipV="1">
              <a:off x="2172" y="2508"/>
              <a:ext cx="960" cy="1608"/>
            </a:xfrm>
            <a:prstGeom prst="bentConnector4">
              <a:avLst>
                <a:gd name="adj1" fmla="val -15000"/>
                <a:gd name="adj2" fmla="val 80097"/>
              </a:avLst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55309" name="AutoShape 15"/>
            <p:cNvCxnSpPr>
              <a:stCxn id="55304" idx="2"/>
              <a:endCxn id="55301" idx="3"/>
            </p:cNvCxnSpPr>
            <p:nvPr/>
          </p:nvCxnSpPr>
          <p:spPr>
            <a:xfrm rot="5400000">
              <a:off x="3060" y="732"/>
              <a:ext cx="384" cy="1416"/>
            </a:xfrm>
            <a:prstGeom prst="bentConnector2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55310" name="AutoShape 17"/>
            <p:cNvCxnSpPr>
              <a:stCxn id="55305" idx="2"/>
              <a:endCxn id="55306" idx="0"/>
            </p:cNvCxnSpPr>
            <p:nvPr/>
          </p:nvCxnSpPr>
          <p:spPr>
            <a:xfrm>
              <a:off x="4008" y="3072"/>
              <a:ext cx="0" cy="336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311" name="AutoShape 18"/>
            <p:cNvCxnSpPr>
              <a:stCxn id="55302" idx="2"/>
              <a:endCxn id="55303" idx="0"/>
            </p:cNvCxnSpPr>
            <p:nvPr/>
          </p:nvCxnSpPr>
          <p:spPr>
            <a:xfrm>
              <a:off x="1848" y="2544"/>
              <a:ext cx="0" cy="336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312" name="AutoShape 19"/>
            <p:cNvCxnSpPr>
              <a:stCxn id="55300" idx="2"/>
              <a:endCxn id="55301" idx="0"/>
            </p:cNvCxnSpPr>
            <p:nvPr/>
          </p:nvCxnSpPr>
          <p:spPr>
            <a:xfrm>
              <a:off x="1848" y="1200"/>
              <a:ext cx="0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313" name="AutoShape 20"/>
            <p:cNvCxnSpPr>
              <a:stCxn id="55301" idx="2"/>
              <a:endCxn id="55302" idx="0"/>
            </p:cNvCxnSpPr>
            <p:nvPr/>
          </p:nvCxnSpPr>
          <p:spPr>
            <a:xfrm>
              <a:off x="1848" y="1872"/>
              <a:ext cx="0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5314" name="Text Box 21"/>
            <p:cNvSpPr txBox="1"/>
            <p:nvPr/>
          </p:nvSpPr>
          <p:spPr>
            <a:xfrm>
              <a:off x="2263" y="3092"/>
              <a:ext cx="27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en-US" altLang="zh-CN" sz="1800" dirty="0">
                  <a:latin typeface="Tahoma" panose="020B0604030504040204" pitchFamily="34" charset="0"/>
                  <a:ea typeface="宋体" panose="02010600030101010101" pitchFamily="2" charset="-122"/>
                </a:rPr>
                <a:t>no</a:t>
              </a:r>
              <a:endParaRPr lang="en-US" altLang="zh-CN" sz="18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315" name="Text Box 23"/>
            <p:cNvSpPr txBox="1"/>
            <p:nvPr/>
          </p:nvSpPr>
          <p:spPr>
            <a:xfrm>
              <a:off x="1989" y="3696"/>
              <a:ext cx="3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en-US" altLang="zh-CN" sz="1800" dirty="0">
                  <a:latin typeface="Tahoma" panose="020B0604030504040204" pitchFamily="34" charset="0"/>
                  <a:ea typeface="宋体" panose="02010600030101010101" pitchFamily="2" charset="-122"/>
                </a:rPr>
                <a:t>yes</a:t>
              </a:r>
              <a:endParaRPr lang="en-US" altLang="zh-CN" sz="18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316" name="Text Box 25"/>
            <p:cNvSpPr txBox="1"/>
            <p:nvPr/>
          </p:nvSpPr>
          <p:spPr>
            <a:xfrm>
              <a:off x="3504" y="1824"/>
              <a:ext cx="2007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en-US" altLang="zh-CN" i="1" dirty="0">
                  <a:solidFill>
                    <a:schemeClr val="accent2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rPr>
                <a:t>save R7,</a:t>
              </a:r>
              <a:br>
                <a:rPr lang="en-US" altLang="zh-CN" i="1" dirty="0">
                  <a:solidFill>
                    <a:schemeClr val="accent2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rPr>
              </a:br>
              <a:r>
                <a:rPr lang="en-US" altLang="zh-CN" i="1" dirty="0">
                  <a:solidFill>
                    <a:schemeClr val="accent2"/>
                  </a:solidFill>
                  <a:latin typeface="Franklin Gothic Book" panose="020B0503020102020204" pitchFamily="34" charset="0"/>
                  <a:ea typeface="宋体" panose="02010600030101010101" pitchFamily="2" charset="-122"/>
                </a:rPr>
                <a:t>since we’re using JSR</a:t>
              </a:r>
              <a:endParaRPr lang="en-US" altLang="zh-CN" i="1" dirty="0">
                <a:solidFill>
                  <a:schemeClr val="accent2"/>
                </a:solidFill>
                <a:latin typeface="Franklin Gothic Book" panose="020B05030201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317" name="Line 26"/>
            <p:cNvSpPr/>
            <p:nvPr/>
          </p:nvSpPr>
          <p:spPr>
            <a:xfrm flipH="1" flipV="1">
              <a:off x="2640" y="1776"/>
              <a:ext cx="1200" cy="240"/>
            </a:xfrm>
            <a:prstGeom prst="line">
              <a:avLst/>
            </a:prstGeom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CountChar Implementation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57347" name="Rectangle 3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715000"/>
          </a:xfrm>
        </p:spPr>
        <p:txBody>
          <a:bodyPr vert="horz" wrap="square" lIns="91440" tIns="45720" rIns="91440" bIns="45720" anchor="t" anchorCtr="0"/>
          <a:p>
            <a:pPr marL="0" indent="0">
              <a:lnSpc>
                <a:spcPct val="90000"/>
              </a:lnSpc>
            </a:pP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2000" b="0" i="1" dirty="0">
                <a:ea typeface="宋体" panose="02010600030101010101" pitchFamily="2" charset="-122"/>
              </a:rPr>
              <a:t>CountChar: subroutine to count occurrences of a char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CountChar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	R3, CCR3	; </a:t>
            </a:r>
            <a:r>
              <a:rPr lang="en-US" altLang="zh-CN" sz="2000" b="0" i="1" dirty="0">
                <a:solidFill>
                  <a:schemeClr val="tx1"/>
                </a:solidFill>
                <a:ea typeface="宋体" panose="02010600030101010101" pitchFamily="2" charset="-122"/>
              </a:rPr>
              <a:t>save registers</a:t>
            </a:r>
            <a:b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ST	R4, CCR4</a:t>
            </a:r>
            <a:b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ST	R7, CCR7	; </a:t>
            </a:r>
            <a:r>
              <a:rPr lang="en-US" altLang="zh-CN" sz="2000" b="0" i="1" dirty="0">
                <a:solidFill>
                  <a:schemeClr val="tx1"/>
                </a:solidFill>
                <a:ea typeface="宋体" panose="02010600030101010101" pitchFamily="2" charset="-122"/>
              </a:rPr>
              <a:t>JSR alters R7</a:t>
            </a:r>
            <a:b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ST	R1, CCR1	; </a:t>
            </a:r>
            <a:r>
              <a:rPr lang="en-US" altLang="zh-CN" sz="2000" b="0" i="1" dirty="0">
                <a:solidFill>
                  <a:schemeClr val="tx1"/>
                </a:solidFill>
                <a:ea typeface="宋体" panose="02010600030101010101" pitchFamily="2" charset="-122"/>
              </a:rPr>
              <a:t>save original string ptr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AND	R4, R4, #0	; </a:t>
            </a:r>
            <a:r>
              <a:rPr lang="en-US" altLang="zh-CN" sz="2000" b="0" i="1" dirty="0">
                <a:ea typeface="宋体" panose="02010600030101010101" pitchFamily="2" charset="-122"/>
              </a:rPr>
              <a:t>initialize count to zero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CC1	</a:t>
            </a: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JSR	FirstChar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; </a:t>
            </a:r>
            <a:r>
              <a:rPr lang="en-US" altLang="zh-CN" sz="2000" b="0" i="1" dirty="0">
                <a:ea typeface="宋体" panose="02010600030101010101" pitchFamily="2" charset="-122"/>
              </a:rPr>
              <a:t>find next occurrence (ptr in R2)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LDR	R3, R2, #0	; 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</a:rPr>
              <a:t>see if char or null</a:t>
            </a:r>
            <a:b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BRz	CC2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	; </a:t>
            </a:r>
            <a:r>
              <a:rPr lang="en-US" altLang="zh-CN" sz="2000" b="0" i="1" dirty="0">
                <a:ea typeface="宋体" panose="02010600030101010101" pitchFamily="2" charset="-122"/>
              </a:rPr>
              <a:t>if null, no more chars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ADD	R4, R4, #1	; </a:t>
            </a:r>
            <a:r>
              <a:rPr lang="en-US" altLang="zh-CN" sz="2000" b="0" i="1" dirty="0">
                <a:ea typeface="宋体" panose="02010600030101010101" pitchFamily="2" charset="-122"/>
              </a:rPr>
              <a:t>increment count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ADD	R1, R2, #1	; </a:t>
            </a:r>
            <a:r>
              <a:rPr lang="en-US" altLang="zh-CN" sz="2000" b="0" i="1" dirty="0">
                <a:solidFill>
                  <a:schemeClr val="accent1"/>
                </a:solidFill>
                <a:ea typeface="宋体" panose="02010600030101010101" pitchFamily="2" charset="-122"/>
              </a:rPr>
              <a:t>point to next char in string</a:t>
            </a:r>
            <a:r>
              <a:rPr lang="en-US" altLang="zh-CN" sz="2000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	BRnzp	CC1</a:t>
            </a:r>
            <a:br>
              <a:rPr lang="en-US" altLang="zh-CN" sz="2000" dirty="0">
                <a:solidFill>
                  <a:schemeClr val="accent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CC2	</a:t>
            </a: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ADD	R2, R4, #0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2000" b="0" i="1" dirty="0">
                <a:solidFill>
                  <a:schemeClr val="accent2"/>
                </a:solidFill>
                <a:ea typeface="宋体" panose="02010600030101010101" pitchFamily="2" charset="-122"/>
              </a:rPr>
              <a:t>move return val (count) to R2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LD	R3, CCR3	; </a:t>
            </a:r>
            <a:r>
              <a:rPr lang="en-US" altLang="zh-CN" sz="2000" b="0" i="1" dirty="0">
                <a:ea typeface="宋体" panose="02010600030101010101" pitchFamily="2" charset="-122"/>
              </a:rPr>
              <a:t>restore regs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LD	R4, CCR4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LD	R1, CCR1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LD	R7, CCR7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RET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		; </a:t>
            </a:r>
            <a:r>
              <a:rPr lang="en-US" altLang="zh-CN" sz="2000" b="0" i="1" dirty="0">
                <a:ea typeface="宋体" panose="02010600030101010101" pitchFamily="2" charset="-122"/>
              </a:rPr>
              <a:t>and return</a:t>
            </a:r>
            <a:endParaRPr lang="en-US" altLang="zh-CN" sz="2000" b="0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FirstChar Algorithm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grpSp>
        <p:nvGrpSpPr>
          <p:cNvPr id="58371" name="Group 30"/>
          <p:cNvGrpSpPr/>
          <p:nvPr/>
        </p:nvGrpSpPr>
        <p:grpSpPr>
          <a:xfrm>
            <a:off x="1600200" y="1066800"/>
            <a:ext cx="5702300" cy="5395913"/>
            <a:chOff x="1152" y="528"/>
            <a:chExt cx="3592" cy="3399"/>
          </a:xfrm>
        </p:grpSpPr>
        <p:sp>
          <p:nvSpPr>
            <p:cNvPr id="58372" name="Rectangle 3"/>
            <p:cNvSpPr/>
            <p:nvPr/>
          </p:nvSpPr>
          <p:spPr>
            <a:xfrm>
              <a:off x="1296" y="720"/>
              <a:ext cx="1104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save regs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73" name="Rectangle 4"/>
            <p:cNvSpPr/>
            <p:nvPr/>
          </p:nvSpPr>
          <p:spPr>
            <a:xfrm>
              <a:off x="1296" y="1392"/>
              <a:ext cx="1104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R2 &lt;- R1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74" name="Rectangle 5"/>
            <p:cNvSpPr/>
            <p:nvPr/>
          </p:nvSpPr>
          <p:spPr>
            <a:xfrm>
              <a:off x="1152" y="2064"/>
              <a:ext cx="1392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R3 &lt;- M(R2)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75" name="AutoShape 6"/>
            <p:cNvSpPr/>
            <p:nvPr/>
          </p:nvSpPr>
          <p:spPr>
            <a:xfrm>
              <a:off x="1392" y="2880"/>
              <a:ext cx="912" cy="912"/>
            </a:xfrm>
            <a:prstGeom prst="diamond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R3=0</a:t>
              </a:r>
              <a:r>
                <a:rPr lang="zh-CN" altLang="en-US" dirty="0">
                  <a:latin typeface="Tahoma" panose="020B0604030504040204" pitchFamily="34" charset="0"/>
                  <a:ea typeface="宋体" panose="02010600030101010101" pitchFamily="2" charset="-122"/>
                </a:rPr>
                <a:t>？</a:t>
              </a: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76" name="AutoShape 8"/>
            <p:cNvSpPr/>
            <p:nvPr/>
          </p:nvSpPr>
          <p:spPr>
            <a:xfrm>
              <a:off x="3504" y="528"/>
              <a:ext cx="912" cy="912"/>
            </a:xfrm>
            <a:prstGeom prst="diamond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R3=R0</a:t>
              </a:r>
              <a:r>
                <a:rPr lang="zh-CN" altLang="en-US" dirty="0">
                  <a:latin typeface="Tahoma" panose="020B0604030504040204" pitchFamily="34" charset="0"/>
                  <a:ea typeface="宋体" panose="02010600030101010101" pitchFamily="2" charset="-122"/>
                </a:rPr>
                <a:t>？</a:t>
              </a:r>
              <a:endParaRPr lang="zh-CN" altLang="en-US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77" name="Rectangle 9"/>
            <p:cNvSpPr/>
            <p:nvPr/>
          </p:nvSpPr>
          <p:spPr>
            <a:xfrm>
              <a:off x="3216" y="1680"/>
              <a:ext cx="1488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R2 &lt;- R2 + 1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78" name="Rectangle 10"/>
            <p:cNvSpPr/>
            <p:nvPr/>
          </p:nvSpPr>
          <p:spPr>
            <a:xfrm>
              <a:off x="3456" y="2592"/>
              <a:ext cx="1104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restore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  <a:p>
              <a:pPr algn="ctr" eaLnBrk="0" hangingPunct="0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regs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79" name="AutoShape 12"/>
            <p:cNvSpPr/>
            <p:nvPr/>
          </p:nvSpPr>
          <p:spPr>
            <a:xfrm>
              <a:off x="3408" y="3408"/>
              <a:ext cx="1200" cy="336"/>
            </a:xfrm>
            <a:prstGeom prst="roundRect">
              <a:avLst>
                <a:gd name="adj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 eaLnBrk="0" hangingPunct="0"/>
              <a:r>
                <a:rPr lang="en-US" altLang="zh-CN" dirty="0">
                  <a:latin typeface="Tahoma" panose="020B0604030504040204" pitchFamily="34" charset="0"/>
                  <a:ea typeface="宋体" panose="02010600030101010101" pitchFamily="2" charset="-122"/>
                </a:rPr>
                <a:t>return</a:t>
              </a:r>
              <a:endParaRPr lang="en-US" altLang="zh-CN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58380" name="AutoShape 16"/>
            <p:cNvCxnSpPr>
              <a:stCxn id="58375" idx="3"/>
              <a:endCxn id="58376" idx="1"/>
            </p:cNvCxnSpPr>
            <p:nvPr/>
          </p:nvCxnSpPr>
          <p:spPr>
            <a:xfrm flipV="1">
              <a:off x="2304" y="984"/>
              <a:ext cx="1200" cy="2352"/>
            </a:xfrm>
            <a:prstGeom prst="bentConnector3">
              <a:avLst>
                <a:gd name="adj1" fmla="val 50000"/>
              </a:avLst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58381" name="AutoShape 17"/>
            <p:cNvCxnSpPr>
              <a:stCxn id="58376" idx="2"/>
              <a:endCxn id="58377" idx="0"/>
            </p:cNvCxnSpPr>
            <p:nvPr/>
          </p:nvCxnSpPr>
          <p:spPr>
            <a:xfrm>
              <a:off x="3960" y="1440"/>
              <a:ext cx="0" cy="24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382" name="AutoShape 18"/>
            <p:cNvCxnSpPr>
              <a:stCxn id="58375" idx="2"/>
              <a:endCxn id="58378" idx="1"/>
            </p:cNvCxnSpPr>
            <p:nvPr/>
          </p:nvCxnSpPr>
          <p:spPr>
            <a:xfrm rot="5400000" flipH="1" flipV="1">
              <a:off x="2172" y="2508"/>
              <a:ext cx="960" cy="1608"/>
            </a:xfrm>
            <a:prstGeom prst="bentConnector4">
              <a:avLst>
                <a:gd name="adj1" fmla="val -15000"/>
                <a:gd name="adj2" fmla="val 80097"/>
              </a:avLst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58383" name="AutoShape 19"/>
            <p:cNvCxnSpPr>
              <a:stCxn id="58377" idx="2"/>
              <a:endCxn id="58374" idx="3"/>
            </p:cNvCxnSpPr>
            <p:nvPr/>
          </p:nvCxnSpPr>
          <p:spPr>
            <a:xfrm rot="5400000">
              <a:off x="3180" y="1524"/>
              <a:ext cx="144" cy="1416"/>
            </a:xfrm>
            <a:prstGeom prst="bentConnector2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58384" name="AutoShape 20"/>
            <p:cNvCxnSpPr>
              <a:stCxn id="58376" idx="3"/>
              <a:endCxn id="58378" idx="3"/>
            </p:cNvCxnSpPr>
            <p:nvPr/>
          </p:nvCxnSpPr>
          <p:spPr>
            <a:xfrm>
              <a:off x="4416" y="984"/>
              <a:ext cx="144" cy="1848"/>
            </a:xfrm>
            <a:prstGeom prst="bentConnector3">
              <a:avLst>
                <a:gd name="adj1" fmla="val 446528"/>
              </a:avLst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triangle" w="med" len="med"/>
            </a:ln>
          </p:spPr>
        </p:cxnSp>
        <p:cxnSp>
          <p:nvCxnSpPr>
            <p:cNvPr id="58385" name="AutoShape 21"/>
            <p:cNvCxnSpPr>
              <a:stCxn id="58378" idx="2"/>
              <a:endCxn id="58379" idx="0"/>
            </p:cNvCxnSpPr>
            <p:nvPr/>
          </p:nvCxnSpPr>
          <p:spPr>
            <a:xfrm>
              <a:off x="4008" y="3072"/>
              <a:ext cx="0" cy="336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386" name="AutoShape 22"/>
            <p:cNvCxnSpPr>
              <a:stCxn id="58374" idx="2"/>
              <a:endCxn id="58375" idx="0"/>
            </p:cNvCxnSpPr>
            <p:nvPr/>
          </p:nvCxnSpPr>
          <p:spPr>
            <a:xfrm>
              <a:off x="1848" y="2544"/>
              <a:ext cx="0" cy="336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387" name="AutoShape 23"/>
            <p:cNvCxnSpPr>
              <a:stCxn id="58372" idx="2"/>
              <a:endCxn id="58373" idx="0"/>
            </p:cNvCxnSpPr>
            <p:nvPr/>
          </p:nvCxnSpPr>
          <p:spPr>
            <a:xfrm>
              <a:off x="1848" y="1200"/>
              <a:ext cx="0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8388" name="AutoShape 25"/>
            <p:cNvCxnSpPr>
              <a:stCxn id="58373" idx="2"/>
              <a:endCxn id="58374" idx="0"/>
            </p:cNvCxnSpPr>
            <p:nvPr/>
          </p:nvCxnSpPr>
          <p:spPr>
            <a:xfrm>
              <a:off x="1848" y="1872"/>
              <a:ext cx="0" cy="19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8389" name="Text Box 26"/>
            <p:cNvSpPr txBox="1"/>
            <p:nvPr/>
          </p:nvSpPr>
          <p:spPr>
            <a:xfrm>
              <a:off x="2263" y="3092"/>
              <a:ext cx="27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en-US" altLang="zh-CN" sz="1800" dirty="0">
                  <a:latin typeface="Tahoma" panose="020B0604030504040204" pitchFamily="34" charset="0"/>
                  <a:ea typeface="宋体" panose="02010600030101010101" pitchFamily="2" charset="-122"/>
                </a:rPr>
                <a:t>no</a:t>
              </a:r>
              <a:endParaRPr lang="en-US" altLang="zh-CN" sz="18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90" name="Text Box 27"/>
            <p:cNvSpPr txBox="1"/>
            <p:nvPr/>
          </p:nvSpPr>
          <p:spPr>
            <a:xfrm>
              <a:off x="3984" y="1392"/>
              <a:ext cx="27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en-US" altLang="zh-CN" sz="1800" dirty="0">
                  <a:latin typeface="Tahoma" panose="020B0604030504040204" pitchFamily="34" charset="0"/>
                  <a:ea typeface="宋体" panose="02010600030101010101" pitchFamily="2" charset="-122"/>
                </a:rPr>
                <a:t>no</a:t>
              </a:r>
              <a:endParaRPr lang="en-US" altLang="zh-CN" sz="18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91" name="Text Box 28"/>
            <p:cNvSpPr txBox="1"/>
            <p:nvPr/>
          </p:nvSpPr>
          <p:spPr>
            <a:xfrm>
              <a:off x="1989" y="3696"/>
              <a:ext cx="3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en-US" altLang="zh-CN" sz="1800" dirty="0">
                  <a:latin typeface="Tahoma" panose="020B0604030504040204" pitchFamily="34" charset="0"/>
                  <a:ea typeface="宋体" panose="02010600030101010101" pitchFamily="2" charset="-122"/>
                </a:rPr>
                <a:t>yes</a:t>
              </a:r>
              <a:endParaRPr lang="en-US" altLang="zh-CN" sz="18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392" name="Text Box 29"/>
            <p:cNvSpPr txBox="1"/>
            <p:nvPr/>
          </p:nvSpPr>
          <p:spPr>
            <a:xfrm>
              <a:off x="4416" y="768"/>
              <a:ext cx="328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algn="ctr" eaLnBrk="0" hangingPunct="0"/>
              <a:r>
                <a:rPr lang="en-US" altLang="zh-CN" sz="1800" dirty="0">
                  <a:latin typeface="Tahoma" panose="020B0604030504040204" pitchFamily="34" charset="0"/>
                  <a:ea typeface="宋体" panose="02010600030101010101" pitchFamily="2" charset="-122"/>
                </a:rPr>
                <a:t>yes</a:t>
              </a:r>
              <a:endParaRPr lang="en-US" altLang="zh-CN" sz="1800" dirty="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FirstChar Implementation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715000"/>
          </a:xfrm>
        </p:spPr>
        <p:txBody>
          <a:bodyPr vert="horz" wrap="square" lIns="91440" tIns="45720" rIns="91440" bIns="45720" anchor="t" anchorCtr="0"/>
          <a:p>
            <a:pPr marL="0" indent="0"/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2000" b="0" i="1" dirty="0">
                <a:ea typeface="宋体" panose="02010600030101010101" pitchFamily="2" charset="-122"/>
              </a:rPr>
              <a:t>FirstChar: subroutine to find first occurrence of a char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FirstChar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ST	R3, FCR3	;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save registers</a:t>
            </a:r>
            <a:b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ST	R4, FCR4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; </a:t>
            </a:r>
            <a:r>
              <a:rPr lang="en-US" altLang="zh-CN" sz="2000" b="0" i="1" dirty="0">
                <a:solidFill>
                  <a:schemeClr val="accent2"/>
                </a:solidFill>
                <a:ea typeface="宋体" panose="02010600030101010101" pitchFamily="2" charset="-122"/>
              </a:rPr>
              <a:t>save original char</a:t>
            </a:r>
            <a:b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NOT	R4, R0	; </a:t>
            </a:r>
            <a:r>
              <a:rPr lang="en-US" altLang="zh-CN" sz="2000" b="0" i="1" dirty="0">
                <a:ea typeface="宋体" panose="02010600030101010101" pitchFamily="2" charset="-122"/>
              </a:rPr>
              <a:t>negate R0 for comparisons</a:t>
            </a:r>
            <a:br>
              <a:rPr lang="en-US" altLang="zh-CN" sz="2000" b="0" i="1" dirty="0"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ADD	R4, R4, #1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ADD	R2, R1, #0	; </a:t>
            </a:r>
            <a:r>
              <a:rPr lang="en-US" altLang="zh-CN" sz="2000" b="0" i="1" dirty="0">
                <a:ea typeface="宋体" panose="02010600030101010101" pitchFamily="2" charset="-122"/>
              </a:rPr>
              <a:t>initialize ptr to beginning of string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FC1	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LDR	R3, R2, #0	; </a:t>
            </a:r>
            <a:r>
              <a:rPr lang="en-US" altLang="zh-CN" sz="2000" b="0" i="1" dirty="0">
                <a:solidFill>
                  <a:srgbClr val="FF0000"/>
                </a:solidFill>
                <a:ea typeface="宋体" panose="02010600030101010101" pitchFamily="2" charset="-122"/>
              </a:rPr>
              <a:t>read character</a:t>
            </a:r>
            <a:br>
              <a:rPr lang="en-US" altLang="zh-CN" sz="2000" b="0" i="1" dirty="0">
                <a:solidFill>
                  <a:srgbClr val="FF0000"/>
                </a:solidFill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BRz	FC2		; </a:t>
            </a:r>
            <a:r>
              <a:rPr lang="en-US" altLang="zh-CN" sz="2000" b="0" i="1" dirty="0">
                <a:solidFill>
                  <a:srgbClr val="FF0000"/>
                </a:solidFill>
                <a:ea typeface="宋体" panose="02010600030101010101" pitchFamily="2" charset="-122"/>
              </a:rPr>
              <a:t>if null, we’re done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ADD	R3, R3, R4	; </a:t>
            </a:r>
            <a:r>
              <a:rPr lang="en-US" altLang="zh-CN" sz="2000" b="0" i="1" dirty="0">
                <a:solidFill>
                  <a:srgbClr val="00B050"/>
                </a:solidFill>
                <a:ea typeface="宋体" panose="02010600030101010101" pitchFamily="2" charset="-122"/>
              </a:rPr>
              <a:t>see if matches input char</a:t>
            </a:r>
            <a:b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BRz	FC2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; </a:t>
            </a:r>
            <a:r>
              <a:rPr lang="en-US" altLang="zh-CN" sz="2000" b="0" i="1" dirty="0">
                <a:solidFill>
                  <a:srgbClr val="00B050"/>
                </a:solidFill>
                <a:ea typeface="宋体" panose="02010600030101010101" pitchFamily="2" charset="-122"/>
              </a:rPr>
              <a:t>if yes, we’re done</a:t>
            </a:r>
            <a:br>
              <a:rPr lang="en-US" altLang="zh-CN" sz="2000" dirty="0">
                <a:solidFill>
                  <a:srgbClr val="00B050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ADD	R2, R2, #1	; </a:t>
            </a:r>
            <a:r>
              <a:rPr lang="en-US" altLang="zh-CN" sz="2000" b="0" i="1" dirty="0">
                <a:ea typeface="宋体" panose="02010600030101010101" pitchFamily="2" charset="-122"/>
              </a:rPr>
              <a:t>increment pointer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BRnzp	FC1</a:t>
            </a:r>
            <a:b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FC2	LD	R3, FCR3	; </a:t>
            </a:r>
            <a:r>
              <a:rPr lang="en-US" altLang="zh-CN" sz="2000" dirty="0">
                <a:solidFill>
                  <a:schemeClr val="accent2"/>
                </a:solidFill>
                <a:ea typeface="宋体" panose="02010600030101010101" pitchFamily="2" charset="-122"/>
              </a:rPr>
              <a:t>restore registers</a:t>
            </a:r>
            <a:b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	LD	R4, FCR4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	; </a:t>
            </a:r>
            <a:br>
              <a:rPr lang="en-US" altLang="zh-CN" sz="2000" b="0" i="1" dirty="0">
                <a:ea typeface="宋体" panose="02010600030101010101" pitchFamily="2" charset="-122"/>
              </a:rPr>
            </a:br>
            <a:r>
              <a:rPr lang="en-US" altLang="zh-CN" sz="2000" b="0" i="1" dirty="0"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latin typeface="Courier New" panose="02070309020205020404" pitchFamily="49" charset="0"/>
                <a:ea typeface="宋体" panose="02010600030101010101" pitchFamily="2" charset="-122"/>
              </a:rPr>
              <a:t>RET			; </a:t>
            </a:r>
            <a:r>
              <a:rPr lang="en-US" altLang="zh-CN" sz="2000" b="0" i="1" dirty="0">
                <a:ea typeface="宋体" panose="02010600030101010101" pitchFamily="2" charset="-122"/>
              </a:rPr>
              <a:t>and return</a:t>
            </a:r>
            <a:endParaRPr lang="en-US" altLang="zh-CN" sz="2000" b="0" i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标题 1"/>
          <p:cNvSpPr>
            <a:spLocks noGrp="1"/>
          </p:cNvSpPr>
          <p:nvPr>
            <p:ph type="title"/>
          </p:nvPr>
        </p:nvSpPr>
        <p:spPr>
          <a:xfrm>
            <a:off x="228600" y="332740"/>
            <a:ext cx="8686800" cy="533400"/>
          </a:xfrm>
        </p:spPr>
        <p:txBody>
          <a:bodyPr vert="horz" wrap="square" lIns="91440" tIns="45720" rIns="91440" bIns="45720" anchor="ctr" anchorCtr="0"/>
          <a:p>
            <a:r>
              <a:rPr lang="zh-CN" altLang="en-US" dirty="0">
                <a:ea typeface="宋体" panose="02010600030101010101" pitchFamily="2" charset="-122"/>
              </a:rPr>
              <a:t>例子：计算标量积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1442" name="内容占位符 2"/>
          <p:cNvSpPr>
            <a:spLocks noGrp="1"/>
          </p:cNvSpPr>
          <p:nvPr>
            <p:ph idx="1"/>
          </p:nvPr>
        </p:nvSpPr>
        <p:spPr>
          <a:xfrm>
            <a:off x="323850" y="975995"/>
            <a:ext cx="8686800" cy="5238750"/>
          </a:xfrm>
        </p:spPr>
        <p:txBody>
          <a:bodyPr vert="horz" wrap="square" lIns="91440" tIns="45720" rIns="91440" bIns="45720" anchor="t" anchorCtr="0"/>
          <a:p>
            <a:pPr marL="0" indent="0"/>
            <a:r>
              <a:rPr lang="zh-CN" altLang="en-US" dirty="0">
                <a:ea typeface="宋体" panose="02010600030101010101" pitchFamily="2" charset="-122"/>
              </a:rPr>
              <a:t>标量积的定义：</a:t>
            </a:r>
            <a:r>
              <a:rPr lang="en-US" altLang="zh-CN" dirty="0">
                <a:ea typeface="宋体" panose="02010600030101010101" pitchFamily="2" charset="-122"/>
              </a:rPr>
              <a:t>DP=sum (X[i] * Y[i]) for i=0 to n-1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zh-CN" altLang="en-US" dirty="0">
                <a:ea typeface="宋体" panose="02010600030101010101" pitchFamily="2" charset="-122"/>
              </a:rPr>
              <a:t>调用子程序</a:t>
            </a:r>
            <a:r>
              <a:rPr lang="en-US" altLang="zh-CN" dirty="0">
                <a:ea typeface="宋体" panose="02010600030101010101" pitchFamily="2" charset="-122"/>
              </a:rPr>
              <a:t>PROD</a:t>
            </a:r>
            <a:r>
              <a:rPr lang="zh-CN" altLang="en-US" dirty="0">
                <a:ea typeface="宋体" panose="02010600030101010101" pitchFamily="2" charset="-122"/>
              </a:rPr>
              <a:t>完成：</a:t>
            </a:r>
            <a:r>
              <a:rPr lang="en-US" altLang="zh-CN" dirty="0">
                <a:ea typeface="宋体" panose="02010600030101010101" pitchFamily="2" charset="-122"/>
              </a:rPr>
              <a:t>Mutliply R4 by R5 and add the result to R0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zh-CN" altLang="en-US" dirty="0">
                <a:ea typeface="宋体" panose="02010600030101010101" pitchFamily="2" charset="-122"/>
              </a:rPr>
              <a:t>数据区定义</a:t>
            </a:r>
            <a:r>
              <a:rPr lang="en-US" altLang="zh-CN" dirty="0">
                <a:ea typeface="宋体" panose="02010600030101010101" pitchFamily="2" charset="-122"/>
              </a:rPr>
              <a:t> ;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COUNT	.FILL #6</a:t>
            </a:r>
            <a:endParaRPr lang="zh-CN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X	.FILL #31 	; X[0]</a:t>
            </a:r>
            <a:endParaRPr lang="zh-CN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.FILL #-12	; X[1] </a:t>
            </a:r>
            <a:endParaRPr lang="zh-CN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.FILL #65	; X[2]</a:t>
            </a:r>
            <a:endParaRPr lang="zh-CN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.FILL #27	; X[3]</a:t>
            </a:r>
            <a:endParaRPr lang="zh-CN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.FILL #34	; X[4]</a:t>
            </a:r>
            <a:endParaRPr lang="zh-CN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.FILL #-43	; X[5]</a:t>
            </a:r>
            <a:endParaRPr lang="zh-CN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Y	.FILL #22	; Y[0]</a:t>
            </a:r>
            <a:endParaRPr lang="zh-CN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.FILL #-8	; Y[1]</a:t>
            </a:r>
            <a:endParaRPr lang="zh-CN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.FILL #-57	; Y[2]</a:t>
            </a:r>
            <a:endParaRPr lang="zh-CN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.FILL #33	; Y[3]</a:t>
            </a:r>
            <a:endParaRPr lang="zh-CN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.FILL #70	; Y[4]</a:t>
            </a:r>
            <a:endParaRPr lang="zh-CN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.FILL #-53	; Y[5]</a:t>
            </a:r>
            <a:endParaRPr lang="zh-CN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DOTPROD	.FILL #0</a:t>
            </a:r>
            <a:endParaRPr lang="zh-CN" altLang="zh-CN" sz="1200" dirty="0">
              <a:ea typeface="宋体" panose="02010600030101010101" pitchFamily="2" charset="-122"/>
            </a:endParaRPr>
          </a:p>
        </p:txBody>
      </p:sp>
      <p:sp>
        <p:nvSpPr>
          <p:cNvPr id="6144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Example code: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2466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467" name="内容占位符 4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310188"/>
          </a:xfrm>
        </p:spPr>
        <p:txBody>
          <a:bodyPr vert="horz" wrap="square" lIns="91440" tIns="45720" rIns="91440" bIns="45720" anchor="t" anchorCtr="0"/>
          <a:p>
            <a:pPr marL="0" indent="0"/>
            <a:r>
              <a:rPr lang="en-US" altLang="zh-CN" sz="1600" dirty="0">
                <a:ea typeface="宋体" panose="02010600030101010101" pitchFamily="2" charset="-122"/>
              </a:rPr>
              <a:t>	.ORIG x3000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ea typeface="宋体" panose="02010600030101010101" pitchFamily="2" charset="-122"/>
              </a:rPr>
              <a:t>	</a:t>
            </a:r>
            <a:r>
              <a:rPr lang="en-US" altLang="zh-CN" sz="1600" dirty="0">
                <a:solidFill>
                  <a:schemeClr val="accent2"/>
                </a:solidFill>
                <a:ea typeface="宋体" panose="02010600030101010101" pitchFamily="2" charset="-122"/>
              </a:rPr>
              <a:t>AND R0,R0,#0 ; Zero dot product</a:t>
            </a:r>
            <a:endParaRPr lang="en-US" altLang="zh-CN" sz="16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solidFill>
                  <a:schemeClr val="accent2"/>
                </a:solidFill>
                <a:ea typeface="宋体" panose="02010600030101010101" pitchFamily="2" charset="-122"/>
              </a:rPr>
              <a:t>	LEA R2,X	</a:t>
            </a:r>
            <a:endParaRPr lang="en-US" altLang="zh-CN" sz="16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solidFill>
                  <a:schemeClr val="accent2"/>
                </a:solidFill>
                <a:ea typeface="宋体" panose="02010600030101010101" pitchFamily="2" charset="-122"/>
              </a:rPr>
              <a:t>	LEA R3,Y	</a:t>
            </a:r>
            <a:endParaRPr lang="en-US" altLang="zh-CN" sz="16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solidFill>
                  <a:schemeClr val="accent2"/>
                </a:solidFill>
                <a:ea typeface="宋体" panose="02010600030101010101" pitchFamily="2" charset="-122"/>
              </a:rPr>
              <a:t>	LD  R1,COUNT</a:t>
            </a:r>
            <a:endParaRPr lang="en-US" altLang="zh-CN" sz="16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solidFill>
                  <a:schemeClr val="accent2"/>
                </a:solidFill>
                <a:ea typeface="宋体" panose="02010600030101010101" pitchFamily="2" charset="-122"/>
              </a:rPr>
              <a:t>	ADD R1,R1, #-1 ; Start i at n-1</a:t>
            </a:r>
            <a:r>
              <a:rPr lang="en-US" altLang="zh-CN" sz="1600" dirty="0">
                <a:ea typeface="宋体" panose="02010600030101010101" pitchFamily="2" charset="-122"/>
              </a:rPr>
              <a:t>	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ea typeface="宋体" panose="02010600030101010101" pitchFamily="2" charset="-122"/>
              </a:rPr>
              <a:t>	BRn DONE ; Check for n=0	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ea typeface="宋体" panose="02010600030101010101" pitchFamily="2" charset="-122"/>
              </a:rPr>
              <a:t>	ADD R2,R2,R1	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ea typeface="宋体" panose="02010600030101010101" pitchFamily="2" charset="-122"/>
              </a:rPr>
              <a:t>	ADD R3,R3,R1	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ea typeface="宋体" panose="02010600030101010101" pitchFamily="2" charset="-122"/>
              </a:rPr>
              <a:t>LOOP	</a:t>
            </a:r>
            <a:r>
              <a:rPr lang="en-US" altLang="zh-CN" sz="1600" dirty="0">
                <a:solidFill>
                  <a:srgbClr val="FFC000"/>
                </a:solidFill>
                <a:ea typeface="宋体" panose="02010600030101010101" pitchFamily="2" charset="-122"/>
              </a:rPr>
              <a:t>LDR R4,R2, #0	</a:t>
            </a:r>
            <a:endParaRPr lang="en-US" altLang="zh-CN" sz="1600" dirty="0">
              <a:solidFill>
                <a:srgbClr val="FFC000"/>
              </a:solidFill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solidFill>
                  <a:srgbClr val="FFC000"/>
                </a:solidFill>
                <a:ea typeface="宋体" panose="02010600030101010101" pitchFamily="2" charset="-122"/>
              </a:rPr>
              <a:t>	LDR R5,R3, #0</a:t>
            </a:r>
            <a:r>
              <a:rPr lang="en-US" altLang="zh-CN" sz="1600" dirty="0">
                <a:ea typeface="宋体" panose="02010600030101010101" pitchFamily="2" charset="-122"/>
              </a:rPr>
              <a:t>	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ea typeface="宋体" panose="02010600030101010101" pitchFamily="2" charset="-122"/>
              </a:rPr>
              <a:t>	</a:t>
            </a:r>
            <a:r>
              <a:rPr lang="en-US" altLang="zh-CN" sz="1600" dirty="0">
                <a:solidFill>
                  <a:schemeClr val="accent1"/>
                </a:solidFill>
                <a:ea typeface="宋体" panose="02010600030101010101" pitchFamily="2" charset="-122"/>
              </a:rPr>
              <a:t>JSR PROD</a:t>
            </a:r>
            <a:r>
              <a:rPr lang="en-US" altLang="zh-CN" sz="1600" dirty="0">
                <a:ea typeface="宋体" panose="02010600030101010101" pitchFamily="2" charset="-122"/>
              </a:rPr>
              <a:t>	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ea typeface="宋体" panose="02010600030101010101" pitchFamily="2" charset="-122"/>
              </a:rPr>
              <a:t>	</a:t>
            </a:r>
            <a:r>
              <a:rPr lang="en-US" altLang="zh-CN" sz="1600" dirty="0">
                <a:solidFill>
                  <a:srgbClr val="FFC000"/>
                </a:solidFill>
                <a:ea typeface="宋体" panose="02010600030101010101" pitchFamily="2" charset="-122"/>
              </a:rPr>
              <a:t>ADD R2,R2, #-1</a:t>
            </a:r>
            <a:endParaRPr lang="en-US" altLang="zh-CN" sz="1600" dirty="0">
              <a:solidFill>
                <a:srgbClr val="FFC000"/>
              </a:solidFill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solidFill>
                  <a:srgbClr val="FFC000"/>
                </a:solidFill>
                <a:ea typeface="宋体" panose="02010600030101010101" pitchFamily="2" charset="-122"/>
              </a:rPr>
              <a:t>	ADD R3,R3, #-1</a:t>
            </a:r>
            <a:endParaRPr lang="en-US" altLang="zh-CN" sz="1600" dirty="0">
              <a:solidFill>
                <a:srgbClr val="FFC000"/>
              </a:solidFill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ea typeface="宋体" panose="02010600030101010101" pitchFamily="2" charset="-122"/>
              </a:rPr>
              <a:t>	ADD R1,R1, #-1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ea typeface="宋体" panose="02010600030101010101" pitchFamily="2" charset="-122"/>
              </a:rPr>
              <a:t>	BRzp LOOP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ea typeface="宋体" panose="02010600030101010101" pitchFamily="2" charset="-122"/>
              </a:rPr>
              <a:t>DONE	ST  R0,DOTPROD	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ea typeface="宋体" panose="02010600030101010101" pitchFamily="2" charset="-122"/>
              </a:rPr>
              <a:t>                HALT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89" name="标题 1"/>
          <p:cNvSpPr>
            <a:spLocks noGrp="1"/>
          </p:cNvSpPr>
          <p:nvPr>
            <p:ph type="title"/>
          </p:nvPr>
        </p:nvSpPr>
        <p:spPr>
          <a:xfrm>
            <a:off x="0" y="476250"/>
            <a:ext cx="9167813" cy="533400"/>
          </a:xfrm>
        </p:spPr>
        <p:txBody>
          <a:bodyPr vert="horz" wrap="square" lIns="91440" tIns="45720" rIns="91440" bIns="45720" anchor="ctr" anchorCtr="0"/>
          <a:p>
            <a:r>
              <a:rPr lang="zh-CN" altLang="en-US" sz="1800" dirty="0">
                <a:ea typeface="宋体" panose="02010600030101010101" pitchFamily="2" charset="-122"/>
              </a:rPr>
              <a:t>课后研究以下乘法代码，适合负数乘法吗，自己仿真运行下</a:t>
            </a:r>
            <a:endParaRPr lang="zh-CN" altLang="en-US" sz="1800" dirty="0">
              <a:ea typeface="宋体" panose="02010600030101010101" pitchFamily="2" charset="-122"/>
            </a:endParaRPr>
          </a:p>
        </p:txBody>
      </p:sp>
      <p:sp>
        <p:nvSpPr>
          <p:cNvPr id="63490" name="内容占位符 2"/>
          <p:cNvSpPr>
            <a:spLocks noGrp="1"/>
          </p:cNvSpPr>
          <p:nvPr>
            <p:ph idx="1"/>
          </p:nvPr>
        </p:nvSpPr>
        <p:spPr>
          <a:xfrm>
            <a:off x="228600" y="1143000"/>
            <a:ext cx="5788660" cy="4953000"/>
          </a:xfrm>
        </p:spPr>
        <p:txBody>
          <a:bodyPr vert="horz" wrap="square" lIns="91440" tIns="45720" rIns="91440" bIns="45720" anchor="t" anchorCtr="0"/>
          <a:p>
            <a:pPr marL="0" indent="0"/>
            <a:r>
              <a:rPr lang="en-US" altLang="zh-CN" sz="1600" dirty="0">
                <a:solidFill>
                  <a:schemeClr val="accent2"/>
                </a:solidFill>
                <a:ea typeface="宋体" panose="02010600030101010101" pitchFamily="2" charset="-122"/>
              </a:rPr>
              <a:t>PROD	ST R7,PSAVER7</a:t>
            </a:r>
            <a:endParaRPr lang="en-US" altLang="zh-CN" sz="16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solidFill>
                  <a:schemeClr val="accent2"/>
                </a:solidFill>
                <a:ea typeface="宋体" panose="02010600030101010101" pitchFamily="2" charset="-122"/>
              </a:rPr>
              <a:t>	ST R6,PSAVER6</a:t>
            </a:r>
            <a:endParaRPr lang="en-US" altLang="zh-CN" sz="16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ea typeface="宋体" panose="02010600030101010101" pitchFamily="2" charset="-122"/>
              </a:rPr>
              <a:t>	</a:t>
            </a:r>
            <a:r>
              <a:rPr lang="en-US" altLang="zh-CN" sz="1600" dirty="0">
                <a:solidFill>
                  <a:schemeClr val="accent1"/>
                </a:solidFill>
                <a:ea typeface="宋体" panose="02010600030101010101" pitchFamily="2" charset="-122"/>
              </a:rPr>
              <a:t>AND R6,R6,#0</a:t>
            </a:r>
            <a:endParaRPr lang="en-US" altLang="zh-CN" sz="1600" dirty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solidFill>
                  <a:schemeClr val="accent1"/>
                </a:solidFill>
                <a:ea typeface="宋体" panose="02010600030101010101" pitchFamily="2" charset="-122"/>
              </a:rPr>
              <a:t>	ADD R6,R6, #1 ; R6 is mask reg</a:t>
            </a:r>
            <a:endParaRPr lang="en-US" altLang="zh-CN" sz="1600" dirty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solidFill>
                  <a:srgbClr val="FF0000"/>
                </a:solidFill>
                <a:ea typeface="宋体" panose="02010600030101010101" pitchFamily="2" charset="-122"/>
              </a:rPr>
              <a:t>PLOOP   AND R7,R6,R4	</a:t>
            </a:r>
            <a:endParaRPr lang="en-US" altLang="zh-CN" sz="16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solidFill>
                  <a:srgbClr val="FF0000"/>
                </a:solidFill>
                <a:ea typeface="宋体" panose="02010600030101010101" pitchFamily="2" charset="-122"/>
              </a:rPr>
              <a:t>	BRz PZERO	</a:t>
            </a:r>
            <a:endParaRPr lang="en-US" altLang="zh-CN" sz="16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solidFill>
                  <a:srgbClr val="FF0000"/>
                </a:solidFill>
                <a:ea typeface="宋体" panose="02010600030101010101" pitchFamily="2" charset="-122"/>
              </a:rPr>
              <a:t>	ADD R0,R0,R5</a:t>
            </a:r>
            <a:endParaRPr lang="en-US" altLang="zh-CN" sz="16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solidFill>
                  <a:srgbClr val="FF0000"/>
                </a:solidFill>
                <a:ea typeface="宋体" panose="02010600030101010101" pitchFamily="2" charset="-122"/>
              </a:rPr>
              <a:t>PZERO	ADD R5,R5,R5 ; Double R5 (shift left 1)	</a:t>
            </a:r>
            <a:endParaRPr lang="en-US" altLang="zh-CN" sz="16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solidFill>
                  <a:srgbClr val="FF0000"/>
                </a:solidFill>
                <a:ea typeface="宋体" panose="02010600030101010101" pitchFamily="2" charset="-122"/>
              </a:rPr>
              <a:t>                ADD R6,R6,R6 ; Double R6 (shift left 1)</a:t>
            </a:r>
            <a:endParaRPr lang="en-US" altLang="zh-CN" sz="16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solidFill>
                  <a:srgbClr val="FF0000"/>
                </a:solidFill>
                <a:ea typeface="宋体" panose="02010600030101010101" pitchFamily="2" charset="-122"/>
              </a:rPr>
              <a:t>	BRnp PLOOP</a:t>
            </a:r>
            <a:endParaRPr lang="en-US" altLang="zh-CN" sz="16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ea typeface="宋体" panose="02010600030101010101" pitchFamily="2" charset="-122"/>
              </a:rPr>
              <a:t>	LD R6,PSAVER6			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ea typeface="宋体" panose="02010600030101010101" pitchFamily="2" charset="-122"/>
              </a:rPr>
              <a:t>	LD R7,PSAVER7	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ea typeface="宋体" panose="02010600030101010101" pitchFamily="2" charset="-122"/>
              </a:rPr>
              <a:t>	RET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ea typeface="宋体" panose="02010600030101010101" pitchFamily="2" charset="-122"/>
              </a:rPr>
              <a:t>PSAVER6	.FILL #0</a:t>
            </a:r>
            <a:endParaRPr lang="en-US" altLang="zh-CN" sz="16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ea typeface="宋体" panose="02010600030101010101" pitchFamily="2" charset="-122"/>
              </a:rPr>
              <a:t>PSAVER7	.FILL #0</a:t>
            </a:r>
            <a:endParaRPr lang="zh-CN" altLang="en-US" sz="1600" dirty="0">
              <a:ea typeface="宋体" panose="02010600030101010101" pitchFamily="2" charset="-122"/>
            </a:endParaRPr>
          </a:p>
          <a:p>
            <a:pPr marL="0" indent="0"/>
            <a:endParaRPr lang="zh-CN" altLang="en-US" sz="1600" dirty="0">
              <a:ea typeface="宋体" panose="02010600030101010101" pitchFamily="2" charset="-122"/>
            </a:endParaRPr>
          </a:p>
        </p:txBody>
      </p:sp>
      <p:sp>
        <p:nvSpPr>
          <p:cNvPr id="6349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5796280" y="1143000"/>
            <a:ext cx="2813685" cy="495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580" indent="-2349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</a:defRPr>
            </a:lvl2pPr>
            <a:lvl3pPr marL="1022350" indent="-2222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</a:defRPr>
            </a:lvl3pPr>
            <a:lvl4pPr marL="1367155" indent="-1765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chemeClr val="tx1"/>
                </a:solidFill>
                <a:latin typeface="+mn-lt"/>
              </a:defRPr>
            </a:lvl4pPr>
            <a:lvl5pPr marL="1716405" indent="-17653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chemeClr val="tx1"/>
                </a:solidFill>
                <a:latin typeface="+mn-lt"/>
              </a:defRPr>
            </a:lvl5pPr>
            <a:lvl6pPr marL="2173605" indent="-17653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chemeClr val="tx1"/>
                </a:solidFill>
                <a:latin typeface="+mn-lt"/>
              </a:defRPr>
            </a:lvl6pPr>
            <a:lvl7pPr marL="2630805" indent="-17653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chemeClr val="tx1"/>
                </a:solidFill>
                <a:latin typeface="+mn-lt"/>
              </a:defRPr>
            </a:lvl7pPr>
            <a:lvl8pPr marL="3088005" indent="-17653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chemeClr val="tx1"/>
                </a:solidFill>
                <a:latin typeface="+mn-lt"/>
              </a:defRPr>
            </a:lvl8pPr>
            <a:lvl9pPr marL="3545205" indent="-17653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r>
              <a:rPr lang="en-US" altLang="zh-CN" sz="1600" dirty="0">
                <a:solidFill>
                  <a:schemeClr val="accent2"/>
                </a:solidFill>
                <a:ea typeface="宋体" panose="02010600030101010101" pitchFamily="2" charset="-122"/>
              </a:rPr>
              <a:t>R5=5; R4=2 -&gt;R0=10</a:t>
            </a:r>
            <a:endParaRPr lang="en-US" altLang="zh-CN" sz="16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solidFill>
                  <a:schemeClr val="tx2"/>
                </a:solidFill>
                <a:ea typeface="宋体" panose="02010600030101010101" pitchFamily="2" charset="-122"/>
              </a:rPr>
              <a:t>R6: 0000 0000 0000 000</a:t>
            </a:r>
            <a:r>
              <a:rPr lang="en-US" altLang="zh-CN" sz="1600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endParaRPr lang="en-US" altLang="zh-CN" sz="16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solidFill>
                  <a:schemeClr val="accent1"/>
                </a:solidFill>
                <a:ea typeface="宋体" panose="02010600030101010101" pitchFamily="2" charset="-122"/>
              </a:rPr>
              <a:t>R4:</a:t>
            </a:r>
            <a:r>
              <a:rPr lang="en-US" altLang="zh-CN" sz="1600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0000 0000 0000 001</a:t>
            </a:r>
            <a:r>
              <a:rPr lang="en-US" altLang="zh-CN" sz="1600" dirty="0">
                <a:solidFill>
                  <a:schemeClr val="accent1"/>
                </a:solidFill>
                <a:ea typeface="宋体" panose="02010600030101010101" pitchFamily="2" charset="-122"/>
              </a:rPr>
              <a:t>0</a:t>
            </a:r>
            <a:br>
              <a:rPr lang="en-US" altLang="zh-CN" sz="1600" dirty="0">
                <a:solidFill>
                  <a:schemeClr val="accent1"/>
                </a:solidFill>
                <a:ea typeface="宋体" panose="02010600030101010101" pitchFamily="2" charset="-122"/>
              </a:rPr>
            </a:br>
            <a:r>
              <a:rPr lang="en-US" altLang="zh-CN" sz="1600" dirty="0">
                <a:solidFill>
                  <a:schemeClr val="accent2"/>
                </a:solidFill>
                <a:ea typeface="宋体" panose="02010600030101010101" pitchFamily="2" charset="-122"/>
              </a:rPr>
              <a:t>R7: 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0000 0000 0000 000</a:t>
            </a:r>
            <a:r>
              <a:rPr lang="en-US" altLang="zh-CN" sz="1600" dirty="0">
                <a:solidFill>
                  <a:schemeClr val="accent2"/>
                </a:solidFill>
                <a:ea typeface="宋体" panose="02010600030101010101" pitchFamily="2" charset="-122"/>
              </a:rPr>
              <a:t>0</a:t>
            </a:r>
            <a:endParaRPr lang="en-US" altLang="zh-CN" sz="16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R5=R5*2=10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R6=R6*2=2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solidFill>
                  <a:srgbClr val="FF0000"/>
                </a:solidFill>
                <a:ea typeface="宋体" panose="02010600030101010101" pitchFamily="2" charset="-122"/>
              </a:rPr>
              <a:t>R6: 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0000 0000 0000 00</a:t>
            </a:r>
            <a:r>
              <a:rPr lang="en-US" altLang="zh-CN" sz="1600" dirty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endParaRPr lang="en-US" altLang="zh-CN" sz="16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solidFill>
                  <a:schemeClr val="accent2"/>
                </a:solidFill>
                <a:ea typeface="宋体" panose="02010600030101010101" pitchFamily="2" charset="-122"/>
              </a:rPr>
              <a:t>R4: 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0000 0000 0000 00</a:t>
            </a:r>
            <a:r>
              <a:rPr lang="en-US" altLang="zh-CN" sz="1600" dirty="0">
                <a:solidFill>
                  <a:schemeClr val="accent2"/>
                </a:solidFill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0</a:t>
            </a:r>
            <a:br>
              <a:rPr lang="en-US" altLang="zh-CN" sz="1600" dirty="0">
                <a:solidFill>
                  <a:schemeClr val="accent1"/>
                </a:solidFill>
                <a:ea typeface="宋体" panose="02010600030101010101" pitchFamily="2" charset="-122"/>
                <a:sym typeface="+mn-ea"/>
              </a:rPr>
            </a:br>
            <a:r>
              <a:rPr lang="en-US" altLang="zh-CN" sz="1600" dirty="0">
                <a:solidFill>
                  <a:schemeClr val="accent1"/>
                </a:solidFill>
                <a:ea typeface="宋体" panose="02010600030101010101" pitchFamily="2" charset="-122"/>
                <a:sym typeface="+mn-ea"/>
              </a:rPr>
              <a:t>R7: 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0000 0000 0000 00</a:t>
            </a:r>
            <a:r>
              <a:rPr lang="en-US" altLang="zh-CN" sz="1600" dirty="0">
                <a:solidFill>
                  <a:schemeClr val="accent1"/>
                </a:solidFill>
                <a:ea typeface="宋体" panose="02010600030101010101" pitchFamily="2" charset="-122"/>
                <a:sym typeface="+mn-ea"/>
              </a:rPr>
              <a:t>1</a:t>
            </a:r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0</a:t>
            </a:r>
            <a:endParaRPr lang="en-US" altLang="zh-CN" sz="1600" dirty="0">
              <a:solidFill>
                <a:schemeClr val="accent1"/>
              </a:solidFill>
              <a:ea typeface="宋体" panose="02010600030101010101" pitchFamily="2" charset="-122"/>
              <a:sym typeface="+mn-ea"/>
            </a:endParaRPr>
          </a:p>
          <a:p>
            <a:pPr marL="0" indent="0"/>
            <a:r>
              <a:rPr lang="en-US" altLang="zh-CN" sz="1600" dirty="0">
                <a:solidFill>
                  <a:srgbClr val="7030A0"/>
                </a:solidFill>
                <a:ea typeface="宋体" panose="02010600030101010101" pitchFamily="2" charset="-122"/>
                <a:sym typeface="+mn-ea"/>
              </a:rPr>
              <a:t>R0=R0+R5=10;</a:t>
            </a:r>
            <a:endParaRPr lang="en-US" altLang="zh-CN" sz="1600" dirty="0">
              <a:solidFill>
                <a:srgbClr val="7030A0"/>
              </a:solidFill>
              <a:ea typeface="宋体" panose="02010600030101010101" pitchFamily="2" charset="-122"/>
              <a:sym typeface="+mn-ea"/>
            </a:endParaRPr>
          </a:p>
          <a:p>
            <a:pPr marL="0" indent="0"/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R5=R5*2=20;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 marL="0" indent="0"/>
            <a:r>
              <a:rPr lang="en-US" altLang="zh-CN" sz="1600" dirty="0">
                <a:solidFill>
                  <a:schemeClr val="tx1"/>
                </a:solidFill>
                <a:ea typeface="宋体" panose="02010600030101010101" pitchFamily="2" charset="-122"/>
                <a:sym typeface="+mn-ea"/>
              </a:rPr>
              <a:t>R6=R6*2=4;</a:t>
            </a:r>
            <a:endParaRPr lang="en-US" altLang="zh-CN" sz="1600" dirty="0">
              <a:solidFill>
                <a:schemeClr val="tx1"/>
              </a:solidFill>
              <a:ea typeface="宋体" panose="02010600030101010101" pitchFamily="2" charset="-122"/>
              <a:sym typeface="+mn-ea"/>
            </a:endParaRPr>
          </a:p>
          <a:p>
            <a:pPr marL="0" indent="0"/>
            <a:r>
              <a:rPr lang="en-US" altLang="zh-CN" sz="1600" dirty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R6: 0000 0000 0000 0100</a:t>
            </a:r>
            <a:endParaRPr lang="en-US" altLang="zh-CN" sz="16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solidFill>
                  <a:schemeClr val="accent2"/>
                </a:solidFill>
                <a:ea typeface="宋体" panose="02010600030101010101" pitchFamily="2" charset="-122"/>
                <a:sym typeface="+mn-ea"/>
              </a:rPr>
              <a:t>R4: </a:t>
            </a:r>
            <a:r>
              <a:rPr lang="en-US" altLang="zh-CN" sz="1600" dirty="0">
                <a:solidFill>
                  <a:schemeClr val="accent2"/>
                </a:solidFill>
                <a:ea typeface="宋体" panose="02010600030101010101" pitchFamily="2" charset="-122"/>
                <a:sym typeface="+mn-ea"/>
              </a:rPr>
              <a:t>0000 0000 0000 0010</a:t>
            </a:r>
            <a:br>
              <a:rPr lang="en-US" altLang="zh-CN" sz="1600" dirty="0">
                <a:solidFill>
                  <a:schemeClr val="accent1"/>
                </a:solidFill>
                <a:ea typeface="宋体" panose="02010600030101010101" pitchFamily="2" charset="-122"/>
                <a:sym typeface="+mn-ea"/>
              </a:rPr>
            </a:br>
            <a:r>
              <a:rPr lang="en-US" altLang="zh-CN" sz="1600" dirty="0">
                <a:solidFill>
                  <a:schemeClr val="accent1"/>
                </a:solidFill>
                <a:ea typeface="宋体" panose="02010600030101010101" pitchFamily="2" charset="-122"/>
                <a:sym typeface="+mn-ea"/>
              </a:rPr>
              <a:t>R7: 0000 0000 0000 0000</a:t>
            </a:r>
            <a:endParaRPr lang="en-US" altLang="zh-CN" sz="1600" dirty="0">
              <a:solidFill>
                <a:schemeClr val="accent1"/>
              </a:solidFill>
              <a:ea typeface="宋体" panose="02010600030101010101" pitchFamily="2" charset="-122"/>
              <a:sym typeface="+mn-ea"/>
            </a:endParaRPr>
          </a:p>
          <a:p>
            <a:pPr marL="0" indent="0"/>
            <a:endParaRPr lang="en-US" altLang="zh-CN" sz="1600" dirty="0">
              <a:solidFill>
                <a:schemeClr val="accent1"/>
              </a:solidFill>
              <a:ea typeface="宋体" panose="02010600030101010101" pitchFamily="2" charset="-122"/>
              <a:sym typeface="+mn-ea"/>
            </a:endParaRPr>
          </a:p>
          <a:p>
            <a:pPr marL="0" indent="0"/>
            <a:endParaRPr lang="en-US" altLang="zh-CN" sz="1600" dirty="0">
              <a:solidFill>
                <a:schemeClr val="accent1"/>
              </a:solidFill>
              <a:ea typeface="宋体" panose="02010600030101010101" pitchFamily="2" charset="-122"/>
              <a:sym typeface="+mn-ea"/>
            </a:endParaRPr>
          </a:p>
          <a:p>
            <a:pPr marL="0" indent="0"/>
            <a:endParaRPr lang="en-US" altLang="zh-CN" sz="16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/>
            <a:endParaRPr lang="en-US" altLang="zh-CN" sz="16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indent="0"/>
            <a:r>
              <a:rPr lang="en-US" altLang="zh-CN" sz="1600" dirty="0">
                <a:solidFill>
                  <a:schemeClr val="accent2"/>
                </a:solidFill>
                <a:ea typeface="宋体" panose="02010600030101010101" pitchFamily="2" charset="-122"/>
              </a:rPr>
              <a:t>	</a:t>
            </a:r>
            <a:endParaRPr lang="zh-CN" altLang="en-US" sz="16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标题 1"/>
          <p:cNvSpPr>
            <a:spLocks noGrp="1"/>
          </p:cNvSpPr>
          <p:nvPr>
            <p:ph type="title"/>
          </p:nvPr>
        </p:nvSpPr>
        <p:spPr>
          <a:xfrm>
            <a:off x="250825" y="333375"/>
            <a:ext cx="8686800" cy="596900"/>
          </a:xfrm>
        </p:spPr>
        <p:txBody>
          <a:bodyPr vert="horz" wrap="square" lIns="91440" tIns="45720" rIns="91440" bIns="45720" anchor="ctr" anchorCtr="0"/>
          <a:p>
            <a:r>
              <a:rPr lang="zh-CN" altLang="en-US" sz="2000" dirty="0">
                <a:ea typeface="宋体" panose="02010600030101010101" pitchFamily="2" charset="-122"/>
              </a:rPr>
              <a:t>求平均</a:t>
            </a:r>
            <a:r>
              <a:rPr lang="en-US" altLang="zh-CN" sz="2000" dirty="0">
                <a:ea typeface="宋体" panose="02010600030101010101" pitchFamily="2" charset="-122"/>
              </a:rPr>
              <a:t>-</a:t>
            </a:r>
            <a:r>
              <a:rPr lang="zh-CN" altLang="en-US" sz="2000" dirty="0">
                <a:ea typeface="宋体" panose="02010600030101010101" pitchFamily="2" charset="-122"/>
              </a:rPr>
              <a:t>分析以下代码，完成子程序的设计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sp>
        <p:nvSpPr>
          <p:cNvPr id="64514" name="内容占位符 2"/>
          <p:cNvSpPr>
            <a:spLocks noGrp="1"/>
          </p:cNvSpPr>
          <p:nvPr>
            <p:ph idx="1"/>
          </p:nvPr>
        </p:nvSpPr>
        <p:spPr>
          <a:xfrm>
            <a:off x="323850" y="981075"/>
            <a:ext cx="3960813" cy="5543550"/>
          </a:xfrm>
        </p:spPr>
        <p:txBody>
          <a:bodyPr vert="horz" wrap="square" lIns="91440" tIns="45720" rIns="91440" bIns="45720" anchor="t" anchorCtr="0"/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.ORIG x3000	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LEA R0,VECTOR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LD  R1,COUNT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</a:t>
            </a:r>
            <a:r>
              <a:rPr lang="en-US" altLang="zh-CN" sz="1200" dirty="0">
                <a:solidFill>
                  <a:srgbClr val="FF0000"/>
                </a:solidFill>
                <a:ea typeface="宋体" panose="02010600030101010101" pitchFamily="2" charset="-122"/>
              </a:rPr>
              <a:t>JSR SUMVEC</a:t>
            </a:r>
            <a:endParaRPr lang="en-US" altLang="zh-CN" sz="120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</a:t>
            </a:r>
            <a:r>
              <a:rPr lang="en-US" altLang="zh-CN" sz="1200" dirty="0">
                <a:solidFill>
                  <a:schemeClr val="accent2"/>
                </a:solidFill>
                <a:ea typeface="宋体" panose="02010600030101010101" pitchFamily="2" charset="-122"/>
              </a:rPr>
              <a:t>LD R1,COUNT</a:t>
            </a:r>
            <a:endParaRPr lang="en-US" altLang="zh-CN" sz="120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</a:t>
            </a:r>
            <a:r>
              <a:rPr lang="en-US" altLang="zh-CN" sz="1200" dirty="0">
                <a:solidFill>
                  <a:srgbClr val="FF0000"/>
                </a:solidFill>
                <a:ea typeface="宋体" panose="02010600030101010101" pitchFamily="2" charset="-122"/>
              </a:rPr>
              <a:t>JSR DIVIDE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ST R4,AVG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HALT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COUNT	.FILL	#14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VECTOR	.FILL	#63	; VEC[0]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.FILL	#21	; VEC[1]	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.FILL	#-90	; VEC[2]	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.FILL	#32	; VEC[3]	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.FILL	#312	; VEC[4]	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.FILL	#114	; VEC[5]	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.FILL	#20	; VEC[6]	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.FILL	#-3	; VEC[7]	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.FILL	#201	; VEC[8]	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.FILL	#34	; VEC[9]	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.FILL	#21	; VEC[10]	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.FILL	#111	; VEC[11]	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.FILL	#53	; VEC[12]	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.FILL	#601	; VEC[13]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AVG	.FILL	#0</a:t>
            </a:r>
            <a:endParaRPr lang="en-US" altLang="zh-CN" sz="120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1200" dirty="0">
                <a:ea typeface="宋体" panose="02010600030101010101" pitchFamily="2" charset="-122"/>
              </a:rPr>
              <a:t>	.END</a:t>
            </a:r>
            <a:endParaRPr lang="zh-CN" altLang="en-US" sz="1200" dirty="0">
              <a:ea typeface="宋体" panose="02010600030101010101" pitchFamily="2" charset="-122"/>
            </a:endParaRPr>
          </a:p>
        </p:txBody>
      </p:sp>
      <p:sp>
        <p:nvSpPr>
          <p:cNvPr id="6451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553200" y="6324600"/>
            <a:ext cx="2362200" cy="427038"/>
          </a:xfrm>
        </p:spPr>
        <p:txBody>
          <a:bodyPr vert="horz" wrap="square" lIns="91440" tIns="45720" rIns="91440" bIns="45720" anchor="t" anchorCtr="0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内容占位符 2"/>
          <p:cNvSpPr txBox="1"/>
          <p:nvPr/>
        </p:nvSpPr>
        <p:spPr>
          <a:xfrm>
            <a:off x="4643755" y="908050"/>
            <a:ext cx="3960495" cy="433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eaLnBrk="0" hangingPunct="0">
              <a:spcBef>
                <a:spcPct val="20000"/>
              </a:spcBef>
            </a:pP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分析：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SUMVEC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:  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           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</a:rPr>
              <a:t>入口参数   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R0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数组指针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                                R1-&gt;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数组大小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              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返回参数：自定义（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R2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），提供给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DIVIDE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子程序作为入口参数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eaLnBrk="0" hangingPunct="0">
              <a:spcBef>
                <a:spcPct val="20000"/>
              </a:spcBef>
            </a:pP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DIVIDE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:  </a:t>
            </a:r>
            <a:r>
              <a:rPr lang="zh-CN" altLang="en-US" sz="1800" dirty="0">
                <a:latin typeface="Arial" panose="020B060402020202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假设除数和被除数都为正，商为整数，余数不处理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1800" dirty="0">
                <a:latin typeface="Tahoma" panose="020B060403050404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1800" dirty="0">
                <a:latin typeface="Tahoma" panose="020B0604030504040204" pitchFamily="34" charset="0"/>
                <a:ea typeface="宋体" panose="02010600030101010101" pitchFamily="2" charset="-122"/>
              </a:rPr>
              <a:t>入口参数   </a:t>
            </a:r>
            <a:r>
              <a:rPr lang="en-US" altLang="zh-CN" sz="1800" dirty="0">
                <a:latin typeface="Tahoma" panose="020B0604030504040204" pitchFamily="34" charset="0"/>
                <a:ea typeface="宋体" panose="02010600030101010101" pitchFamily="2" charset="-122"/>
              </a:rPr>
              <a:t>R2</a:t>
            </a:r>
            <a:r>
              <a:rPr lang="en-US" altLang="zh-CN" sz="1800" dirty="0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sz="1800" dirty="0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除数，</a:t>
            </a:r>
            <a:r>
              <a:rPr lang="en-US" altLang="zh-CN" sz="1800" dirty="0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R2&gt;0</a:t>
            </a:r>
            <a:endParaRPr lang="en-US" altLang="zh-CN" sz="1800" dirty="0">
              <a:latin typeface="Tahoma" panose="020B060403050404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1800" dirty="0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                 R1-&gt;</a:t>
            </a:r>
            <a:r>
              <a:rPr lang="zh-CN" altLang="en-US" sz="1800" dirty="0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被除数</a:t>
            </a:r>
            <a:endParaRPr lang="en-US" altLang="zh-CN" sz="1800" dirty="0">
              <a:latin typeface="Tahoma" panose="020B060403050404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CN" sz="1800" dirty="0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              </a:t>
            </a:r>
            <a:r>
              <a:rPr lang="zh-CN" altLang="en-US" sz="1800" dirty="0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返回参数：</a:t>
            </a:r>
            <a:r>
              <a:rPr lang="en-US" altLang="zh-CN" sz="1800" dirty="0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R4</a:t>
            </a:r>
            <a:endParaRPr lang="en-US" altLang="zh-CN" sz="1800" dirty="0">
              <a:latin typeface="Tahoma" panose="020B060403050404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eaLnBrk="0" hangingPunct="0">
              <a:spcBef>
                <a:spcPct val="20000"/>
              </a:spcBef>
            </a:pPr>
            <a:endParaRPr lang="zh-CN" altLang="en-US" sz="1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标题 1"/>
          <p:cNvSpPr>
            <a:spLocks noGrp="1"/>
          </p:cNvSpPr>
          <p:nvPr>
            <p:ph type="title"/>
          </p:nvPr>
        </p:nvSpPr>
        <p:spPr>
          <a:xfrm>
            <a:off x="228600" y="394335"/>
            <a:ext cx="8686800" cy="533400"/>
          </a:xfrm>
        </p:spPr>
        <p:txBody>
          <a:bodyPr vert="horz" wrap="square" lIns="91440" tIns="45720" rIns="91440" bIns="45720" anchor="ctr" anchorCtr="0"/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5538" name="内容占位符 2"/>
          <p:cNvSpPr>
            <a:spLocks noGrp="1"/>
          </p:cNvSpPr>
          <p:nvPr>
            <p:ph idx="1"/>
          </p:nvPr>
        </p:nvSpPr>
        <p:spPr>
          <a:xfrm>
            <a:off x="228600" y="1143000"/>
            <a:ext cx="4592320" cy="4953000"/>
          </a:xfrm>
        </p:spPr>
        <p:txBody>
          <a:bodyPr vert="horz" wrap="square" lIns="91440" tIns="45720" rIns="91440" bIns="45720" anchor="t" anchorCtr="0"/>
          <a:p>
            <a:pPr marL="0" indent="0"/>
            <a:r>
              <a:rPr lang="pt-BR" altLang="zh-CN" sz="2000" b="0" dirty="0">
                <a:ea typeface="宋体" panose="02010600030101010101" pitchFamily="2" charset="-122"/>
              </a:rPr>
              <a:t>SUMVEC 	</a:t>
            </a:r>
            <a:r>
              <a:rPr lang="en-US" altLang="pt-BR" sz="2000" b="0" dirty="0">
                <a:ea typeface="宋体" panose="02010600030101010101" pitchFamily="2" charset="-122"/>
              </a:rPr>
              <a:t>  </a:t>
            </a:r>
            <a:r>
              <a:rPr lang="en-US" altLang="zh-CN" sz="2000" b="0" dirty="0">
                <a:solidFill>
                  <a:schemeClr val="accent2"/>
                </a:solidFill>
                <a:ea typeface="宋体" panose="02010600030101010101" pitchFamily="2" charset="-122"/>
              </a:rPr>
              <a:t>ST R3, PSAVER3 </a:t>
            </a:r>
            <a:r>
              <a:rPr lang="pt-BR" altLang="zh-CN" sz="2000" b="0" dirty="0">
                <a:ea typeface="宋体" panose="02010600030101010101" pitchFamily="2" charset="-122"/>
              </a:rPr>
              <a:t>   </a:t>
            </a:r>
            <a:endParaRPr lang="pt-BR" altLang="zh-CN" sz="2000" b="0" dirty="0">
              <a:ea typeface="宋体" panose="02010600030101010101" pitchFamily="2" charset="-122"/>
            </a:endParaRPr>
          </a:p>
          <a:p>
            <a:pPr marL="0" indent="0"/>
            <a:r>
              <a:rPr lang="pt-BR" altLang="zh-CN" sz="2000" b="0" dirty="0">
                <a:ea typeface="宋体" panose="02010600030101010101" pitchFamily="2" charset="-122"/>
              </a:rPr>
              <a:t>		</a:t>
            </a:r>
            <a:r>
              <a:rPr lang="en-US" altLang="pt-BR" sz="2000" b="0" dirty="0">
                <a:ea typeface="宋体" panose="02010600030101010101" pitchFamily="2" charset="-122"/>
              </a:rPr>
              <a:t>  </a:t>
            </a:r>
            <a:r>
              <a:rPr lang="pt-BR" altLang="zh-CN" sz="2000" b="0" dirty="0">
                <a:solidFill>
                  <a:schemeClr val="accent1"/>
                </a:solidFill>
                <a:ea typeface="宋体" panose="02010600030101010101" pitchFamily="2" charset="-122"/>
              </a:rPr>
              <a:t>AND R2,R2,#0 </a:t>
            </a:r>
            <a:endParaRPr lang="pt-BR" altLang="zh-CN" sz="2000" b="0" dirty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marL="0" indent="0"/>
            <a:r>
              <a:rPr lang="pt-BR" altLang="zh-CN" sz="2000" b="0" dirty="0">
                <a:ea typeface="宋体" panose="02010600030101010101" pitchFamily="2" charset="-122"/>
              </a:rPr>
              <a:t>SUMLOOP	  </a:t>
            </a:r>
            <a:r>
              <a:rPr lang="pt-BR" altLang="zh-CN" sz="2000" b="0" dirty="0">
                <a:solidFill>
                  <a:srgbClr val="FF0000"/>
                </a:solidFill>
                <a:ea typeface="宋体" panose="02010600030101010101" pitchFamily="2" charset="-122"/>
              </a:rPr>
              <a:t>LDR R3,R0,</a:t>
            </a:r>
            <a:r>
              <a:rPr lang="en-US" altLang="pt-BR" sz="2000" b="0" dirty="0">
                <a:solidFill>
                  <a:srgbClr val="FF0000"/>
                </a:solidFill>
                <a:ea typeface="宋体" panose="02010600030101010101" pitchFamily="2" charset="-122"/>
              </a:rPr>
              <a:t>#</a:t>
            </a:r>
            <a:r>
              <a:rPr lang="pt-BR" altLang="zh-CN" sz="2000" b="0" dirty="0">
                <a:solidFill>
                  <a:srgbClr val="FF0000"/>
                </a:solidFill>
                <a:ea typeface="宋体" panose="02010600030101010101" pitchFamily="2" charset="-122"/>
              </a:rPr>
              <a:t>0 </a:t>
            </a:r>
            <a:endParaRPr lang="pt-BR" altLang="zh-CN" sz="2000" b="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/>
            <a:r>
              <a:rPr lang="pt-BR" altLang="zh-CN" sz="2000" b="0" dirty="0">
                <a:solidFill>
                  <a:srgbClr val="FF0000"/>
                </a:solidFill>
                <a:ea typeface="宋体" panose="02010600030101010101" pitchFamily="2" charset="-122"/>
              </a:rPr>
              <a:t>		  ADD R2,R2,R3</a:t>
            </a:r>
            <a:endParaRPr lang="pt-BR" altLang="zh-CN" sz="2000" b="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/>
            <a:r>
              <a:rPr lang="pt-BR" altLang="zh-CN" sz="2000" b="0" dirty="0">
                <a:solidFill>
                  <a:srgbClr val="FF0000"/>
                </a:solidFill>
                <a:ea typeface="宋体" panose="02010600030101010101" pitchFamily="2" charset="-122"/>
              </a:rPr>
              <a:t>		  ADD R0,R0,1	</a:t>
            </a:r>
            <a:endParaRPr lang="pt-BR" altLang="zh-CN" sz="2000" b="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/>
            <a:r>
              <a:rPr lang="pt-BR" altLang="zh-CN" sz="2000" b="0" dirty="0">
                <a:solidFill>
                  <a:srgbClr val="FF0000"/>
                </a:solidFill>
                <a:ea typeface="宋体" panose="02010600030101010101" pitchFamily="2" charset="-122"/>
              </a:rPr>
              <a:t>		  ADD R1,R1,-1 </a:t>
            </a:r>
            <a:endParaRPr lang="pt-BR" altLang="zh-CN" sz="2000" b="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/>
            <a:r>
              <a:rPr lang="pt-BR" altLang="zh-CN" sz="2000" b="0" dirty="0">
                <a:solidFill>
                  <a:srgbClr val="FF0000"/>
                </a:solidFill>
                <a:ea typeface="宋体" panose="02010600030101010101" pitchFamily="2" charset="-122"/>
              </a:rPr>
              <a:t>		  BR</a:t>
            </a:r>
            <a:r>
              <a:rPr lang="en-US" altLang="pt-BR" sz="2000" b="0" dirty="0">
                <a:solidFill>
                  <a:srgbClr val="FF0000"/>
                </a:solidFill>
                <a:ea typeface="宋体" panose="02010600030101010101" pitchFamily="2" charset="-122"/>
              </a:rPr>
              <a:t>p</a:t>
            </a:r>
            <a:r>
              <a:rPr lang="pt-BR" altLang="zh-CN" sz="2000" b="0" dirty="0">
                <a:solidFill>
                  <a:srgbClr val="FF0000"/>
                </a:solidFill>
                <a:ea typeface="宋体" panose="02010600030101010101" pitchFamily="2" charset="-122"/>
              </a:rPr>
              <a:t> SUMLOOP</a:t>
            </a:r>
            <a:endParaRPr lang="pt-BR" altLang="zh-CN" sz="2000" b="0" dirty="0">
              <a:ea typeface="宋体" panose="02010600030101010101" pitchFamily="2" charset="-122"/>
            </a:endParaRPr>
          </a:p>
          <a:p>
            <a:pPr marL="0" indent="0"/>
            <a:r>
              <a:rPr lang="pt-BR" altLang="zh-CN" sz="2000" b="0" dirty="0">
                <a:ea typeface="宋体" panose="02010600030101010101" pitchFamily="2" charset="-122"/>
              </a:rPr>
              <a:t>		</a:t>
            </a:r>
            <a:r>
              <a:rPr lang="en-US" altLang="pt-BR" sz="2000" b="0" dirty="0">
                <a:ea typeface="宋体" panose="02010600030101010101" pitchFamily="2" charset="-122"/>
              </a:rPr>
              <a:t>  </a:t>
            </a:r>
            <a:r>
              <a:rPr lang="pt-BR" altLang="zh-CN" sz="2000" b="0" dirty="0">
                <a:solidFill>
                  <a:schemeClr val="accent2"/>
                </a:solidFill>
                <a:ea typeface="宋体" panose="02010600030101010101" pitchFamily="2" charset="-122"/>
              </a:rPr>
              <a:t>LD R3,</a:t>
            </a:r>
            <a:r>
              <a:rPr lang="en-US" altLang="zh-CN" sz="2000" b="0" dirty="0">
                <a:solidFill>
                  <a:schemeClr val="accent2"/>
                </a:solidFill>
                <a:ea typeface="宋体" panose="02010600030101010101" pitchFamily="2" charset="-122"/>
              </a:rPr>
              <a:t> PSAVER3</a:t>
            </a:r>
            <a:endParaRPr lang="pt-BR" altLang="zh-CN" sz="2000" b="0" dirty="0">
              <a:solidFill>
                <a:schemeClr val="accent2"/>
              </a:solidFill>
              <a:ea typeface="宋体" panose="02010600030101010101" pitchFamily="2" charset="-122"/>
            </a:endParaRPr>
          </a:p>
          <a:p>
            <a:pPr marL="0" indent="0"/>
            <a:r>
              <a:rPr lang="pt-BR" altLang="zh-CN" sz="2000" b="0" dirty="0">
                <a:ea typeface="宋体" panose="02010600030101010101" pitchFamily="2" charset="-122"/>
              </a:rPr>
              <a:t>		  RET</a:t>
            </a:r>
            <a:endParaRPr lang="pt-BR" altLang="zh-CN" sz="2000" b="0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sz="2000" b="0" dirty="0">
                <a:ea typeface="宋体" panose="02010600030101010101" pitchFamily="2" charset="-122"/>
              </a:rPr>
              <a:t> PSAVER3 	 .FILL 0</a:t>
            </a:r>
            <a:endParaRPr lang="zh-CN" altLang="en-US" sz="2000" b="0" dirty="0">
              <a:ea typeface="宋体" panose="02010600030101010101" pitchFamily="2" charset="-122"/>
            </a:endParaRPr>
          </a:p>
        </p:txBody>
      </p:sp>
      <p:sp>
        <p:nvSpPr>
          <p:cNvPr id="6553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4716145" y="1270000"/>
            <a:ext cx="3870325" cy="16611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580" indent="-23495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="1">
                <a:solidFill>
                  <a:schemeClr val="tx1"/>
                </a:solidFill>
                <a:latin typeface="+mn-lt"/>
              </a:defRPr>
            </a:lvl2pPr>
            <a:lvl3pPr marL="1022350" indent="-2222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000" b="1">
                <a:solidFill>
                  <a:schemeClr val="tx1"/>
                </a:solidFill>
                <a:latin typeface="+mn-lt"/>
              </a:defRPr>
            </a:lvl3pPr>
            <a:lvl4pPr marL="1367155" indent="-17653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b="1">
                <a:solidFill>
                  <a:schemeClr val="tx1"/>
                </a:solidFill>
                <a:latin typeface="+mn-lt"/>
              </a:defRPr>
            </a:lvl4pPr>
            <a:lvl5pPr marL="1716405" indent="-17653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chemeClr val="tx1"/>
                </a:solidFill>
                <a:latin typeface="+mn-lt"/>
              </a:defRPr>
            </a:lvl5pPr>
            <a:lvl6pPr marL="2173605" indent="-17653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chemeClr val="tx1"/>
                </a:solidFill>
                <a:latin typeface="+mn-lt"/>
              </a:defRPr>
            </a:lvl6pPr>
            <a:lvl7pPr marL="2630805" indent="-17653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chemeClr val="tx1"/>
                </a:solidFill>
                <a:latin typeface="+mn-lt"/>
              </a:defRPr>
            </a:lvl7pPr>
            <a:lvl8pPr marL="3088005" indent="-17653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chemeClr val="tx1"/>
                </a:solidFill>
                <a:latin typeface="+mn-lt"/>
              </a:defRPr>
            </a:lvl8pPr>
            <a:lvl9pPr marL="3545205" indent="-17653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/>
            <a:r>
              <a:rPr lang="zh-CN" altLang="en-US" b="0" dirty="0">
                <a:ea typeface="宋体" panose="02010600030101010101" pitchFamily="2" charset="-122"/>
              </a:rPr>
              <a:t>入口参数</a:t>
            </a:r>
            <a:r>
              <a:rPr lang="en-US" altLang="zh-CN" b="0" dirty="0">
                <a:ea typeface="宋体" panose="02010600030101010101" pitchFamily="2" charset="-122"/>
              </a:rPr>
              <a:t>:</a:t>
            </a:r>
            <a:r>
              <a:rPr lang="zh-CN" altLang="en-US" b="0" dirty="0">
                <a:ea typeface="宋体" panose="02010600030101010101" pitchFamily="2" charset="-122"/>
              </a:rPr>
              <a:t> </a:t>
            </a:r>
            <a:r>
              <a:rPr lang="en-US" altLang="zh-CN" b="0" dirty="0">
                <a:ea typeface="宋体" panose="02010600030101010101" pitchFamily="2" charset="-122"/>
              </a:rPr>
              <a:t>R0</a:t>
            </a:r>
            <a:r>
              <a:rPr lang="en-US" altLang="zh-CN" b="0" dirty="0"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zh-CN" altLang="en-US" b="0" dirty="0">
                <a:ea typeface="宋体" panose="02010600030101010101" pitchFamily="2" charset="-122"/>
                <a:sym typeface="Wingdings" panose="05000000000000000000" pitchFamily="2" charset="2"/>
              </a:rPr>
              <a:t>数组指针</a:t>
            </a:r>
            <a:endParaRPr lang="en-US" altLang="zh-CN" b="0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indent="0"/>
            <a:r>
              <a:rPr lang="en-US" altLang="zh-CN" b="0" dirty="0">
                <a:ea typeface="宋体" panose="02010600030101010101" pitchFamily="2" charset="-122"/>
                <a:sym typeface="Wingdings" panose="05000000000000000000" pitchFamily="2" charset="2"/>
              </a:rPr>
              <a:t>                 R1-&gt;</a:t>
            </a:r>
            <a:r>
              <a:rPr lang="zh-CN" altLang="en-US" b="0" dirty="0">
                <a:ea typeface="宋体" panose="02010600030101010101" pitchFamily="2" charset="-122"/>
                <a:sym typeface="Wingdings" panose="05000000000000000000" pitchFamily="2" charset="2"/>
              </a:rPr>
              <a:t>数组大小</a:t>
            </a:r>
            <a:endParaRPr lang="en-US" altLang="zh-CN" b="0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indent="0"/>
            <a:r>
              <a:rPr lang="zh-CN" altLang="en-US" b="0" dirty="0">
                <a:ea typeface="宋体" panose="02010600030101010101" pitchFamily="2" charset="-122"/>
                <a:sym typeface="Wingdings" panose="05000000000000000000" pitchFamily="2" charset="2"/>
              </a:rPr>
              <a:t>返回参数</a:t>
            </a:r>
            <a:r>
              <a:rPr lang="en-US" altLang="zh-CN" b="0" dirty="0">
                <a:ea typeface="宋体" panose="02010600030101010101" pitchFamily="2" charset="-122"/>
                <a:sym typeface="Wingdings" panose="05000000000000000000" pitchFamily="2" charset="2"/>
              </a:rPr>
              <a:t>:</a:t>
            </a:r>
            <a:r>
              <a:rPr lang="zh-CN" altLang="en-US" b="0" dirty="0"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b="0" dirty="0">
                <a:ea typeface="宋体" panose="02010600030101010101" pitchFamily="2" charset="-122"/>
                <a:sym typeface="Wingdings" panose="05000000000000000000" pitchFamily="2" charset="2"/>
              </a:rPr>
              <a:t> R2-&gt;</a:t>
            </a:r>
            <a:r>
              <a:rPr lang="zh-CN" altLang="en-US" b="0" dirty="0">
                <a:ea typeface="宋体" panose="02010600030101010101" pitchFamily="2" charset="-122"/>
                <a:sym typeface="Wingdings" panose="05000000000000000000" pitchFamily="2" charset="2"/>
              </a:rPr>
              <a:t>数组和</a:t>
            </a:r>
            <a:endParaRPr lang="en-US" altLang="zh-CN" b="0" dirty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marL="0" indent="0"/>
            <a:endParaRPr lang="zh-CN" altLang="en-US" b="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6553200" y="6037580"/>
            <a:ext cx="2362200" cy="381000"/>
          </a:xfrm>
        </p:spPr>
        <p:txBody>
          <a:bodyPr vert="horz" wrap="square" lIns="91440" tIns="45720" rIns="91440" bIns="45720" anchor="t" anchorCtr="0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228600" y="322580"/>
            <a:ext cx="8686800" cy="533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LC-3 TRAP </a:t>
            </a:r>
            <a:r>
              <a:rPr lang="zh-CN" altLang="en-US" dirty="0">
                <a:ea typeface="宋体" panose="02010600030101010101" pitchFamily="2" charset="-122"/>
              </a:rPr>
              <a:t>机制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179388" y="855980"/>
            <a:ext cx="8736013" cy="57150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CE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1.</a:t>
            </a:r>
            <a:r>
              <a:rPr kumimoji="0" lang="zh-CN" alt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CE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包括一组服务子程序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CE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.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76580" marR="0" lvl="1" indent="-2349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操作系统的一部分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 –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服务程序起始于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固定的内存地址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ea"/>
            </a:endParaRPr>
          </a:p>
          <a:p>
            <a:pPr marL="576580" marR="0" lvl="1" indent="-2349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     LC-3</a:t>
            </a: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中实现的服务子程序位于系统代码区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ea"/>
            </a:endParaRPr>
          </a:p>
          <a:p>
            <a:pPr marL="576580" marR="0" lvl="1" indent="-2349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最多支持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 256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个服务子程序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CE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2.</a:t>
            </a:r>
            <a:r>
              <a:rPr kumimoji="0" lang="zh-CN" alt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CE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起始地址表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CE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.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76580" marR="0" lvl="1" indent="-2349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存放在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x0000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到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99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x00FF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 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的内存中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(256x16bit)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 。每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16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位存放一个系统服务子程序的起始地址。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ea"/>
            </a:endParaRPr>
          </a:p>
          <a:p>
            <a:pPr marL="576580" marR="0" lvl="1" indent="-2349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在别的系统中可能称为为“系统控制块”，或 “陷入矢量表”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ea"/>
            </a:endParaRPr>
          </a:p>
          <a:p>
            <a:pPr marL="33020" marR="0" lvl="1" indent="-2032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CE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3. TRAP </a:t>
            </a:r>
            <a:r>
              <a:rPr kumimoji="0" lang="zh-CN" alt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CE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指令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CE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.</a:t>
            </a:r>
            <a:endParaRPr kumimoji="0" lang="en-US" altLang="zh-CN" sz="2400" b="1" i="1" u="none" strike="noStrike" kern="0" cap="none" spc="0" normalizeH="0" baseline="0" noProof="0" dirty="0" smtClean="0">
              <a:ln>
                <a:noFill/>
              </a:ln>
              <a:solidFill>
                <a:srgbClr val="CE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76580" marR="0" lvl="1" indent="-2349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用户程序通过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TRAP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指令来实现系统调用。操作系统将以用户程序身份执行某个特定的服务程序，并在执行结束后将控制权返回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ea"/>
            </a:endParaRPr>
          </a:p>
          <a:p>
            <a:pPr marL="576580" marR="0" lvl="1" indent="-2349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LC-3: TRAP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指令通过指令中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8-bit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的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 trap vector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来指示调用</a:t>
            </a: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256</a:t>
            </a: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个服务子程序中的哪一个。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CE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4.</a:t>
            </a:r>
            <a:r>
              <a:rPr kumimoji="0" lang="zh-CN" altLang="en-US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CE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链接回到用户程序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CE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.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76580" marR="0" lvl="1" indent="-2349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ea"/>
              </a:rPr>
              <a:t>提供从服务程序返回到用户程序的机制</a:t>
            </a:r>
            <a:endParaRPr kumimoji="0" lang="en-US" altLang="zh-CN" sz="20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e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179705" y="404495"/>
            <a:ext cx="8686800" cy="533400"/>
          </a:xfrm>
        </p:spPr>
        <p:txBody>
          <a:bodyPr vert="horz" wrap="square" lIns="91440" tIns="45720" rIns="91440" bIns="45720" anchor="ctr" anchorCtr="0"/>
          <a:p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6562" name="内容占位符 2"/>
          <p:cNvSpPr>
            <a:spLocks noGrp="1"/>
          </p:cNvSpPr>
          <p:nvPr>
            <p:ph idx="1"/>
          </p:nvPr>
        </p:nvSpPr>
        <p:spPr>
          <a:xfrm>
            <a:off x="228600" y="1143000"/>
            <a:ext cx="5638800" cy="4953000"/>
          </a:xfrm>
        </p:spPr>
        <p:txBody>
          <a:bodyPr vert="horz" wrap="square" lIns="91440" tIns="45720" rIns="91440" bIns="45720" anchor="t" anchorCtr="0"/>
          <a:p>
            <a:pPr marL="0" indent="0"/>
            <a:r>
              <a:rPr lang="pt-BR" altLang="zh-CN" b="0" dirty="0">
                <a:ea typeface="宋体" panose="02010600030101010101" pitchFamily="2" charset="-122"/>
              </a:rPr>
              <a:t>DIVIDE         </a:t>
            </a:r>
            <a:r>
              <a:rPr lang="en-US" altLang="pt-BR" b="0" dirty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pt-BR" altLang="zh-CN" b="0" dirty="0">
                <a:solidFill>
                  <a:schemeClr val="accent2"/>
                </a:solidFill>
                <a:ea typeface="宋体" panose="02010600030101010101" pitchFamily="2" charset="-122"/>
              </a:rPr>
              <a:t>AND R4,R4,#0 </a:t>
            </a:r>
            <a:endParaRPr lang="pt-BR" altLang="zh-CN" b="0" dirty="0">
              <a:ea typeface="宋体" panose="02010600030101010101" pitchFamily="2" charset="-122"/>
            </a:endParaRPr>
          </a:p>
          <a:p>
            <a:pPr marL="0" indent="0"/>
            <a:r>
              <a:rPr lang="pt-BR" altLang="zh-CN" b="0" dirty="0">
                <a:ea typeface="宋体" panose="02010600030101010101" pitchFamily="2" charset="-122"/>
              </a:rPr>
              <a:t>           	</a:t>
            </a:r>
            <a:r>
              <a:rPr lang="pt-BR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NOT R1,R1 </a:t>
            </a:r>
            <a:endParaRPr lang="pt-BR" altLang="zh-CN" b="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/>
            <a:r>
              <a:rPr lang="pt-BR" altLang="zh-CN" b="0" dirty="0">
                <a:solidFill>
                  <a:srgbClr val="FF0000"/>
                </a:solidFill>
                <a:ea typeface="宋体" panose="02010600030101010101" pitchFamily="2" charset="-122"/>
              </a:rPr>
              <a:t>		ADD R1,R1,1 </a:t>
            </a:r>
            <a:endParaRPr lang="pt-BR" altLang="zh-CN" b="0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/>
            <a:r>
              <a:rPr lang="pt-BR" altLang="zh-CN" b="0" dirty="0">
                <a:ea typeface="宋体" panose="02010600030101010101" pitchFamily="2" charset="-122"/>
              </a:rPr>
              <a:t>		</a:t>
            </a:r>
            <a:r>
              <a:rPr lang="pt-BR" altLang="zh-CN" b="0" dirty="0">
                <a:solidFill>
                  <a:schemeClr val="accent6"/>
                </a:solidFill>
                <a:ea typeface="宋体" panose="02010600030101010101" pitchFamily="2" charset="-122"/>
              </a:rPr>
              <a:t>ADD R2,R2,#0 </a:t>
            </a:r>
            <a:endParaRPr lang="pt-BR" altLang="zh-CN" b="0" dirty="0">
              <a:solidFill>
                <a:schemeClr val="accent6"/>
              </a:solidFill>
              <a:ea typeface="宋体" panose="02010600030101010101" pitchFamily="2" charset="-122"/>
            </a:endParaRPr>
          </a:p>
          <a:p>
            <a:pPr marL="0" indent="0"/>
            <a:r>
              <a:rPr lang="pt-BR" altLang="zh-CN" b="0" dirty="0">
                <a:solidFill>
                  <a:schemeClr val="accent6"/>
                </a:solidFill>
                <a:ea typeface="宋体" panose="02010600030101010101" pitchFamily="2" charset="-122"/>
              </a:rPr>
              <a:t>  		BR</a:t>
            </a:r>
            <a:r>
              <a:rPr lang="en-US" altLang="pt-BR" b="0" dirty="0">
                <a:solidFill>
                  <a:schemeClr val="accent6"/>
                </a:solidFill>
                <a:ea typeface="宋体" panose="02010600030101010101" pitchFamily="2" charset="-122"/>
              </a:rPr>
              <a:t>nz</a:t>
            </a:r>
            <a:r>
              <a:rPr lang="pt-BR" altLang="zh-CN" b="0" dirty="0">
                <a:solidFill>
                  <a:schemeClr val="accent6"/>
                </a:solidFill>
                <a:ea typeface="宋体" panose="02010600030101010101" pitchFamily="2" charset="-122"/>
              </a:rPr>
              <a:t> ENDDIV</a:t>
            </a:r>
            <a:endParaRPr lang="pt-BR" altLang="zh-CN" b="0" dirty="0">
              <a:solidFill>
                <a:schemeClr val="accent6"/>
              </a:solidFill>
              <a:ea typeface="宋体" panose="02010600030101010101" pitchFamily="2" charset="-122"/>
            </a:endParaRPr>
          </a:p>
          <a:p>
            <a:pPr marL="0" indent="0"/>
            <a:r>
              <a:rPr lang="pt-BR" altLang="zh-CN" b="0" dirty="0">
                <a:ea typeface="宋体" panose="02010600030101010101" pitchFamily="2" charset="-122"/>
              </a:rPr>
              <a:t> </a:t>
            </a:r>
            <a:r>
              <a:rPr lang="pt-BR" altLang="zh-CN" b="0" dirty="0">
                <a:solidFill>
                  <a:schemeClr val="accent1"/>
                </a:solidFill>
                <a:ea typeface="宋体" panose="02010600030101010101" pitchFamily="2" charset="-122"/>
              </a:rPr>
              <a:t>DIVLOOP    ADD R4,R4,1 </a:t>
            </a:r>
            <a:endParaRPr lang="pt-BR" altLang="zh-CN" b="0" dirty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marL="0" indent="0"/>
            <a:r>
              <a:rPr lang="pt-BR" altLang="zh-CN" b="0" dirty="0">
                <a:solidFill>
                  <a:schemeClr val="accent1"/>
                </a:solidFill>
                <a:ea typeface="宋体" panose="02010600030101010101" pitchFamily="2" charset="-122"/>
              </a:rPr>
              <a:t>		ADD R2,R2,R1 </a:t>
            </a:r>
            <a:endParaRPr lang="pt-BR" altLang="zh-CN" b="0" dirty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marL="0" indent="0"/>
            <a:r>
              <a:rPr lang="pt-BR" altLang="zh-CN" b="0" dirty="0">
                <a:solidFill>
                  <a:schemeClr val="accent1"/>
                </a:solidFill>
                <a:ea typeface="宋体" panose="02010600030101010101" pitchFamily="2" charset="-122"/>
              </a:rPr>
              <a:t>		BR</a:t>
            </a:r>
            <a:r>
              <a:rPr lang="en-US" altLang="pt-BR" b="0" dirty="0">
                <a:solidFill>
                  <a:schemeClr val="accent1"/>
                </a:solidFill>
                <a:ea typeface="宋体" panose="02010600030101010101" pitchFamily="2" charset="-122"/>
              </a:rPr>
              <a:t>p</a:t>
            </a:r>
            <a:r>
              <a:rPr lang="pt-BR" altLang="zh-CN" b="0" dirty="0">
                <a:solidFill>
                  <a:schemeClr val="accent1"/>
                </a:solidFill>
                <a:ea typeface="宋体" panose="02010600030101010101" pitchFamily="2" charset="-122"/>
              </a:rPr>
              <a:t> DIVLOOP; P </a:t>
            </a:r>
            <a:r>
              <a:rPr lang="zh-CN" altLang="en-US" b="0" dirty="0">
                <a:solidFill>
                  <a:schemeClr val="accent1"/>
                </a:solidFill>
                <a:ea typeface="宋体" panose="02010600030101010101" pitchFamily="2" charset="-122"/>
              </a:rPr>
              <a:t>继续</a:t>
            </a:r>
            <a:r>
              <a:rPr lang="pt-BR" altLang="zh-CN" b="0" dirty="0">
                <a:solidFill>
                  <a:schemeClr val="accent1"/>
                </a:solidFill>
                <a:ea typeface="宋体" panose="02010600030101010101" pitchFamily="2" charset="-122"/>
              </a:rPr>
              <a:t> </a:t>
            </a:r>
            <a:endParaRPr lang="pt-BR" altLang="zh-CN" b="0" dirty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marL="0" indent="0"/>
            <a:r>
              <a:rPr lang="pt-BR" altLang="zh-CN" b="0" dirty="0">
                <a:solidFill>
                  <a:schemeClr val="accent1"/>
                </a:solidFill>
                <a:ea typeface="宋体" panose="02010600030101010101" pitchFamily="2" charset="-122"/>
              </a:rPr>
              <a:t>		BR</a:t>
            </a:r>
            <a:r>
              <a:rPr lang="en-US" altLang="pt-BR" b="0" dirty="0">
                <a:solidFill>
                  <a:schemeClr val="accent1"/>
                </a:solidFill>
                <a:ea typeface="宋体" panose="02010600030101010101" pitchFamily="2" charset="-122"/>
              </a:rPr>
              <a:t>z</a:t>
            </a:r>
            <a:r>
              <a:rPr lang="pt-BR" altLang="zh-CN" b="0" dirty="0">
                <a:solidFill>
                  <a:schemeClr val="accent1"/>
                </a:solidFill>
                <a:ea typeface="宋体" panose="02010600030101010101" pitchFamily="2" charset="-122"/>
              </a:rPr>
              <a:t> ENDDIV ;   </a:t>
            </a:r>
            <a:r>
              <a:rPr lang="en-US" altLang="zh-CN" b="0" dirty="0">
                <a:solidFill>
                  <a:schemeClr val="accent1"/>
                </a:solidFill>
                <a:ea typeface="宋体" panose="02010600030101010101" pitchFamily="2" charset="-122"/>
              </a:rPr>
              <a:t>Z  </a:t>
            </a:r>
            <a:r>
              <a:rPr lang="zh-CN" altLang="en-US" b="0" dirty="0">
                <a:solidFill>
                  <a:schemeClr val="accent1"/>
                </a:solidFill>
                <a:ea typeface="宋体" panose="02010600030101010101" pitchFamily="2" charset="-122"/>
              </a:rPr>
              <a:t>整除</a:t>
            </a:r>
            <a:endParaRPr lang="pt-BR" altLang="zh-CN" b="0" dirty="0">
              <a:solidFill>
                <a:schemeClr val="accent1"/>
              </a:solidFill>
              <a:ea typeface="宋体" panose="02010600030101010101" pitchFamily="2" charset="-122"/>
            </a:endParaRPr>
          </a:p>
          <a:p>
            <a:pPr marL="0" indent="0"/>
            <a:r>
              <a:rPr lang="pt-BR" altLang="zh-CN" b="0" dirty="0">
                <a:solidFill>
                  <a:schemeClr val="accent1"/>
                </a:solidFill>
                <a:ea typeface="宋体" panose="02010600030101010101" pitchFamily="2" charset="-122"/>
              </a:rPr>
              <a:t>		ADD R4,R4,-1 </a:t>
            </a:r>
            <a:r>
              <a:rPr lang="zh-CN" altLang="en-US" b="0" dirty="0">
                <a:solidFill>
                  <a:schemeClr val="accent1"/>
                </a:solidFill>
                <a:ea typeface="宋体" panose="02010600030101010101" pitchFamily="2" charset="-122"/>
              </a:rPr>
              <a:t>；</a:t>
            </a:r>
            <a:r>
              <a:rPr lang="en-US" altLang="zh-CN" b="0" dirty="0">
                <a:solidFill>
                  <a:schemeClr val="accent1"/>
                </a:solidFill>
                <a:ea typeface="宋体" panose="02010600030101010101" pitchFamily="2" charset="-122"/>
              </a:rPr>
              <a:t>N </a:t>
            </a:r>
            <a:r>
              <a:rPr lang="zh-CN" altLang="en-US" b="0" dirty="0">
                <a:solidFill>
                  <a:schemeClr val="accent1"/>
                </a:solidFill>
                <a:ea typeface="宋体" panose="02010600030101010101" pitchFamily="2" charset="-122"/>
              </a:rPr>
              <a:t>不够除</a:t>
            </a:r>
            <a:endParaRPr lang="pt-BR" altLang="zh-CN" b="0" dirty="0">
              <a:ea typeface="宋体" panose="02010600030101010101" pitchFamily="2" charset="-122"/>
            </a:endParaRPr>
          </a:p>
          <a:p>
            <a:pPr marL="0" indent="0"/>
            <a:r>
              <a:rPr lang="pt-BR" altLang="zh-CN" b="0" dirty="0">
                <a:solidFill>
                  <a:schemeClr val="accent6"/>
                </a:solidFill>
                <a:ea typeface="宋体" panose="02010600030101010101" pitchFamily="2" charset="-122"/>
              </a:rPr>
              <a:t>ENDDIV 	RET </a:t>
            </a:r>
            <a:endParaRPr lang="pt-BR" altLang="zh-CN" b="0" dirty="0">
              <a:solidFill>
                <a:schemeClr val="accent6"/>
              </a:solidFill>
              <a:ea typeface="宋体" panose="02010600030101010101" pitchFamily="2" charset="-122"/>
            </a:endParaRPr>
          </a:p>
          <a:p>
            <a:pPr marL="0" indent="0"/>
            <a:endParaRPr lang="pt-BR" altLang="zh-CN" b="0" dirty="0">
              <a:solidFill>
                <a:schemeClr val="accent6"/>
              </a:solidFill>
              <a:ea typeface="宋体" panose="02010600030101010101" pitchFamily="2" charset="-122"/>
            </a:endParaRPr>
          </a:p>
        </p:txBody>
      </p:sp>
      <p:sp>
        <p:nvSpPr>
          <p:cNvPr id="6656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6564" name="内容占位符 2"/>
          <p:cNvSpPr txBox="1"/>
          <p:nvPr/>
        </p:nvSpPr>
        <p:spPr>
          <a:xfrm>
            <a:off x="5507990" y="1052830"/>
            <a:ext cx="3436620" cy="2794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l" eaLnBrk="0" hangingPunct="0"/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入口参数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: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  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</a:rPr>
              <a:t>R2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</a:rPr>
              <a:t>除以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R1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algn="l" eaLnBrk="0" hangingPunct="0"/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返回参数：</a:t>
            </a:r>
            <a:r>
              <a:rPr lang="en-US" altLang="zh-CN" dirty="0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R4 </a:t>
            </a:r>
            <a:r>
              <a:rPr lang="zh-CN" altLang="en-US" dirty="0">
                <a:latin typeface="Tahoma" panose="020B0604030504040204" pitchFamily="34" charset="0"/>
                <a:ea typeface="宋体" panose="02010600030101010101" pitchFamily="2" charset="-122"/>
                <a:sym typeface="Wingdings" panose="05000000000000000000" pitchFamily="2" charset="2"/>
              </a:rPr>
              <a:t>商</a:t>
            </a:r>
            <a:endParaRPr lang="en-US" altLang="zh-CN" dirty="0">
              <a:latin typeface="Tahoma" panose="020B0604030504040204" pitchFamily="34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586" name="Rectangle 1026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>
                <a:ea typeface="宋体" panose="02010600030101010101" pitchFamily="2" charset="-122"/>
              </a:rPr>
              <a:t>库程序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34820" name="Rectangle 1027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534400" cy="5486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开发者可能提供包含有用的子程序的目标文件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76580" marR="0" lvl="1" indent="-2349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不想提供源代码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–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知识产权的问题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76580" marR="0" lvl="1" indent="-2349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汇编器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/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链接器必须支持外部符号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(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或程序起始地址必须给用户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)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576580" marR="0" lvl="1" indent="-2349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代码重用（生产力提高）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		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...</a:t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.EXTERNAL	SQRT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...</a:t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LD	R2, </a:t>
            </a: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SQAddr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   ; </a:t>
            </a:r>
            <a:r>
              <a:rPr kumimoji="0" lang="en-US" altLang="zh-CN" sz="20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load SQRT </a:t>
            </a:r>
            <a:r>
              <a:rPr kumimoji="0" lang="en-US" altLang="zh-CN" sz="2000" b="0" i="1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addr</a:t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JSRR	R2</a:t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	...</a:t>
            </a:r>
            <a:b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</a:br>
            <a:r>
              <a:rPr kumimoji="0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SQAddr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	.FILL	 SQRT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anose="020703090202050204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用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JSRR,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因为不知道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SQRT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是否在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1024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条指令范围内。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dirty="0">
                <a:ea typeface="宋体" panose="02010600030101010101" pitchFamily="2" charset="-122"/>
              </a:rPr>
              <a:t>作业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8610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marL="0" indent="0"/>
            <a:r>
              <a:rPr lang="en-US" altLang="zh-CN" dirty="0">
                <a:ea typeface="宋体" panose="02010600030101010101" pitchFamily="2" charset="-122"/>
              </a:rPr>
              <a:t>Ex 9.2, 9.4, 9.5, 9.11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dirty="0">
                <a:ea typeface="宋体" panose="02010600030101010101" pitchFamily="2" charset="-122"/>
              </a:rPr>
              <a:t>Ex 9.17, 9.18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en-US" altLang="zh-CN" dirty="0">
                <a:ea typeface="宋体" panose="02010600030101010101" pitchFamily="2" charset="-122"/>
              </a:rPr>
              <a:t>Ex 9.8, 9.12, 9.13 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6861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TRAP</a:t>
            </a:r>
            <a:r>
              <a:rPr lang="zh-CN" altLang="en-US" dirty="0">
                <a:ea typeface="宋体" panose="02010600030101010101" pitchFamily="2" charset="-122"/>
              </a:rPr>
              <a:t>指令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228600" y="2325688"/>
            <a:ext cx="8686800" cy="3998912"/>
          </a:xfrm>
        </p:spPr>
        <p:txBody>
          <a:bodyPr vert="horz" wrap="square" lIns="91440" tIns="45720" rIns="91440" bIns="45720" anchor="t" anchorCtr="0"/>
          <a:p>
            <a:pPr marL="0" indent="0"/>
            <a:r>
              <a:rPr lang="en-US" altLang="zh-CN" dirty="0">
                <a:solidFill>
                  <a:srgbClr val="CE0000"/>
                </a:solidFill>
                <a:ea typeface="宋体" panose="02010600030101010101" pitchFamily="2" charset="-122"/>
              </a:rPr>
              <a:t>Trap </a:t>
            </a:r>
            <a:r>
              <a:rPr lang="zh-CN" altLang="en-US" dirty="0">
                <a:solidFill>
                  <a:srgbClr val="CE0000"/>
                </a:solidFill>
                <a:ea typeface="宋体" panose="02010600030101010101" pitchFamily="2" charset="-122"/>
              </a:rPr>
              <a:t>向量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指示调用哪个系统服务程序（</a:t>
            </a:r>
            <a:r>
              <a:rPr lang="en-US" altLang="zh-CN" dirty="0">
                <a:ea typeface="宋体" panose="02010600030101010101" pitchFamily="2" charset="-122"/>
              </a:rPr>
              <a:t>x00-xff</a:t>
            </a:r>
            <a:r>
              <a:rPr lang="zh-CN" altLang="en-US" dirty="0">
                <a:ea typeface="宋体" panose="02010600030101010101" pitchFamily="2" charset="-122"/>
              </a:rPr>
              <a:t>）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通过</a:t>
            </a:r>
            <a:r>
              <a:rPr lang="en-US" altLang="zh-CN" dirty="0">
                <a:ea typeface="宋体" panose="02010600030101010101" pitchFamily="2" charset="-122"/>
              </a:rPr>
              <a:t>8</a:t>
            </a:r>
            <a:r>
              <a:rPr lang="zh-CN" altLang="en-US" dirty="0">
                <a:ea typeface="宋体" panose="02010600030101010101" pitchFamily="2" charset="-122"/>
              </a:rPr>
              <a:t>位</a:t>
            </a:r>
            <a:r>
              <a:rPr lang="en-US" altLang="zh-CN" dirty="0">
                <a:ea typeface="宋体" panose="02010600030101010101" pitchFamily="2" charset="-122"/>
              </a:rPr>
              <a:t>trapvect8</a:t>
            </a:r>
            <a:r>
              <a:rPr lang="zh-CN" altLang="en-US" dirty="0">
                <a:ea typeface="宋体" panose="02010600030101010101" pitchFamily="2" charset="-122"/>
              </a:rPr>
              <a:t>索引</a:t>
            </a:r>
            <a:r>
              <a:rPr lang="zh-CN" altLang="en-US" i="1" dirty="0">
                <a:solidFill>
                  <a:srgbClr val="CE0000"/>
                </a:solidFill>
                <a:ea typeface="宋体" panose="02010600030101010101" pitchFamily="2" charset="-122"/>
              </a:rPr>
              <a:t>起始地址表，获得对应系统调用的入口地址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/>
            <a:r>
              <a:rPr lang="en-US" altLang="zh-CN" dirty="0">
                <a:ea typeface="宋体" panose="02010600030101010101" pitchFamily="2" charset="-122"/>
              </a:rPr>
              <a:t>LC-3</a:t>
            </a:r>
            <a:r>
              <a:rPr lang="zh-CN" altLang="en-US" dirty="0">
                <a:ea typeface="宋体" panose="02010600030101010101" pitchFamily="2" charset="-122"/>
              </a:rPr>
              <a:t>实现的方法：</a:t>
            </a:r>
            <a:endParaRPr lang="en-US" altLang="zh-CN" dirty="0">
              <a:ea typeface="宋体" panose="02010600030101010101" pitchFamily="2" charset="-122"/>
            </a:endParaRPr>
          </a:p>
          <a:p>
            <a:pPr lvl="2">
              <a:buNone/>
            </a:pPr>
            <a:r>
              <a:rPr lang="zh-CN" altLang="en-US" i="1" dirty="0">
                <a:solidFill>
                  <a:srgbClr val="CE0000"/>
                </a:solidFill>
                <a:ea typeface="宋体" panose="02010600030101010101" pitchFamily="2" charset="-122"/>
              </a:rPr>
              <a:t>           起始地址表存放在内存的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accent2"/>
                </a:solidFill>
                <a:ea typeface="宋体" panose="02010600030101010101" pitchFamily="2" charset="-122"/>
              </a:rPr>
              <a:t>0x0000 – 0x00FF</a:t>
            </a:r>
            <a:r>
              <a:rPr lang="zh-CN" altLang="en-US" dirty="0">
                <a:solidFill>
                  <a:schemeClr val="accent2"/>
                </a:solidFill>
                <a:ea typeface="宋体" panose="02010600030101010101" pitchFamily="2" charset="-122"/>
              </a:rPr>
              <a:t>处，</a:t>
            </a:r>
            <a:r>
              <a:rPr lang="en-US" altLang="zh-CN" dirty="0">
                <a:ea typeface="宋体" panose="02010600030101010101" pitchFamily="2" charset="-122"/>
              </a:rPr>
              <a:t>8-bit trap vector </a:t>
            </a:r>
            <a:r>
              <a:rPr lang="zh-CN" altLang="en-US" dirty="0">
                <a:ea typeface="宋体" panose="02010600030101010101" pitchFamily="2" charset="-122"/>
              </a:rPr>
              <a:t>通过高位</a:t>
            </a:r>
            <a:r>
              <a:rPr lang="en-US" altLang="zh-CN" dirty="0">
                <a:ea typeface="宋体" panose="02010600030101010101" pitchFamily="2" charset="-122"/>
              </a:rPr>
              <a:t>0</a:t>
            </a:r>
            <a:r>
              <a:rPr lang="zh-CN" altLang="en-US" dirty="0">
                <a:ea typeface="宋体" panose="02010600030101010101" pitchFamily="2" charset="-122"/>
              </a:rPr>
              <a:t>扩展成</a:t>
            </a:r>
            <a:r>
              <a:rPr lang="en-US" altLang="zh-CN" dirty="0">
                <a:ea typeface="宋体" panose="02010600030101010101" pitchFamily="2" charset="-122"/>
              </a:rPr>
              <a:t>16</a:t>
            </a:r>
            <a:r>
              <a:rPr lang="zh-CN" altLang="en-US" dirty="0">
                <a:ea typeface="宋体" panose="02010600030101010101" pitchFamily="2" charset="-122"/>
              </a:rPr>
              <a:t>位的内存地址，该内存地址处存放的就是相应调用的入口地址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zh-CN" altLang="en-US" dirty="0">
                <a:solidFill>
                  <a:srgbClr val="CE0000"/>
                </a:solidFill>
                <a:ea typeface="宋体" panose="02010600030101010101" pitchFamily="2" charset="-122"/>
              </a:rPr>
              <a:t>如何执行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从起始地址表查找服务程序地址，加载到</a:t>
            </a:r>
            <a:r>
              <a:rPr lang="en-US" altLang="zh-CN" dirty="0">
                <a:ea typeface="宋体" panose="02010600030101010101" pitchFamily="2" charset="-122"/>
              </a:rPr>
              <a:t>PC</a:t>
            </a:r>
            <a:r>
              <a:rPr lang="zh-CN" altLang="en-US" dirty="0">
                <a:ea typeface="宋体" panose="02010600030101010101" pitchFamily="2" charset="-122"/>
              </a:rPr>
              <a:t>中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zh-CN" altLang="en-US" dirty="0">
                <a:solidFill>
                  <a:srgbClr val="CE0000"/>
                </a:solidFill>
                <a:ea typeface="宋体" panose="02010600030101010101" pitchFamily="2" charset="-122"/>
              </a:rPr>
              <a:t>如何返回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ea typeface="宋体" panose="02010600030101010101" pitchFamily="2" charset="-122"/>
              </a:rPr>
              <a:t>将下一条指令的地址（当前的</a:t>
            </a:r>
            <a:r>
              <a:rPr lang="en-US" altLang="zh-CN" dirty="0">
                <a:ea typeface="宋体" panose="02010600030101010101" pitchFamily="2" charset="-122"/>
              </a:rPr>
              <a:t>PC</a:t>
            </a:r>
            <a:r>
              <a:rPr lang="zh-CN" altLang="en-US" dirty="0">
                <a:ea typeface="宋体" panose="02010600030101010101" pitchFamily="2" charset="-122"/>
              </a:rPr>
              <a:t>值）保存到</a:t>
            </a:r>
            <a:r>
              <a:rPr lang="en-US" altLang="zh-CN" dirty="0">
                <a:ea typeface="宋体" panose="02010600030101010101" pitchFamily="2" charset="-122"/>
              </a:rPr>
              <a:t>R7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3316" name="Picture 5" descr="C:\Documents and Settings\Greg Byrd\My Documents\ece206\mh-slides\ch09\ch09-trap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066800"/>
            <a:ext cx="6881813" cy="609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TRAP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5363" name="Picture 3" descr="C:\Documents and Settings\Greg Byrd\My Documents\ece206\mh-slides\ch09\ch09-trapflow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1295400"/>
            <a:ext cx="8040688" cy="4876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4" name="Text Box 4"/>
          <p:cNvSpPr txBox="1"/>
          <p:nvPr/>
        </p:nvSpPr>
        <p:spPr>
          <a:xfrm>
            <a:off x="179388" y="6381750"/>
            <a:ext cx="6443662" cy="3381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注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: PC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在指令获取阶段已经执行加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1600" dirty="0">
                <a:latin typeface="Arial" panose="020B0604020202020204" pitchFamily="34" charset="0"/>
                <a:ea typeface="宋体" panose="02010600030101010101" pitchFamily="2" charset="-122"/>
              </a:rPr>
              <a:t>操作指向了当前指令的下一条指令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RET (JMP R7)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610100"/>
          </a:xfrm>
        </p:spPr>
        <p:txBody>
          <a:bodyPr vert="horz" wrap="square" lIns="91440" tIns="45720" rIns="91440" bIns="45720" anchor="t" anchorCtr="0"/>
          <a:p>
            <a:pPr marL="0" indent="0"/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如何返回用户程序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?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即回到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trap</a:t>
            </a:r>
            <a:r>
              <a:rPr lang="zh-CN" altLang="en-US" dirty="0">
                <a:solidFill>
                  <a:srgbClr val="FF0000"/>
                </a:solidFill>
                <a:ea typeface="宋体" panose="02010600030101010101" pitchFamily="2" charset="-122"/>
              </a:rPr>
              <a:t>指令的下一条指令继续运行</a:t>
            </a:r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zh-CN" altLang="en-US" dirty="0">
                <a:ea typeface="宋体" panose="02010600030101010101" pitchFamily="2" charset="-122"/>
              </a:rPr>
              <a:t>执行</a:t>
            </a:r>
            <a:r>
              <a:rPr lang="en-US" altLang="zh-CN" dirty="0">
                <a:ea typeface="宋体" panose="02010600030101010101" pitchFamily="2" charset="-122"/>
              </a:rPr>
              <a:t>trap</a:t>
            </a:r>
            <a:r>
              <a:rPr lang="zh-CN" altLang="en-US" dirty="0">
                <a:ea typeface="宋体" panose="02010600030101010101" pitchFamily="2" charset="-122"/>
              </a:rPr>
              <a:t>指令时将</a:t>
            </a:r>
            <a:r>
              <a:rPr lang="en-US" altLang="zh-CN" dirty="0">
                <a:ea typeface="宋体" panose="02010600030101010101" pitchFamily="2" charset="-122"/>
              </a:rPr>
              <a:t>PC</a:t>
            </a:r>
            <a:r>
              <a:rPr lang="zh-CN" altLang="en-US" dirty="0">
                <a:ea typeface="宋体" panose="02010600030101010101" pitchFamily="2" charset="-122"/>
              </a:rPr>
              <a:t>保存在</a:t>
            </a:r>
            <a:r>
              <a:rPr lang="en-US" altLang="zh-CN" dirty="0">
                <a:ea typeface="宋体" panose="02010600030101010101" pitchFamily="2" charset="-122"/>
              </a:rPr>
              <a:t>R7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dirty="0">
                <a:ea typeface="宋体" panose="02010600030101010101" pitchFamily="2" charset="-122"/>
              </a:rPr>
              <a:t>服务程序使用</a:t>
            </a:r>
            <a:r>
              <a:rPr lang="en-US" altLang="zh-CN" sz="2400" dirty="0">
                <a:ea typeface="宋体" panose="02010600030101010101" pitchFamily="2" charset="-122"/>
              </a:rPr>
              <a:t>JMP R7</a:t>
            </a:r>
            <a:r>
              <a:rPr lang="zh-CN" altLang="en-US" sz="2400" dirty="0">
                <a:ea typeface="宋体" panose="02010600030101010101" pitchFamily="2" charset="-122"/>
              </a:rPr>
              <a:t>就可以返回到用户程序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LC-3 </a:t>
            </a:r>
            <a:r>
              <a:rPr lang="zh-CN" altLang="en-US" dirty="0">
                <a:ea typeface="宋体" panose="02010600030101010101" pitchFamily="2" charset="-122"/>
              </a:rPr>
              <a:t>汇编语言使用 </a:t>
            </a:r>
            <a:r>
              <a:rPr lang="en-US" altLang="zh-CN" dirty="0"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RET</a:t>
            </a:r>
            <a:r>
              <a:rPr lang="en-US" altLang="zh-CN" dirty="0">
                <a:ea typeface="宋体" panose="02010600030101010101" pitchFamily="2" charset="-122"/>
              </a:rPr>
              <a:t> (return) </a:t>
            </a:r>
            <a:r>
              <a:rPr lang="zh-CN" altLang="en-US" dirty="0">
                <a:ea typeface="宋体" panose="02010600030101010101" pitchFamily="2" charset="-122"/>
              </a:rPr>
              <a:t>助记符来取代</a:t>
            </a:r>
            <a:r>
              <a:rPr lang="en-US" altLang="zh-CN" dirty="0">
                <a:ea typeface="宋体" panose="02010600030101010101" pitchFamily="2" charset="-122"/>
              </a:rPr>
              <a:t> “JMP R7”.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r>
              <a:rPr lang="zh-CN" altLang="en-US" dirty="0">
                <a:ea typeface="宋体" panose="02010600030101010101" pitchFamily="2" charset="-122"/>
              </a:rPr>
              <a:t>因此：必须保证服务程序没有改变</a:t>
            </a:r>
            <a:r>
              <a:rPr lang="en-US" altLang="zh-CN" dirty="0">
                <a:ea typeface="宋体" panose="02010600030101010101" pitchFamily="2" charset="-122"/>
              </a:rPr>
              <a:t>R7</a:t>
            </a:r>
            <a:r>
              <a:rPr lang="zh-CN" altLang="en-US" dirty="0">
                <a:ea typeface="宋体" panose="02010600030101010101" pitchFamily="2" charset="-122"/>
              </a:rPr>
              <a:t>，否则无法返回</a:t>
            </a:r>
            <a:r>
              <a:rPr lang="en-US" altLang="zh-CN" dirty="0">
                <a:ea typeface="宋体" panose="02010600030101010101" pitchFamily="2" charset="-122"/>
              </a:rPr>
              <a:t>.</a:t>
            </a:r>
            <a:endParaRPr lang="en-US" altLang="zh-CN" dirty="0">
              <a:ea typeface="宋体" panose="02010600030101010101" pitchFamily="2" charset="-122"/>
            </a:endParaRPr>
          </a:p>
          <a:p>
            <a:pPr marL="0" indent="0"/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TRAP </a:t>
            </a:r>
            <a:r>
              <a:rPr lang="zh-CN" altLang="en-US" dirty="0">
                <a:ea typeface="宋体" panose="02010600030101010101" pitchFamily="2" charset="-122"/>
              </a:rPr>
              <a:t>机制流程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8435" name="Picture 8" descr="C:\common\PattPatel slides\e2\ch09-figures\ch09-0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" y="1295400"/>
            <a:ext cx="6705600" cy="5222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6" name="Text Box 7"/>
          <p:cNvSpPr txBox="1"/>
          <p:nvPr/>
        </p:nvSpPr>
        <p:spPr>
          <a:xfrm>
            <a:off x="4643438" y="2997200"/>
            <a:ext cx="2570480" cy="119888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 eaLnBrk="0" hangingPunct="0">
              <a:buAutoNum type="arabicPeriod"/>
            </a:pPr>
            <a:r>
              <a:rPr lang="zh-CN" altLang="en-US" dirty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查找开始地址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AutoNum type="arabicPeriod"/>
            </a:pPr>
            <a:r>
              <a:rPr lang="zh-CN" altLang="en-US" dirty="0">
                <a:solidFill>
                  <a:srgbClr val="CE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转换到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服务程序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0" hangingPunct="0">
              <a:buAutoNum type="arabicPeriod"/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RET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(JMP R7).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vert="horz" wrap="square" lIns="91440" tIns="45720" rIns="91440" bIns="45720" anchor="t" anchorCtr="0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</a:lstStyle>
          <a:p>
            <a:pPr lvl="0" algn="r">
              <a:buSzTx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9-</a:t>
            </a:r>
            <a:fld id="{9A0DB2DC-4C9A-4742-B13C-FB6460FD3503}" type="slidenum"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>
                <a:ea typeface="宋体" panose="02010600030101010101" pitchFamily="2" charset="-122"/>
              </a:rPr>
              <a:t>Ex: </a:t>
            </a:r>
            <a:r>
              <a:rPr lang="zh-CN" altLang="en-US" dirty="0">
                <a:ea typeface="宋体" panose="02010600030101010101" pitchFamily="2" charset="-122"/>
              </a:rPr>
              <a:t>输入大写字母转换为小写字母，输入</a:t>
            </a:r>
            <a:r>
              <a:rPr lang="en-US" altLang="zh-CN" dirty="0">
                <a:ea typeface="宋体" panose="02010600030101010101" pitchFamily="2" charset="-122"/>
              </a:rPr>
              <a:t>’7’</a:t>
            </a:r>
            <a:r>
              <a:rPr lang="zh-CN" altLang="en-US" dirty="0">
                <a:ea typeface="宋体" panose="02010600030101010101" pitchFamily="2" charset="-122"/>
              </a:rPr>
              <a:t>结束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228600" y="1295400"/>
            <a:ext cx="8915400" cy="5105400"/>
          </a:xfrm>
        </p:spPr>
        <p:txBody>
          <a:bodyPr vert="horz" wrap="square" lIns="91440" tIns="45720" rIns="91440" bIns="45720" anchor="t" anchorCtr="0"/>
          <a:p>
            <a:pPr marL="0" indent="0"/>
            <a:r>
              <a:rPr lang="en-US" altLang="zh-CN" dirty="0">
                <a:latin typeface="Verdana" panose="020B0604030504040204" pitchFamily="34" charset="0"/>
                <a:ea typeface="宋体" panose="02010600030101010101" pitchFamily="2" charset="-122"/>
              </a:rPr>
              <a:t>		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.ORIG x3000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marL="0" indent="0"/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		LD	R2, NEGSEVEN; </a:t>
            </a:r>
            <a:r>
              <a:rPr lang="en-US" altLang="zh-CN" sz="2000" b="0" i="1" dirty="0">
                <a:solidFill>
                  <a:srgbClr val="009900"/>
                </a:solidFill>
                <a:ea typeface="宋体" panose="02010600030101010101" pitchFamily="2" charset="-122"/>
              </a:rPr>
              <a:t>Load negative ASCII ‘7’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		LD	R3, ASCII	 ; </a:t>
            </a:r>
            <a:r>
              <a:rPr lang="en-US" altLang="zh-CN" sz="2000" b="0" i="1" dirty="0">
                <a:solidFill>
                  <a:srgbClr val="009900"/>
                </a:solidFill>
                <a:ea typeface="宋体" panose="02010600030101010101" pitchFamily="2" charset="-122"/>
              </a:rPr>
              <a:t>Load ASCII difference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AGAIN		</a:t>
            </a:r>
            <a:r>
              <a:rPr lang="en-US" altLang="zh-CN" i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TRAP	 x23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		 ; </a:t>
            </a:r>
            <a:r>
              <a:rPr lang="en-US" altLang="zh-CN" sz="2000" b="0" i="1" dirty="0">
                <a:solidFill>
                  <a:srgbClr val="009900"/>
                </a:solidFill>
                <a:ea typeface="宋体" panose="02010600030101010101" pitchFamily="2" charset="-122"/>
              </a:rPr>
              <a:t>input character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		ADD	R1, R2, R0	 ; </a:t>
            </a:r>
            <a:r>
              <a:rPr lang="en-US" altLang="zh-CN" sz="2000" b="0" i="1" dirty="0">
                <a:solidFill>
                  <a:srgbClr val="009900"/>
                </a:solidFill>
                <a:ea typeface="宋体" panose="02010600030101010101" pitchFamily="2" charset="-122"/>
              </a:rPr>
              <a:t>Test for terminate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		BRz	EXIT		 ; </a:t>
            </a:r>
            <a:r>
              <a:rPr lang="en-US" altLang="zh-CN" sz="2000" b="0" i="1" dirty="0">
                <a:solidFill>
                  <a:srgbClr val="009900"/>
                </a:solidFill>
                <a:ea typeface="宋体" panose="02010600030101010101" pitchFamily="2" charset="-122"/>
              </a:rPr>
              <a:t>Exit if done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		ADD	R0, R0, R3	 ; </a:t>
            </a:r>
            <a:r>
              <a:rPr lang="en-US" altLang="zh-CN" sz="2000" b="0" i="1" dirty="0">
                <a:solidFill>
                  <a:srgbClr val="009900"/>
                </a:solidFill>
                <a:ea typeface="宋体" panose="02010600030101010101" pitchFamily="2" charset="-122"/>
              </a:rPr>
              <a:t>Change to lowercase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		</a:t>
            </a:r>
            <a:r>
              <a:rPr lang="en-US" altLang="zh-CN" i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TRAP	 x21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		 ; </a:t>
            </a:r>
            <a:r>
              <a:rPr lang="en-US" altLang="zh-CN" sz="2000" b="0" i="1" dirty="0">
                <a:solidFill>
                  <a:srgbClr val="009900"/>
                </a:solidFill>
                <a:ea typeface="宋体" panose="02010600030101010101" pitchFamily="2" charset="-122"/>
              </a:rPr>
              <a:t>Output to monitor...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		BRnzp  AGAIN	 ; </a:t>
            </a:r>
            <a:r>
              <a:rPr lang="en-US" altLang="zh-CN" sz="2000" b="0" i="1" dirty="0">
                <a:solidFill>
                  <a:srgbClr val="009900"/>
                </a:solidFill>
                <a:ea typeface="宋体" panose="02010600030101010101" pitchFamily="2" charset="-122"/>
              </a:rPr>
              <a:t>... again and again...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  <a:sym typeface="+mn-ea"/>
              </a:rPr>
              <a:t>NEGSEVEN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	.FILL	 xFFC9	 ; </a:t>
            </a:r>
            <a:r>
              <a:rPr lang="en-US" altLang="zh-CN" sz="2000" b="0" dirty="0">
                <a:solidFill>
                  <a:srgbClr val="FF0000"/>
                </a:solidFill>
                <a:ea typeface="宋体" panose="02010600030101010101" pitchFamily="2" charset="-122"/>
              </a:rPr>
              <a:t>-‘7’  7: 55 / x0037?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ASCII	.FILL	 x0020	 ; </a:t>
            </a:r>
            <a:r>
              <a:rPr lang="en-US" altLang="zh-CN" sz="2000" b="0" i="1" dirty="0">
                <a:solidFill>
                  <a:srgbClr val="009900"/>
                </a:solidFill>
                <a:ea typeface="宋体" panose="02010600030101010101" pitchFamily="2" charset="-122"/>
              </a:rPr>
              <a:t>lowercase bit</a:t>
            </a:r>
            <a:b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</a:b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EXIT		</a:t>
            </a:r>
            <a:r>
              <a:rPr lang="en-US" altLang="zh-CN" i="1" dirty="0">
                <a:solidFill>
                  <a:schemeClr val="accent2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TRAP	 x25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		 ; </a:t>
            </a:r>
            <a:r>
              <a:rPr lang="en-US" altLang="zh-CN" sz="2000" b="0" i="1" dirty="0">
                <a:solidFill>
                  <a:srgbClr val="009900"/>
                </a:solidFill>
                <a:ea typeface="宋体" panose="02010600030101010101" pitchFamily="2" charset="-122"/>
              </a:rPr>
              <a:t>halt</a:t>
            </a:r>
            <a:br>
              <a:rPr lang="en-US" altLang="zh-CN" sz="2000" b="0" i="1" dirty="0">
                <a:solidFill>
                  <a:srgbClr val="009900"/>
                </a:solidFill>
                <a:ea typeface="宋体" panose="02010600030101010101" pitchFamily="2" charset="-122"/>
              </a:rPr>
            </a:br>
            <a:r>
              <a:rPr lang="en-US" altLang="zh-CN" sz="2000" b="0" i="1" dirty="0">
                <a:solidFill>
                  <a:srgbClr val="009900"/>
                </a:solidFill>
                <a:ea typeface="宋体" panose="02010600030101010101" pitchFamily="2" charset="-122"/>
              </a:rPr>
              <a:t>		</a:t>
            </a:r>
            <a:r>
              <a:rPr lang="en-US" altLang="zh-CN" dirty="0">
                <a:latin typeface="Courier New" panose="02070309020205020404" pitchFamily="49" charset="0"/>
                <a:ea typeface="宋体" panose="02010600030101010101" pitchFamily="2" charset="-122"/>
              </a:rPr>
              <a:t>.END</a:t>
            </a:r>
            <a:endParaRPr lang="en-US" altLang="zh-CN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zcyYzVjNmZmMDFhYjY5ZTY3ZDdiZGUxNjVhY2Q5ZTcifQ=="/>
</p:tagLst>
</file>

<file path=ppt/theme/theme1.xml><?xml version="1.0" encoding="utf-8"?>
<a:theme xmlns:a="http://schemas.openxmlformats.org/drawingml/2006/main" name="PattPatel">
  <a:themeElements>
    <a:clrScheme name="PattPate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ttPat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PattPate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tPatel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attPatel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tPatel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tPate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tPate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attPate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Documents\ece206\mh-slides\PattPatel.pot</Template>
  <TotalTime>0</TotalTime>
  <Words>10125</Words>
  <Application>WPS 演示</Application>
  <PresentationFormat>全屏显示(4:3)</PresentationFormat>
  <Paragraphs>662</Paragraphs>
  <Slides>42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5" baseType="lpstr">
      <vt:lpstr>Arial</vt:lpstr>
      <vt:lpstr>宋体</vt:lpstr>
      <vt:lpstr>Wingdings</vt:lpstr>
      <vt:lpstr>Tahoma</vt:lpstr>
      <vt:lpstr>Garamond</vt:lpstr>
      <vt:lpstr>Times New Roman</vt:lpstr>
      <vt:lpstr>Franklin Gothic Book</vt:lpstr>
      <vt:lpstr>Verdana</vt:lpstr>
      <vt:lpstr>Courier New</vt:lpstr>
      <vt:lpstr>微软雅黑</vt:lpstr>
      <vt:lpstr>Arial Unicode MS</vt:lpstr>
      <vt:lpstr>Wingdings</vt:lpstr>
      <vt:lpstr>PattPatel</vt:lpstr>
      <vt:lpstr>Chapter 9 TRAP 程序和子程序</vt:lpstr>
      <vt:lpstr>系统调用</vt:lpstr>
      <vt:lpstr>系统调用</vt:lpstr>
      <vt:lpstr>LC-3 TRAP 机制</vt:lpstr>
      <vt:lpstr>TRAP指令</vt:lpstr>
      <vt:lpstr>TRAP</vt:lpstr>
      <vt:lpstr>RET (JMP R7)</vt:lpstr>
      <vt:lpstr>TRAP 机制流程</vt:lpstr>
      <vt:lpstr>Ex: 输入大写字母转换为小写字母，输入’7’结束</vt:lpstr>
      <vt:lpstr>Example: Output Service Routine</vt:lpstr>
      <vt:lpstr>TRAP Routines and their Assembler Names</vt:lpstr>
      <vt:lpstr>寄存器内容的保存和恢复</vt:lpstr>
      <vt:lpstr>Example</vt:lpstr>
      <vt:lpstr>寄存器内容的保存和恢复</vt:lpstr>
      <vt:lpstr>Question</vt:lpstr>
      <vt:lpstr>课堂讨论</vt:lpstr>
      <vt:lpstr>用户代码</vt:lpstr>
      <vt:lpstr>子程序</vt:lpstr>
      <vt:lpstr>JSR指令</vt:lpstr>
      <vt:lpstr>JSR</vt:lpstr>
      <vt:lpstr>JSR指令</vt:lpstr>
      <vt:lpstr>JSRR Instruction</vt:lpstr>
      <vt:lpstr>JSRR</vt:lpstr>
      <vt:lpstr>子程序返回</vt:lpstr>
      <vt:lpstr>Example: 对R0的数求反+1</vt:lpstr>
      <vt:lpstr>Example: 对R0的数求反+1</vt:lpstr>
      <vt:lpstr>子程序的参数及返回值</vt:lpstr>
      <vt:lpstr>如何使用子程序</vt:lpstr>
      <vt:lpstr>保存和恢复寄存器</vt:lpstr>
      <vt:lpstr>Example</vt:lpstr>
      <vt:lpstr>CountChar Algorithm (using FirstChar)</vt:lpstr>
      <vt:lpstr>CountChar Implementation</vt:lpstr>
      <vt:lpstr>FirstChar Algorithm</vt:lpstr>
      <vt:lpstr>FirstChar Implementation</vt:lpstr>
      <vt:lpstr>例子：计算标量积</vt:lpstr>
      <vt:lpstr>Example code:</vt:lpstr>
      <vt:lpstr>课后研究以下乘法代码，适合负数乘法吗，自己仿真运行下</vt:lpstr>
      <vt:lpstr>求平均-分析以下代码，完成子程序的设计</vt:lpstr>
      <vt:lpstr>PowerPoint 演示文稿</vt:lpstr>
      <vt:lpstr>PowerPoint 演示文稿</vt:lpstr>
      <vt:lpstr>库程序</vt:lpstr>
      <vt:lpstr>作业</vt:lpstr>
    </vt:vector>
  </TitlesOfParts>
  <Company>North Carolina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Language</dc:title>
  <dc:creator>Greg Byrd</dc:creator>
  <cp:lastModifiedBy>奇异</cp:lastModifiedBy>
  <cp:revision>148</cp:revision>
  <cp:lastPrinted>1999-01-05T13:39:00Z</cp:lastPrinted>
  <dcterms:created xsi:type="dcterms:W3CDTF">2000-06-30T15:30:00Z</dcterms:created>
  <dcterms:modified xsi:type="dcterms:W3CDTF">2024-05-26T07:16:39Z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D7A21D43F3524A82B5E41E110BDFAC7E_13</vt:lpwstr>
  </property>
  <property fmtid="{D5CDD505-2E9C-101B-9397-08002B2CF9AE}" pid="3" name="KSOProductBuildVer">
    <vt:lpwstr>2052-12.1.0.16929</vt:lpwstr>
  </property>
</Properties>
</file>