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sldIdLst>
    <p:sldId id="492" r:id="rId3"/>
    <p:sldId id="507" r:id="rId4"/>
    <p:sldId id="506" r:id="rId5"/>
    <p:sldId id="509" r:id="rId7"/>
    <p:sldId id="508" r:id="rId8"/>
    <p:sldId id="567" r:id="rId9"/>
    <p:sldId id="566" r:id="rId10"/>
    <p:sldId id="546" r:id="rId11"/>
    <p:sldId id="568" r:id="rId12"/>
    <p:sldId id="569" r:id="rId13"/>
    <p:sldId id="570" r:id="rId14"/>
    <p:sldId id="571" r:id="rId15"/>
    <p:sldId id="573" r:id="rId16"/>
    <p:sldId id="572" r:id="rId17"/>
    <p:sldId id="574" r:id="rId18"/>
    <p:sldId id="575" r:id="rId19"/>
    <p:sldId id="576" r:id="rId20"/>
    <p:sldId id="577" r:id="rId21"/>
    <p:sldId id="578" r:id="rId22"/>
    <p:sldId id="579" r:id="rId23"/>
    <p:sldId id="632" r:id="rId24"/>
    <p:sldId id="633" r:id="rId25"/>
    <p:sldId id="684" r:id="rId26"/>
    <p:sldId id="511" r:id="rId27"/>
    <p:sldId id="512" r:id="rId28"/>
    <p:sldId id="513" r:id="rId29"/>
    <p:sldId id="514" r:id="rId30"/>
    <p:sldId id="515" r:id="rId31"/>
    <p:sldId id="516" r:id="rId32"/>
    <p:sldId id="518" r:id="rId33"/>
    <p:sldId id="519" r:id="rId34"/>
    <p:sldId id="520" r:id="rId35"/>
    <p:sldId id="521" r:id="rId36"/>
    <p:sldId id="522" r:id="rId37"/>
    <p:sldId id="523" r:id="rId38"/>
    <p:sldId id="524" r:id="rId39"/>
    <p:sldId id="525" r:id="rId40"/>
    <p:sldId id="550" r:id="rId41"/>
    <p:sldId id="551" r:id="rId42"/>
    <p:sldId id="552" r:id="rId43"/>
    <p:sldId id="553" r:id="rId44"/>
    <p:sldId id="554" r:id="rId45"/>
    <p:sldId id="555" r:id="rId46"/>
    <p:sldId id="556" r:id="rId47"/>
    <p:sldId id="558" r:id="rId48"/>
    <p:sldId id="527" r:id="rId49"/>
    <p:sldId id="528" r:id="rId50"/>
    <p:sldId id="529" r:id="rId51"/>
    <p:sldId id="530" r:id="rId52"/>
    <p:sldId id="531" r:id="rId53"/>
    <p:sldId id="532" r:id="rId54"/>
    <p:sldId id="735" r:id="rId55"/>
    <p:sldId id="734" r:id="rId56"/>
    <p:sldId id="736" r:id="rId57"/>
    <p:sldId id="738" r:id="rId58"/>
    <p:sldId id="737" r:id="rId59"/>
    <p:sldId id="739" r:id="rId60"/>
    <p:sldId id="536" r:id="rId61"/>
    <p:sldId id="539" r:id="rId62"/>
    <p:sldId id="559" r:id="rId63"/>
    <p:sldId id="560" r:id="rId64"/>
    <p:sldId id="561" r:id="rId65"/>
    <p:sldId id="562" r:id="rId66"/>
    <p:sldId id="564" r:id="rId67"/>
    <p:sldId id="542" r:id="rId68"/>
    <p:sldId id="543" r:id="rId69"/>
    <p:sldId id="544" r:id="rId70"/>
    <p:sldId id="547" r:id="rId71"/>
    <p:sldId id="548" r:id="rId72"/>
    <p:sldId id="565" r:id="rId73"/>
  </p:sldIdLst>
  <p:sldSz cx="9144000" cy="6858000" type="screen4x3"/>
  <p:notesSz cx="6858000" cy="9144000"/>
  <p:custDataLst>
    <p:tags r:id="rId77"/>
  </p:custDataLst>
  <p:defaultTextStyle>
    <a:defPPr>
      <a:defRPr lang="zh-CN"/>
    </a:defPPr>
    <a:lvl1pPr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baseline="-250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baseline="-250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33"/>
    <a:srgbClr val="0066FF"/>
    <a:srgbClr val="00FFFF"/>
    <a:srgbClr val="FF99FF"/>
    <a:srgbClr val="003399"/>
    <a:srgbClr val="66FF33"/>
    <a:srgbClr val="FF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22" autoAdjust="0"/>
    <p:restoredTop sz="94660" autoAdjust="0"/>
  </p:normalViewPr>
  <p:slideViewPr>
    <p:cSldViewPr showGuides="1">
      <p:cViewPr varScale="1">
        <p:scale>
          <a:sx n="161" d="100"/>
          <a:sy n="161" d="100"/>
        </p:scale>
        <p:origin x="1836" y="126"/>
      </p:cViewPr>
      <p:guideLst>
        <p:guide orient="horz" pos="2153"/>
        <p:guide pos="2880"/>
      </p:guideLst>
    </p:cSldViewPr>
  </p:slideViewPr>
  <p:outlineViewPr>
    <p:cViewPr>
      <p:scale>
        <a:sx n="33" d="100"/>
        <a:sy n="33" d="100"/>
      </p:scale>
      <p:origin x="36"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gs" Target="tags/tag16.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17.wmf"/><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0213" cy="457200"/>
          </a:xfrm>
          <a:prstGeom prst="rect">
            <a:avLst/>
          </a:prstGeom>
          <a:noFill/>
          <a:ln w="9525">
            <a:noFill/>
            <a:miter lim="800000"/>
          </a:ln>
        </p:spPr>
        <p:txBody>
          <a:bodyPr vert="horz" wrap="square" lIns="91440" tIns="45720" rIns="91440" bIns="45720" numCol="1" anchor="t" anchorCtr="0" compatLnSpc="1"/>
          <a:lstStyle>
            <a:lvl1pPr>
              <a:defRPr sz="1200" smtClean="0">
                <a:latin typeface="Arial" panose="020B0604020202020204" pitchFamily="34" charset="0"/>
              </a:defRPr>
            </a:lvl1pPr>
          </a:lstStyle>
          <a:p>
            <a:pPr>
              <a:defRPr/>
            </a:pPr>
            <a:endParaRPr lang="zh-CN" altLang="en-US"/>
          </a:p>
        </p:txBody>
      </p:sp>
      <p:sp>
        <p:nvSpPr>
          <p:cNvPr id="2051" name="日期占位符 2"/>
          <p:cNvSpPr>
            <a:spLocks noGrp="1" noChangeArrowheads="1"/>
          </p:cNvSpPr>
          <p:nvPr>
            <p:ph type="dt" idx="1"/>
          </p:nvPr>
        </p:nvSpPr>
        <p:spPr bwMode="auto">
          <a:xfrm>
            <a:off x="3883025" y="0"/>
            <a:ext cx="2973388" cy="457200"/>
          </a:xfrm>
          <a:prstGeom prst="rect">
            <a:avLst/>
          </a:prstGeom>
          <a:noFill/>
          <a:ln w="9525">
            <a:noFill/>
            <a:miter lim="800000"/>
          </a:ln>
        </p:spPr>
        <p:txBody>
          <a:bodyPr vert="horz" wrap="square" lIns="91440" tIns="45720" rIns="91440" bIns="45720" numCol="1" anchor="t" anchorCtr="0" compatLnSpc="1"/>
          <a:lstStyle>
            <a:lvl1pPr algn="r">
              <a:defRPr sz="1200" smtClean="0">
                <a:latin typeface="Arial" panose="020B0604020202020204" pitchFamily="34" charset="0"/>
              </a:defRPr>
            </a:lvl1pPr>
          </a:lstStyle>
          <a:p>
            <a:pPr>
              <a:defRPr/>
            </a:pPr>
            <a:fld id="{250697F6-173F-4907-8E1F-6A4A7DCD3E53}" type="datetimeFigureOut">
              <a:rPr lang="zh-CN" altLang="en-US"/>
            </a:fld>
            <a:endParaRPr lang="en-US" altLang="zh-CN"/>
          </a:p>
        </p:txBody>
      </p:sp>
      <p:sp>
        <p:nvSpPr>
          <p:cNvPr id="45060" name="幻灯片图像占位符 3"/>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054" name="页脚占位符 5"/>
          <p:cNvSpPr>
            <a:spLocks noGrp="1" noChangeArrowheads="1"/>
          </p:cNvSpPr>
          <p:nvPr>
            <p:ph type="ftr" sz="quarter" idx="4"/>
          </p:nvPr>
        </p:nvSpPr>
        <p:spPr bwMode="auto">
          <a:xfrm>
            <a:off x="0" y="8685213"/>
            <a:ext cx="2970213" cy="457200"/>
          </a:xfrm>
          <a:prstGeom prst="rect">
            <a:avLst/>
          </a:prstGeom>
          <a:noFill/>
          <a:ln w="9525">
            <a:noFill/>
            <a:miter lim="800000"/>
          </a:ln>
        </p:spPr>
        <p:txBody>
          <a:bodyPr vert="horz" wrap="square" lIns="91440" tIns="45720" rIns="91440" bIns="45720" numCol="1" anchor="b" anchorCtr="0" compatLnSpc="1"/>
          <a:lstStyle>
            <a:lvl1pPr>
              <a:defRPr sz="1200" smtClean="0">
                <a:latin typeface="Arial" panose="020B0604020202020204" pitchFamily="34" charset="0"/>
              </a:defRPr>
            </a:lvl1pPr>
          </a:lstStyle>
          <a:p>
            <a:pPr>
              <a:defRPr/>
            </a:pPr>
            <a:endParaRPr lang="zh-CN" altLang="en-US"/>
          </a:p>
        </p:txBody>
      </p:sp>
      <p:sp>
        <p:nvSpPr>
          <p:cNvPr id="2055" name="灯片编号占位符 6"/>
          <p:cNvSpPr>
            <a:spLocks noGrp="1" noChangeArrowheads="1"/>
          </p:cNvSpPr>
          <p:nvPr>
            <p:ph type="sldNum" sz="quarter" idx="5"/>
          </p:nvPr>
        </p:nvSpPr>
        <p:spPr bwMode="auto">
          <a:xfrm>
            <a:off x="3883025" y="8685213"/>
            <a:ext cx="2973388" cy="457200"/>
          </a:xfrm>
          <a:prstGeom prst="rect">
            <a:avLst/>
          </a:prstGeom>
          <a:noFill/>
          <a:ln w="9525">
            <a:noFill/>
            <a:miter lim="800000"/>
          </a:ln>
        </p:spPr>
        <p:txBody>
          <a:bodyPr vert="horz" wrap="square" lIns="91440" tIns="45720" rIns="91440" bIns="45720" numCol="1" anchor="b" anchorCtr="0" compatLnSpc="1"/>
          <a:lstStyle>
            <a:lvl1pPr algn="r">
              <a:defRPr sz="1200" smtClean="0">
                <a:latin typeface="Arial" panose="020B0604020202020204" pitchFamily="34" charset="0"/>
              </a:defRPr>
            </a:lvl1pPr>
          </a:lstStyle>
          <a:p>
            <a:pPr>
              <a:defRPr/>
            </a:pPr>
            <a:fld id="{027A0B3A-CBE6-4851-A53D-4B4CBF114D67}"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78473AD-E52F-4FAE-A3E6-3C546ED4C85C}" type="slidenum">
              <a:rPr lang="en-US" altLang="zh-CN"/>
            </a:fld>
            <a:endParaRPr lang="en-US" altLang="zh-CN"/>
          </a:p>
        </p:txBody>
      </p:sp>
      <p:sp>
        <p:nvSpPr>
          <p:cNvPr id="41986" name="Rectangle 2"/>
          <p:cNvSpPr>
            <a:spLocks noGrp="1" noRot="1" noChangeAspect="1" noChangeArrowheads="1" noTextEdit="1"/>
          </p:cNvSpPr>
          <p:nvPr>
            <p:ph type="sldImg"/>
          </p:nvPr>
        </p:nvSpPr>
        <p:spPr/>
      </p:sp>
      <p:sp>
        <p:nvSpPr>
          <p:cNvPr id="41987" name="Rectangle 3"/>
          <p:cNvSpPr>
            <a:spLocks noGrp="1" noChangeArrowheads="1"/>
          </p:cNvSpPr>
          <p:nvPr>
            <p:ph type="body" idx="1"/>
          </p:nvPr>
        </p:nvSpPr>
        <p:spPr/>
        <p:txBody>
          <a:bodyPr/>
          <a:lstStyle/>
          <a:p>
            <a:r>
              <a:rPr lang="en-US" altLang="zh-CN"/>
              <a:t> </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0ECFFB8-2F44-4CB4-8D21-ACA37836765A}" type="slidenum">
              <a:rPr lang="en-US" altLang="zh-CN"/>
            </a:fld>
            <a:endParaRPr lang="en-US" altLang="zh-CN"/>
          </a:p>
        </p:txBody>
      </p:sp>
      <p:sp>
        <p:nvSpPr>
          <p:cNvPr id="39938" name="Rectangle 2"/>
          <p:cNvSpPr>
            <a:spLocks noGrp="1" noRot="1" noChangeAspect="1" noChangeArrowheads="1" noTextEdit="1"/>
          </p:cNvSpPr>
          <p:nvPr>
            <p:ph type="sldImg"/>
          </p:nvPr>
        </p:nvSpPr>
        <p:spPr/>
      </p:sp>
      <p:sp>
        <p:nvSpPr>
          <p:cNvPr id="3993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2418B8D6-1EEC-48D1-9DFE-23BFB1FCB82C}"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p:spPr>
        <p:txBody>
          <a:bodyPr/>
          <a:lstStyle/>
          <a:p>
            <a:endParaRPr lang="zh-CN" altLang="zh-CN" smtClean="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1B105089-2246-4126-87C6-6E57DC011EDE}"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noFill/>
        </p:spPr>
        <p:txBody>
          <a:bodyPr/>
          <a:lstStyle/>
          <a:p>
            <a:endParaRPr lang="zh-CN" altLang="zh-CN" smtClean="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998F3C87-9F44-4BE5-B7F0-2DD0456F98C6}"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endParaRPr lang="zh-CN" altLang="zh-CN" smtClean="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3E03436-BC01-4230-B3BE-1F89188807B4}" type="slidenum">
              <a:rPr lang="en-US" altLang="zh-CN"/>
            </a:fld>
            <a:endParaRPr lang="en-US" altLang="zh-CN"/>
          </a:p>
        </p:txBody>
      </p:sp>
      <p:sp>
        <p:nvSpPr>
          <p:cNvPr id="144386" name="Rectangle 2"/>
          <p:cNvSpPr>
            <a:spLocks noGrp="1" noRot="1" noChangeAspect="1" noChangeArrowheads="1" noTextEdit="1"/>
          </p:cNvSpPr>
          <p:nvPr>
            <p:ph type="sldImg"/>
          </p:nvPr>
        </p:nvSpPr>
        <p:spPr bwMode="auto">
          <a:xfrm>
            <a:off x="1144588" y="685800"/>
            <a:ext cx="4570412" cy="3429000"/>
          </a:xfrm>
          <a:prstGeom prst="rect">
            <a:avLst/>
          </a:prstGeom>
          <a:solidFill>
            <a:srgbClr val="FFFFFF"/>
          </a:solidFill>
          <a:ln>
            <a:solidFill>
              <a:srgbClr val="000000"/>
            </a:solidFill>
            <a:miter lim="800000"/>
          </a:ln>
        </p:spPr>
      </p:sp>
      <p:sp>
        <p:nvSpPr>
          <p:cNvPr id="144387" name="Rectangle 3"/>
          <p:cNvSpPr>
            <a:spLocks noGrp="1" noChangeArrowheads="1"/>
          </p:cNvSpPr>
          <p:nvPr>
            <p:ph type="body" idx="1"/>
          </p:nvPr>
        </p:nvSpPr>
        <p:spPr bwMode="auto">
          <a:xfrm>
            <a:off x="913805" y="4343704"/>
            <a:ext cx="5030391" cy="4113892"/>
          </a:xfrm>
          <a:prstGeom prst="rect">
            <a:avLst/>
          </a:prstGeom>
          <a:solidFill>
            <a:srgbClr val="FFFFFF"/>
          </a:solidFill>
          <a:ln>
            <a:solidFill>
              <a:srgbClr val="000000"/>
            </a:solidFill>
            <a:miter lim="800000"/>
          </a:ln>
        </p:spPr>
        <p:txBody>
          <a:bodyPr lIns="86613" tIns="43307" rIns="86613" bIns="43307"/>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ltLang="zh-CN"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ltLang="zh-CN"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pPr>
              <a:defRPr/>
            </a:pPr>
            <a:fld id="{1501A26F-E9E9-42C6-9C8E-36205DDA9A33}" type="datetime1">
              <a:rPr lang="zh-CN" alt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r>
              <a:rPr lang="en-US" altLang="zh-CN" smtClean="0"/>
              <a:t>Lecture 1</a:t>
            </a:r>
            <a:endParaRPr lang="en-US" altLang="zh-CN"/>
          </a:p>
        </p:txBody>
      </p:sp>
      <p:sp>
        <p:nvSpPr>
          <p:cNvPr id="27" name="Slide Number Placeholder 26"/>
          <p:cNvSpPr>
            <a:spLocks noGrp="1"/>
          </p:cNvSpPr>
          <p:nvPr>
            <p:ph type="sldNum" sz="quarter" idx="12"/>
          </p:nvPr>
        </p:nvSpPr>
        <p:spPr/>
        <p:txBody>
          <a:bodyPr/>
          <a:lstStyle>
            <a:lvl1pPr>
              <a:defRPr>
                <a:solidFill>
                  <a:srgbClr val="FFFFFF"/>
                </a:solidFill>
              </a:defRPr>
            </a:lvl1pPr>
          </a:lstStyle>
          <a:p>
            <a:pPr>
              <a:defRPr/>
            </a:pPr>
            <a:fld id="{7C93F2F6-B200-4836-9340-136DE798787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pPr>
              <a:defRPr/>
            </a:pPr>
            <a:fld id="{B8931191-54D3-47FC-8940-F63228B1FA89}"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ltLang="zh-CN"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pPr>
              <a:defRPr/>
            </a:pPr>
            <a:fld id="{95EBC060-C77D-4BC4-8D0C-107EFB448A79}"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67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a:lvl1pPr>
          </a:lstStyle>
          <a:p>
            <a:pPr>
              <a:defRPr/>
            </a:pPr>
            <a:endParaRPr lang="en-US" altLang="zh-CN"/>
          </a:p>
        </p:txBody>
      </p:sp>
      <p:sp>
        <p:nvSpPr>
          <p:cNvPr id="6" name="Rectangle 7"/>
          <p:cNvSpPr>
            <a:spLocks noGrp="1" noChangeArrowheads="1"/>
          </p:cNvSpPr>
          <p:nvPr>
            <p:ph type="ftr" sz="quarter" idx="11"/>
          </p:nvPr>
        </p:nvSpPr>
        <p:spPr/>
        <p:txBody>
          <a:bodyPr/>
          <a:lstStyle>
            <a:lvl1pPr>
              <a:defRPr/>
            </a:lvl1pPr>
          </a:lstStyle>
          <a:p>
            <a:pPr>
              <a:defRPr/>
            </a:pPr>
            <a:endParaRPr lang="en-US" altLang="zh-CN"/>
          </a:p>
        </p:txBody>
      </p:sp>
      <p:sp>
        <p:nvSpPr>
          <p:cNvPr id="7" name="Rectangle 8"/>
          <p:cNvSpPr>
            <a:spLocks noGrp="1" noChangeArrowheads="1"/>
          </p:cNvSpPr>
          <p:nvPr>
            <p:ph type="sldNum" sz="quarter" idx="12"/>
          </p:nvPr>
        </p:nvSpPr>
        <p:spPr/>
        <p:txBody>
          <a:bodyPr/>
          <a:lstStyle>
            <a:lvl1pPr>
              <a:defRPr/>
            </a:lvl1pPr>
          </a:lstStyle>
          <a:p>
            <a:pPr>
              <a:defRPr/>
            </a:pPr>
            <a:fld id="{AAC20081-A8F1-4A63-ACE6-208A4962D066}"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smtClean="0"/>
          </a:p>
        </p:txBody>
      </p:sp>
      <p:sp>
        <p:nvSpPr>
          <p:cNvPr id="4" name="Rectangle 6"/>
          <p:cNvSpPr>
            <a:spLocks noGrp="1" noChangeArrowheads="1"/>
          </p:cNvSpPr>
          <p:nvPr>
            <p:ph type="dt" sz="half" idx="10"/>
          </p:nvPr>
        </p:nvSpPr>
        <p:spPr/>
        <p:txBody>
          <a:bodyPr/>
          <a:lstStyle>
            <a:lvl1pPr>
              <a:defRPr/>
            </a:lvl1pPr>
          </a:lstStyle>
          <a:p>
            <a:pPr>
              <a:defRPr/>
            </a:pPr>
            <a:endParaRPr lang="en-US" altLang="zh-CN"/>
          </a:p>
        </p:txBody>
      </p:sp>
      <p:sp>
        <p:nvSpPr>
          <p:cNvPr id="5" name="Rectangle 7"/>
          <p:cNvSpPr>
            <a:spLocks noGrp="1" noChangeArrowheads="1"/>
          </p:cNvSpPr>
          <p:nvPr>
            <p:ph type="ftr" sz="quarter" idx="11"/>
          </p:nvPr>
        </p:nvSpPr>
        <p:spPr/>
        <p:txBody>
          <a:bodyPr/>
          <a:lstStyle>
            <a:lvl1pPr>
              <a:defRPr/>
            </a:lvl1pPr>
          </a:lstStyle>
          <a:p>
            <a:pPr>
              <a:defRPr/>
            </a:pPr>
            <a:endParaRPr lang="en-US" altLang="zh-CN"/>
          </a:p>
        </p:txBody>
      </p:sp>
      <p:sp>
        <p:nvSpPr>
          <p:cNvPr id="6" name="Rectangle 8"/>
          <p:cNvSpPr>
            <a:spLocks noGrp="1" noChangeArrowheads="1"/>
          </p:cNvSpPr>
          <p:nvPr>
            <p:ph type="sldNum" sz="quarter" idx="12"/>
          </p:nvPr>
        </p:nvSpPr>
        <p:spPr/>
        <p:txBody>
          <a:bodyPr/>
          <a:lstStyle>
            <a:lvl1pPr>
              <a:defRPr/>
            </a:lvl1pPr>
          </a:lstStyle>
          <a:p>
            <a:pPr>
              <a:defRPr/>
            </a:pPr>
            <a:fld id="{4E700041-56BE-4B53-ACFD-FA8760BB4D7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Date Placeholder 3"/>
          <p:cNvSpPr>
            <a:spLocks noGrp="1"/>
          </p:cNvSpPr>
          <p:nvPr>
            <p:ph type="dt" sz="half" idx="10"/>
          </p:nvPr>
        </p:nvSpPr>
        <p:spPr/>
        <p:txBody>
          <a:bodyPr/>
          <a:lstStyle/>
          <a:p>
            <a:pPr>
              <a:defRPr/>
            </a:pPr>
            <a:fld id="{DEEE2FF0-5169-45E6-A93D-D1F642771312}"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
        <p:nvSpPr>
          <p:cNvPr id="7" name="Title 6"/>
          <p:cNvSpPr>
            <a:spLocks noGrp="1"/>
          </p:cNvSpPr>
          <p:nvPr>
            <p:ph type="title"/>
          </p:nvPr>
        </p:nvSpPr>
        <p:spPr/>
        <p:txBody>
          <a:bodyPr rtlCol="0"/>
          <a:lstStyle/>
          <a:p>
            <a:r>
              <a:rPr kumimoji="0" lang="en-US" altLang="zh-CN"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ltLang="zh-CN" smtClean="0"/>
              <a:t>Click to edit Master text styles</a:t>
            </a:r>
            <a:endParaRPr kumimoji="0" lang="en-US" altLang="zh-CN" smtClean="0"/>
          </a:p>
        </p:txBody>
      </p:sp>
      <p:sp>
        <p:nvSpPr>
          <p:cNvPr id="4" name="Date Placeholder 3"/>
          <p:cNvSpPr>
            <a:spLocks noGrp="1"/>
          </p:cNvSpPr>
          <p:nvPr>
            <p:ph type="dt" sz="half" idx="10"/>
          </p:nvPr>
        </p:nvSpPr>
        <p:spPr/>
        <p:txBody>
          <a:bodyPr/>
          <a:lstStyle/>
          <a:p>
            <a:pPr>
              <a:defRPr/>
            </a:pPr>
            <a:fld id="{939043CD-98A1-4109-9E08-03CB892C1BFE}" type="datetime1">
              <a:rPr lang="zh-CN" altLang="en-US" smtClean="0"/>
            </a:fld>
            <a:endParaRPr lang="en-US"/>
          </a:p>
        </p:txBody>
      </p:sp>
      <p:sp>
        <p:nvSpPr>
          <p:cNvPr id="5" name="Footer Placeholder 4"/>
          <p:cNvSpPr>
            <a:spLocks noGrp="1"/>
          </p:cNvSpPr>
          <p:nvPr>
            <p:ph type="ftr" sz="quarter" idx="11"/>
          </p:nvPr>
        </p:nvSpPr>
        <p:spPr/>
        <p:txBody>
          <a:bodyPr/>
          <a:lstStyle/>
          <a:p>
            <a:r>
              <a:rPr lang="en-US" altLang="zh-CN" smtClean="0"/>
              <a:t>Lecture 1</a:t>
            </a:r>
            <a:endParaRPr lang="en-US" altLang="zh-CN"/>
          </a:p>
        </p:txBody>
      </p:sp>
      <p:sp>
        <p:nvSpPr>
          <p:cNvPr id="6" name="Slide Number Placeholder 5"/>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p:txBody>
          <a:bodyPr/>
          <a:lstStyle/>
          <a:p>
            <a:pPr>
              <a:defRPr/>
            </a:pPr>
            <a:fld id="{7B5138F1-6AB5-427F-885D-A4F14B8010D7}" type="datetime1">
              <a:rPr lang="zh-CN" altLang="en-US" smtClean="0"/>
            </a:fld>
            <a:endParaRPr lang="en-US"/>
          </a:p>
        </p:txBody>
      </p:sp>
      <p:sp>
        <p:nvSpPr>
          <p:cNvPr id="6" name="Footer Placeholder 5"/>
          <p:cNvSpPr>
            <a:spLocks noGrp="1"/>
          </p:cNvSpPr>
          <p:nvPr>
            <p:ph type="ftr" sz="quarter" idx="11"/>
          </p:nvPr>
        </p:nvSpPr>
        <p:spPr/>
        <p:txBody>
          <a:bodyPr/>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p>
            <a:pPr>
              <a:defRPr/>
            </a:pPr>
            <a:fld id="{7C93F2F6-B200-4836-9340-136DE7987878}" type="slidenum">
              <a:rPr lang="en-US" smtClean="0"/>
            </a:fld>
            <a:endParaRPr lang="en-US"/>
          </a:p>
        </p:txBody>
      </p:sp>
      <p:sp>
        <p:nvSpPr>
          <p:cNvPr id="8" name="Title 7"/>
          <p:cNvSpPr>
            <a:spLocks noGrp="1"/>
          </p:cNvSpPr>
          <p:nvPr>
            <p:ph type="title"/>
          </p:nvPr>
        </p:nvSpPr>
        <p:spPr/>
        <p:txBody>
          <a:bodyPr rtlCol="0"/>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ltLang="zh-CN"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endParaRPr kumimoji="0" lang="en-US" altLang="zh-CN"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ltLang="zh-CN" smtClean="0"/>
              <a:t>Click to edit Master text styles</a:t>
            </a:r>
            <a:endParaRPr kumimoji="0" lang="en-US" altLang="zh-CN"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7" name="Date Placeholder 6"/>
          <p:cNvSpPr>
            <a:spLocks noGrp="1"/>
          </p:cNvSpPr>
          <p:nvPr>
            <p:ph type="dt" sz="half" idx="10"/>
          </p:nvPr>
        </p:nvSpPr>
        <p:spPr/>
        <p:txBody>
          <a:bodyPr/>
          <a:lstStyle/>
          <a:p>
            <a:pPr>
              <a:defRPr/>
            </a:pPr>
            <a:fld id="{276AC82F-B171-4D22-8428-FEE00C5995A2}" type="datetime1">
              <a:rPr lang="zh-CN" altLang="en-US" smtClean="0"/>
            </a:fld>
            <a:endParaRPr lang="en-US"/>
          </a:p>
        </p:txBody>
      </p:sp>
      <p:sp>
        <p:nvSpPr>
          <p:cNvPr id="8" name="Footer Placeholder 7"/>
          <p:cNvSpPr>
            <a:spLocks noGrp="1"/>
          </p:cNvSpPr>
          <p:nvPr>
            <p:ph type="ftr" sz="quarter" idx="11"/>
          </p:nvPr>
        </p:nvSpPr>
        <p:spPr/>
        <p:txBody>
          <a:bodyPr/>
          <a:lstStyle/>
          <a:p>
            <a:r>
              <a:rPr lang="en-US" altLang="zh-CN" smtClean="0"/>
              <a:t>Lecture 1</a:t>
            </a:r>
            <a:endParaRPr lang="en-US" altLang="zh-CN"/>
          </a:p>
        </p:txBody>
      </p:sp>
      <p:sp>
        <p:nvSpPr>
          <p:cNvPr id="9" name="Slide Number Placeholder 8"/>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F26F37BA-D1C0-4DB6-9E6F-9E5B46421548}" type="datetime1">
              <a:rPr lang="zh-CN" altLang="en-US" smtClean="0"/>
            </a:fld>
            <a:endParaRPr lang="en-US"/>
          </a:p>
        </p:txBody>
      </p:sp>
      <p:sp>
        <p:nvSpPr>
          <p:cNvPr id="4" name="Footer Placeholder 3"/>
          <p:cNvSpPr>
            <a:spLocks noGrp="1"/>
          </p:cNvSpPr>
          <p:nvPr>
            <p:ph type="ftr" sz="quarter" idx="11"/>
          </p:nvPr>
        </p:nvSpPr>
        <p:spPr/>
        <p:txBody>
          <a:bodyPr/>
          <a:lstStyle/>
          <a:p>
            <a:r>
              <a:rPr lang="en-US" altLang="zh-CN" smtClean="0"/>
              <a:t>Lecture 1</a:t>
            </a:r>
            <a:endParaRPr lang="en-US" altLang="zh-CN"/>
          </a:p>
        </p:txBody>
      </p:sp>
      <p:sp>
        <p:nvSpPr>
          <p:cNvPr id="5" name="Slide Number Placeholder 4"/>
          <p:cNvSpPr>
            <a:spLocks noGrp="1"/>
          </p:cNvSpPr>
          <p:nvPr>
            <p:ph type="sldNum" sz="quarter" idx="12"/>
          </p:nvPr>
        </p:nvSpPr>
        <p:spPr/>
        <p:txBody>
          <a:bodyPr/>
          <a:lstStyle/>
          <a:p>
            <a:pPr>
              <a:defRPr/>
            </a:pPr>
            <a:fld id="{7C93F2F6-B200-4836-9340-136DE7987878}" type="slidenum">
              <a:rPr lang="en-US" smtClean="0"/>
            </a:fld>
            <a:endParaRPr lang="en-US"/>
          </a:p>
        </p:txBody>
      </p:sp>
      <p:sp>
        <p:nvSpPr>
          <p:cNvPr id="6" name="Title 5"/>
          <p:cNvSpPr>
            <a:spLocks noGrp="1"/>
          </p:cNvSpPr>
          <p:nvPr>
            <p:ph type="title"/>
          </p:nvPr>
        </p:nvSpPr>
        <p:spPr/>
        <p:txBody>
          <a:bodyPr rtlCol="0"/>
          <a:lstStyle/>
          <a:p>
            <a:r>
              <a:rPr kumimoji="0" lang="en-US" altLang="zh-CN"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0EE5B48-4CB1-4DBD-AD80-F180514AA93D}" type="datetime1">
              <a:rPr lang="zh-CN" altLang="en-US" smtClean="0"/>
            </a:fld>
            <a:endParaRPr lang="en-US"/>
          </a:p>
        </p:txBody>
      </p:sp>
      <p:sp>
        <p:nvSpPr>
          <p:cNvPr id="3" name="Footer Placeholder 2"/>
          <p:cNvSpPr>
            <a:spLocks noGrp="1"/>
          </p:cNvSpPr>
          <p:nvPr>
            <p:ph type="ftr" sz="quarter" idx="11"/>
          </p:nvPr>
        </p:nvSpPr>
        <p:spPr/>
        <p:txBody>
          <a:bodyPr/>
          <a:lstStyle/>
          <a:p>
            <a:r>
              <a:rPr lang="en-US" altLang="zh-CN" smtClean="0"/>
              <a:t>Lecture 1</a:t>
            </a:r>
            <a:endParaRPr lang="en-US" altLang="zh-CN"/>
          </a:p>
        </p:txBody>
      </p:sp>
      <p:sp>
        <p:nvSpPr>
          <p:cNvPr id="4" name="Slide Number Placeholder 3"/>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ltLang="zh-CN"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ltLang="zh-CN" smtClean="0"/>
              <a:t>Click to edit Master text styles</a:t>
            </a:r>
            <a:endParaRPr kumimoji="0" lang="en-US" altLang="zh-CN"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ltLang="zh-CN" smtClean="0"/>
              <a:t>Click to edit Master text styles</a:t>
            </a:r>
            <a:endParaRPr lang="en-US" altLang="zh-CN" smtClean="0"/>
          </a:p>
          <a:p>
            <a:pPr lvl="1" eaLnBrk="1" latinLnBrk="0" hangingPunct="1"/>
            <a:r>
              <a:rPr lang="en-US" altLang="zh-CN" smtClean="0"/>
              <a:t>Second level</a:t>
            </a:r>
            <a:endParaRPr lang="en-US" altLang="zh-CN" smtClean="0"/>
          </a:p>
          <a:p>
            <a:pPr lvl="2" eaLnBrk="1" latinLnBrk="0" hangingPunct="1"/>
            <a:r>
              <a:rPr lang="en-US" altLang="zh-CN" smtClean="0"/>
              <a:t>Third level</a:t>
            </a:r>
            <a:endParaRPr lang="en-US" altLang="zh-CN" smtClean="0"/>
          </a:p>
          <a:p>
            <a:pPr lvl="3" eaLnBrk="1" latinLnBrk="0" hangingPunct="1"/>
            <a:r>
              <a:rPr lang="en-US" altLang="zh-CN" smtClean="0"/>
              <a:t>Fourth level</a:t>
            </a:r>
            <a:endParaRPr lang="en-US" altLang="zh-CN" smtClean="0"/>
          </a:p>
          <a:p>
            <a:pPr lvl="4" eaLnBrk="1" latinLnBrk="0" hangingPunct="1"/>
            <a:r>
              <a:rPr lang="en-US" altLang="zh-CN"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pPr>
              <a:defRPr/>
            </a:pPr>
            <a:fld id="{E49F76EA-3656-402B-AFFC-D88CAED976E4}" type="datetime1">
              <a:rPr lang="zh-CN" altLang="en-US" smtClean="0"/>
            </a:fld>
            <a:endParaRPr lang="en-US"/>
          </a:p>
        </p:txBody>
      </p:sp>
      <p:sp>
        <p:nvSpPr>
          <p:cNvPr id="6" name="Footer Placeholder 5"/>
          <p:cNvSpPr>
            <a:spLocks noGrp="1"/>
          </p:cNvSpPr>
          <p:nvPr>
            <p:ph type="ftr" sz="quarter" idx="11"/>
          </p:nvPr>
        </p:nvSpPr>
        <p:spPr/>
        <p:txBody>
          <a:bodyPr/>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p>
            <a:pPr>
              <a:defRPr/>
            </a:pPr>
            <a:fld id="{7C93F2F6-B200-4836-9340-136DE798787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ltLang="zh-CN" smtClean="0"/>
              <a:t>Click to edit Master text styles</a:t>
            </a:r>
            <a:endParaRPr kumimoji="0" lang="en-US" altLang="zh-CN"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ltLang="zh-CN"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pPr>
              <a:defRPr/>
            </a:pPr>
            <a:fld id="{C230EBF4-244A-4141-BA3F-BC7388FDD6CD}" type="datetime1">
              <a:rPr lang="zh-CN" alt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r>
              <a:rPr lang="en-US" altLang="zh-CN" smtClean="0"/>
              <a:t>Lecture 1</a:t>
            </a:r>
            <a:endParaRPr lang="en-US" altLang="zh-CN"/>
          </a:p>
        </p:txBody>
      </p:sp>
      <p:sp>
        <p:nvSpPr>
          <p:cNvPr id="7" name="Slide Number Placeholder 6"/>
          <p:cNvSpPr>
            <a:spLocks noGrp="1"/>
          </p:cNvSpPr>
          <p:nvPr>
            <p:ph type="sldNum" sz="quarter" idx="12"/>
          </p:nvPr>
        </p:nvSpPr>
        <p:spPr/>
        <p:txBody>
          <a:bodyPr/>
          <a:lstStyle>
            <a:lvl1pPr>
              <a:defRPr>
                <a:solidFill>
                  <a:schemeClr val="tx1"/>
                </a:solidFill>
              </a:defRPr>
            </a:lvl1pPr>
          </a:lstStyle>
          <a:p>
            <a:pPr>
              <a:defRPr/>
            </a:pPr>
            <a:fld id="{7C93F2F6-B200-4836-9340-136DE7987878}"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ltLang="zh-CN" smtClean="0"/>
              <a:t>Click to edit Master title style</a:t>
            </a:r>
            <a:endParaRPr kumimoji="0" lang="en-US"/>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ltLang="zh-CN"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ltLang="zh-CN" smtClean="0"/>
              <a:t>Click to edit Master text styles</a:t>
            </a:r>
            <a:endParaRPr kumimoji="0" lang="en-US" altLang="zh-CN" smtClean="0"/>
          </a:p>
          <a:p>
            <a:pPr lvl="1" eaLnBrk="1" latinLnBrk="0" hangingPunct="1"/>
            <a:r>
              <a:rPr kumimoji="0" lang="en-US" altLang="zh-CN" smtClean="0"/>
              <a:t>Second level</a:t>
            </a:r>
            <a:endParaRPr kumimoji="0" lang="en-US" altLang="zh-CN" smtClean="0"/>
          </a:p>
          <a:p>
            <a:pPr lvl="2" eaLnBrk="1" latinLnBrk="0" hangingPunct="1"/>
            <a:r>
              <a:rPr kumimoji="0" lang="en-US" altLang="zh-CN" smtClean="0"/>
              <a:t>Third level</a:t>
            </a:r>
            <a:endParaRPr kumimoji="0" lang="en-US" altLang="zh-CN" smtClean="0"/>
          </a:p>
          <a:p>
            <a:pPr lvl="3" eaLnBrk="1" latinLnBrk="0" hangingPunct="1"/>
            <a:r>
              <a:rPr kumimoji="0" lang="en-US" altLang="zh-CN" smtClean="0"/>
              <a:t>Fourth level</a:t>
            </a:r>
            <a:endParaRPr kumimoji="0" lang="en-US" altLang="zh-CN" smtClean="0"/>
          </a:p>
          <a:p>
            <a:pPr lvl="4" eaLnBrk="1" latinLnBrk="0" hangingPunct="1"/>
            <a:r>
              <a:rPr kumimoji="0" lang="en-US" altLang="zh-CN"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pPr>
              <a:defRPr/>
            </a:pPr>
            <a:fld id="{9A57F911-7B1D-4109-89E2-FD9880E73F71}" type="datetime1">
              <a:rPr lang="zh-CN" alt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r>
              <a:rPr lang="en-US" altLang="zh-CN" smtClean="0"/>
              <a:t>Lecture 1</a:t>
            </a:r>
            <a:endParaRPr lang="en-US" altLang="zh-C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pPr>
              <a:defRPr/>
            </a:pPr>
            <a:fld id="{7C93F2F6-B200-4836-9340-136DE798787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11.wmf"/><Relationship Id="rId7" Type="http://schemas.openxmlformats.org/officeDocument/2006/relationships/oleObject" Target="../embeddings/oleObject8.bin"/><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9.wmf"/><Relationship Id="rId3" Type="http://schemas.openxmlformats.org/officeDocument/2006/relationships/oleObject" Target="../embeddings/oleObject6.bin"/><Relationship Id="rId2" Type="http://schemas.openxmlformats.org/officeDocument/2006/relationships/image" Target="../media/image8.wmf"/><Relationship Id="rId14" Type="http://schemas.openxmlformats.org/officeDocument/2006/relationships/vmlDrawing" Target="../drawings/vmlDrawing3.vml"/><Relationship Id="rId13" Type="http://schemas.openxmlformats.org/officeDocument/2006/relationships/slideLayout" Target="../slideLayouts/slideLayout2.xml"/><Relationship Id="rId12" Type="http://schemas.openxmlformats.org/officeDocument/2006/relationships/image" Target="../media/image13.wmf"/><Relationship Id="rId11" Type="http://schemas.openxmlformats.org/officeDocument/2006/relationships/oleObject" Target="../embeddings/oleObject10.bin"/><Relationship Id="rId10" Type="http://schemas.openxmlformats.org/officeDocument/2006/relationships/image" Target="../media/image12.wmf"/><Relationship Id="rId1"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7.wmf"/><Relationship Id="rId7" Type="http://schemas.openxmlformats.org/officeDocument/2006/relationships/oleObject" Target="../embeddings/oleObject14.bin"/><Relationship Id="rId6" Type="http://schemas.openxmlformats.org/officeDocument/2006/relationships/image" Target="../media/image16.wmf"/><Relationship Id="rId5" Type="http://schemas.openxmlformats.org/officeDocument/2006/relationships/oleObject" Target="../embeddings/oleObject13.bin"/><Relationship Id="rId4" Type="http://schemas.openxmlformats.org/officeDocument/2006/relationships/image" Target="../media/image15.wmf"/><Relationship Id="rId3" Type="http://schemas.openxmlformats.org/officeDocument/2006/relationships/oleObject" Target="../embeddings/oleObject12.bin"/><Relationship Id="rId2" Type="http://schemas.openxmlformats.org/officeDocument/2006/relationships/image" Target="../media/image14.wmf"/><Relationship Id="rId10" Type="http://schemas.openxmlformats.org/officeDocument/2006/relationships/vmlDrawing" Target="../drawings/vmlDrawing4.vml"/><Relationship Id="rId1"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5.bin"/></Relationships>
</file>

<file path=ppt/slides/_rels/slide13.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18.bin"/><Relationship Id="rId4" Type="http://schemas.openxmlformats.org/officeDocument/2006/relationships/image" Target="../media/image20.wmf"/><Relationship Id="rId3" Type="http://schemas.openxmlformats.org/officeDocument/2006/relationships/oleObject" Target="../embeddings/oleObject17.bin"/><Relationship Id="rId2" Type="http://schemas.openxmlformats.org/officeDocument/2006/relationships/image" Target="../media/image19.wmf"/><Relationship Id="rId1" Type="http://schemas.openxmlformats.org/officeDocument/2006/relationships/oleObject" Target="../embeddings/oleObject16.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23.wmf"/><Relationship Id="rId3" Type="http://schemas.openxmlformats.org/officeDocument/2006/relationships/oleObject" Target="../embeddings/oleObject20.bin"/><Relationship Id="rId2" Type="http://schemas.openxmlformats.org/officeDocument/2006/relationships/image" Target="../media/image22.wmf"/><Relationship Id="rId1"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image" Target="../media/image26.wmf"/><Relationship Id="rId2" Type="http://schemas.openxmlformats.org/officeDocument/2006/relationships/oleObject" Target="../embeddings/oleObject21.bin"/><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image" Target="../media/image30.wmf"/><Relationship Id="rId1" Type="http://schemas.openxmlformats.org/officeDocument/2006/relationships/oleObject" Target="../embeddings/oleObject2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6.xml"/><Relationship Id="rId7" Type="http://schemas.openxmlformats.org/officeDocument/2006/relationships/image" Target="../media/image34.wmf"/><Relationship Id="rId6" Type="http://schemas.openxmlformats.org/officeDocument/2006/relationships/oleObject" Target="../embeddings/oleObject25.bin"/><Relationship Id="rId5" Type="http://schemas.openxmlformats.org/officeDocument/2006/relationships/image" Target="../media/image33.wmf"/><Relationship Id="rId4" Type="http://schemas.openxmlformats.org/officeDocument/2006/relationships/oleObject" Target="../embeddings/oleObject24.bin"/><Relationship Id="rId3" Type="http://schemas.openxmlformats.org/officeDocument/2006/relationships/image" Target="../media/image32.wmf"/><Relationship Id="rId2" Type="http://schemas.openxmlformats.org/officeDocument/2006/relationships/oleObject" Target="../embeddings/oleObject23.bin"/><Relationship Id="rId10" Type="http://schemas.openxmlformats.org/officeDocument/2006/relationships/vmlDrawing" Target="../drawings/vmlDrawing10.vml"/><Relationship Id="rId1" Type="http://schemas.openxmlformats.org/officeDocument/2006/relationships/tags" Target="../tags/tag5.xml"/></Relationships>
</file>

<file path=ppt/slides/_rels/slide5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8.xml"/><Relationship Id="rId7" Type="http://schemas.openxmlformats.org/officeDocument/2006/relationships/image" Target="../media/image34.wmf"/><Relationship Id="rId6" Type="http://schemas.openxmlformats.org/officeDocument/2006/relationships/oleObject" Target="../embeddings/oleObject28.bin"/><Relationship Id="rId5" Type="http://schemas.openxmlformats.org/officeDocument/2006/relationships/image" Target="../media/image33.wmf"/><Relationship Id="rId4" Type="http://schemas.openxmlformats.org/officeDocument/2006/relationships/oleObject" Target="../embeddings/oleObject27.bin"/><Relationship Id="rId3" Type="http://schemas.openxmlformats.org/officeDocument/2006/relationships/image" Target="../media/image32.wmf"/><Relationship Id="rId2" Type="http://schemas.openxmlformats.org/officeDocument/2006/relationships/oleObject" Target="../embeddings/oleObject26.bin"/><Relationship Id="rId10" Type="http://schemas.openxmlformats.org/officeDocument/2006/relationships/vmlDrawing" Target="../drawings/vmlDrawing11.vml"/><Relationship Id="rId1" Type="http://schemas.openxmlformats.org/officeDocument/2006/relationships/tags" Target="../tags/tag7.xml"/></Relationships>
</file>

<file path=ppt/slides/_rels/slide53.xml.rels><?xml version="1.0" encoding="UTF-8" standalone="yes"?>
<Relationships xmlns="http://schemas.openxmlformats.org/package/2006/relationships"><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image" Target="../media/image35.wmf"/><Relationship Id="rId1" Type="http://schemas.openxmlformats.org/officeDocument/2006/relationships/oleObject" Target="../embeddings/oleObject29.bin"/></Relationships>
</file>

<file path=ppt/slides/_rels/slide5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1.xml"/><Relationship Id="rId7" Type="http://schemas.openxmlformats.org/officeDocument/2006/relationships/image" Target="../media/image38.wmf"/><Relationship Id="rId6" Type="http://schemas.openxmlformats.org/officeDocument/2006/relationships/oleObject" Target="../embeddings/oleObject32.bin"/><Relationship Id="rId5" Type="http://schemas.openxmlformats.org/officeDocument/2006/relationships/image" Target="../media/image37.wmf"/><Relationship Id="rId4" Type="http://schemas.openxmlformats.org/officeDocument/2006/relationships/oleObject" Target="../embeddings/oleObject31.bin"/><Relationship Id="rId3" Type="http://schemas.openxmlformats.org/officeDocument/2006/relationships/image" Target="../media/image36.wmf"/><Relationship Id="rId2" Type="http://schemas.openxmlformats.org/officeDocument/2006/relationships/oleObject" Target="../embeddings/oleObject30.bin"/><Relationship Id="rId10" Type="http://schemas.openxmlformats.org/officeDocument/2006/relationships/vmlDrawing" Target="../drawings/vmlDrawing13.vml"/><Relationship Id="rId1" Type="http://schemas.openxmlformats.org/officeDocument/2006/relationships/tags" Target="../tags/tag10.xml"/></Relationships>
</file>

<file path=ppt/slides/_rels/slide5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13.xml"/><Relationship Id="rId7" Type="http://schemas.openxmlformats.org/officeDocument/2006/relationships/image" Target="../media/image40.wmf"/><Relationship Id="rId6" Type="http://schemas.openxmlformats.org/officeDocument/2006/relationships/oleObject" Target="../embeddings/oleObject35.bin"/><Relationship Id="rId5" Type="http://schemas.openxmlformats.org/officeDocument/2006/relationships/image" Target="../media/image39.wmf"/><Relationship Id="rId4" Type="http://schemas.openxmlformats.org/officeDocument/2006/relationships/oleObject" Target="../embeddings/oleObject34.bin"/><Relationship Id="rId3" Type="http://schemas.openxmlformats.org/officeDocument/2006/relationships/image" Target="../media/image36.wmf"/><Relationship Id="rId2" Type="http://schemas.openxmlformats.org/officeDocument/2006/relationships/oleObject" Target="../embeddings/oleObject33.bin"/><Relationship Id="rId10" Type="http://schemas.openxmlformats.org/officeDocument/2006/relationships/vmlDrawing" Target="../drawings/vmlDrawing14.vml"/><Relationship Id="rId1" Type="http://schemas.openxmlformats.org/officeDocument/2006/relationships/tags" Target="../tags/tag1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41.emf"/><Relationship Id="rId1" Type="http://schemas.openxmlformats.org/officeDocument/2006/relationships/oleObject" Target="../embeddings/oleObject36.bin"/></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42.wmf"/><Relationship Id="rId1" Type="http://schemas.openxmlformats.org/officeDocument/2006/relationships/oleObject" Target="../embeddings/oleObject37.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 Id="rId3" Type="http://schemas.openxmlformats.org/officeDocument/2006/relationships/oleObject" Target="../embeddings/oleObject3.bin"/><Relationship Id="rId2" Type="http://schemas.openxmlformats.org/officeDocument/2006/relationships/image" Target="../media/image4.wmf"/><Relationship Id="rId1"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685800" y="1752601"/>
            <a:ext cx="8062664" cy="1829761"/>
          </a:xfrm>
        </p:spPr>
        <p:txBody>
          <a:bodyPr/>
          <a:lstStyle/>
          <a:p>
            <a:r>
              <a:rPr lang="zh-CN" altLang="en-US" dirty="0" smtClean="0"/>
              <a:t>计算机系统 </a:t>
            </a:r>
            <a:r>
              <a:rPr lang="en-US" altLang="zh-CN" dirty="0" smtClean="0"/>
              <a:t>I </a:t>
            </a:r>
            <a:endParaRPr lang="zh-CN" altLang="en-US" dirty="0"/>
          </a:p>
        </p:txBody>
      </p:sp>
      <p:sp>
        <p:nvSpPr>
          <p:cNvPr id="8" name="Subtitle 7"/>
          <p:cNvSpPr>
            <a:spLocks noGrp="1"/>
          </p:cNvSpPr>
          <p:nvPr>
            <p:ph type="subTitle" idx="1"/>
          </p:nvPr>
        </p:nvSpPr>
        <p:spPr/>
        <p:txBody>
          <a:bodyPr>
            <a:normAutofit fontScale="92500" lnSpcReduction="20000"/>
          </a:bodyPr>
          <a:lstStyle/>
          <a:p>
            <a:r>
              <a:rPr lang="zh-CN" altLang="en-US" dirty="0" smtClean="0"/>
              <a:t>第二章</a:t>
            </a:r>
            <a:endParaRPr lang="en-US" altLang="zh-CN" sz="2800" dirty="0" smtClean="0">
              <a:ea typeface="宋体" panose="02010600030101010101" pitchFamily="2" charset="-122"/>
            </a:endParaRPr>
          </a:p>
          <a:p>
            <a:r>
              <a:rPr lang="en-US" altLang="zh-CN" sz="2800" dirty="0" smtClean="0">
                <a:ea typeface="宋体" panose="02010600030101010101" pitchFamily="2" charset="-122"/>
              </a:rPr>
              <a:t>Bits, Data </a:t>
            </a:r>
            <a:r>
              <a:rPr lang="en-US" altLang="zh-CN" sz="2800" dirty="0" err="1" smtClean="0">
                <a:ea typeface="宋体" panose="02010600030101010101" pitchFamily="2" charset="-122"/>
              </a:rPr>
              <a:t>Types,and</a:t>
            </a:r>
            <a:r>
              <a:rPr lang="en-US" altLang="zh-CN" sz="2800" dirty="0" smtClean="0">
                <a:ea typeface="宋体" panose="02010600030101010101" pitchFamily="2" charset="-122"/>
              </a:rPr>
              <a:t> Operations</a:t>
            </a:r>
            <a:endParaRPr lang="en-US" altLang="zh-CN" sz="2800" dirty="0" smtClean="0">
              <a:ea typeface="宋体" panose="02010600030101010101" pitchFamily="2" charset="-122"/>
            </a:endParaRPr>
          </a:p>
          <a:p>
            <a:r>
              <a:rPr lang="zh-CN" altLang="en-US" sz="2800" dirty="0" smtClean="0">
                <a:ea typeface="宋体" panose="02010600030101010101" pitchFamily="2" charset="-122"/>
              </a:rPr>
              <a:t>数据表示</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125760"/>
            <a:ext cx="7885113" cy="1143000"/>
          </a:xfrm>
        </p:spPr>
        <p:txBody>
          <a:bodyPr/>
          <a:lstStyle/>
          <a:p>
            <a:pPr eaLnBrk="1" hangingPunct="1"/>
            <a:r>
              <a:rPr lang="en-US" altLang="zh-CN" sz="3400" b="1" dirty="0" smtClean="0">
                <a:solidFill>
                  <a:srgbClr val="FF3300"/>
                </a:solidFill>
                <a:latin typeface="华文楷体" panose="02010600040101010101" pitchFamily="2" charset="-122"/>
                <a:ea typeface="华文楷体" panose="02010600040101010101" pitchFamily="2" charset="-122"/>
              </a:rPr>
              <a:t>1</a:t>
            </a:r>
            <a:r>
              <a:rPr lang="zh-CN" altLang="en-US" sz="3400" b="1" dirty="0" smtClean="0">
                <a:solidFill>
                  <a:srgbClr val="FF3300"/>
                </a:solidFill>
                <a:latin typeface="华文楷体" panose="02010600040101010101" pitchFamily="2" charset="-122"/>
                <a:ea typeface="华文楷体" panose="02010600040101010101" pitchFamily="2" charset="-122"/>
              </a:rPr>
              <a:t> 符号的</a:t>
            </a:r>
            <a:r>
              <a:rPr lang="zh-CN" altLang="en-US" sz="3400" b="1" dirty="0" smtClean="0">
                <a:solidFill>
                  <a:srgbClr val="FF3300"/>
                </a:solidFill>
                <a:latin typeface="华文楷体" panose="02010600040101010101" pitchFamily="2" charset="-122"/>
                <a:ea typeface="华文楷体" panose="02010600040101010101" pitchFamily="2" charset="-122"/>
              </a:rPr>
              <a:t>处理 </a:t>
            </a:r>
            <a:endParaRPr lang="zh-CN" altLang="en-US" sz="3400" b="1" dirty="0" smtClean="0">
              <a:solidFill>
                <a:srgbClr val="FF3300"/>
              </a:solidFill>
              <a:latin typeface="华文楷体" panose="02010600040101010101" pitchFamily="2" charset="-122"/>
              <a:ea typeface="华文楷体" panose="02010600040101010101" pitchFamily="2" charset="-122"/>
            </a:endParaRPr>
          </a:p>
        </p:txBody>
      </p:sp>
      <p:sp>
        <p:nvSpPr>
          <p:cNvPr id="2" name="矩形 1"/>
          <p:cNvSpPr/>
          <p:nvPr/>
        </p:nvSpPr>
        <p:spPr>
          <a:xfrm>
            <a:off x="467544" y="1015508"/>
            <a:ext cx="8640960" cy="14773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aseline="0" dirty="0">
                <a:solidFill>
                  <a:srgbClr val="FF0000"/>
                </a:solidFill>
                <a:latin typeface="华文楷体" panose="02010600040101010101" pitchFamily="2" charset="-122"/>
                <a:ea typeface="华文楷体" panose="02010600040101010101" pitchFamily="2" charset="-122"/>
              </a:rPr>
              <a:t>哪</a:t>
            </a:r>
            <a:r>
              <a:rPr lang="zh-CN" altLang="en-US" sz="2800" baseline="0" dirty="0" smtClean="0">
                <a:solidFill>
                  <a:srgbClr val="FF0000"/>
                </a:solidFill>
                <a:latin typeface="华文楷体" panose="02010600040101010101" pitchFamily="2" charset="-122"/>
                <a:ea typeface="华文楷体" panose="02010600040101010101" pitchFamily="2" charset="-122"/>
              </a:rPr>
              <a:t>种编码更适合硬件操作？</a:t>
            </a:r>
            <a:r>
              <a:rPr lang="en-US" altLang="zh-CN" sz="2800" baseline="0" dirty="0" smtClean="0">
                <a:solidFill>
                  <a:srgbClr val="FF0000"/>
                </a:solidFill>
                <a:latin typeface="华文楷体" panose="02010600040101010101" pitchFamily="2" charset="-122"/>
                <a:ea typeface="华文楷体" panose="02010600040101010101" pitchFamily="2" charset="-122"/>
              </a:rPr>
              <a:t>(</a:t>
            </a:r>
            <a:r>
              <a:rPr lang="zh-CN" altLang="en-US" sz="2800" baseline="0" dirty="0" smtClean="0">
                <a:solidFill>
                  <a:srgbClr val="FF0000"/>
                </a:solidFill>
                <a:latin typeface="华文楷体" panose="02010600040101010101" pitchFamily="2" charset="-122"/>
                <a:ea typeface="华文楷体" panose="02010600040101010101" pitchFamily="2" charset="-122"/>
              </a:rPr>
              <a:t>补码</a:t>
            </a:r>
            <a:r>
              <a:rPr lang="en-US" altLang="zh-CN" sz="2800" baseline="0" dirty="0" smtClean="0">
                <a:solidFill>
                  <a:srgbClr val="FF0000"/>
                </a:solidFill>
                <a:latin typeface="华文楷体" panose="02010600040101010101" pitchFamily="2" charset="-122"/>
                <a:ea typeface="华文楷体" panose="02010600040101010101" pitchFamily="2" charset="-122"/>
              </a:rPr>
              <a:t>)</a:t>
            </a:r>
            <a:r>
              <a:rPr lang="zh-CN" altLang="en-US" sz="2800" baseline="0" dirty="0" smtClean="0">
                <a:solidFill>
                  <a:srgbClr val="FF0000"/>
                </a:solidFill>
                <a:latin typeface="华文楷体" panose="02010600040101010101" pitchFamily="2" charset="-122"/>
                <a:ea typeface="华文楷体" panose="02010600040101010101" pitchFamily="2" charset="-122"/>
              </a:rPr>
              <a:t> </a:t>
            </a:r>
            <a:endParaRPr lang="en-US" altLang="zh-CN" sz="2800" baseline="0" dirty="0" smtClean="0">
              <a:solidFill>
                <a:srgbClr val="FF0000"/>
              </a:solidFill>
              <a:latin typeface="华文楷体" panose="02010600040101010101" pitchFamily="2" charset="-122"/>
              <a:ea typeface="华文楷体" panose="02010600040101010101" pitchFamily="2" charset="-122"/>
            </a:endParaRPr>
          </a:p>
          <a:p>
            <a:r>
              <a:rPr lang="zh-CN" altLang="en-US" sz="2800" baseline="0" dirty="0" smtClean="0">
                <a:solidFill>
                  <a:schemeClr val="tx1"/>
                </a:solidFill>
                <a:latin typeface="华文楷体" panose="02010600040101010101" pitchFamily="2" charset="-122"/>
                <a:ea typeface="华文楷体" panose="02010600040101010101" pitchFamily="2" charset="-122"/>
              </a:rPr>
              <a:t>算术逻辑单元</a:t>
            </a:r>
            <a:r>
              <a:rPr lang="en-US" altLang="zh-CN" sz="2800" baseline="0" dirty="0" smtClean="0">
                <a:solidFill>
                  <a:schemeClr val="tx1"/>
                </a:solidFill>
                <a:latin typeface="华文楷体" panose="02010600040101010101" pitchFamily="2" charset="-122"/>
                <a:ea typeface="华文楷体" panose="02010600040101010101" pitchFamily="2" charset="-122"/>
              </a:rPr>
              <a:t>(Arithmetic and Logical Unit, ALU)</a:t>
            </a:r>
            <a:endParaRPr lang="en-US" altLang="zh-CN" sz="2800" baseline="0" dirty="0" smtClean="0">
              <a:solidFill>
                <a:schemeClr val="tx1"/>
              </a:solidFill>
              <a:latin typeface="华文楷体" panose="02010600040101010101" pitchFamily="2" charset="-122"/>
              <a:ea typeface="华文楷体" panose="02010600040101010101" pitchFamily="2" charset="-122"/>
            </a:endParaRPr>
          </a:p>
          <a:p>
            <a:r>
              <a:rPr lang="en-US" altLang="zh-CN" sz="2800" baseline="0" dirty="0" smtClean="0">
                <a:solidFill>
                  <a:schemeClr val="tx1"/>
                </a:solidFill>
                <a:latin typeface="华文楷体" panose="02010600040101010101" pitchFamily="2" charset="-122"/>
                <a:ea typeface="华文楷体" panose="02010600040101010101" pitchFamily="2" charset="-122"/>
              </a:rPr>
              <a:t>A+(-A)=0</a:t>
            </a:r>
            <a:endParaRPr lang="en-US" altLang="zh-CN" sz="2800" baseline="0" dirty="0" smtClean="0">
              <a:solidFill>
                <a:schemeClr val="tx1"/>
              </a:solidFill>
              <a:latin typeface="华文楷体" panose="02010600040101010101" pitchFamily="2" charset="-122"/>
              <a:ea typeface="华文楷体" panose="02010600040101010101" pitchFamily="2" charset="-122"/>
            </a:endParaRPr>
          </a:p>
        </p:txBody>
      </p:sp>
      <p:graphicFrame>
        <p:nvGraphicFramePr>
          <p:cNvPr id="4" name="对象 3"/>
          <p:cNvGraphicFramePr>
            <a:graphicFrameLocks noChangeAspect="1"/>
          </p:cNvGraphicFramePr>
          <p:nvPr/>
        </p:nvGraphicFramePr>
        <p:xfrm>
          <a:off x="7883522" y="1124744"/>
          <a:ext cx="650237" cy="910332"/>
        </p:xfrm>
        <a:graphic>
          <a:graphicData uri="http://schemas.openxmlformats.org/presentationml/2006/ole">
            <mc:AlternateContent xmlns:mc="http://schemas.openxmlformats.org/markup-compatibility/2006">
              <mc:Choice xmlns:v="urn:schemas-microsoft-com:vml" Requires="v">
                <p:oleObj spid="_x0000_s355366" name="Equation" r:id="rId1" imgW="10668000" imgH="14935200" progId="Equation.DSMT4">
                  <p:embed/>
                </p:oleObj>
              </mc:Choice>
              <mc:Fallback>
                <p:oleObj name="Equation" r:id="rId1" imgW="10668000" imgH="14935200" progId="Equation.DSMT4">
                  <p:embed/>
                  <p:pic>
                    <p:nvPicPr>
                      <p:cNvPr id="0" name="图片 355365"/>
                      <p:cNvPicPr/>
                      <p:nvPr/>
                    </p:nvPicPr>
                    <p:blipFill>
                      <a:blip r:embed="rId2"/>
                      <a:stretch>
                        <a:fillRect/>
                      </a:stretch>
                    </p:blipFill>
                    <p:spPr>
                      <a:xfrm>
                        <a:off x="7883522" y="1124744"/>
                        <a:ext cx="650237" cy="910332"/>
                      </a:xfrm>
                      <a:prstGeom prst="rect">
                        <a:avLst/>
                      </a:prstGeom>
                    </p:spPr>
                  </p:pic>
                </p:oleObj>
              </mc:Fallback>
            </mc:AlternateContent>
          </a:graphicData>
        </a:graphic>
      </p:graphicFrame>
      <p:sp>
        <p:nvSpPr>
          <p:cNvPr id="7" name="矩形 6"/>
          <p:cNvSpPr/>
          <p:nvPr/>
        </p:nvSpPr>
        <p:spPr>
          <a:xfrm>
            <a:off x="1043608" y="2513183"/>
            <a:ext cx="2430142" cy="652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aseline="0" dirty="0" smtClean="0">
                <a:solidFill>
                  <a:srgbClr val="0066FF"/>
                </a:solidFill>
                <a:latin typeface="华文楷体" panose="02010600040101010101" pitchFamily="2" charset="-122"/>
                <a:ea typeface="华文楷体" panose="02010600040101010101" pitchFamily="2" charset="-122"/>
              </a:rPr>
              <a:t>符号位表示法</a:t>
            </a:r>
            <a:endParaRPr lang="en-US" altLang="zh-CN" sz="2800" baseline="0" dirty="0" smtClean="0">
              <a:solidFill>
                <a:srgbClr val="0066FF"/>
              </a:solidFill>
              <a:latin typeface="华文楷体" panose="02010600040101010101" pitchFamily="2" charset="-122"/>
              <a:ea typeface="华文楷体" panose="02010600040101010101" pitchFamily="2" charset="-122"/>
            </a:endParaRPr>
          </a:p>
        </p:txBody>
      </p:sp>
      <p:graphicFrame>
        <p:nvGraphicFramePr>
          <p:cNvPr id="8" name="对象 7"/>
          <p:cNvGraphicFramePr>
            <a:graphicFrameLocks noChangeAspect="1"/>
          </p:cNvGraphicFramePr>
          <p:nvPr/>
        </p:nvGraphicFramePr>
        <p:xfrm>
          <a:off x="1727200" y="3249613"/>
          <a:ext cx="631825" cy="911225"/>
        </p:xfrm>
        <a:graphic>
          <a:graphicData uri="http://schemas.openxmlformats.org/presentationml/2006/ole">
            <mc:AlternateContent xmlns:mc="http://schemas.openxmlformats.org/markup-compatibility/2006">
              <mc:Choice xmlns:v="urn:schemas-microsoft-com:vml" Requires="v">
                <p:oleObj spid="_x0000_s355367" name="Equation" r:id="rId3" imgW="10363200" imgH="14935200" progId="Equation.DSMT4">
                  <p:embed/>
                </p:oleObj>
              </mc:Choice>
              <mc:Fallback>
                <p:oleObj name="Equation" r:id="rId3" imgW="10363200" imgH="14935200" progId="Equation.DSMT4">
                  <p:embed/>
                  <p:pic>
                    <p:nvPicPr>
                      <p:cNvPr id="0" name="对象 3"/>
                      <p:cNvPicPr/>
                      <p:nvPr/>
                    </p:nvPicPr>
                    <p:blipFill>
                      <a:blip r:embed="rId4"/>
                      <a:stretch>
                        <a:fillRect/>
                      </a:stretch>
                    </p:blipFill>
                    <p:spPr>
                      <a:xfrm>
                        <a:off x="1727200" y="3249613"/>
                        <a:ext cx="631825" cy="911225"/>
                      </a:xfrm>
                      <a:prstGeom prst="rect">
                        <a:avLst/>
                      </a:prstGeom>
                    </p:spPr>
                  </p:pic>
                </p:oleObj>
              </mc:Fallback>
            </mc:AlternateContent>
          </a:graphicData>
        </a:graphic>
      </p:graphicFrame>
      <p:sp>
        <p:nvSpPr>
          <p:cNvPr id="5" name="矩形 4"/>
          <p:cNvSpPr/>
          <p:nvPr/>
        </p:nvSpPr>
        <p:spPr>
          <a:xfrm>
            <a:off x="107504" y="3443576"/>
            <a:ext cx="1487908" cy="523220"/>
          </a:xfrm>
          <a:prstGeom prst="rect">
            <a:avLst/>
          </a:prstGeom>
        </p:spPr>
        <p:txBody>
          <a:bodyPr wrap="none">
            <a:spAutoFit/>
          </a:bodyPr>
          <a:lstStyle/>
          <a:p>
            <a:r>
              <a:rPr lang="en-US" altLang="zh-CN" sz="2800" baseline="0" dirty="0" smtClean="0">
                <a:latin typeface="华文楷体" panose="02010600040101010101" pitchFamily="2" charset="-122"/>
                <a:ea typeface="华文楷体" panose="02010600040101010101" pitchFamily="2" charset="-122"/>
              </a:rPr>
              <a:t>5+(-5)=</a:t>
            </a:r>
            <a:r>
              <a:rPr lang="en-US" altLang="zh-CN" sz="2800" baseline="0" dirty="0">
                <a:latin typeface="华文楷体" panose="02010600040101010101" pitchFamily="2" charset="-122"/>
                <a:ea typeface="华文楷体" panose="02010600040101010101" pitchFamily="2" charset="-122"/>
              </a:rPr>
              <a:t>0</a:t>
            </a:r>
            <a:endParaRPr lang="en-US" altLang="zh-CN" sz="2800" baseline="0" dirty="0">
              <a:latin typeface="华文楷体" panose="02010600040101010101" pitchFamily="2" charset="-122"/>
              <a:ea typeface="华文楷体" panose="02010600040101010101" pitchFamily="2" charset="-122"/>
            </a:endParaRPr>
          </a:p>
        </p:txBody>
      </p:sp>
      <p:sp>
        <p:nvSpPr>
          <p:cNvPr id="10" name="矩形 9"/>
          <p:cNvSpPr/>
          <p:nvPr/>
        </p:nvSpPr>
        <p:spPr>
          <a:xfrm>
            <a:off x="3503067" y="2492896"/>
            <a:ext cx="2149053" cy="652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aseline="0" dirty="0" smtClean="0">
                <a:solidFill>
                  <a:srgbClr val="0066FF"/>
                </a:solidFill>
                <a:latin typeface="华文楷体" panose="02010600040101010101" pitchFamily="2" charset="-122"/>
                <a:ea typeface="华文楷体" panose="02010600040101010101" pitchFamily="2" charset="-122"/>
              </a:rPr>
              <a:t>反码表示法</a:t>
            </a:r>
            <a:endParaRPr lang="en-US" altLang="zh-CN" sz="2800" baseline="0" dirty="0" smtClean="0">
              <a:solidFill>
                <a:srgbClr val="0066FF"/>
              </a:solidFill>
              <a:latin typeface="华文楷体" panose="02010600040101010101" pitchFamily="2" charset="-122"/>
              <a:ea typeface="华文楷体" panose="02010600040101010101" pitchFamily="2" charset="-122"/>
            </a:endParaRPr>
          </a:p>
        </p:txBody>
      </p:sp>
      <p:graphicFrame>
        <p:nvGraphicFramePr>
          <p:cNvPr id="11" name="对象 10"/>
          <p:cNvGraphicFramePr>
            <a:graphicFrameLocks noChangeAspect="1"/>
          </p:cNvGraphicFramePr>
          <p:nvPr/>
        </p:nvGraphicFramePr>
        <p:xfrm>
          <a:off x="4184082" y="3165353"/>
          <a:ext cx="631825" cy="911225"/>
        </p:xfrm>
        <a:graphic>
          <a:graphicData uri="http://schemas.openxmlformats.org/presentationml/2006/ole">
            <mc:AlternateContent xmlns:mc="http://schemas.openxmlformats.org/markup-compatibility/2006">
              <mc:Choice xmlns:v="urn:schemas-microsoft-com:vml" Requires="v">
                <p:oleObj spid="_x0000_s355368" name="Equation" r:id="rId5" imgW="10363200" imgH="14935200" progId="Equation.DSMT4">
                  <p:embed/>
                </p:oleObj>
              </mc:Choice>
              <mc:Fallback>
                <p:oleObj name="Equation" r:id="rId5" imgW="10363200" imgH="14935200" progId="Equation.DSMT4">
                  <p:embed/>
                  <p:pic>
                    <p:nvPicPr>
                      <p:cNvPr id="0" name="对象 7"/>
                      <p:cNvPicPr/>
                      <p:nvPr/>
                    </p:nvPicPr>
                    <p:blipFill>
                      <a:blip r:embed="rId6"/>
                      <a:stretch>
                        <a:fillRect/>
                      </a:stretch>
                    </p:blipFill>
                    <p:spPr>
                      <a:xfrm>
                        <a:off x="4184082" y="3165353"/>
                        <a:ext cx="631825" cy="911225"/>
                      </a:xfrm>
                      <a:prstGeom prst="rect">
                        <a:avLst/>
                      </a:prstGeom>
                    </p:spPr>
                  </p:pic>
                </p:oleObj>
              </mc:Fallback>
            </mc:AlternateContent>
          </a:graphicData>
        </a:graphic>
      </p:graphicFrame>
      <p:sp>
        <p:nvSpPr>
          <p:cNvPr id="12" name="矩形 11"/>
          <p:cNvSpPr/>
          <p:nvPr/>
        </p:nvSpPr>
        <p:spPr>
          <a:xfrm>
            <a:off x="6093570" y="2484126"/>
            <a:ext cx="2149053" cy="652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aseline="0" dirty="0" smtClean="0">
                <a:solidFill>
                  <a:srgbClr val="FF0000"/>
                </a:solidFill>
                <a:latin typeface="华文楷体" panose="02010600040101010101" pitchFamily="2" charset="-122"/>
                <a:ea typeface="华文楷体" panose="02010600040101010101" pitchFamily="2" charset="-122"/>
              </a:rPr>
              <a:t>补码表示法</a:t>
            </a:r>
            <a:endParaRPr lang="en-US" altLang="zh-CN" sz="2800" baseline="0" dirty="0" smtClean="0">
              <a:solidFill>
                <a:srgbClr val="FF0000"/>
              </a:solidFill>
              <a:latin typeface="华文楷体" panose="02010600040101010101" pitchFamily="2" charset="-122"/>
              <a:ea typeface="华文楷体" panose="02010600040101010101" pitchFamily="2" charset="-122"/>
            </a:endParaRPr>
          </a:p>
        </p:txBody>
      </p:sp>
      <p:graphicFrame>
        <p:nvGraphicFramePr>
          <p:cNvPr id="13" name="对象 12"/>
          <p:cNvGraphicFramePr>
            <a:graphicFrameLocks noChangeAspect="1"/>
          </p:cNvGraphicFramePr>
          <p:nvPr/>
        </p:nvGraphicFramePr>
        <p:xfrm>
          <a:off x="6859588" y="3068638"/>
          <a:ext cx="650875" cy="911225"/>
        </p:xfrm>
        <a:graphic>
          <a:graphicData uri="http://schemas.openxmlformats.org/presentationml/2006/ole">
            <mc:AlternateContent xmlns:mc="http://schemas.openxmlformats.org/markup-compatibility/2006">
              <mc:Choice xmlns:v="urn:schemas-microsoft-com:vml" Requires="v">
                <p:oleObj spid="_x0000_s355369" name="Equation" r:id="rId7" imgW="10668000" imgH="14935200" progId="Equation.DSMT4">
                  <p:embed/>
                </p:oleObj>
              </mc:Choice>
              <mc:Fallback>
                <p:oleObj name="Equation" r:id="rId7" imgW="10668000" imgH="14935200" progId="Equation.DSMT4">
                  <p:embed/>
                  <p:pic>
                    <p:nvPicPr>
                      <p:cNvPr id="0" name="对象 10"/>
                      <p:cNvPicPr/>
                      <p:nvPr/>
                    </p:nvPicPr>
                    <p:blipFill>
                      <a:blip r:embed="rId8"/>
                      <a:stretch>
                        <a:fillRect/>
                      </a:stretch>
                    </p:blipFill>
                    <p:spPr>
                      <a:xfrm>
                        <a:off x="6859588" y="3068638"/>
                        <a:ext cx="650875" cy="911225"/>
                      </a:xfrm>
                      <a:prstGeom prst="rect">
                        <a:avLst/>
                      </a:prstGeom>
                    </p:spPr>
                  </p:pic>
                </p:oleObj>
              </mc:Fallback>
            </mc:AlternateContent>
          </a:graphicData>
        </a:graphic>
      </p:graphicFrame>
      <p:sp>
        <p:nvSpPr>
          <p:cNvPr id="15" name="矩形 14"/>
          <p:cNvSpPr/>
          <p:nvPr/>
        </p:nvSpPr>
        <p:spPr>
          <a:xfrm>
            <a:off x="494801" y="4168566"/>
            <a:ext cx="8640960" cy="134866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aseline="0" dirty="0" smtClean="0">
                <a:solidFill>
                  <a:schemeClr val="tx1"/>
                </a:solidFill>
                <a:latin typeface="华文楷体" panose="02010600040101010101" pitchFamily="2" charset="-122"/>
                <a:ea typeface="华文楷体" panose="02010600040101010101" pitchFamily="2" charset="-122"/>
              </a:rPr>
              <a:t>5bit -&gt;2^5=32 </a:t>
            </a:r>
            <a:r>
              <a:rPr lang="zh-CN" altLang="en-US" sz="2800" baseline="0" dirty="0">
                <a:solidFill>
                  <a:schemeClr val="tx1"/>
                </a:solidFill>
                <a:latin typeface="华文楷体" panose="02010600040101010101" pitchFamily="2" charset="-122"/>
                <a:ea typeface="华文楷体" panose="02010600040101010101" pitchFamily="2" charset="-122"/>
              </a:rPr>
              <a:t>种</a:t>
            </a:r>
            <a:r>
              <a:rPr lang="zh-CN" altLang="en-US" sz="2800" baseline="0" dirty="0" smtClean="0">
                <a:solidFill>
                  <a:schemeClr val="tx1"/>
                </a:solidFill>
                <a:latin typeface="华文楷体" panose="02010600040101010101" pitchFamily="2" charset="-122"/>
                <a:ea typeface="华文楷体" panose="02010600040101010101" pitchFamily="2" charset="-122"/>
              </a:rPr>
              <a:t>编码 </a:t>
            </a:r>
            <a:r>
              <a:rPr lang="en-US" altLang="zh-CN" sz="2800" baseline="0" dirty="0" smtClean="0">
                <a:solidFill>
                  <a:schemeClr val="tx1"/>
                </a:solidFill>
                <a:latin typeface="华文楷体" panose="02010600040101010101" pitchFamily="2" charset="-122"/>
                <a:ea typeface="华文楷体" panose="02010600040101010101" pitchFamily="2" charset="-122"/>
              </a:rPr>
              <a:t>1~15  -1~-15  0   31</a:t>
            </a:r>
            <a:r>
              <a:rPr lang="zh-CN" altLang="en-US" sz="2800" baseline="0" dirty="0" smtClean="0">
                <a:solidFill>
                  <a:schemeClr val="tx1"/>
                </a:solidFill>
                <a:latin typeface="华文楷体" panose="02010600040101010101" pitchFamily="2" charset="-122"/>
                <a:ea typeface="华文楷体" panose="02010600040101010101" pitchFamily="2" charset="-122"/>
              </a:rPr>
              <a:t>种编码</a:t>
            </a:r>
            <a:endParaRPr lang="en-US" altLang="zh-CN" sz="2800" baseline="0" dirty="0" smtClean="0">
              <a:solidFill>
                <a:schemeClr val="tx1"/>
              </a:solidFill>
              <a:latin typeface="华文楷体" panose="02010600040101010101" pitchFamily="2" charset="-122"/>
              <a:ea typeface="华文楷体" panose="02010600040101010101" pitchFamily="2" charset="-122"/>
            </a:endParaRPr>
          </a:p>
          <a:p>
            <a:r>
              <a:rPr lang="en-US" altLang="zh-CN" sz="2800" baseline="0" dirty="0" smtClean="0">
                <a:solidFill>
                  <a:schemeClr val="tx1"/>
                </a:solidFill>
                <a:latin typeface="华文楷体" panose="02010600040101010101" pitchFamily="2" charset="-122"/>
                <a:ea typeface="华文楷体" panose="02010600040101010101" pitchFamily="2" charset="-122"/>
              </a:rPr>
              <a:t> -15 </a:t>
            </a:r>
            <a:r>
              <a:rPr lang="zh-CN" altLang="en-US" sz="2800" baseline="0" dirty="0" smtClean="0">
                <a:solidFill>
                  <a:schemeClr val="tx1"/>
                </a:solidFill>
                <a:latin typeface="华文楷体" panose="02010600040101010101" pitchFamily="2" charset="-122"/>
                <a:ea typeface="华文楷体" panose="02010600040101010101" pitchFamily="2" charset="-122"/>
              </a:rPr>
              <a:t>补码：</a:t>
            </a:r>
            <a:r>
              <a:rPr lang="en-US" altLang="zh-CN" sz="2800" baseline="0" dirty="0" smtClean="0">
                <a:solidFill>
                  <a:schemeClr val="tx1"/>
                </a:solidFill>
                <a:latin typeface="华文楷体" panose="02010600040101010101" pitchFamily="2" charset="-122"/>
                <a:ea typeface="华文楷体" panose="02010600040101010101" pitchFamily="2" charset="-122"/>
              </a:rPr>
              <a:t>10001  </a:t>
            </a:r>
            <a:endParaRPr lang="en-US" altLang="zh-CN" sz="2800" baseline="0" dirty="0" smtClean="0">
              <a:solidFill>
                <a:schemeClr val="tx1"/>
              </a:solidFill>
              <a:latin typeface="华文楷体" panose="02010600040101010101" pitchFamily="2" charset="-122"/>
              <a:ea typeface="华文楷体" panose="02010600040101010101" pitchFamily="2" charset="-122"/>
            </a:endParaRPr>
          </a:p>
          <a:p>
            <a:r>
              <a:rPr lang="en-US" altLang="zh-CN" sz="2800" baseline="0" dirty="0" smtClean="0">
                <a:solidFill>
                  <a:schemeClr val="tx1"/>
                </a:solidFill>
                <a:latin typeface="华文楷体" panose="02010600040101010101" pitchFamily="2" charset="-122"/>
                <a:ea typeface="华文楷体" panose="02010600040101010101" pitchFamily="2" charset="-122"/>
              </a:rPr>
              <a:t>-16=-15-1:10001-1=10000  </a:t>
            </a:r>
            <a:endParaRPr lang="en-US" altLang="zh-CN" sz="2800" baseline="0" dirty="0" smtClean="0">
              <a:solidFill>
                <a:schemeClr val="tx1"/>
              </a:solidFill>
              <a:latin typeface="华文楷体" panose="02010600040101010101" pitchFamily="2" charset="-122"/>
              <a:ea typeface="华文楷体" panose="02010600040101010101" pitchFamily="2" charset="-122"/>
            </a:endParaRPr>
          </a:p>
        </p:txBody>
      </p:sp>
      <p:graphicFrame>
        <p:nvGraphicFramePr>
          <p:cNvPr id="16" name="对象 15"/>
          <p:cNvGraphicFramePr>
            <a:graphicFrameLocks noChangeAspect="1"/>
          </p:cNvGraphicFramePr>
          <p:nvPr/>
        </p:nvGraphicFramePr>
        <p:xfrm>
          <a:off x="611560" y="5517232"/>
          <a:ext cx="2362200" cy="476250"/>
        </p:xfrm>
        <a:graphic>
          <a:graphicData uri="http://schemas.openxmlformats.org/presentationml/2006/ole">
            <mc:AlternateContent xmlns:mc="http://schemas.openxmlformats.org/markup-compatibility/2006">
              <mc:Choice xmlns:v="urn:schemas-microsoft-com:vml" Requires="v">
                <p:oleObj spid="_x0000_s355370" name="Equation" r:id="rId9" imgW="27127200" imgH="5486400" progId="Equation.DSMT4">
                  <p:embed/>
                </p:oleObj>
              </mc:Choice>
              <mc:Fallback>
                <p:oleObj name="Equation" r:id="rId9" imgW="27127200" imgH="5486400" progId="Equation.DSMT4">
                  <p:embed/>
                  <p:pic>
                    <p:nvPicPr>
                      <p:cNvPr id="0" name="对象 1"/>
                      <p:cNvPicPr/>
                      <p:nvPr/>
                    </p:nvPicPr>
                    <p:blipFill>
                      <a:blip r:embed="rId10"/>
                      <a:stretch>
                        <a:fillRect/>
                      </a:stretch>
                    </p:blipFill>
                    <p:spPr>
                      <a:xfrm>
                        <a:off x="611560" y="5517232"/>
                        <a:ext cx="2362200" cy="476250"/>
                      </a:xfrm>
                      <a:prstGeom prst="rect">
                        <a:avLst/>
                      </a:prstGeom>
                    </p:spPr>
                  </p:pic>
                </p:oleObj>
              </mc:Fallback>
            </mc:AlternateContent>
          </a:graphicData>
        </a:graphic>
      </p:graphicFrame>
      <p:sp>
        <p:nvSpPr>
          <p:cNvPr id="17" name="矩形 16"/>
          <p:cNvSpPr/>
          <p:nvPr/>
        </p:nvSpPr>
        <p:spPr>
          <a:xfrm>
            <a:off x="2965998" y="5429272"/>
            <a:ext cx="1872208" cy="652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aseline="0" dirty="0" smtClean="0">
                <a:solidFill>
                  <a:srgbClr val="0066FF"/>
                </a:solidFill>
                <a:latin typeface="华文楷体" panose="02010600040101010101" pitchFamily="2" charset="-122"/>
                <a:ea typeface="华文楷体" panose="02010600040101010101" pitchFamily="2" charset="-122"/>
              </a:rPr>
              <a:t>表示范围：</a:t>
            </a:r>
            <a:endParaRPr lang="en-US" altLang="zh-CN" sz="2800" baseline="0" dirty="0" smtClean="0">
              <a:solidFill>
                <a:srgbClr val="0066FF"/>
              </a:solidFill>
              <a:latin typeface="华文楷体" panose="02010600040101010101" pitchFamily="2" charset="-122"/>
              <a:ea typeface="华文楷体" panose="02010600040101010101" pitchFamily="2" charset="-122"/>
            </a:endParaRPr>
          </a:p>
        </p:txBody>
      </p:sp>
      <p:graphicFrame>
        <p:nvGraphicFramePr>
          <p:cNvPr id="18" name="对象 17"/>
          <p:cNvGraphicFramePr>
            <a:graphicFrameLocks noChangeAspect="1"/>
          </p:cNvGraphicFramePr>
          <p:nvPr/>
        </p:nvGraphicFramePr>
        <p:xfrm>
          <a:off x="4991100" y="5481638"/>
          <a:ext cx="1909763" cy="476250"/>
        </p:xfrm>
        <a:graphic>
          <a:graphicData uri="http://schemas.openxmlformats.org/presentationml/2006/ole">
            <mc:AlternateContent xmlns:mc="http://schemas.openxmlformats.org/markup-compatibility/2006">
              <mc:Choice xmlns:v="urn:schemas-microsoft-com:vml" Requires="v">
                <p:oleObj spid="_x0000_s355371" name="Equation" r:id="rId11" imgW="21945600" imgH="5486400" progId="Equation.DSMT4">
                  <p:embed/>
                </p:oleObj>
              </mc:Choice>
              <mc:Fallback>
                <p:oleObj name="Equation" r:id="rId11" imgW="21945600" imgH="5486400" progId="Equation.DSMT4">
                  <p:embed/>
                  <p:pic>
                    <p:nvPicPr>
                      <p:cNvPr id="0" name="对象 15"/>
                      <p:cNvPicPr/>
                      <p:nvPr/>
                    </p:nvPicPr>
                    <p:blipFill>
                      <a:blip r:embed="rId12"/>
                      <a:stretch>
                        <a:fillRect/>
                      </a:stretch>
                    </p:blipFill>
                    <p:spPr>
                      <a:xfrm>
                        <a:off x="4991100" y="5481638"/>
                        <a:ext cx="1909763" cy="47625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125760"/>
            <a:ext cx="7885113" cy="1143000"/>
          </a:xfrm>
        </p:spPr>
        <p:txBody>
          <a:bodyPr/>
          <a:lstStyle/>
          <a:p>
            <a:pPr eaLnBrk="1" hangingPunct="1"/>
            <a:r>
              <a:rPr lang="en-US" altLang="zh-CN" sz="3400" dirty="0">
                <a:solidFill>
                  <a:srgbClr val="FF3300"/>
                </a:solidFill>
                <a:latin typeface="华文楷体" panose="02010600040101010101" pitchFamily="2" charset="-122"/>
                <a:ea typeface="华文楷体" panose="02010600040101010101" pitchFamily="2" charset="-122"/>
              </a:rPr>
              <a:t>2</a:t>
            </a:r>
            <a:r>
              <a:rPr lang="zh-CN" altLang="en-US" sz="3400" b="1" dirty="0" smtClean="0">
                <a:solidFill>
                  <a:srgbClr val="FF3300"/>
                </a:solidFill>
                <a:latin typeface="华文楷体" panose="02010600040101010101" pitchFamily="2" charset="-122"/>
                <a:ea typeface="华文楷体" panose="02010600040101010101" pitchFamily="2" charset="-122"/>
              </a:rPr>
              <a:t> 进制的转换</a:t>
            </a:r>
            <a:endParaRPr lang="zh-CN" altLang="en-US" sz="3400" b="1" dirty="0" smtClean="0">
              <a:solidFill>
                <a:srgbClr val="FF3300"/>
              </a:solidFill>
              <a:latin typeface="华文楷体" panose="02010600040101010101" pitchFamily="2" charset="-122"/>
              <a:ea typeface="华文楷体" panose="02010600040101010101" pitchFamily="2" charset="-122"/>
            </a:endParaRPr>
          </a:p>
        </p:txBody>
      </p:sp>
      <p:sp>
        <p:nvSpPr>
          <p:cNvPr id="2" name="矩形 1"/>
          <p:cNvSpPr/>
          <p:nvPr/>
        </p:nvSpPr>
        <p:spPr>
          <a:xfrm>
            <a:off x="467544" y="1015508"/>
            <a:ext cx="8640960" cy="104534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aseline="0" dirty="0" smtClean="0">
                <a:solidFill>
                  <a:schemeClr val="tx1"/>
                </a:solidFill>
                <a:latin typeface="华文楷体" panose="02010600040101010101" pitchFamily="2" charset="-122"/>
                <a:ea typeface="华文楷体" panose="02010600040101010101" pitchFamily="2" charset="-122"/>
              </a:rPr>
              <a:t>人：十进制</a:t>
            </a:r>
            <a:endParaRPr lang="en-US" altLang="zh-CN" sz="2800" baseline="0" dirty="0" smtClean="0">
              <a:solidFill>
                <a:schemeClr val="tx1"/>
              </a:solidFill>
              <a:latin typeface="华文楷体" panose="02010600040101010101" pitchFamily="2" charset="-122"/>
              <a:ea typeface="华文楷体" panose="02010600040101010101" pitchFamily="2" charset="-122"/>
            </a:endParaRPr>
          </a:p>
          <a:p>
            <a:r>
              <a:rPr lang="zh-CN" altLang="en-US" sz="2800" baseline="0" dirty="0" smtClean="0">
                <a:solidFill>
                  <a:schemeClr val="tx1"/>
                </a:solidFill>
                <a:latin typeface="华文楷体" panose="02010600040101010101" pitchFamily="2" charset="-122"/>
                <a:ea typeface="华文楷体" panose="02010600040101010101" pitchFamily="2" charset="-122"/>
              </a:rPr>
              <a:t>计算机：二进制</a:t>
            </a:r>
            <a:endParaRPr lang="en-US" altLang="zh-CN" sz="2800" baseline="0" dirty="0" smtClean="0">
              <a:solidFill>
                <a:schemeClr val="tx1"/>
              </a:solidFill>
              <a:latin typeface="华文楷体" panose="02010600040101010101" pitchFamily="2" charset="-122"/>
              <a:ea typeface="华文楷体" panose="02010600040101010101" pitchFamily="2" charset="-122"/>
            </a:endParaRPr>
          </a:p>
        </p:txBody>
      </p:sp>
      <p:sp>
        <p:nvSpPr>
          <p:cNvPr id="19" name="Rectangle 2"/>
          <p:cNvSpPr txBox="1">
            <a:spLocks noChangeArrowheads="1"/>
          </p:cNvSpPr>
          <p:nvPr/>
        </p:nvSpPr>
        <p:spPr>
          <a:xfrm>
            <a:off x="485009" y="1916832"/>
            <a:ext cx="7885113" cy="79208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aseline="0" dirty="0" smtClean="0">
                <a:solidFill>
                  <a:srgbClr val="0066FF"/>
                </a:solidFill>
                <a:latin typeface="华文楷体" panose="02010600040101010101" pitchFamily="2" charset="-122"/>
                <a:ea typeface="华文楷体" panose="02010600040101010101" pitchFamily="2" charset="-122"/>
              </a:rPr>
              <a:t>二进制转十进制（以</a:t>
            </a:r>
            <a:r>
              <a:rPr lang="en-US" altLang="zh-CN" sz="2800" baseline="0" dirty="0" smtClean="0">
                <a:solidFill>
                  <a:srgbClr val="0066FF"/>
                </a:solidFill>
                <a:latin typeface="华文楷体" panose="02010600040101010101" pitchFamily="2" charset="-122"/>
                <a:ea typeface="华文楷体" panose="02010600040101010101" pitchFamily="2" charset="-122"/>
              </a:rPr>
              <a:t>8-bit</a:t>
            </a:r>
            <a:r>
              <a:rPr lang="zh-CN" altLang="en-US" sz="2800" baseline="0" dirty="0" smtClean="0">
                <a:solidFill>
                  <a:srgbClr val="0066FF"/>
                </a:solidFill>
                <a:latin typeface="华文楷体" panose="02010600040101010101" pitchFamily="2" charset="-122"/>
                <a:ea typeface="华文楷体" panose="02010600040101010101" pitchFamily="2" charset="-122"/>
              </a:rPr>
              <a:t>数据为例，整数）</a:t>
            </a:r>
            <a:endParaRPr lang="zh-CN" altLang="en-US" sz="2800" baseline="0" dirty="0" smtClean="0">
              <a:solidFill>
                <a:srgbClr val="0066FF"/>
              </a:solidFill>
              <a:latin typeface="华文楷体" panose="02010600040101010101" pitchFamily="2" charset="-122"/>
              <a:ea typeface="华文楷体" panose="02010600040101010101" pitchFamily="2" charset="-122"/>
            </a:endParaRPr>
          </a:p>
        </p:txBody>
      </p:sp>
      <p:sp>
        <p:nvSpPr>
          <p:cNvPr id="20" name="Rectangle 2"/>
          <p:cNvSpPr txBox="1">
            <a:spLocks noChangeArrowheads="1"/>
          </p:cNvSpPr>
          <p:nvPr/>
        </p:nvSpPr>
        <p:spPr>
          <a:xfrm>
            <a:off x="499667" y="2554552"/>
            <a:ext cx="8464821" cy="2674648"/>
          </a:xfrm>
          <a:prstGeom prst="rect">
            <a:avLst/>
          </a:prstGeom>
        </p:spPr>
        <p:txBody>
          <a:bodyPr vert="horz" rtlCol="0" anchor="ctr">
            <a:normAutofit fontScale="77500"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二进制转十进制（以</a:t>
            </a:r>
            <a:r>
              <a:rPr lang="en-US" altLang="zh-CN" sz="2800" b="0" baseline="0" dirty="0" smtClean="0">
                <a:solidFill>
                  <a:schemeClr val="tx1"/>
                </a:solidFill>
                <a:latin typeface="华文楷体" panose="02010600040101010101" pitchFamily="2" charset="-122"/>
                <a:ea typeface="华文楷体" panose="02010600040101010101" pitchFamily="2" charset="-122"/>
              </a:rPr>
              <a:t>8-bit</a:t>
            </a:r>
            <a:r>
              <a:rPr lang="zh-CN" altLang="en-US" sz="2800" b="0" baseline="0" dirty="0" smtClean="0">
                <a:solidFill>
                  <a:schemeClr val="tx1"/>
                </a:solidFill>
                <a:latin typeface="华文楷体" panose="02010600040101010101" pitchFamily="2" charset="-122"/>
                <a:ea typeface="华文楷体" panose="02010600040101010101" pitchFamily="2" charset="-122"/>
              </a:rPr>
              <a:t>数据为例                 ）</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a:t>
            </a:r>
            <a:r>
              <a:rPr lang="en-US" altLang="zh-CN" sz="2800" b="0" baseline="0" dirty="0" smtClean="0">
                <a:solidFill>
                  <a:schemeClr val="tx1"/>
                </a:solidFill>
                <a:latin typeface="华文楷体" panose="02010600040101010101" pitchFamily="2" charset="-122"/>
                <a:ea typeface="华文楷体" panose="02010600040101010101" pitchFamily="2" charset="-122"/>
              </a:rPr>
              <a:t>1</a:t>
            </a:r>
            <a:r>
              <a:rPr lang="zh-CN" altLang="en-US" sz="2800" b="0" baseline="0" dirty="0" smtClean="0">
                <a:solidFill>
                  <a:schemeClr val="tx1"/>
                </a:solidFill>
                <a:latin typeface="华文楷体" panose="02010600040101010101" pitchFamily="2" charset="-122"/>
                <a:ea typeface="华文楷体" panose="02010600040101010101" pitchFamily="2" charset="-122"/>
              </a:rPr>
              <a:t>）符号检查与转换：如果符号位            表示该数为正数，则继续。</a:t>
            </a:r>
            <a:r>
              <a:rPr lang="en-US" altLang="zh-CN" sz="2800" b="0" baseline="0" dirty="0" smtClean="0">
                <a:solidFill>
                  <a:schemeClr val="tx1"/>
                </a:solidFill>
                <a:latin typeface="华文楷体" panose="02010600040101010101" pitchFamily="2" charset="-122"/>
                <a:ea typeface="华文楷体" panose="02010600040101010101" pitchFamily="2" charset="-122"/>
              </a:rPr>
              <a:t> </a:t>
            </a:r>
            <a:r>
              <a:rPr lang="zh-CN" altLang="en-US" sz="2800" b="0" baseline="0" dirty="0" smtClean="0">
                <a:solidFill>
                  <a:schemeClr val="tx1"/>
                </a:solidFill>
                <a:latin typeface="华文楷体" panose="02010600040101010101" pitchFamily="2" charset="-122"/>
                <a:ea typeface="华文楷体" panose="02010600040101010101" pitchFamily="2" charset="-122"/>
              </a:rPr>
              <a:t>如果          ，表示该数为负数，需要将其转换为绝对值相同的正数的补码。</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a:t>
            </a:r>
            <a:r>
              <a:rPr lang="en-US" altLang="zh-CN" sz="2800" b="0" baseline="0" dirty="0" smtClean="0">
                <a:solidFill>
                  <a:schemeClr val="tx1"/>
                </a:solidFill>
                <a:latin typeface="华文楷体" panose="02010600040101010101" pitchFamily="2" charset="-122"/>
                <a:ea typeface="华文楷体" panose="02010600040101010101" pitchFamily="2" charset="-122"/>
              </a:rPr>
              <a:t>2</a:t>
            </a:r>
            <a:r>
              <a:rPr lang="zh-CN" altLang="en-US" sz="2800" b="0" baseline="0" dirty="0" smtClean="0">
                <a:solidFill>
                  <a:schemeClr val="tx1"/>
                </a:solidFill>
                <a:latin typeface="华文楷体" panose="02010600040101010101" pitchFamily="2" charset="-122"/>
                <a:ea typeface="华文楷体" panose="02010600040101010101" pitchFamily="2" charset="-122"/>
              </a:rPr>
              <a:t>）计算绝对值：</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endParaRPr lang="en-US" altLang="zh-CN" sz="2800" b="0" baseline="0" dirty="0">
              <a:solidFill>
                <a:schemeClr val="tx1"/>
              </a:solidFill>
              <a:latin typeface="华文楷体" panose="02010600040101010101" pitchFamily="2" charset="-122"/>
              <a:ea typeface="华文楷体" panose="02010600040101010101" pitchFamily="2" charset="-122"/>
            </a:endParaRPr>
          </a:p>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a:t>
            </a:r>
            <a:r>
              <a:rPr lang="en-US" altLang="zh-CN" sz="2800" b="0" baseline="0" dirty="0" smtClean="0">
                <a:solidFill>
                  <a:schemeClr val="tx1"/>
                </a:solidFill>
                <a:latin typeface="华文楷体" panose="02010600040101010101" pitchFamily="2" charset="-122"/>
                <a:ea typeface="华文楷体" panose="02010600040101010101" pitchFamily="2" charset="-122"/>
              </a:rPr>
              <a:t>3</a:t>
            </a:r>
            <a:r>
              <a:rPr lang="zh-CN" altLang="en-US" sz="2800" b="0" baseline="0" dirty="0" smtClean="0">
                <a:solidFill>
                  <a:schemeClr val="tx1"/>
                </a:solidFill>
                <a:latin typeface="华文楷体" panose="02010600040101010101" pitchFamily="2" charset="-122"/>
                <a:ea typeface="华文楷体" panose="02010600040101010101" pitchFamily="2" charset="-122"/>
              </a:rPr>
              <a:t>）如果是负数，在绝对值前面加负号：</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a:solidFill>
                  <a:schemeClr val="tx1"/>
                </a:solidFill>
                <a:latin typeface="华文楷体" panose="02010600040101010101" pitchFamily="2" charset="-122"/>
                <a:ea typeface="华文楷体" panose="02010600040101010101" pitchFamily="2" charset="-122"/>
              </a:rPr>
              <a:t> </a:t>
            </a:r>
            <a:r>
              <a:rPr lang="en-US" altLang="zh-CN" sz="2800" b="0" baseline="0" dirty="0" smtClean="0">
                <a:solidFill>
                  <a:schemeClr val="tx1"/>
                </a:solidFill>
                <a:latin typeface="华文楷体" panose="02010600040101010101" pitchFamily="2" charset="-122"/>
                <a:ea typeface="华文楷体" panose="02010600040101010101" pitchFamily="2" charset="-122"/>
              </a:rPr>
              <a:t>       </a:t>
            </a:r>
            <a:endParaRPr lang="zh-CN" altLang="en-US" sz="2800" b="0" baseline="0" dirty="0" smtClean="0">
              <a:solidFill>
                <a:schemeClr val="tx1"/>
              </a:solidFill>
              <a:latin typeface="华文楷体" panose="02010600040101010101" pitchFamily="2" charset="-122"/>
              <a:ea typeface="华文楷体" panose="02010600040101010101" pitchFamily="2" charset="-122"/>
            </a:endParaRPr>
          </a:p>
        </p:txBody>
      </p:sp>
      <p:graphicFrame>
        <p:nvGraphicFramePr>
          <p:cNvPr id="3" name="对象 2"/>
          <p:cNvGraphicFramePr>
            <a:graphicFrameLocks noChangeAspect="1"/>
          </p:cNvGraphicFramePr>
          <p:nvPr/>
        </p:nvGraphicFramePr>
        <p:xfrm>
          <a:off x="4691315" y="2531750"/>
          <a:ext cx="1249167" cy="478404"/>
        </p:xfrm>
        <a:graphic>
          <a:graphicData uri="http://schemas.openxmlformats.org/presentationml/2006/ole">
            <mc:AlternateContent xmlns:mc="http://schemas.openxmlformats.org/markup-compatibility/2006">
              <mc:Choice xmlns:v="urn:schemas-microsoft-com:vml" Requires="v">
                <p:oleObj spid="_x0000_s356386" name="Equation" r:id="rId1" imgW="14325600" imgH="5486400" progId="Equation.DSMT4">
                  <p:embed/>
                </p:oleObj>
              </mc:Choice>
              <mc:Fallback>
                <p:oleObj name="Equation" r:id="rId1" imgW="14325600" imgH="5486400" progId="Equation.DSMT4">
                  <p:embed/>
                  <p:pic>
                    <p:nvPicPr>
                      <p:cNvPr id="0" name="图片 356385"/>
                      <p:cNvPicPr/>
                      <p:nvPr/>
                    </p:nvPicPr>
                    <p:blipFill>
                      <a:blip r:embed="rId2"/>
                      <a:stretch>
                        <a:fillRect/>
                      </a:stretch>
                    </p:blipFill>
                    <p:spPr>
                      <a:xfrm>
                        <a:off x="4691315" y="2531750"/>
                        <a:ext cx="1249167" cy="478404"/>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4932055" y="3068806"/>
          <a:ext cx="829915" cy="466828"/>
        </p:xfrm>
        <a:graphic>
          <a:graphicData uri="http://schemas.openxmlformats.org/presentationml/2006/ole">
            <mc:AlternateContent xmlns:mc="http://schemas.openxmlformats.org/markup-compatibility/2006">
              <mc:Choice xmlns:v="urn:schemas-microsoft-com:vml" Requires="v">
                <p:oleObj spid="_x0000_s356387" name="Equation" r:id="rId3" imgW="9753600" imgH="5486400" progId="Equation.DSMT4">
                  <p:embed/>
                </p:oleObj>
              </mc:Choice>
              <mc:Fallback>
                <p:oleObj name="Equation" r:id="rId3" imgW="9753600" imgH="5486400" progId="Equation.DSMT4">
                  <p:embed/>
                  <p:pic>
                    <p:nvPicPr>
                      <p:cNvPr id="0" name="图片 356386"/>
                      <p:cNvPicPr/>
                      <p:nvPr/>
                    </p:nvPicPr>
                    <p:blipFill>
                      <a:blip r:embed="rId4"/>
                      <a:stretch>
                        <a:fillRect/>
                      </a:stretch>
                    </p:blipFill>
                    <p:spPr>
                      <a:xfrm>
                        <a:off x="4932055" y="3068806"/>
                        <a:ext cx="829915" cy="466828"/>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1115616" y="3357196"/>
          <a:ext cx="777875" cy="466725"/>
        </p:xfrm>
        <a:graphic>
          <a:graphicData uri="http://schemas.openxmlformats.org/presentationml/2006/ole">
            <mc:AlternateContent xmlns:mc="http://schemas.openxmlformats.org/markup-compatibility/2006">
              <mc:Choice xmlns:v="urn:schemas-microsoft-com:vml" Requires="v">
                <p:oleObj spid="_x0000_s356388" name="Equation" r:id="rId5" imgW="9144000" imgH="5486400" progId="Equation.DSMT4">
                  <p:embed/>
                </p:oleObj>
              </mc:Choice>
              <mc:Fallback>
                <p:oleObj name="Equation" r:id="rId5" imgW="9144000" imgH="5486400" progId="Equation.DSMT4">
                  <p:embed/>
                  <p:pic>
                    <p:nvPicPr>
                      <p:cNvPr id="0" name="对象 5"/>
                      <p:cNvPicPr/>
                      <p:nvPr/>
                    </p:nvPicPr>
                    <p:blipFill>
                      <a:blip r:embed="rId6"/>
                      <a:stretch>
                        <a:fillRect/>
                      </a:stretch>
                    </p:blipFill>
                    <p:spPr>
                      <a:xfrm>
                        <a:off x="1115616" y="3357196"/>
                        <a:ext cx="777875" cy="466725"/>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2915816" y="3908252"/>
          <a:ext cx="4695825" cy="503238"/>
        </p:xfrm>
        <a:graphic>
          <a:graphicData uri="http://schemas.openxmlformats.org/presentationml/2006/ole">
            <mc:AlternateContent xmlns:mc="http://schemas.openxmlformats.org/markup-compatibility/2006">
              <mc:Choice xmlns:v="urn:schemas-microsoft-com:vml" Requires="v">
                <p:oleObj spid="_x0000_s356389" name="Equation" r:id="rId7" imgW="53949600" imgH="5791200" progId="Equation.DSMT4">
                  <p:embed/>
                </p:oleObj>
              </mc:Choice>
              <mc:Fallback>
                <p:oleObj name="Equation" r:id="rId7" imgW="53949600" imgH="5791200" progId="Equation.DSMT4">
                  <p:embed/>
                  <p:pic>
                    <p:nvPicPr>
                      <p:cNvPr id="0" name="对象 1"/>
                      <p:cNvPicPr/>
                      <p:nvPr/>
                    </p:nvPicPr>
                    <p:blipFill>
                      <a:blip r:embed="rId8"/>
                      <a:stretch>
                        <a:fillRect/>
                      </a:stretch>
                    </p:blipFill>
                    <p:spPr>
                      <a:xfrm>
                        <a:off x="2915816" y="3908252"/>
                        <a:ext cx="4695825" cy="503238"/>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125760"/>
            <a:ext cx="7885113" cy="1143000"/>
          </a:xfrm>
        </p:spPr>
        <p:txBody>
          <a:bodyPr/>
          <a:lstStyle/>
          <a:p>
            <a:pPr eaLnBrk="1" hangingPunct="1"/>
            <a:r>
              <a:rPr lang="en-US" altLang="zh-CN" sz="3400" dirty="0">
                <a:solidFill>
                  <a:srgbClr val="FF3300"/>
                </a:solidFill>
                <a:latin typeface="华文楷体" panose="02010600040101010101" pitchFamily="2" charset="-122"/>
                <a:ea typeface="华文楷体" panose="02010600040101010101" pitchFamily="2" charset="-122"/>
              </a:rPr>
              <a:t>2</a:t>
            </a:r>
            <a:r>
              <a:rPr lang="zh-CN" altLang="en-US" sz="3400" b="1" dirty="0" smtClean="0">
                <a:solidFill>
                  <a:srgbClr val="FF3300"/>
                </a:solidFill>
                <a:latin typeface="华文楷体" panose="02010600040101010101" pitchFamily="2" charset="-122"/>
                <a:ea typeface="华文楷体" panose="02010600040101010101" pitchFamily="2" charset="-122"/>
              </a:rPr>
              <a:t> 进制的转换</a:t>
            </a:r>
            <a:endParaRPr lang="zh-CN" altLang="en-US" sz="3400" b="1" dirty="0" smtClean="0">
              <a:solidFill>
                <a:srgbClr val="FF3300"/>
              </a:solidFill>
              <a:latin typeface="华文楷体" panose="02010600040101010101" pitchFamily="2" charset="-122"/>
              <a:ea typeface="华文楷体" panose="02010600040101010101" pitchFamily="2" charset="-122"/>
            </a:endParaRPr>
          </a:p>
        </p:txBody>
      </p:sp>
      <p:sp>
        <p:nvSpPr>
          <p:cNvPr id="20" name="Rectangle 2"/>
          <p:cNvSpPr txBox="1">
            <a:spLocks noChangeArrowheads="1"/>
          </p:cNvSpPr>
          <p:nvPr/>
        </p:nvSpPr>
        <p:spPr>
          <a:xfrm>
            <a:off x="458904" y="1067298"/>
            <a:ext cx="8464821" cy="3801862"/>
          </a:xfrm>
          <a:prstGeom prst="rect">
            <a:avLst/>
          </a:prstGeom>
        </p:spPr>
        <p:txBody>
          <a:bodyPr vert="horz" rtlCol="0" anchor="ctr">
            <a:normAutofit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例：将二进制数</a:t>
            </a:r>
            <a:r>
              <a:rPr lang="en-US" altLang="zh-CN" sz="2800" b="0" baseline="0" dirty="0" smtClean="0">
                <a:solidFill>
                  <a:schemeClr val="tx1"/>
                </a:solidFill>
                <a:latin typeface="华文楷体" panose="02010600040101010101" pitchFamily="2" charset="-122"/>
                <a:ea typeface="华文楷体" panose="02010600040101010101" pitchFamily="2" charset="-122"/>
              </a:rPr>
              <a:t>11000111</a:t>
            </a:r>
            <a:r>
              <a:rPr lang="zh-CN" altLang="en-US" sz="2800" b="0" baseline="0" dirty="0" smtClean="0">
                <a:solidFill>
                  <a:schemeClr val="tx1"/>
                </a:solidFill>
                <a:latin typeface="华文楷体" panose="02010600040101010101" pitchFamily="2" charset="-122"/>
                <a:ea typeface="华文楷体" panose="02010600040101010101" pitchFamily="2" charset="-122"/>
              </a:rPr>
              <a:t>转换为十进制表示</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a:t>
            </a:r>
            <a:r>
              <a:rPr lang="en-US" altLang="zh-CN" sz="2800" b="0" baseline="0" dirty="0" smtClean="0">
                <a:solidFill>
                  <a:schemeClr val="tx1"/>
                </a:solidFill>
                <a:latin typeface="华文楷体" panose="02010600040101010101" pitchFamily="2" charset="-122"/>
                <a:ea typeface="华文楷体" panose="02010600040101010101" pitchFamily="2" charset="-122"/>
              </a:rPr>
              <a:t>1</a:t>
            </a:r>
            <a:r>
              <a:rPr lang="zh-CN" altLang="en-US" sz="2800" b="0" baseline="0" dirty="0" smtClean="0">
                <a:solidFill>
                  <a:schemeClr val="tx1"/>
                </a:solidFill>
                <a:latin typeface="华文楷体" panose="02010600040101010101" pitchFamily="2" charset="-122"/>
                <a:ea typeface="华文楷体" panose="02010600040101010101" pitchFamily="2" charset="-122"/>
              </a:rPr>
              <a:t>）最高位为</a:t>
            </a:r>
            <a:r>
              <a:rPr lang="en-US" altLang="zh-CN" sz="2800" b="0" baseline="0" dirty="0" smtClean="0">
                <a:solidFill>
                  <a:schemeClr val="tx1"/>
                </a:solidFill>
                <a:latin typeface="华文楷体" panose="02010600040101010101" pitchFamily="2" charset="-122"/>
                <a:ea typeface="华文楷体" panose="02010600040101010101" pitchFamily="2" charset="-122"/>
              </a:rPr>
              <a:t>1</a:t>
            </a:r>
            <a:r>
              <a:rPr lang="zh-CN" altLang="en-US" sz="2800" b="0" baseline="0" dirty="0" smtClean="0">
                <a:solidFill>
                  <a:schemeClr val="tx1"/>
                </a:solidFill>
                <a:latin typeface="华文楷体" panose="02010600040101010101" pitchFamily="2" charset="-122"/>
                <a:ea typeface="华文楷体" panose="02010600040101010101" pitchFamily="2" charset="-122"/>
              </a:rPr>
              <a:t>，该数为负数。转换为相应正数补码：</a:t>
            </a:r>
            <a:r>
              <a:rPr lang="en-US" altLang="zh-CN" sz="2800" b="0" baseline="0" dirty="0" smtClean="0">
                <a:solidFill>
                  <a:schemeClr val="tx1"/>
                </a:solidFill>
                <a:latin typeface="华文楷体" panose="02010600040101010101" pitchFamily="2" charset="-122"/>
                <a:ea typeface="华文楷体" panose="02010600040101010101" pitchFamily="2" charset="-122"/>
              </a:rPr>
              <a:t>0111000+1=0111001 </a:t>
            </a:r>
            <a:r>
              <a:rPr lang="zh-CN" altLang="en-US" sz="2800" b="0" baseline="0" dirty="0" smtClean="0">
                <a:solidFill>
                  <a:schemeClr val="tx1"/>
                </a:solidFill>
                <a:latin typeface="华文楷体" panose="02010600040101010101" pitchFamily="2" charset="-122"/>
                <a:ea typeface="华文楷体" panose="02010600040101010101" pitchFamily="2" charset="-122"/>
              </a:rPr>
              <a:t>（取反加</a:t>
            </a:r>
            <a:r>
              <a:rPr lang="en-US" altLang="zh-CN" sz="2800" b="0" baseline="0" dirty="0" smtClean="0">
                <a:solidFill>
                  <a:schemeClr val="tx1"/>
                </a:solidFill>
                <a:latin typeface="华文楷体" panose="02010600040101010101" pitchFamily="2" charset="-122"/>
                <a:ea typeface="华文楷体" panose="02010600040101010101" pitchFamily="2" charset="-122"/>
              </a:rPr>
              <a:t>+1</a:t>
            </a:r>
            <a:r>
              <a:rPr lang="zh-CN" altLang="en-US" sz="2800" b="0" baseline="0" dirty="0" smtClean="0">
                <a:solidFill>
                  <a:schemeClr val="tx1"/>
                </a:solidFill>
                <a:latin typeface="华文楷体" panose="02010600040101010101" pitchFamily="2" charset="-122"/>
                <a:ea typeface="华文楷体" panose="02010600040101010101" pitchFamily="2" charset="-122"/>
              </a:rPr>
              <a:t>）</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a:t>
            </a:r>
            <a:r>
              <a:rPr lang="en-US" altLang="zh-CN" sz="2800" b="0" baseline="0" dirty="0" smtClean="0">
                <a:solidFill>
                  <a:schemeClr val="tx1"/>
                </a:solidFill>
                <a:latin typeface="华文楷体" panose="02010600040101010101" pitchFamily="2" charset="-122"/>
                <a:ea typeface="华文楷体" panose="02010600040101010101" pitchFamily="2" charset="-122"/>
              </a:rPr>
              <a:t>2</a:t>
            </a:r>
            <a:r>
              <a:rPr lang="zh-CN" altLang="en-US" sz="2800" b="0" baseline="0" dirty="0" smtClean="0">
                <a:solidFill>
                  <a:schemeClr val="tx1"/>
                </a:solidFill>
                <a:latin typeface="华文楷体" panose="02010600040101010101" pitchFamily="2" charset="-122"/>
                <a:ea typeface="华文楷体" panose="02010600040101010101" pitchFamily="2" charset="-122"/>
              </a:rPr>
              <a:t>）计算绝对值：</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endParaRPr lang="en-US" altLang="zh-CN" sz="2800" b="0" baseline="0" dirty="0">
              <a:solidFill>
                <a:schemeClr val="tx1"/>
              </a:solidFill>
              <a:latin typeface="华文楷体" panose="02010600040101010101" pitchFamily="2" charset="-122"/>
              <a:ea typeface="华文楷体" panose="02010600040101010101" pitchFamily="2" charset="-122"/>
            </a:endParaRPr>
          </a:p>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a:t>
            </a:r>
            <a:r>
              <a:rPr lang="en-US" altLang="zh-CN" sz="2800" b="0" baseline="0" dirty="0" smtClean="0">
                <a:solidFill>
                  <a:schemeClr val="tx1"/>
                </a:solidFill>
                <a:latin typeface="华文楷体" panose="02010600040101010101" pitchFamily="2" charset="-122"/>
                <a:ea typeface="华文楷体" panose="02010600040101010101" pitchFamily="2" charset="-122"/>
              </a:rPr>
              <a:t>3</a:t>
            </a:r>
            <a:r>
              <a:rPr lang="zh-CN" altLang="en-US" sz="2800" b="0" baseline="0" dirty="0" smtClean="0">
                <a:solidFill>
                  <a:schemeClr val="tx1"/>
                </a:solidFill>
                <a:latin typeface="华文楷体" panose="02010600040101010101" pitchFamily="2" charset="-122"/>
                <a:ea typeface="华文楷体" panose="02010600040101010101" pitchFamily="2" charset="-122"/>
              </a:rPr>
              <a:t>）如果是负数，在绝对值前面加负号</a:t>
            </a:r>
            <a:r>
              <a:rPr lang="zh-CN" altLang="en-US" sz="2800" baseline="0" dirty="0" smtClean="0">
                <a:solidFill>
                  <a:schemeClr val="tx1"/>
                </a:solidFill>
                <a:latin typeface="华文楷体" panose="02010600040101010101" pitchFamily="2" charset="-122"/>
                <a:ea typeface="华文楷体" panose="02010600040101010101" pitchFamily="2" charset="-122"/>
              </a:rPr>
              <a:t>：</a:t>
            </a:r>
            <a:r>
              <a:rPr lang="en-US" altLang="zh-CN" sz="2800" baseline="0" dirty="0" smtClean="0">
                <a:solidFill>
                  <a:schemeClr val="tx1"/>
                </a:solidFill>
                <a:latin typeface="华文楷体" panose="02010600040101010101" pitchFamily="2" charset="-122"/>
                <a:ea typeface="华文楷体" panose="02010600040101010101" pitchFamily="2" charset="-122"/>
              </a:rPr>
              <a:t>-57</a:t>
            </a:r>
            <a:endParaRPr lang="en-US" altLang="zh-CN" sz="280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aseline="0" dirty="0">
                <a:solidFill>
                  <a:schemeClr val="tx1"/>
                </a:solidFill>
                <a:latin typeface="华文楷体" panose="02010600040101010101" pitchFamily="2" charset="-122"/>
                <a:ea typeface="华文楷体" panose="02010600040101010101" pitchFamily="2" charset="-122"/>
              </a:rPr>
              <a:t> </a:t>
            </a:r>
            <a:r>
              <a:rPr lang="en-US" altLang="zh-CN" sz="2800" baseline="0" dirty="0" smtClean="0">
                <a:solidFill>
                  <a:schemeClr val="tx1"/>
                </a:solidFill>
                <a:latin typeface="华文楷体" panose="02010600040101010101" pitchFamily="2" charset="-122"/>
                <a:ea typeface="华文楷体" panose="02010600040101010101" pitchFamily="2" charset="-122"/>
              </a:rPr>
              <a:t>       </a:t>
            </a:r>
            <a:endParaRPr lang="zh-CN" altLang="en-US" sz="2800" baseline="0" dirty="0" smtClean="0">
              <a:solidFill>
                <a:schemeClr val="tx1"/>
              </a:solidFill>
              <a:latin typeface="华文楷体" panose="02010600040101010101" pitchFamily="2" charset="-122"/>
              <a:ea typeface="华文楷体" panose="02010600040101010101" pitchFamily="2" charset="-122"/>
            </a:endParaRPr>
          </a:p>
        </p:txBody>
      </p:sp>
      <p:graphicFrame>
        <p:nvGraphicFramePr>
          <p:cNvPr id="10" name="对象 9"/>
          <p:cNvGraphicFramePr>
            <a:graphicFrameLocks noChangeAspect="1"/>
          </p:cNvGraphicFramePr>
          <p:nvPr/>
        </p:nvGraphicFramePr>
        <p:xfrm>
          <a:off x="3484814" y="3140968"/>
          <a:ext cx="2413000" cy="371475"/>
        </p:xfrm>
        <a:graphic>
          <a:graphicData uri="http://schemas.openxmlformats.org/presentationml/2006/ole">
            <mc:AlternateContent xmlns:mc="http://schemas.openxmlformats.org/markup-compatibility/2006">
              <mc:Choice xmlns:v="urn:schemas-microsoft-com:vml" Requires="v">
                <p:oleObj spid="_x0000_s357381" name="Equation" r:id="rId1" imgW="27736800" imgH="4267200" progId="Equation.DSMT4">
                  <p:embed/>
                </p:oleObj>
              </mc:Choice>
              <mc:Fallback>
                <p:oleObj name="Equation" r:id="rId1" imgW="27736800" imgH="4267200" progId="Equation.DSMT4">
                  <p:embed/>
                  <p:pic>
                    <p:nvPicPr>
                      <p:cNvPr id="0" name="对象 21"/>
                      <p:cNvPicPr/>
                      <p:nvPr/>
                    </p:nvPicPr>
                    <p:blipFill>
                      <a:blip r:embed="rId2"/>
                      <a:stretch>
                        <a:fillRect/>
                      </a:stretch>
                    </p:blipFill>
                    <p:spPr>
                      <a:xfrm>
                        <a:off x="3484814" y="3140968"/>
                        <a:ext cx="2413000" cy="37147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125760"/>
            <a:ext cx="7885113" cy="1143000"/>
          </a:xfrm>
        </p:spPr>
        <p:txBody>
          <a:bodyPr/>
          <a:lstStyle/>
          <a:p>
            <a:pPr eaLnBrk="1" hangingPunct="1"/>
            <a:r>
              <a:rPr lang="en-US" altLang="zh-CN" sz="3400" dirty="0">
                <a:solidFill>
                  <a:srgbClr val="FF3300"/>
                </a:solidFill>
                <a:latin typeface="华文楷体" panose="02010600040101010101" pitchFamily="2" charset="-122"/>
                <a:ea typeface="华文楷体" panose="02010600040101010101" pitchFamily="2" charset="-122"/>
              </a:rPr>
              <a:t>2</a:t>
            </a:r>
            <a:r>
              <a:rPr lang="zh-CN" altLang="en-US" sz="3400" b="1" dirty="0" smtClean="0">
                <a:solidFill>
                  <a:srgbClr val="FF3300"/>
                </a:solidFill>
                <a:latin typeface="华文楷体" panose="02010600040101010101" pitchFamily="2" charset="-122"/>
                <a:ea typeface="华文楷体" panose="02010600040101010101" pitchFamily="2" charset="-122"/>
              </a:rPr>
              <a:t> 进制的转换</a:t>
            </a:r>
            <a:endParaRPr lang="zh-CN" altLang="en-US" sz="3400" b="1" dirty="0" smtClean="0">
              <a:solidFill>
                <a:srgbClr val="FF3300"/>
              </a:solidFill>
              <a:latin typeface="华文楷体" panose="02010600040101010101" pitchFamily="2" charset="-122"/>
              <a:ea typeface="华文楷体" panose="02010600040101010101" pitchFamily="2" charset="-122"/>
            </a:endParaRPr>
          </a:p>
        </p:txBody>
      </p:sp>
      <p:sp>
        <p:nvSpPr>
          <p:cNvPr id="19" name="Rectangle 2"/>
          <p:cNvSpPr txBox="1">
            <a:spLocks noChangeArrowheads="1"/>
          </p:cNvSpPr>
          <p:nvPr/>
        </p:nvSpPr>
        <p:spPr>
          <a:xfrm>
            <a:off x="499667" y="1039023"/>
            <a:ext cx="7885113" cy="79208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aseline="0" dirty="0" smtClean="0">
                <a:solidFill>
                  <a:srgbClr val="0066FF"/>
                </a:solidFill>
                <a:latin typeface="华文楷体" panose="02010600040101010101" pitchFamily="2" charset="-122"/>
                <a:ea typeface="华文楷体" panose="02010600040101010101" pitchFamily="2" charset="-122"/>
              </a:rPr>
              <a:t>二进制转十进制（以</a:t>
            </a:r>
            <a:r>
              <a:rPr lang="en-US" altLang="zh-CN" sz="2800" baseline="0" dirty="0" smtClean="0">
                <a:solidFill>
                  <a:srgbClr val="0066FF"/>
                </a:solidFill>
                <a:latin typeface="华文楷体" panose="02010600040101010101" pitchFamily="2" charset="-122"/>
                <a:ea typeface="华文楷体" panose="02010600040101010101" pitchFamily="2" charset="-122"/>
              </a:rPr>
              <a:t>8-bit</a:t>
            </a:r>
            <a:r>
              <a:rPr lang="zh-CN" altLang="en-US" sz="2800" baseline="0" dirty="0" smtClean="0">
                <a:solidFill>
                  <a:srgbClr val="0066FF"/>
                </a:solidFill>
                <a:latin typeface="华文楷体" panose="02010600040101010101" pitchFamily="2" charset="-122"/>
                <a:ea typeface="华文楷体" panose="02010600040101010101" pitchFamily="2" charset="-122"/>
              </a:rPr>
              <a:t>数据为例，小数）</a:t>
            </a:r>
            <a:endParaRPr lang="zh-CN" altLang="en-US" sz="2800" baseline="0" dirty="0" smtClean="0">
              <a:solidFill>
                <a:srgbClr val="0066FF"/>
              </a:solidFill>
              <a:latin typeface="华文楷体" panose="02010600040101010101" pitchFamily="2" charset="-122"/>
              <a:ea typeface="华文楷体" panose="02010600040101010101" pitchFamily="2" charset="-122"/>
            </a:endParaRPr>
          </a:p>
        </p:txBody>
      </p:sp>
      <p:sp>
        <p:nvSpPr>
          <p:cNvPr id="20" name="Rectangle 2"/>
          <p:cNvSpPr txBox="1">
            <a:spLocks noChangeArrowheads="1"/>
          </p:cNvSpPr>
          <p:nvPr/>
        </p:nvSpPr>
        <p:spPr>
          <a:xfrm>
            <a:off x="505635" y="1771487"/>
            <a:ext cx="8464821" cy="1585505"/>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endParaRPr lang="zh-CN" altLang="en-US" sz="2800" baseline="0" dirty="0" smtClean="0">
              <a:solidFill>
                <a:schemeClr val="tx1"/>
              </a:solidFill>
              <a:latin typeface="华文楷体" panose="02010600040101010101" pitchFamily="2" charset="-122"/>
              <a:ea typeface="华文楷体" panose="02010600040101010101" pitchFamily="2" charset="-122"/>
            </a:endParaRPr>
          </a:p>
        </p:txBody>
      </p:sp>
      <p:graphicFrame>
        <p:nvGraphicFramePr>
          <p:cNvPr id="22" name="对象 21"/>
          <p:cNvGraphicFramePr>
            <a:graphicFrameLocks noChangeAspect="1"/>
          </p:cNvGraphicFramePr>
          <p:nvPr/>
        </p:nvGraphicFramePr>
        <p:xfrm>
          <a:off x="1475656" y="1840926"/>
          <a:ext cx="5649912" cy="503238"/>
        </p:xfrm>
        <a:graphic>
          <a:graphicData uri="http://schemas.openxmlformats.org/presentationml/2006/ole">
            <mc:AlternateContent xmlns:mc="http://schemas.openxmlformats.org/markup-compatibility/2006">
              <mc:Choice xmlns:v="urn:schemas-microsoft-com:vml" Requires="v">
                <p:oleObj spid="_x0000_s358419" name="Equation" r:id="rId1" imgW="64922400" imgH="5791200" progId="Equation.DSMT4">
                  <p:embed/>
                </p:oleObj>
              </mc:Choice>
              <mc:Fallback>
                <p:oleObj name="Equation" r:id="rId1" imgW="64922400" imgH="5791200" progId="Equation.DSMT4">
                  <p:embed/>
                  <p:pic>
                    <p:nvPicPr>
                      <p:cNvPr id="0" name="对象 21"/>
                      <p:cNvPicPr/>
                      <p:nvPr/>
                    </p:nvPicPr>
                    <p:blipFill>
                      <a:blip r:embed="rId2"/>
                      <a:stretch>
                        <a:fillRect/>
                      </a:stretch>
                    </p:blipFill>
                    <p:spPr>
                      <a:xfrm>
                        <a:off x="1475656" y="1840926"/>
                        <a:ext cx="5649912" cy="503238"/>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741760" y="2598959"/>
          <a:ext cx="7400925" cy="503237"/>
        </p:xfrm>
        <a:graphic>
          <a:graphicData uri="http://schemas.openxmlformats.org/presentationml/2006/ole">
            <mc:AlternateContent xmlns:mc="http://schemas.openxmlformats.org/markup-compatibility/2006">
              <mc:Choice xmlns:v="urn:schemas-microsoft-com:vml" Requires="v">
                <p:oleObj spid="_x0000_s358420" name="Equation" r:id="rId3" imgW="85039200" imgH="5791200" progId="Equation.DSMT4">
                  <p:embed/>
                </p:oleObj>
              </mc:Choice>
              <mc:Fallback>
                <p:oleObj name="Equation" r:id="rId3" imgW="85039200" imgH="5791200" progId="Equation.DSMT4">
                  <p:embed/>
                  <p:pic>
                    <p:nvPicPr>
                      <p:cNvPr id="0" name="对象 21"/>
                      <p:cNvPicPr/>
                      <p:nvPr/>
                    </p:nvPicPr>
                    <p:blipFill>
                      <a:blip r:embed="rId4"/>
                      <a:stretch>
                        <a:fillRect/>
                      </a:stretch>
                    </p:blipFill>
                    <p:spPr>
                      <a:xfrm>
                        <a:off x="741760" y="2598959"/>
                        <a:ext cx="7400925" cy="503237"/>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357584" y="3327684"/>
          <a:ext cx="8169275" cy="503238"/>
        </p:xfrm>
        <a:graphic>
          <a:graphicData uri="http://schemas.openxmlformats.org/presentationml/2006/ole">
            <mc:AlternateContent xmlns:mc="http://schemas.openxmlformats.org/markup-compatibility/2006">
              <mc:Choice xmlns:v="urn:schemas-microsoft-com:vml" Requires="v">
                <p:oleObj spid="_x0000_s358421" name="Equation" r:id="rId5" imgW="93878400" imgH="5791200" progId="Equation.DSMT4">
                  <p:embed/>
                </p:oleObj>
              </mc:Choice>
              <mc:Fallback>
                <p:oleObj name="Equation" r:id="rId5" imgW="93878400" imgH="5791200" progId="Equation.DSMT4">
                  <p:embed/>
                  <p:pic>
                    <p:nvPicPr>
                      <p:cNvPr id="0" name="对象 9"/>
                      <p:cNvPicPr/>
                      <p:nvPr/>
                    </p:nvPicPr>
                    <p:blipFill>
                      <a:blip r:embed="rId6"/>
                      <a:stretch>
                        <a:fillRect/>
                      </a:stretch>
                    </p:blipFill>
                    <p:spPr>
                      <a:xfrm>
                        <a:off x="357584" y="3327684"/>
                        <a:ext cx="8169275" cy="503238"/>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125760"/>
            <a:ext cx="7885113" cy="1143000"/>
          </a:xfrm>
        </p:spPr>
        <p:txBody>
          <a:bodyPr/>
          <a:lstStyle/>
          <a:p>
            <a:pPr eaLnBrk="1" hangingPunct="1"/>
            <a:r>
              <a:rPr lang="en-US" altLang="zh-CN" sz="3400" dirty="0">
                <a:solidFill>
                  <a:srgbClr val="FF3300"/>
                </a:solidFill>
                <a:latin typeface="华文楷体" panose="02010600040101010101" pitchFamily="2" charset="-122"/>
                <a:ea typeface="华文楷体" panose="02010600040101010101" pitchFamily="2" charset="-122"/>
              </a:rPr>
              <a:t>2</a:t>
            </a:r>
            <a:r>
              <a:rPr lang="zh-CN" altLang="en-US" sz="3400" b="1" dirty="0" smtClean="0">
                <a:solidFill>
                  <a:srgbClr val="FF3300"/>
                </a:solidFill>
                <a:latin typeface="华文楷体" panose="02010600040101010101" pitchFamily="2" charset="-122"/>
                <a:ea typeface="华文楷体" panose="02010600040101010101" pitchFamily="2" charset="-122"/>
              </a:rPr>
              <a:t> 进制的转换</a:t>
            </a:r>
            <a:endParaRPr lang="zh-CN" altLang="en-US" sz="3400" b="1" dirty="0" smtClean="0">
              <a:solidFill>
                <a:srgbClr val="FF3300"/>
              </a:solidFill>
              <a:latin typeface="华文楷体" panose="02010600040101010101" pitchFamily="2" charset="-122"/>
              <a:ea typeface="华文楷体" panose="02010600040101010101" pitchFamily="2" charset="-122"/>
            </a:endParaRPr>
          </a:p>
        </p:txBody>
      </p:sp>
      <p:sp>
        <p:nvSpPr>
          <p:cNvPr id="19" name="Rectangle 2"/>
          <p:cNvSpPr txBox="1">
            <a:spLocks noChangeArrowheads="1"/>
          </p:cNvSpPr>
          <p:nvPr/>
        </p:nvSpPr>
        <p:spPr>
          <a:xfrm>
            <a:off x="521251" y="1016120"/>
            <a:ext cx="7291109" cy="792088"/>
          </a:xfrm>
          <a:prstGeom prst="rect">
            <a:avLst/>
          </a:prstGeom>
        </p:spPr>
        <p:txBody>
          <a:bodyPr vert="horz" rtlCol="0" anchor="ctr">
            <a:normAutofit fontScale="925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aseline="0" dirty="0" smtClean="0">
                <a:solidFill>
                  <a:srgbClr val="0066FF"/>
                </a:solidFill>
                <a:latin typeface="华文楷体" panose="02010600040101010101" pitchFamily="2" charset="-122"/>
                <a:ea typeface="华文楷体" panose="02010600040101010101" pitchFamily="2" charset="-122"/>
              </a:rPr>
              <a:t>十进制转</a:t>
            </a:r>
            <a:r>
              <a:rPr lang="zh-CN" altLang="en-US" sz="2800" baseline="0" dirty="0">
                <a:solidFill>
                  <a:srgbClr val="0066FF"/>
                </a:solidFill>
                <a:latin typeface="华文楷体" panose="02010600040101010101" pitchFamily="2" charset="-122"/>
                <a:ea typeface="华文楷体" panose="02010600040101010101" pitchFamily="2" charset="-122"/>
              </a:rPr>
              <a:t>二</a:t>
            </a:r>
            <a:r>
              <a:rPr lang="zh-CN" altLang="en-US" sz="2800" baseline="0" dirty="0" smtClean="0">
                <a:solidFill>
                  <a:srgbClr val="0066FF"/>
                </a:solidFill>
                <a:latin typeface="华文楷体" panose="02010600040101010101" pitchFamily="2" charset="-122"/>
                <a:ea typeface="华文楷体" panose="02010600040101010101" pitchFamily="2" charset="-122"/>
              </a:rPr>
              <a:t>进制（整数）：除</a:t>
            </a:r>
            <a:r>
              <a:rPr lang="en-US" altLang="zh-CN" sz="2800" baseline="0" dirty="0" smtClean="0">
                <a:solidFill>
                  <a:srgbClr val="0066FF"/>
                </a:solidFill>
                <a:latin typeface="华文楷体" panose="02010600040101010101" pitchFamily="2" charset="-122"/>
                <a:ea typeface="华文楷体" panose="02010600040101010101" pitchFamily="2" charset="-122"/>
              </a:rPr>
              <a:t>2</a:t>
            </a:r>
            <a:r>
              <a:rPr lang="zh-CN" altLang="en-US" sz="2800" baseline="0" dirty="0" smtClean="0">
                <a:solidFill>
                  <a:srgbClr val="0066FF"/>
                </a:solidFill>
                <a:latin typeface="华文楷体" panose="02010600040101010101" pitchFamily="2" charset="-122"/>
                <a:ea typeface="华文楷体" panose="02010600040101010101" pitchFamily="2" charset="-122"/>
              </a:rPr>
              <a:t>取余，逆序排列</a:t>
            </a:r>
            <a:endParaRPr lang="zh-CN" altLang="en-US" sz="2800" baseline="0" dirty="0" smtClean="0">
              <a:solidFill>
                <a:srgbClr val="0066FF"/>
              </a:solidFill>
              <a:latin typeface="华文楷体" panose="02010600040101010101" pitchFamily="2" charset="-122"/>
              <a:ea typeface="华文楷体" panose="02010600040101010101" pitchFamily="2" charset="-122"/>
            </a:endParaRPr>
          </a:p>
        </p:txBody>
      </p:sp>
      <p:sp>
        <p:nvSpPr>
          <p:cNvPr id="20" name="Rectangle 2"/>
          <p:cNvSpPr txBox="1">
            <a:spLocks noChangeArrowheads="1"/>
          </p:cNvSpPr>
          <p:nvPr/>
        </p:nvSpPr>
        <p:spPr>
          <a:xfrm>
            <a:off x="499667" y="2554552"/>
            <a:ext cx="8464821" cy="267464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en-US" altLang="zh-CN" sz="2800" baseline="0" dirty="0" smtClean="0">
                <a:solidFill>
                  <a:schemeClr val="tx1"/>
                </a:solidFill>
                <a:latin typeface="华文楷体" panose="02010600040101010101" pitchFamily="2" charset="-122"/>
                <a:ea typeface="华文楷体" panose="02010600040101010101" pitchFamily="2" charset="-122"/>
              </a:rPr>
              <a:t>        </a:t>
            </a:r>
            <a:endParaRPr lang="zh-CN" altLang="en-US" sz="2800" baseline="0" dirty="0" smtClean="0">
              <a:solidFill>
                <a:schemeClr val="tx1"/>
              </a:solidFill>
              <a:latin typeface="华文楷体" panose="02010600040101010101" pitchFamily="2" charset="-122"/>
              <a:ea typeface="华文楷体" panose="02010600040101010101" pitchFamily="2" charset="-122"/>
            </a:endParaRPr>
          </a:p>
        </p:txBody>
      </p:sp>
      <p:sp>
        <p:nvSpPr>
          <p:cNvPr id="16" name="Rectangle 2"/>
          <p:cNvSpPr txBox="1">
            <a:spLocks noChangeArrowheads="1"/>
          </p:cNvSpPr>
          <p:nvPr/>
        </p:nvSpPr>
        <p:spPr>
          <a:xfrm>
            <a:off x="499666" y="1700808"/>
            <a:ext cx="8464821" cy="3909262"/>
          </a:xfrm>
          <a:prstGeom prst="rect">
            <a:avLst/>
          </a:prstGeom>
        </p:spPr>
        <p:txBody>
          <a:bodyPr vert="horz" rtlCol="0" anchor="ctr">
            <a:normAutofit fontScale="925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例：将十进制数</a:t>
            </a:r>
            <a:r>
              <a:rPr lang="en-US" altLang="zh-CN" sz="2800" b="0" baseline="0" dirty="0" smtClean="0">
                <a:solidFill>
                  <a:schemeClr val="tx1"/>
                </a:solidFill>
                <a:latin typeface="华文楷体" panose="02010600040101010101" pitchFamily="2" charset="-122"/>
                <a:ea typeface="华文楷体" panose="02010600040101010101" pitchFamily="2" charset="-122"/>
              </a:rPr>
              <a:t>105</a:t>
            </a:r>
            <a:r>
              <a:rPr lang="zh-CN" altLang="en-US" sz="2800" b="0" baseline="0" dirty="0" smtClean="0">
                <a:solidFill>
                  <a:schemeClr val="tx1"/>
                </a:solidFill>
                <a:latin typeface="华文楷体" panose="02010600040101010101" pitchFamily="2" charset="-122"/>
                <a:ea typeface="华文楷体" panose="02010600040101010101" pitchFamily="2" charset="-122"/>
              </a:rPr>
              <a:t>转换成二进制表示（</a:t>
            </a:r>
            <a:r>
              <a:rPr lang="en-US" altLang="zh-CN" sz="2800" b="0" baseline="0" dirty="0" smtClean="0">
                <a:solidFill>
                  <a:schemeClr val="tx1"/>
                </a:solidFill>
                <a:latin typeface="华文楷体" panose="02010600040101010101" pitchFamily="2" charset="-122"/>
                <a:ea typeface="华文楷体" panose="02010600040101010101" pitchFamily="2" charset="-122"/>
              </a:rPr>
              <a:t>8bit</a:t>
            </a:r>
            <a:r>
              <a:rPr lang="zh-CN" altLang="en-US" sz="2800" b="0" baseline="0" dirty="0" smtClean="0">
                <a:solidFill>
                  <a:schemeClr val="tx1"/>
                </a:solidFill>
                <a:latin typeface="华文楷体" panose="02010600040101010101" pitchFamily="2" charset="-122"/>
                <a:ea typeface="华文楷体" panose="02010600040101010101" pitchFamily="2" charset="-122"/>
              </a:rPr>
              <a:t>）</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105/2=52 …1</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52/2=26…0</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26/2=13…0</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13/2=6…1</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6/2=3…0</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3/2=1…1</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½=0…1</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rgbClr val="FF0000"/>
                </a:solidFill>
                <a:latin typeface="华文楷体" panose="02010600040101010101" pitchFamily="2" charset="-122"/>
                <a:ea typeface="华文楷体" panose="02010600040101010101" pitchFamily="2" charset="-122"/>
              </a:rPr>
              <a:t>(105)</a:t>
            </a:r>
            <a:r>
              <a:rPr lang="en-US" altLang="zh-CN" sz="2800" b="0" dirty="0" smtClean="0">
                <a:solidFill>
                  <a:srgbClr val="FF0000"/>
                </a:solidFill>
                <a:latin typeface="华文楷体" panose="02010600040101010101" pitchFamily="2" charset="-122"/>
                <a:ea typeface="华文楷体" panose="02010600040101010101" pitchFamily="2" charset="-122"/>
              </a:rPr>
              <a:t>10</a:t>
            </a:r>
            <a:r>
              <a:rPr lang="en-US" altLang="zh-CN" sz="2800" b="0" baseline="0" dirty="0" smtClean="0">
                <a:solidFill>
                  <a:srgbClr val="FF0000"/>
                </a:solidFill>
                <a:latin typeface="华文楷体" panose="02010600040101010101" pitchFamily="2" charset="-122"/>
                <a:ea typeface="华文楷体" panose="02010600040101010101" pitchFamily="2" charset="-122"/>
              </a:rPr>
              <a:t>=0</a:t>
            </a:r>
            <a:r>
              <a:rPr lang="en-US" altLang="zh-CN" sz="2800" b="0" u="sng" baseline="0" dirty="0" smtClean="0">
                <a:solidFill>
                  <a:srgbClr val="FF0000"/>
                </a:solidFill>
                <a:latin typeface="华文楷体" panose="02010600040101010101" pitchFamily="2" charset="-122"/>
                <a:ea typeface="华文楷体" panose="02010600040101010101" pitchFamily="2" charset="-122"/>
              </a:rPr>
              <a:t>1101001</a:t>
            </a:r>
            <a:r>
              <a:rPr lang="en-US" altLang="zh-CN" sz="2800" b="0" baseline="0" dirty="0" smtClean="0">
                <a:solidFill>
                  <a:schemeClr val="tx1"/>
                </a:solidFill>
                <a:latin typeface="华文楷体" panose="02010600040101010101" pitchFamily="2" charset="-122"/>
                <a:ea typeface="华文楷体" panose="02010600040101010101" pitchFamily="2" charset="-122"/>
              </a:rPr>
              <a:t> </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endParaRPr lang="zh-CN" altLang="en-US" sz="2800" baseline="0" dirty="0" smtClean="0">
              <a:solidFill>
                <a:schemeClr val="tx1"/>
              </a:solidFill>
              <a:latin typeface="华文楷体" panose="02010600040101010101" pitchFamily="2" charset="-122"/>
              <a:ea typeface="华文楷体" panose="02010600040101010101" pitchFamily="2" charset="-122"/>
            </a:endParaRPr>
          </a:p>
        </p:txBody>
      </p:sp>
      <p:cxnSp>
        <p:nvCxnSpPr>
          <p:cNvPr id="12" name="直接箭头连接符 11"/>
          <p:cNvCxnSpPr/>
          <p:nvPr/>
        </p:nvCxnSpPr>
        <p:spPr>
          <a:xfrm flipV="1">
            <a:off x="6804248" y="2554552"/>
            <a:ext cx="0" cy="21705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125760"/>
            <a:ext cx="7885113" cy="1143000"/>
          </a:xfrm>
        </p:spPr>
        <p:txBody>
          <a:bodyPr/>
          <a:lstStyle/>
          <a:p>
            <a:pPr eaLnBrk="1" hangingPunct="1"/>
            <a:r>
              <a:rPr lang="en-US" altLang="zh-CN" sz="3400" dirty="0">
                <a:solidFill>
                  <a:srgbClr val="FF3300"/>
                </a:solidFill>
                <a:latin typeface="华文楷体" panose="02010600040101010101" pitchFamily="2" charset="-122"/>
                <a:ea typeface="华文楷体" panose="02010600040101010101" pitchFamily="2" charset="-122"/>
              </a:rPr>
              <a:t>2</a:t>
            </a:r>
            <a:r>
              <a:rPr lang="zh-CN" altLang="en-US" sz="3400" b="1" dirty="0" smtClean="0">
                <a:solidFill>
                  <a:srgbClr val="FF3300"/>
                </a:solidFill>
                <a:latin typeface="华文楷体" panose="02010600040101010101" pitchFamily="2" charset="-122"/>
                <a:ea typeface="华文楷体" panose="02010600040101010101" pitchFamily="2" charset="-122"/>
              </a:rPr>
              <a:t> 进制的转换</a:t>
            </a:r>
            <a:endParaRPr lang="zh-CN" altLang="en-US" sz="3400" b="1" dirty="0" smtClean="0">
              <a:solidFill>
                <a:srgbClr val="FF3300"/>
              </a:solidFill>
              <a:latin typeface="华文楷体" panose="02010600040101010101" pitchFamily="2" charset="-122"/>
              <a:ea typeface="华文楷体" panose="02010600040101010101" pitchFamily="2" charset="-122"/>
            </a:endParaRPr>
          </a:p>
        </p:txBody>
      </p:sp>
      <p:sp>
        <p:nvSpPr>
          <p:cNvPr id="19" name="Rectangle 2"/>
          <p:cNvSpPr txBox="1">
            <a:spLocks noChangeArrowheads="1"/>
          </p:cNvSpPr>
          <p:nvPr/>
        </p:nvSpPr>
        <p:spPr>
          <a:xfrm>
            <a:off x="521251" y="1016120"/>
            <a:ext cx="7291109" cy="792088"/>
          </a:xfrm>
          <a:prstGeom prst="rect">
            <a:avLst/>
          </a:prstGeom>
        </p:spPr>
        <p:txBody>
          <a:bodyPr vert="horz" rtlCol="0" anchor="ctr">
            <a:normAutofit fontScale="925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aseline="0" dirty="0" smtClean="0">
                <a:solidFill>
                  <a:srgbClr val="0066FF"/>
                </a:solidFill>
                <a:latin typeface="华文楷体" panose="02010600040101010101" pitchFamily="2" charset="-122"/>
                <a:ea typeface="华文楷体" panose="02010600040101010101" pitchFamily="2" charset="-122"/>
              </a:rPr>
              <a:t>十进制转</a:t>
            </a:r>
            <a:r>
              <a:rPr lang="zh-CN" altLang="en-US" sz="2800" baseline="0" dirty="0">
                <a:solidFill>
                  <a:srgbClr val="0066FF"/>
                </a:solidFill>
                <a:latin typeface="华文楷体" panose="02010600040101010101" pitchFamily="2" charset="-122"/>
                <a:ea typeface="华文楷体" panose="02010600040101010101" pitchFamily="2" charset="-122"/>
              </a:rPr>
              <a:t>二</a:t>
            </a:r>
            <a:r>
              <a:rPr lang="zh-CN" altLang="en-US" sz="2800" baseline="0" dirty="0" smtClean="0">
                <a:solidFill>
                  <a:srgbClr val="0066FF"/>
                </a:solidFill>
                <a:latin typeface="华文楷体" panose="02010600040101010101" pitchFamily="2" charset="-122"/>
                <a:ea typeface="华文楷体" panose="02010600040101010101" pitchFamily="2" charset="-122"/>
              </a:rPr>
              <a:t>进制（整数）：除</a:t>
            </a:r>
            <a:r>
              <a:rPr lang="en-US" altLang="zh-CN" sz="2800" baseline="0" dirty="0" smtClean="0">
                <a:solidFill>
                  <a:srgbClr val="0066FF"/>
                </a:solidFill>
                <a:latin typeface="华文楷体" panose="02010600040101010101" pitchFamily="2" charset="-122"/>
                <a:ea typeface="华文楷体" panose="02010600040101010101" pitchFamily="2" charset="-122"/>
              </a:rPr>
              <a:t>2</a:t>
            </a:r>
            <a:r>
              <a:rPr lang="zh-CN" altLang="en-US" sz="2800" baseline="0" dirty="0" smtClean="0">
                <a:solidFill>
                  <a:srgbClr val="0066FF"/>
                </a:solidFill>
                <a:latin typeface="华文楷体" panose="02010600040101010101" pitchFamily="2" charset="-122"/>
                <a:ea typeface="华文楷体" panose="02010600040101010101" pitchFamily="2" charset="-122"/>
              </a:rPr>
              <a:t>取余，逆序排列</a:t>
            </a:r>
            <a:endParaRPr lang="zh-CN" altLang="en-US" sz="2800" baseline="0" dirty="0" smtClean="0">
              <a:solidFill>
                <a:srgbClr val="0066FF"/>
              </a:solidFill>
              <a:latin typeface="华文楷体" panose="02010600040101010101" pitchFamily="2" charset="-122"/>
              <a:ea typeface="华文楷体" panose="02010600040101010101" pitchFamily="2" charset="-122"/>
            </a:endParaRPr>
          </a:p>
        </p:txBody>
      </p:sp>
      <p:sp>
        <p:nvSpPr>
          <p:cNvPr id="20" name="Rectangle 2"/>
          <p:cNvSpPr txBox="1">
            <a:spLocks noChangeArrowheads="1"/>
          </p:cNvSpPr>
          <p:nvPr/>
        </p:nvSpPr>
        <p:spPr>
          <a:xfrm>
            <a:off x="499667" y="2554552"/>
            <a:ext cx="8464821" cy="267464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en-US" altLang="zh-CN" sz="2800" baseline="0" dirty="0" smtClean="0">
                <a:solidFill>
                  <a:schemeClr val="tx1"/>
                </a:solidFill>
                <a:latin typeface="华文楷体" panose="02010600040101010101" pitchFamily="2" charset="-122"/>
                <a:ea typeface="华文楷体" panose="02010600040101010101" pitchFamily="2" charset="-122"/>
              </a:rPr>
              <a:t>        </a:t>
            </a:r>
            <a:endParaRPr lang="zh-CN" altLang="en-US" sz="2800" baseline="0" dirty="0" smtClean="0">
              <a:solidFill>
                <a:schemeClr val="tx1"/>
              </a:solidFill>
              <a:latin typeface="华文楷体" panose="02010600040101010101" pitchFamily="2" charset="-122"/>
              <a:ea typeface="华文楷体" panose="02010600040101010101" pitchFamily="2" charset="-122"/>
            </a:endParaRPr>
          </a:p>
        </p:txBody>
      </p:sp>
      <p:sp>
        <p:nvSpPr>
          <p:cNvPr id="16" name="Rectangle 2"/>
          <p:cNvSpPr txBox="1">
            <a:spLocks noChangeArrowheads="1"/>
          </p:cNvSpPr>
          <p:nvPr/>
        </p:nvSpPr>
        <p:spPr>
          <a:xfrm>
            <a:off x="499666" y="1700808"/>
            <a:ext cx="8464821" cy="3909262"/>
          </a:xfrm>
          <a:prstGeom prst="rect">
            <a:avLst/>
          </a:prstGeom>
        </p:spPr>
        <p:txBody>
          <a:bodyPr vert="horz" rtlCol="0" anchor="ctr">
            <a:normAutofit fontScale="92500"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例：将十进制数</a:t>
            </a:r>
            <a:r>
              <a:rPr lang="en-US" altLang="zh-CN" sz="2800" b="0" baseline="0" dirty="0" smtClean="0">
                <a:solidFill>
                  <a:srgbClr val="FF0000"/>
                </a:solidFill>
                <a:latin typeface="华文楷体" panose="02010600040101010101" pitchFamily="2" charset="-122"/>
                <a:ea typeface="华文楷体" panose="02010600040101010101" pitchFamily="2" charset="-122"/>
              </a:rPr>
              <a:t>-105</a:t>
            </a:r>
            <a:r>
              <a:rPr lang="zh-CN" altLang="en-US" sz="2800" b="0" baseline="0" dirty="0" smtClean="0">
                <a:solidFill>
                  <a:schemeClr val="tx1"/>
                </a:solidFill>
                <a:latin typeface="华文楷体" panose="02010600040101010101" pitchFamily="2" charset="-122"/>
                <a:ea typeface="华文楷体" panose="02010600040101010101" pitchFamily="2" charset="-122"/>
              </a:rPr>
              <a:t>转换成二进制表示（</a:t>
            </a:r>
            <a:r>
              <a:rPr lang="en-US" altLang="zh-CN" sz="2800" b="0" baseline="0" dirty="0" smtClean="0">
                <a:solidFill>
                  <a:schemeClr val="tx1"/>
                </a:solidFill>
                <a:latin typeface="华文楷体" panose="02010600040101010101" pitchFamily="2" charset="-122"/>
                <a:ea typeface="华文楷体" panose="02010600040101010101" pitchFamily="2" charset="-122"/>
              </a:rPr>
              <a:t>8bit</a:t>
            </a:r>
            <a:r>
              <a:rPr lang="zh-CN" altLang="en-US" sz="2800" b="0" baseline="0" dirty="0" smtClean="0">
                <a:solidFill>
                  <a:schemeClr val="tx1"/>
                </a:solidFill>
                <a:latin typeface="华文楷体" panose="02010600040101010101" pitchFamily="2" charset="-122"/>
                <a:ea typeface="华文楷体" panose="02010600040101010101" pitchFamily="2" charset="-122"/>
              </a:rPr>
              <a:t>）</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a:t>
            </a:r>
            <a:r>
              <a:rPr lang="en-US" altLang="zh-CN" sz="2800" b="0" baseline="0" dirty="0" smtClean="0">
                <a:solidFill>
                  <a:schemeClr val="tx1"/>
                </a:solidFill>
                <a:latin typeface="华文楷体" panose="02010600040101010101" pitchFamily="2" charset="-122"/>
                <a:ea typeface="华文楷体" panose="02010600040101010101" pitchFamily="2" charset="-122"/>
              </a:rPr>
              <a:t>1</a:t>
            </a:r>
            <a:r>
              <a:rPr lang="zh-CN" altLang="en-US" sz="2800" b="0" baseline="0" dirty="0" smtClean="0">
                <a:solidFill>
                  <a:schemeClr val="tx1"/>
                </a:solidFill>
                <a:latin typeface="华文楷体" panose="02010600040101010101" pitchFamily="2" charset="-122"/>
                <a:ea typeface="华文楷体" panose="02010600040101010101" pitchFamily="2" charset="-122"/>
              </a:rPr>
              <a:t>）</a:t>
            </a:r>
            <a:r>
              <a:rPr lang="en-US" altLang="zh-CN" sz="2800" b="0" baseline="0" dirty="0" smtClean="0">
                <a:solidFill>
                  <a:schemeClr val="tx1"/>
                </a:solidFill>
                <a:latin typeface="华文楷体" panose="02010600040101010101" pitchFamily="2" charset="-122"/>
                <a:ea typeface="华文楷体" panose="02010600040101010101" pitchFamily="2" charset="-122"/>
              </a:rPr>
              <a:t>-105</a:t>
            </a:r>
            <a:r>
              <a:rPr lang="zh-CN" altLang="en-US" sz="2800" b="0" baseline="0" dirty="0" smtClean="0">
                <a:solidFill>
                  <a:schemeClr val="tx1"/>
                </a:solidFill>
                <a:latin typeface="华文楷体" panose="02010600040101010101" pitchFamily="2" charset="-122"/>
                <a:ea typeface="华文楷体" panose="02010600040101010101" pitchFamily="2" charset="-122"/>
              </a:rPr>
              <a:t>为负数，先求</a:t>
            </a:r>
            <a:r>
              <a:rPr lang="en-US" altLang="zh-CN" sz="2800" b="0" baseline="0" dirty="0" smtClean="0">
                <a:solidFill>
                  <a:schemeClr val="tx1"/>
                </a:solidFill>
                <a:latin typeface="华文楷体" panose="02010600040101010101" pitchFamily="2" charset="-122"/>
                <a:ea typeface="华文楷体" panose="02010600040101010101" pitchFamily="2" charset="-122"/>
              </a:rPr>
              <a:t>105</a:t>
            </a:r>
            <a:r>
              <a:rPr lang="zh-CN" altLang="en-US" sz="2800" b="0" baseline="0" dirty="0" smtClean="0">
                <a:solidFill>
                  <a:schemeClr val="tx1"/>
                </a:solidFill>
                <a:latin typeface="华文楷体" panose="02010600040101010101" pitchFamily="2" charset="-122"/>
                <a:ea typeface="华文楷体" panose="02010600040101010101" pitchFamily="2" charset="-122"/>
              </a:rPr>
              <a:t>的二进制表示为</a:t>
            </a:r>
            <a:r>
              <a:rPr lang="en-US" altLang="zh-CN" sz="2800" b="0" baseline="0" dirty="0" smtClean="0">
                <a:solidFill>
                  <a:schemeClr val="tx1"/>
                </a:solidFill>
                <a:latin typeface="华文楷体" panose="02010600040101010101" pitchFamily="2" charset="-122"/>
                <a:ea typeface="华文楷体" panose="02010600040101010101" pitchFamily="2" charset="-122"/>
              </a:rPr>
              <a:t>01101001</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105/2=52 …1</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52/2=26…0</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26/2=13…0</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13/2=6…1</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6/2=3…0</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3/2=1…1</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½=0…1</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rgbClr val="FF0000"/>
                </a:solidFill>
                <a:latin typeface="华文楷体" panose="02010600040101010101" pitchFamily="2" charset="-122"/>
                <a:ea typeface="华文楷体" panose="02010600040101010101" pitchFamily="2" charset="-122"/>
              </a:rPr>
              <a:t>0</a:t>
            </a:r>
            <a:r>
              <a:rPr lang="en-US" altLang="zh-CN" sz="2800" b="0" u="sng" baseline="0" dirty="0" smtClean="0">
                <a:solidFill>
                  <a:srgbClr val="FF0000"/>
                </a:solidFill>
                <a:latin typeface="华文楷体" panose="02010600040101010101" pitchFamily="2" charset="-122"/>
                <a:ea typeface="华文楷体" panose="02010600040101010101" pitchFamily="2" charset="-122"/>
              </a:rPr>
              <a:t>1101001</a:t>
            </a:r>
            <a:r>
              <a:rPr lang="en-US" altLang="zh-CN" sz="2800" b="0" baseline="0" dirty="0" smtClean="0">
                <a:solidFill>
                  <a:schemeClr val="tx1"/>
                </a:solidFill>
                <a:latin typeface="华文楷体" panose="02010600040101010101" pitchFamily="2" charset="-122"/>
                <a:ea typeface="华文楷体" panose="02010600040101010101" pitchFamily="2" charset="-122"/>
              </a:rPr>
              <a:t> </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aseline="0" dirty="0" smtClean="0">
                <a:solidFill>
                  <a:schemeClr val="tx1"/>
                </a:solidFill>
                <a:latin typeface="华文楷体" panose="02010600040101010101" pitchFamily="2" charset="-122"/>
                <a:ea typeface="华文楷体" panose="02010600040101010101" pitchFamily="2" charset="-122"/>
              </a:rPr>
              <a:t> </a:t>
            </a:r>
            <a:r>
              <a:rPr lang="zh-CN" altLang="en-US" sz="2800" baseline="0" dirty="0" smtClean="0">
                <a:solidFill>
                  <a:schemeClr val="tx1"/>
                </a:solidFill>
                <a:latin typeface="华文楷体" panose="02010600040101010101" pitchFamily="2" charset="-122"/>
                <a:ea typeface="华文楷体" panose="02010600040101010101" pitchFamily="2" charset="-122"/>
              </a:rPr>
              <a:t>（</a:t>
            </a:r>
            <a:r>
              <a:rPr lang="en-US" altLang="zh-CN" sz="2800" baseline="0" dirty="0" smtClean="0">
                <a:solidFill>
                  <a:schemeClr val="tx1"/>
                </a:solidFill>
                <a:latin typeface="华文楷体" panose="02010600040101010101" pitchFamily="2" charset="-122"/>
                <a:ea typeface="华文楷体" panose="02010600040101010101" pitchFamily="2" charset="-122"/>
              </a:rPr>
              <a:t>2</a:t>
            </a:r>
            <a:r>
              <a:rPr lang="zh-CN" altLang="en-US" sz="2800" baseline="0" dirty="0" smtClean="0">
                <a:solidFill>
                  <a:schemeClr val="tx1"/>
                </a:solidFill>
                <a:latin typeface="华文楷体" panose="02010600040101010101" pitchFamily="2" charset="-122"/>
                <a:ea typeface="华文楷体" panose="02010600040101010101" pitchFamily="2" charset="-122"/>
              </a:rPr>
              <a:t>）取反加</a:t>
            </a:r>
            <a:r>
              <a:rPr lang="en-US" altLang="zh-CN" sz="2800" baseline="0" dirty="0" smtClean="0">
                <a:solidFill>
                  <a:schemeClr val="tx1"/>
                </a:solidFill>
                <a:latin typeface="华文楷体" panose="02010600040101010101" pitchFamily="2" charset="-122"/>
                <a:ea typeface="华文楷体" panose="02010600040101010101" pitchFamily="2" charset="-122"/>
              </a:rPr>
              <a:t>+1:0010110+1=</a:t>
            </a:r>
            <a:r>
              <a:rPr lang="en-US" altLang="zh-CN" sz="2800" baseline="0" dirty="0" smtClean="0">
                <a:solidFill>
                  <a:srgbClr val="FF0000"/>
                </a:solidFill>
                <a:latin typeface="华文楷体" panose="02010600040101010101" pitchFamily="2" charset="-122"/>
                <a:ea typeface="华文楷体" panose="02010600040101010101" pitchFamily="2" charset="-122"/>
              </a:rPr>
              <a:t>1</a:t>
            </a:r>
            <a:r>
              <a:rPr lang="en-US" altLang="zh-CN" sz="2800" baseline="0" dirty="0" smtClean="0">
                <a:solidFill>
                  <a:schemeClr val="tx1"/>
                </a:solidFill>
                <a:latin typeface="华文楷体" panose="02010600040101010101" pitchFamily="2" charset="-122"/>
                <a:ea typeface="华文楷体" panose="02010600040101010101" pitchFamily="2" charset="-122"/>
              </a:rPr>
              <a:t>0010111</a:t>
            </a:r>
            <a:endParaRPr lang="zh-CN" altLang="en-US" sz="2800" baseline="0" dirty="0" smtClean="0">
              <a:solidFill>
                <a:schemeClr val="tx1"/>
              </a:solidFill>
              <a:latin typeface="华文楷体" panose="02010600040101010101" pitchFamily="2" charset="-122"/>
              <a:ea typeface="华文楷体" panose="02010600040101010101" pitchFamily="2" charset="-122"/>
            </a:endParaRPr>
          </a:p>
        </p:txBody>
      </p:sp>
      <p:cxnSp>
        <p:nvCxnSpPr>
          <p:cNvPr id="12" name="直接箭头连接符 11"/>
          <p:cNvCxnSpPr/>
          <p:nvPr/>
        </p:nvCxnSpPr>
        <p:spPr>
          <a:xfrm flipV="1">
            <a:off x="6804248" y="2554552"/>
            <a:ext cx="0" cy="217059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125760"/>
            <a:ext cx="7885113" cy="1143000"/>
          </a:xfrm>
        </p:spPr>
        <p:txBody>
          <a:bodyPr/>
          <a:lstStyle/>
          <a:p>
            <a:pPr eaLnBrk="1" hangingPunct="1"/>
            <a:r>
              <a:rPr lang="en-US" altLang="zh-CN" sz="3400" dirty="0">
                <a:solidFill>
                  <a:srgbClr val="FF3300"/>
                </a:solidFill>
                <a:latin typeface="华文楷体" panose="02010600040101010101" pitchFamily="2" charset="-122"/>
                <a:ea typeface="华文楷体" panose="02010600040101010101" pitchFamily="2" charset="-122"/>
              </a:rPr>
              <a:t>2</a:t>
            </a:r>
            <a:r>
              <a:rPr lang="zh-CN" altLang="en-US" sz="3400" b="1" dirty="0" smtClean="0">
                <a:solidFill>
                  <a:srgbClr val="FF3300"/>
                </a:solidFill>
                <a:latin typeface="华文楷体" panose="02010600040101010101" pitchFamily="2" charset="-122"/>
                <a:ea typeface="华文楷体" panose="02010600040101010101" pitchFamily="2" charset="-122"/>
              </a:rPr>
              <a:t> 进制的转换</a:t>
            </a:r>
            <a:endParaRPr lang="zh-CN" altLang="en-US" sz="3400" b="1" dirty="0" smtClean="0">
              <a:solidFill>
                <a:srgbClr val="FF3300"/>
              </a:solidFill>
              <a:latin typeface="华文楷体" panose="02010600040101010101" pitchFamily="2" charset="-122"/>
              <a:ea typeface="华文楷体" panose="02010600040101010101" pitchFamily="2" charset="-122"/>
            </a:endParaRPr>
          </a:p>
        </p:txBody>
      </p:sp>
      <p:sp>
        <p:nvSpPr>
          <p:cNvPr id="19" name="Rectangle 2"/>
          <p:cNvSpPr txBox="1">
            <a:spLocks noChangeArrowheads="1"/>
          </p:cNvSpPr>
          <p:nvPr/>
        </p:nvSpPr>
        <p:spPr>
          <a:xfrm>
            <a:off x="521251" y="1016120"/>
            <a:ext cx="7291109" cy="792088"/>
          </a:xfrm>
          <a:prstGeom prst="rect">
            <a:avLst/>
          </a:prstGeom>
        </p:spPr>
        <p:txBody>
          <a:bodyPr vert="horz" rtlCol="0" anchor="ctr">
            <a:normAutofit fontScale="925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aseline="0" dirty="0" smtClean="0">
                <a:solidFill>
                  <a:srgbClr val="0066FF"/>
                </a:solidFill>
                <a:latin typeface="华文楷体" panose="02010600040101010101" pitchFamily="2" charset="-122"/>
                <a:ea typeface="华文楷体" panose="02010600040101010101" pitchFamily="2" charset="-122"/>
              </a:rPr>
              <a:t>十进制转</a:t>
            </a:r>
            <a:r>
              <a:rPr lang="zh-CN" altLang="en-US" sz="2800" baseline="0" dirty="0">
                <a:solidFill>
                  <a:srgbClr val="0066FF"/>
                </a:solidFill>
                <a:latin typeface="华文楷体" panose="02010600040101010101" pitchFamily="2" charset="-122"/>
                <a:ea typeface="华文楷体" panose="02010600040101010101" pitchFamily="2" charset="-122"/>
              </a:rPr>
              <a:t>二</a:t>
            </a:r>
            <a:r>
              <a:rPr lang="zh-CN" altLang="en-US" sz="2800" baseline="0" dirty="0" smtClean="0">
                <a:solidFill>
                  <a:srgbClr val="0066FF"/>
                </a:solidFill>
                <a:latin typeface="华文楷体" panose="02010600040101010101" pitchFamily="2" charset="-122"/>
                <a:ea typeface="华文楷体" panose="02010600040101010101" pitchFamily="2" charset="-122"/>
              </a:rPr>
              <a:t>进制（</a:t>
            </a:r>
            <a:r>
              <a:rPr lang="zh-CN" altLang="en-US" sz="2800" baseline="0" dirty="0">
                <a:solidFill>
                  <a:srgbClr val="0066FF"/>
                </a:solidFill>
                <a:latin typeface="华文楷体" panose="02010600040101010101" pitchFamily="2" charset="-122"/>
                <a:ea typeface="华文楷体" panose="02010600040101010101" pitchFamily="2" charset="-122"/>
              </a:rPr>
              <a:t>小</a:t>
            </a:r>
            <a:r>
              <a:rPr lang="zh-CN" altLang="en-US" sz="2800" baseline="0" dirty="0" smtClean="0">
                <a:solidFill>
                  <a:srgbClr val="0066FF"/>
                </a:solidFill>
                <a:latin typeface="华文楷体" panose="02010600040101010101" pitchFamily="2" charset="-122"/>
                <a:ea typeface="华文楷体" panose="02010600040101010101" pitchFamily="2" charset="-122"/>
              </a:rPr>
              <a:t>数）：乘</a:t>
            </a:r>
            <a:r>
              <a:rPr lang="en-US" altLang="zh-CN" sz="2800" baseline="0" dirty="0" smtClean="0">
                <a:solidFill>
                  <a:srgbClr val="0066FF"/>
                </a:solidFill>
                <a:latin typeface="华文楷体" panose="02010600040101010101" pitchFamily="2" charset="-122"/>
                <a:ea typeface="华文楷体" panose="02010600040101010101" pitchFamily="2" charset="-122"/>
              </a:rPr>
              <a:t>2</a:t>
            </a:r>
            <a:r>
              <a:rPr lang="zh-CN" altLang="en-US" sz="2800" baseline="0" dirty="0" smtClean="0">
                <a:solidFill>
                  <a:srgbClr val="0066FF"/>
                </a:solidFill>
                <a:latin typeface="华文楷体" panose="02010600040101010101" pitchFamily="2" charset="-122"/>
                <a:ea typeface="华文楷体" panose="02010600040101010101" pitchFamily="2" charset="-122"/>
              </a:rPr>
              <a:t>取整，顺序排列</a:t>
            </a:r>
            <a:endParaRPr lang="zh-CN" altLang="en-US" sz="2800" baseline="0" dirty="0" smtClean="0">
              <a:solidFill>
                <a:srgbClr val="0066FF"/>
              </a:solidFill>
              <a:latin typeface="华文楷体" panose="02010600040101010101" pitchFamily="2" charset="-122"/>
              <a:ea typeface="华文楷体" panose="02010600040101010101" pitchFamily="2" charset="-122"/>
            </a:endParaRPr>
          </a:p>
        </p:txBody>
      </p:sp>
      <p:sp>
        <p:nvSpPr>
          <p:cNvPr id="20" name="Rectangle 2"/>
          <p:cNvSpPr txBox="1">
            <a:spLocks noChangeArrowheads="1"/>
          </p:cNvSpPr>
          <p:nvPr/>
        </p:nvSpPr>
        <p:spPr>
          <a:xfrm>
            <a:off x="499667" y="2554552"/>
            <a:ext cx="8464821" cy="267464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en-US" altLang="zh-CN" sz="2800" baseline="0" dirty="0" smtClean="0">
                <a:solidFill>
                  <a:schemeClr val="tx1"/>
                </a:solidFill>
                <a:latin typeface="华文楷体" panose="02010600040101010101" pitchFamily="2" charset="-122"/>
                <a:ea typeface="华文楷体" panose="02010600040101010101" pitchFamily="2" charset="-122"/>
              </a:rPr>
              <a:t>        </a:t>
            </a:r>
            <a:endParaRPr lang="zh-CN" altLang="en-US" sz="2800" baseline="0" dirty="0" smtClean="0">
              <a:solidFill>
                <a:schemeClr val="tx1"/>
              </a:solidFill>
              <a:latin typeface="华文楷体" panose="02010600040101010101" pitchFamily="2" charset="-122"/>
              <a:ea typeface="华文楷体" panose="02010600040101010101" pitchFamily="2" charset="-122"/>
            </a:endParaRPr>
          </a:p>
        </p:txBody>
      </p:sp>
      <p:sp>
        <p:nvSpPr>
          <p:cNvPr id="16" name="Rectangle 2"/>
          <p:cNvSpPr txBox="1">
            <a:spLocks noChangeArrowheads="1"/>
          </p:cNvSpPr>
          <p:nvPr/>
        </p:nvSpPr>
        <p:spPr>
          <a:xfrm>
            <a:off x="611560" y="1788249"/>
            <a:ext cx="8464821" cy="252028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例：将十进制数</a:t>
            </a:r>
            <a:r>
              <a:rPr lang="en-US" altLang="zh-CN" sz="2800" b="0" baseline="0" dirty="0" smtClean="0">
                <a:solidFill>
                  <a:schemeClr val="tx1"/>
                </a:solidFill>
                <a:latin typeface="华文楷体" panose="02010600040101010101" pitchFamily="2" charset="-122"/>
                <a:ea typeface="华文楷体" panose="02010600040101010101" pitchFamily="2" charset="-122"/>
              </a:rPr>
              <a:t>0.125</a:t>
            </a:r>
            <a:r>
              <a:rPr lang="zh-CN" altLang="en-US" sz="2800" b="0" baseline="0" dirty="0" smtClean="0">
                <a:solidFill>
                  <a:schemeClr val="tx1"/>
                </a:solidFill>
                <a:latin typeface="华文楷体" panose="02010600040101010101" pitchFamily="2" charset="-122"/>
                <a:ea typeface="华文楷体" panose="02010600040101010101" pitchFamily="2" charset="-122"/>
              </a:rPr>
              <a:t>转换成二进制表示</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0.125*2=0.25 …0</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0.25*2=0.5…0</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0.5*2=1.0…1</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rgbClr val="FF0000"/>
                </a:solidFill>
                <a:latin typeface="华文楷体" panose="02010600040101010101" pitchFamily="2" charset="-122"/>
                <a:ea typeface="华文楷体" panose="02010600040101010101" pitchFamily="2" charset="-122"/>
              </a:rPr>
              <a:t>(0.125)</a:t>
            </a:r>
            <a:r>
              <a:rPr lang="en-US" altLang="zh-CN" sz="2800" b="0" dirty="0" smtClean="0">
                <a:solidFill>
                  <a:srgbClr val="FF0000"/>
                </a:solidFill>
                <a:latin typeface="华文楷体" panose="02010600040101010101" pitchFamily="2" charset="-122"/>
                <a:ea typeface="华文楷体" panose="02010600040101010101" pitchFamily="2" charset="-122"/>
              </a:rPr>
              <a:t>10</a:t>
            </a:r>
            <a:r>
              <a:rPr lang="en-US" altLang="zh-CN" sz="2800" b="0" baseline="0" dirty="0" smtClean="0">
                <a:solidFill>
                  <a:srgbClr val="FF0000"/>
                </a:solidFill>
                <a:latin typeface="华文楷体" panose="02010600040101010101" pitchFamily="2" charset="-122"/>
                <a:ea typeface="华文楷体" panose="02010600040101010101" pitchFamily="2" charset="-122"/>
              </a:rPr>
              <a:t>=</a:t>
            </a:r>
            <a:r>
              <a:rPr lang="zh-CN" altLang="en-US" sz="2800" b="0" baseline="0" dirty="0" smtClean="0">
                <a:solidFill>
                  <a:srgbClr val="FF0000"/>
                </a:solidFill>
                <a:latin typeface="华文楷体" panose="02010600040101010101" pitchFamily="2" charset="-122"/>
                <a:ea typeface="华文楷体" panose="02010600040101010101" pitchFamily="2" charset="-122"/>
              </a:rPr>
              <a:t>（</a:t>
            </a:r>
            <a:r>
              <a:rPr lang="en-US" altLang="zh-CN" sz="2800" b="0" baseline="0" dirty="0" smtClean="0">
                <a:solidFill>
                  <a:srgbClr val="FF0000"/>
                </a:solidFill>
                <a:latin typeface="华文楷体" panose="02010600040101010101" pitchFamily="2" charset="-122"/>
                <a:ea typeface="华文楷体" panose="02010600040101010101" pitchFamily="2" charset="-122"/>
              </a:rPr>
              <a:t>0.001)</a:t>
            </a:r>
            <a:r>
              <a:rPr lang="en-US" altLang="zh-CN" sz="2800" b="0" dirty="0" smtClean="0">
                <a:solidFill>
                  <a:srgbClr val="FF0000"/>
                </a:solidFill>
                <a:latin typeface="华文楷体" panose="02010600040101010101" pitchFamily="2" charset="-122"/>
                <a:ea typeface="华文楷体" panose="02010600040101010101" pitchFamily="2" charset="-122"/>
              </a:rPr>
              <a:t>2</a:t>
            </a:r>
            <a:r>
              <a:rPr lang="en-US" altLang="zh-CN" sz="2800" b="0" baseline="0" dirty="0" smtClean="0">
                <a:solidFill>
                  <a:schemeClr val="tx1"/>
                </a:solidFill>
                <a:latin typeface="华文楷体" panose="02010600040101010101" pitchFamily="2" charset="-122"/>
                <a:ea typeface="华文楷体" panose="02010600040101010101" pitchFamily="2" charset="-122"/>
              </a:rPr>
              <a:t> </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p:txBody>
      </p:sp>
      <p:cxnSp>
        <p:nvCxnSpPr>
          <p:cNvPr id="12" name="直接箭头连接符 11"/>
          <p:cNvCxnSpPr/>
          <p:nvPr/>
        </p:nvCxnSpPr>
        <p:spPr>
          <a:xfrm>
            <a:off x="6804248" y="2554552"/>
            <a:ext cx="0" cy="9464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125760"/>
            <a:ext cx="7885113" cy="1143000"/>
          </a:xfrm>
        </p:spPr>
        <p:txBody>
          <a:bodyPr/>
          <a:lstStyle/>
          <a:p>
            <a:pPr eaLnBrk="1" hangingPunct="1"/>
            <a:r>
              <a:rPr lang="en-US" altLang="zh-CN" sz="3400" dirty="0">
                <a:solidFill>
                  <a:srgbClr val="FF3300"/>
                </a:solidFill>
                <a:latin typeface="华文楷体" panose="02010600040101010101" pitchFamily="2" charset="-122"/>
                <a:ea typeface="华文楷体" panose="02010600040101010101" pitchFamily="2" charset="-122"/>
              </a:rPr>
              <a:t>2</a:t>
            </a:r>
            <a:r>
              <a:rPr lang="zh-CN" altLang="en-US" sz="3400" b="1" dirty="0" smtClean="0">
                <a:solidFill>
                  <a:srgbClr val="FF3300"/>
                </a:solidFill>
                <a:latin typeface="华文楷体" panose="02010600040101010101" pitchFamily="2" charset="-122"/>
                <a:ea typeface="华文楷体" panose="02010600040101010101" pitchFamily="2" charset="-122"/>
              </a:rPr>
              <a:t> 进制的转换</a:t>
            </a:r>
            <a:endParaRPr lang="zh-CN" altLang="en-US" sz="3400" b="1" dirty="0" smtClean="0">
              <a:solidFill>
                <a:srgbClr val="FF3300"/>
              </a:solidFill>
              <a:latin typeface="华文楷体" panose="02010600040101010101" pitchFamily="2" charset="-122"/>
              <a:ea typeface="华文楷体" panose="02010600040101010101" pitchFamily="2" charset="-122"/>
            </a:endParaRPr>
          </a:p>
        </p:txBody>
      </p:sp>
      <p:sp>
        <p:nvSpPr>
          <p:cNvPr id="19" name="Rectangle 2"/>
          <p:cNvSpPr txBox="1">
            <a:spLocks noChangeArrowheads="1"/>
          </p:cNvSpPr>
          <p:nvPr/>
        </p:nvSpPr>
        <p:spPr>
          <a:xfrm>
            <a:off x="521251" y="1016120"/>
            <a:ext cx="7291109" cy="79208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aseline="0" dirty="0" smtClean="0">
                <a:solidFill>
                  <a:srgbClr val="0066FF"/>
                </a:solidFill>
                <a:latin typeface="华文楷体" panose="02010600040101010101" pitchFamily="2" charset="-122"/>
                <a:ea typeface="华文楷体" panose="02010600040101010101" pitchFamily="2" charset="-122"/>
              </a:rPr>
              <a:t>十进制转</a:t>
            </a:r>
            <a:r>
              <a:rPr lang="zh-CN" altLang="en-US" sz="2800" baseline="0" dirty="0">
                <a:solidFill>
                  <a:srgbClr val="0066FF"/>
                </a:solidFill>
                <a:latin typeface="华文楷体" panose="02010600040101010101" pitchFamily="2" charset="-122"/>
                <a:ea typeface="华文楷体" panose="02010600040101010101" pitchFamily="2" charset="-122"/>
              </a:rPr>
              <a:t>二</a:t>
            </a:r>
            <a:r>
              <a:rPr lang="zh-CN" altLang="en-US" sz="2800" baseline="0" dirty="0" smtClean="0">
                <a:solidFill>
                  <a:srgbClr val="0066FF"/>
                </a:solidFill>
                <a:latin typeface="华文楷体" panose="02010600040101010101" pitchFamily="2" charset="-122"/>
                <a:ea typeface="华文楷体" panose="02010600040101010101" pitchFamily="2" charset="-122"/>
              </a:rPr>
              <a:t>进制（非纯小数）</a:t>
            </a:r>
            <a:endParaRPr lang="zh-CN" altLang="en-US" sz="2800" baseline="0" dirty="0" smtClean="0">
              <a:solidFill>
                <a:srgbClr val="0066FF"/>
              </a:solidFill>
              <a:latin typeface="华文楷体" panose="02010600040101010101" pitchFamily="2" charset="-122"/>
              <a:ea typeface="华文楷体" panose="02010600040101010101" pitchFamily="2" charset="-122"/>
            </a:endParaRPr>
          </a:p>
        </p:txBody>
      </p:sp>
      <p:sp>
        <p:nvSpPr>
          <p:cNvPr id="20" name="Rectangle 2"/>
          <p:cNvSpPr txBox="1">
            <a:spLocks noChangeArrowheads="1"/>
          </p:cNvSpPr>
          <p:nvPr/>
        </p:nvSpPr>
        <p:spPr>
          <a:xfrm>
            <a:off x="499667" y="2554552"/>
            <a:ext cx="8464821" cy="267464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en-US" altLang="zh-CN" sz="2800" baseline="0" dirty="0" smtClean="0">
                <a:solidFill>
                  <a:schemeClr val="tx1"/>
                </a:solidFill>
                <a:latin typeface="华文楷体" panose="02010600040101010101" pitchFamily="2" charset="-122"/>
                <a:ea typeface="华文楷体" panose="02010600040101010101" pitchFamily="2" charset="-122"/>
              </a:rPr>
              <a:t>        </a:t>
            </a:r>
            <a:endParaRPr lang="zh-CN" altLang="en-US" sz="2800" baseline="0" dirty="0" smtClean="0">
              <a:solidFill>
                <a:schemeClr val="tx1"/>
              </a:solidFill>
              <a:latin typeface="华文楷体" panose="02010600040101010101" pitchFamily="2" charset="-122"/>
              <a:ea typeface="华文楷体" panose="02010600040101010101" pitchFamily="2" charset="-122"/>
            </a:endParaRPr>
          </a:p>
        </p:txBody>
      </p:sp>
      <p:sp>
        <p:nvSpPr>
          <p:cNvPr id="16" name="Rectangle 2"/>
          <p:cNvSpPr txBox="1">
            <a:spLocks noChangeArrowheads="1"/>
          </p:cNvSpPr>
          <p:nvPr/>
        </p:nvSpPr>
        <p:spPr>
          <a:xfrm>
            <a:off x="611560" y="1788249"/>
            <a:ext cx="8464821" cy="1305751"/>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例：将十进制数</a:t>
            </a:r>
            <a:r>
              <a:rPr lang="en-US" altLang="zh-CN" sz="2800" b="0" baseline="0" dirty="0" smtClean="0">
                <a:solidFill>
                  <a:schemeClr val="tx1"/>
                </a:solidFill>
                <a:latin typeface="华文楷体" panose="02010600040101010101" pitchFamily="2" charset="-122"/>
                <a:ea typeface="华文楷体" panose="02010600040101010101" pitchFamily="2" charset="-122"/>
              </a:rPr>
              <a:t>3.25</a:t>
            </a:r>
            <a:r>
              <a:rPr lang="zh-CN" altLang="en-US" sz="2800" b="0" baseline="0" dirty="0" smtClean="0">
                <a:solidFill>
                  <a:schemeClr val="tx1"/>
                </a:solidFill>
                <a:latin typeface="华文楷体" panose="02010600040101010101" pitchFamily="2" charset="-122"/>
                <a:ea typeface="华文楷体" panose="02010600040101010101" pitchFamily="2" charset="-122"/>
              </a:rPr>
              <a:t>转换成二进制表示</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algn="ct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3.25=3+0.25</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p:txBody>
      </p:sp>
      <p:sp>
        <p:nvSpPr>
          <p:cNvPr id="8" name="Rectangle 2"/>
          <p:cNvSpPr txBox="1">
            <a:spLocks noChangeArrowheads="1"/>
          </p:cNvSpPr>
          <p:nvPr/>
        </p:nvSpPr>
        <p:spPr>
          <a:xfrm>
            <a:off x="1403648" y="2960613"/>
            <a:ext cx="2016223" cy="1305751"/>
          </a:xfrm>
          <a:prstGeom prst="rect">
            <a:avLst/>
          </a:prstGeom>
        </p:spPr>
        <p:txBody>
          <a:bodyPr vert="horz" rtlCol="0" anchor="ctr">
            <a:normAutofit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3/2=1…1</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½=0…1</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(3)</a:t>
            </a:r>
            <a:r>
              <a:rPr lang="en-US" altLang="zh-CN" sz="2800" b="0" dirty="0" smtClean="0">
                <a:solidFill>
                  <a:schemeClr val="tx1"/>
                </a:solidFill>
                <a:latin typeface="华文楷体" panose="02010600040101010101" pitchFamily="2" charset="-122"/>
                <a:ea typeface="华文楷体" panose="02010600040101010101" pitchFamily="2" charset="-122"/>
              </a:rPr>
              <a:t>10</a:t>
            </a:r>
            <a:r>
              <a:rPr lang="en-US" altLang="zh-CN" sz="2800" b="0" baseline="0" dirty="0" smtClean="0">
                <a:solidFill>
                  <a:schemeClr val="tx1"/>
                </a:solidFill>
                <a:latin typeface="华文楷体" panose="02010600040101010101" pitchFamily="2" charset="-122"/>
                <a:ea typeface="华文楷体" panose="02010600040101010101" pitchFamily="2" charset="-122"/>
              </a:rPr>
              <a:t>=(11)</a:t>
            </a:r>
            <a:r>
              <a:rPr lang="en-US" altLang="zh-CN" sz="2800" b="0" dirty="0" smtClean="0">
                <a:solidFill>
                  <a:schemeClr val="tx1"/>
                </a:solidFill>
                <a:latin typeface="华文楷体" panose="02010600040101010101" pitchFamily="2" charset="-122"/>
                <a:ea typeface="华文楷体" panose="02010600040101010101" pitchFamily="2" charset="-122"/>
              </a:rPr>
              <a:t>2</a:t>
            </a:r>
            <a:endParaRPr lang="en-US" altLang="zh-CN" sz="2800" b="0" dirty="0" smtClean="0">
              <a:solidFill>
                <a:schemeClr val="tx1"/>
              </a:solidFill>
              <a:latin typeface="华文楷体" panose="02010600040101010101" pitchFamily="2" charset="-122"/>
              <a:ea typeface="华文楷体" panose="02010600040101010101" pitchFamily="2" charset="-122"/>
            </a:endParaRPr>
          </a:p>
        </p:txBody>
      </p:sp>
      <p:sp>
        <p:nvSpPr>
          <p:cNvPr id="9" name="Rectangle 2"/>
          <p:cNvSpPr txBox="1">
            <a:spLocks noChangeArrowheads="1"/>
          </p:cNvSpPr>
          <p:nvPr/>
        </p:nvSpPr>
        <p:spPr>
          <a:xfrm>
            <a:off x="3995936" y="2960613"/>
            <a:ext cx="2016223" cy="1305751"/>
          </a:xfrm>
          <a:prstGeom prst="rect">
            <a:avLst/>
          </a:prstGeom>
        </p:spPr>
        <p:txBody>
          <a:bodyPr vert="horz" rtlCol="0" anchor="ctr">
            <a:normAutofit fontScale="850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0.25*2=0.5…0</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0.5*2=1.0…1</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(0.25)</a:t>
            </a:r>
            <a:r>
              <a:rPr lang="en-US" altLang="zh-CN" sz="2800" b="0" dirty="0" smtClean="0">
                <a:solidFill>
                  <a:schemeClr val="tx1"/>
                </a:solidFill>
                <a:latin typeface="华文楷体" panose="02010600040101010101" pitchFamily="2" charset="-122"/>
                <a:ea typeface="华文楷体" panose="02010600040101010101" pitchFamily="2" charset="-122"/>
              </a:rPr>
              <a:t>10</a:t>
            </a:r>
            <a:r>
              <a:rPr lang="en-US" altLang="zh-CN" sz="2800" b="0" baseline="0" dirty="0" smtClean="0">
                <a:solidFill>
                  <a:schemeClr val="tx1"/>
                </a:solidFill>
                <a:latin typeface="华文楷体" panose="02010600040101010101" pitchFamily="2" charset="-122"/>
                <a:ea typeface="华文楷体" panose="02010600040101010101" pitchFamily="2" charset="-122"/>
              </a:rPr>
              <a:t>=(01)</a:t>
            </a:r>
            <a:r>
              <a:rPr lang="en-US" altLang="zh-CN" sz="2800" b="0" dirty="0" smtClean="0">
                <a:solidFill>
                  <a:schemeClr val="tx1"/>
                </a:solidFill>
                <a:latin typeface="华文楷体" panose="02010600040101010101" pitchFamily="2" charset="-122"/>
                <a:ea typeface="华文楷体" panose="02010600040101010101" pitchFamily="2" charset="-122"/>
              </a:rPr>
              <a:t>2</a:t>
            </a:r>
            <a:endParaRPr lang="en-US" altLang="zh-CN" sz="2800" b="0" dirty="0" smtClean="0">
              <a:solidFill>
                <a:schemeClr val="tx1"/>
              </a:solidFill>
              <a:latin typeface="华文楷体" panose="02010600040101010101" pitchFamily="2" charset="-122"/>
              <a:ea typeface="华文楷体" panose="02010600040101010101" pitchFamily="2" charset="-122"/>
            </a:endParaRPr>
          </a:p>
        </p:txBody>
      </p:sp>
      <p:sp>
        <p:nvSpPr>
          <p:cNvPr id="2" name="矩形 1"/>
          <p:cNvSpPr/>
          <p:nvPr/>
        </p:nvSpPr>
        <p:spPr>
          <a:xfrm>
            <a:off x="2717721" y="4303093"/>
            <a:ext cx="3096343" cy="523220"/>
          </a:xfrm>
          <a:prstGeom prst="rect">
            <a:avLst/>
          </a:prstGeom>
        </p:spPr>
        <p:txBody>
          <a:bodyPr wrap="square">
            <a:spAutoFit/>
          </a:bodyPr>
          <a:lstStyle/>
          <a:p>
            <a:r>
              <a:rPr lang="en-US" altLang="zh-CN" sz="2800" baseline="0" dirty="0" smtClean="0">
                <a:latin typeface="华文楷体" panose="02010600040101010101" pitchFamily="2" charset="-122"/>
                <a:ea typeface="华文楷体" panose="02010600040101010101" pitchFamily="2" charset="-122"/>
              </a:rPr>
              <a:t>(3.25)</a:t>
            </a:r>
            <a:r>
              <a:rPr lang="en-US" altLang="zh-CN" sz="2800" dirty="0" smtClean="0">
                <a:latin typeface="华文楷体" panose="02010600040101010101" pitchFamily="2" charset="-122"/>
                <a:ea typeface="华文楷体" panose="02010600040101010101" pitchFamily="2" charset="-122"/>
              </a:rPr>
              <a:t>10</a:t>
            </a:r>
            <a:r>
              <a:rPr lang="en-US" altLang="zh-CN" sz="2800" baseline="0" dirty="0" smtClean="0">
                <a:latin typeface="华文楷体" panose="02010600040101010101" pitchFamily="2" charset="-122"/>
                <a:ea typeface="华文楷体" panose="02010600040101010101" pitchFamily="2" charset="-122"/>
              </a:rPr>
              <a:t>=(011.01)</a:t>
            </a:r>
            <a:r>
              <a:rPr lang="en-US" altLang="zh-CN" sz="2800" dirty="0" smtClean="0">
                <a:latin typeface="华文楷体" panose="02010600040101010101" pitchFamily="2" charset="-122"/>
                <a:ea typeface="华文楷体" panose="02010600040101010101" pitchFamily="2" charset="-122"/>
              </a:rPr>
              <a:t>2</a:t>
            </a:r>
            <a:endParaRPr lang="zh-CN" alt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125760"/>
            <a:ext cx="7885113" cy="1143000"/>
          </a:xfrm>
        </p:spPr>
        <p:txBody>
          <a:bodyPr/>
          <a:lstStyle/>
          <a:p>
            <a:pPr eaLnBrk="1" hangingPunct="1"/>
            <a:r>
              <a:rPr lang="en-US" altLang="zh-CN" sz="3400" dirty="0">
                <a:solidFill>
                  <a:srgbClr val="FF3300"/>
                </a:solidFill>
                <a:latin typeface="华文楷体" panose="02010600040101010101" pitchFamily="2" charset="-122"/>
                <a:ea typeface="华文楷体" panose="02010600040101010101" pitchFamily="2" charset="-122"/>
              </a:rPr>
              <a:t>2</a:t>
            </a:r>
            <a:r>
              <a:rPr lang="zh-CN" altLang="en-US" sz="3400" b="1" dirty="0" smtClean="0">
                <a:solidFill>
                  <a:srgbClr val="FF3300"/>
                </a:solidFill>
                <a:latin typeface="华文楷体" panose="02010600040101010101" pitchFamily="2" charset="-122"/>
                <a:ea typeface="华文楷体" panose="02010600040101010101" pitchFamily="2" charset="-122"/>
              </a:rPr>
              <a:t> 进制的转换</a:t>
            </a:r>
            <a:endParaRPr lang="zh-CN" altLang="en-US" sz="3400" b="1" dirty="0" smtClean="0">
              <a:solidFill>
                <a:srgbClr val="FF3300"/>
              </a:solidFill>
              <a:latin typeface="华文楷体" panose="02010600040101010101" pitchFamily="2" charset="-122"/>
              <a:ea typeface="华文楷体" panose="02010600040101010101" pitchFamily="2" charset="-122"/>
            </a:endParaRPr>
          </a:p>
        </p:txBody>
      </p:sp>
      <p:sp>
        <p:nvSpPr>
          <p:cNvPr id="2" name="矩形 1"/>
          <p:cNvSpPr/>
          <p:nvPr/>
        </p:nvSpPr>
        <p:spPr>
          <a:xfrm>
            <a:off x="476995" y="1196752"/>
            <a:ext cx="4464496" cy="115135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aseline="0" dirty="0" smtClean="0">
                <a:solidFill>
                  <a:schemeClr val="tx1"/>
                </a:solidFill>
                <a:latin typeface="华文楷体" panose="02010600040101010101" pitchFamily="2" charset="-122"/>
                <a:ea typeface="华文楷体" panose="02010600040101010101" pitchFamily="2" charset="-122"/>
              </a:rPr>
              <a:t>人：十进制</a:t>
            </a:r>
            <a:endParaRPr lang="en-US" altLang="zh-CN" sz="2800" baseline="0" dirty="0" smtClean="0">
              <a:solidFill>
                <a:schemeClr val="tx1"/>
              </a:solidFill>
              <a:latin typeface="华文楷体" panose="02010600040101010101" pitchFamily="2" charset="-122"/>
              <a:ea typeface="华文楷体" panose="02010600040101010101" pitchFamily="2" charset="-122"/>
            </a:endParaRPr>
          </a:p>
          <a:p>
            <a:r>
              <a:rPr lang="zh-CN" altLang="en-US" sz="2800" baseline="0" dirty="0" smtClean="0">
                <a:solidFill>
                  <a:schemeClr val="tx1"/>
                </a:solidFill>
                <a:latin typeface="华文楷体" panose="02010600040101010101" pitchFamily="2" charset="-122"/>
                <a:ea typeface="华文楷体" panose="02010600040101010101" pitchFamily="2" charset="-122"/>
              </a:rPr>
              <a:t>计算机：二进制</a:t>
            </a:r>
            <a:endParaRPr lang="en-US" altLang="zh-CN" sz="2800" baseline="0" dirty="0" smtClean="0">
              <a:solidFill>
                <a:schemeClr val="tx1"/>
              </a:solidFill>
              <a:latin typeface="华文楷体" panose="02010600040101010101" pitchFamily="2" charset="-122"/>
              <a:ea typeface="华文楷体" panose="02010600040101010101" pitchFamily="2" charset="-122"/>
            </a:endParaRPr>
          </a:p>
          <a:p>
            <a:r>
              <a:rPr lang="zh-CN" altLang="en-US" sz="2800" baseline="0" dirty="0" smtClean="0">
                <a:solidFill>
                  <a:schemeClr val="tx1"/>
                </a:solidFill>
                <a:latin typeface="华文楷体" panose="02010600040101010101" pitchFamily="2" charset="-122"/>
                <a:ea typeface="华文楷体" panose="02010600040101010101" pitchFamily="2" charset="-122"/>
              </a:rPr>
              <a:t>人与计算机交互：</a:t>
            </a:r>
            <a:endParaRPr lang="en-US" altLang="zh-CN" sz="2800" baseline="0" dirty="0" smtClean="0">
              <a:solidFill>
                <a:schemeClr val="tx1"/>
              </a:solidFill>
              <a:latin typeface="华文楷体" panose="02010600040101010101" pitchFamily="2" charset="-122"/>
              <a:ea typeface="华文楷体" panose="02010600040101010101" pitchFamily="2" charset="-122"/>
            </a:endParaRPr>
          </a:p>
          <a:p>
            <a:r>
              <a:rPr lang="zh-CN" altLang="en-US" sz="2800" baseline="0" dirty="0" smtClean="0">
                <a:solidFill>
                  <a:srgbClr val="0066FF"/>
                </a:solidFill>
                <a:latin typeface="华文楷体" panose="02010600040101010101" pitchFamily="2" charset="-122"/>
                <a:ea typeface="华文楷体" panose="02010600040101010101" pitchFamily="2" charset="-122"/>
              </a:rPr>
              <a:t>十六进制，方便记忆和使用</a:t>
            </a:r>
            <a:endParaRPr lang="en-US" altLang="zh-CN" sz="2800" baseline="0" dirty="0" smtClean="0">
              <a:solidFill>
                <a:srgbClr val="0066FF"/>
              </a:solidFill>
              <a:latin typeface="华文楷体" panose="02010600040101010101" pitchFamily="2" charset="-122"/>
              <a:ea typeface="华文楷体" panose="02010600040101010101" pitchFamily="2" charset="-122"/>
            </a:endParaRPr>
          </a:p>
        </p:txBody>
      </p:sp>
      <p:sp>
        <p:nvSpPr>
          <p:cNvPr id="10" name="矩形 9"/>
          <p:cNvSpPr/>
          <p:nvPr/>
        </p:nvSpPr>
        <p:spPr>
          <a:xfrm>
            <a:off x="611559" y="2639903"/>
            <a:ext cx="4483397" cy="648072"/>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aseline="0" dirty="0" smtClean="0">
                <a:solidFill>
                  <a:schemeClr val="accent2"/>
                </a:solidFill>
                <a:latin typeface="华文楷体" panose="02010600040101010101" pitchFamily="2" charset="-122"/>
                <a:ea typeface="华文楷体" panose="02010600040101010101" pitchFamily="2" charset="-122"/>
              </a:rPr>
              <a:t>0011</a:t>
            </a:r>
            <a:r>
              <a:rPr lang="en-US" altLang="zh-CN" sz="2800" baseline="0" dirty="0" smtClean="0">
                <a:solidFill>
                  <a:schemeClr val="tx1"/>
                </a:solidFill>
                <a:latin typeface="华文楷体" panose="02010600040101010101" pitchFamily="2" charset="-122"/>
                <a:ea typeface="华文楷体" panose="02010600040101010101" pitchFamily="2" charset="-122"/>
              </a:rPr>
              <a:t>1101</a:t>
            </a:r>
            <a:r>
              <a:rPr lang="en-US" altLang="zh-CN" sz="2800" baseline="0" dirty="0" smtClean="0">
                <a:solidFill>
                  <a:srgbClr val="00B050"/>
                </a:solidFill>
                <a:latin typeface="华文楷体" panose="02010600040101010101" pitchFamily="2" charset="-122"/>
                <a:ea typeface="华文楷体" panose="02010600040101010101" pitchFamily="2" charset="-122"/>
              </a:rPr>
              <a:t>0110</a:t>
            </a:r>
            <a:r>
              <a:rPr lang="en-US" altLang="zh-CN" sz="2800" baseline="0" dirty="0" smtClean="0">
                <a:solidFill>
                  <a:schemeClr val="tx1"/>
                </a:solidFill>
                <a:latin typeface="华文楷体" panose="02010600040101010101" pitchFamily="2" charset="-122"/>
                <a:ea typeface="华文楷体" panose="02010600040101010101" pitchFamily="2" charset="-122"/>
              </a:rPr>
              <a:t>1110 </a:t>
            </a:r>
            <a:r>
              <a:rPr lang="zh-CN" altLang="en-US" sz="2800" baseline="0" dirty="0" smtClean="0">
                <a:solidFill>
                  <a:schemeClr val="tx1"/>
                </a:solidFill>
                <a:latin typeface="华文楷体" panose="02010600040101010101" pitchFamily="2" charset="-122"/>
                <a:ea typeface="华文楷体" panose="02010600040101010101" pitchFamily="2" charset="-122"/>
              </a:rPr>
              <a:t>（</a:t>
            </a:r>
            <a:r>
              <a:rPr lang="en-US" altLang="zh-CN" sz="2800" baseline="0" dirty="0" smtClean="0">
                <a:solidFill>
                  <a:schemeClr val="tx1"/>
                </a:solidFill>
                <a:latin typeface="华文楷体" panose="02010600040101010101" pitchFamily="2" charset="-122"/>
                <a:ea typeface="华文楷体" panose="02010600040101010101" pitchFamily="2" charset="-122"/>
              </a:rPr>
              <a:t>x3D6E</a:t>
            </a:r>
            <a:r>
              <a:rPr lang="zh-CN" altLang="en-US" sz="2800" baseline="0" dirty="0" smtClean="0">
                <a:solidFill>
                  <a:schemeClr val="tx1"/>
                </a:solidFill>
                <a:latin typeface="华文楷体" panose="02010600040101010101" pitchFamily="2" charset="-122"/>
                <a:ea typeface="华文楷体" panose="02010600040101010101" pitchFamily="2" charset="-122"/>
              </a:rPr>
              <a:t>）</a:t>
            </a:r>
            <a:endParaRPr lang="en-US" altLang="zh-CN" sz="2800" baseline="0" dirty="0" smtClean="0">
              <a:solidFill>
                <a:schemeClr val="tx1"/>
              </a:solidFill>
              <a:latin typeface="华文楷体" panose="02010600040101010101" pitchFamily="2" charset="-122"/>
              <a:ea typeface="华文楷体" panose="02010600040101010101" pitchFamily="2" charset="-122"/>
            </a:endParaRPr>
          </a:p>
        </p:txBody>
      </p:sp>
      <p:graphicFrame>
        <p:nvGraphicFramePr>
          <p:cNvPr id="4" name="对象 3"/>
          <p:cNvGraphicFramePr>
            <a:graphicFrameLocks noChangeAspect="1"/>
          </p:cNvGraphicFramePr>
          <p:nvPr/>
        </p:nvGraphicFramePr>
        <p:xfrm>
          <a:off x="5094957" y="1015508"/>
          <a:ext cx="3514204" cy="5124160"/>
        </p:xfrm>
        <a:graphic>
          <a:graphicData uri="http://schemas.openxmlformats.org/presentationml/2006/ole">
            <mc:AlternateContent xmlns:mc="http://schemas.openxmlformats.org/markup-compatibility/2006">
              <mc:Choice xmlns:v="urn:schemas-microsoft-com:vml" Requires="v">
                <p:oleObj spid="_x0000_s359431" name="Equation" r:id="rId1" imgW="61874400" imgH="90220800" progId="Equation.DSMT4">
                  <p:embed/>
                </p:oleObj>
              </mc:Choice>
              <mc:Fallback>
                <p:oleObj name="Equation" r:id="rId1" imgW="61874400" imgH="90220800" progId="Equation.DSMT4">
                  <p:embed/>
                  <p:pic>
                    <p:nvPicPr>
                      <p:cNvPr id="0" name="图片 359430"/>
                      <p:cNvPicPr/>
                      <p:nvPr/>
                    </p:nvPicPr>
                    <p:blipFill>
                      <a:blip r:embed="rId2"/>
                      <a:stretch>
                        <a:fillRect/>
                      </a:stretch>
                    </p:blipFill>
                    <p:spPr>
                      <a:xfrm>
                        <a:off x="5094957" y="1015508"/>
                        <a:ext cx="3514204" cy="512416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683568" y="3287975"/>
          <a:ext cx="3421062" cy="1482725"/>
        </p:xfrm>
        <a:graphic>
          <a:graphicData uri="http://schemas.openxmlformats.org/presentationml/2006/ole">
            <mc:AlternateContent xmlns:mc="http://schemas.openxmlformats.org/markup-compatibility/2006">
              <mc:Choice xmlns:v="urn:schemas-microsoft-com:vml" Requires="v">
                <p:oleObj spid="_x0000_s359432" name="Equation" r:id="rId3" imgW="39319200" imgH="17068800" progId="Equation.DSMT4">
                  <p:embed/>
                </p:oleObj>
              </mc:Choice>
              <mc:Fallback>
                <p:oleObj name="Equation" r:id="rId3" imgW="39319200" imgH="17068800" progId="Equation.DSMT4">
                  <p:embed/>
                  <p:pic>
                    <p:nvPicPr>
                      <p:cNvPr id="0" name="对象 1"/>
                      <p:cNvPicPr/>
                      <p:nvPr/>
                    </p:nvPicPr>
                    <p:blipFill>
                      <a:blip r:embed="rId4"/>
                      <a:stretch>
                        <a:fillRect/>
                      </a:stretch>
                    </p:blipFill>
                    <p:spPr>
                      <a:xfrm>
                        <a:off x="683568" y="3287975"/>
                        <a:ext cx="3421062" cy="1482725"/>
                      </a:xfrm>
                      <a:prstGeom prst="rect">
                        <a:avLst/>
                      </a:prstGeom>
                    </p:spPr>
                  </p:pic>
                </p:oleObj>
              </mc:Fallback>
            </mc:AlternateContent>
          </a:graphicData>
        </a:graphic>
      </p:graphicFrame>
      <p:graphicFrame>
        <p:nvGraphicFramePr>
          <p:cNvPr id="5" name="表格 4"/>
          <p:cNvGraphicFramePr>
            <a:graphicFrameLocks noGrp="1"/>
          </p:cNvGraphicFramePr>
          <p:nvPr/>
        </p:nvGraphicFramePr>
        <p:xfrm>
          <a:off x="179523" y="4770700"/>
          <a:ext cx="4761968" cy="1005920"/>
        </p:xfrm>
        <a:graphic>
          <a:graphicData uri="http://schemas.openxmlformats.org/drawingml/2006/table">
            <a:tbl>
              <a:tblPr firstRow="1" bandRow="1">
                <a:tableStyleId>{5C22544A-7EE6-4342-B048-85BDC9FD1C3A}</a:tableStyleId>
              </a:tblPr>
              <a:tblGrid>
                <a:gridCol w="297623"/>
                <a:gridCol w="297623"/>
                <a:gridCol w="297623"/>
                <a:gridCol w="297623"/>
                <a:gridCol w="297623"/>
                <a:gridCol w="297623"/>
                <a:gridCol w="297623"/>
                <a:gridCol w="297623"/>
                <a:gridCol w="297623"/>
                <a:gridCol w="297623"/>
                <a:gridCol w="297623"/>
                <a:gridCol w="297623"/>
                <a:gridCol w="297623"/>
                <a:gridCol w="297623"/>
                <a:gridCol w="297623"/>
                <a:gridCol w="297623"/>
              </a:tblGrid>
              <a:tr h="365840">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14</a:t>
                      </a:r>
                      <a:endParaRPr lang="zh-CN" altLang="en-US" dirty="0"/>
                    </a:p>
                  </a:txBody>
                  <a:tcPr/>
                </a:tc>
                <a:tc>
                  <a:txBody>
                    <a:bodyPr/>
                    <a:lstStyle/>
                    <a:p>
                      <a:r>
                        <a:rPr lang="en-US" altLang="zh-CN" dirty="0" smtClean="0"/>
                        <a:t>15</a:t>
                      </a:r>
                      <a:endParaRPr lang="zh-CN" altLang="en-US" dirty="0"/>
                    </a:p>
                  </a:txBody>
                  <a:tcPr/>
                </a:tc>
              </a:tr>
              <a:tr h="365840">
                <a:tc>
                  <a:txBody>
                    <a:bodyPr/>
                    <a:lstStyle/>
                    <a:p>
                      <a:r>
                        <a:rPr lang="en-US" altLang="zh-CN" dirty="0" smtClean="0"/>
                        <a:t>0</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A</a:t>
                      </a:r>
                      <a:endParaRPr lang="zh-CN" altLang="en-US" dirty="0"/>
                    </a:p>
                  </a:txBody>
                  <a:tcPr/>
                </a:tc>
                <a:tc>
                  <a:txBody>
                    <a:bodyPr/>
                    <a:lstStyle/>
                    <a:p>
                      <a:r>
                        <a:rPr lang="en-US" altLang="zh-CN" dirty="0" smtClean="0"/>
                        <a:t>B</a:t>
                      </a:r>
                      <a:endParaRPr lang="zh-CN" altLang="en-US" dirty="0"/>
                    </a:p>
                  </a:txBody>
                  <a:tcPr/>
                </a:tc>
                <a:tc>
                  <a:txBody>
                    <a:bodyPr/>
                    <a:lstStyle/>
                    <a:p>
                      <a:r>
                        <a:rPr lang="en-US" altLang="zh-CN" dirty="0" smtClean="0"/>
                        <a:t>C</a:t>
                      </a:r>
                      <a:endParaRPr lang="zh-CN" altLang="en-US" dirty="0"/>
                    </a:p>
                  </a:txBody>
                  <a:tcPr/>
                </a:tc>
                <a:tc>
                  <a:txBody>
                    <a:bodyPr/>
                    <a:lstStyle/>
                    <a:p>
                      <a:r>
                        <a:rPr lang="en-US" altLang="zh-CN" dirty="0" smtClean="0"/>
                        <a:t>D</a:t>
                      </a:r>
                      <a:endParaRPr lang="zh-CN" altLang="en-US" dirty="0"/>
                    </a:p>
                  </a:txBody>
                  <a:tcPr/>
                </a:tc>
                <a:tc>
                  <a:txBody>
                    <a:bodyPr/>
                    <a:lstStyle/>
                    <a:p>
                      <a:r>
                        <a:rPr lang="en-US" altLang="zh-CN" dirty="0" smtClean="0"/>
                        <a:t>E</a:t>
                      </a:r>
                      <a:endParaRPr lang="zh-CN" altLang="en-US" dirty="0"/>
                    </a:p>
                  </a:txBody>
                  <a:tcPr/>
                </a:tc>
                <a:tc>
                  <a:txBody>
                    <a:bodyPr/>
                    <a:lstStyle/>
                    <a:p>
                      <a:r>
                        <a:rPr lang="en-US" altLang="zh-CN" dirty="0" smtClean="0"/>
                        <a:t>F</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125760"/>
            <a:ext cx="7885113" cy="1143000"/>
          </a:xfrm>
        </p:spPr>
        <p:txBody>
          <a:bodyPr/>
          <a:lstStyle/>
          <a:p>
            <a:pPr eaLnBrk="1" hangingPunct="1"/>
            <a:r>
              <a:rPr lang="en-US" altLang="zh-CN" sz="3400" dirty="0">
                <a:solidFill>
                  <a:srgbClr val="FF3300"/>
                </a:solidFill>
                <a:latin typeface="华文楷体" panose="02010600040101010101" pitchFamily="2" charset="-122"/>
                <a:ea typeface="华文楷体" panose="02010600040101010101" pitchFamily="2" charset="-122"/>
              </a:rPr>
              <a:t>2</a:t>
            </a:r>
            <a:r>
              <a:rPr lang="zh-CN" altLang="en-US" sz="3400" b="1" dirty="0" smtClean="0">
                <a:solidFill>
                  <a:srgbClr val="FF3300"/>
                </a:solidFill>
                <a:latin typeface="华文楷体" panose="02010600040101010101" pitchFamily="2" charset="-122"/>
                <a:ea typeface="华文楷体" panose="02010600040101010101" pitchFamily="2" charset="-122"/>
              </a:rPr>
              <a:t> 进制的转换</a:t>
            </a:r>
            <a:endParaRPr lang="zh-CN" altLang="en-US" sz="3400" b="1" dirty="0" smtClean="0">
              <a:solidFill>
                <a:srgbClr val="FF3300"/>
              </a:solidFill>
              <a:latin typeface="华文楷体" panose="02010600040101010101" pitchFamily="2" charset="-122"/>
              <a:ea typeface="华文楷体" panose="02010600040101010101" pitchFamily="2" charset="-122"/>
            </a:endParaRPr>
          </a:p>
        </p:txBody>
      </p:sp>
      <p:sp>
        <p:nvSpPr>
          <p:cNvPr id="19" name="Rectangle 2"/>
          <p:cNvSpPr txBox="1">
            <a:spLocks noChangeArrowheads="1"/>
          </p:cNvSpPr>
          <p:nvPr/>
        </p:nvSpPr>
        <p:spPr>
          <a:xfrm>
            <a:off x="521251" y="1016120"/>
            <a:ext cx="7291109" cy="792088"/>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aseline="0" dirty="0" smtClean="0">
                <a:solidFill>
                  <a:srgbClr val="0066FF"/>
                </a:solidFill>
                <a:latin typeface="华文楷体" panose="02010600040101010101" pitchFamily="2" charset="-122"/>
                <a:ea typeface="华文楷体" panose="02010600040101010101" pitchFamily="2" charset="-122"/>
              </a:rPr>
              <a:t>十六进转二进制</a:t>
            </a:r>
            <a:endParaRPr lang="zh-CN" altLang="en-US" sz="2800" baseline="0" dirty="0" smtClean="0">
              <a:solidFill>
                <a:srgbClr val="0066FF"/>
              </a:solidFill>
              <a:latin typeface="华文楷体" panose="02010600040101010101" pitchFamily="2" charset="-122"/>
              <a:ea typeface="华文楷体" panose="02010600040101010101" pitchFamily="2" charset="-122"/>
            </a:endParaRPr>
          </a:p>
        </p:txBody>
      </p:sp>
      <p:sp>
        <p:nvSpPr>
          <p:cNvPr id="16" name="Rectangle 2"/>
          <p:cNvSpPr txBox="1">
            <a:spLocks noChangeArrowheads="1"/>
          </p:cNvSpPr>
          <p:nvPr/>
        </p:nvSpPr>
        <p:spPr>
          <a:xfrm>
            <a:off x="679179" y="2937854"/>
            <a:ext cx="8464821" cy="1208703"/>
          </a:xfrm>
          <a:prstGeom prst="rect">
            <a:avLst/>
          </a:prstGeom>
        </p:spPr>
        <p:txBody>
          <a:bodyPr vert="horz" rtlCol="0" anchor="ctr">
            <a:normAutofit fontScale="925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例：将十六进制补码</a:t>
            </a:r>
            <a:r>
              <a:rPr lang="en-US" altLang="zh-CN" sz="2800" b="0" baseline="0" dirty="0" smtClean="0">
                <a:solidFill>
                  <a:schemeClr val="tx1"/>
                </a:solidFill>
                <a:latin typeface="华文楷体" panose="02010600040101010101" pitchFamily="2" charset="-122"/>
                <a:ea typeface="华文楷体" panose="02010600040101010101" pitchFamily="2" charset="-122"/>
              </a:rPr>
              <a:t>xF0</a:t>
            </a:r>
            <a:r>
              <a:rPr lang="zh-CN" altLang="en-US" sz="2800" b="0" baseline="0" dirty="0" smtClean="0">
                <a:solidFill>
                  <a:schemeClr val="tx1"/>
                </a:solidFill>
                <a:latin typeface="华文楷体" panose="02010600040101010101" pitchFamily="2" charset="-122"/>
                <a:ea typeface="华文楷体" panose="02010600040101010101" pitchFamily="2" charset="-122"/>
              </a:rPr>
              <a:t>和</a:t>
            </a:r>
            <a:r>
              <a:rPr lang="en-US" altLang="zh-CN" sz="2800" b="0" baseline="0" dirty="0" smtClean="0">
                <a:solidFill>
                  <a:schemeClr val="tx1"/>
                </a:solidFill>
                <a:latin typeface="华文楷体" panose="02010600040101010101" pitchFamily="2" charset="-122"/>
                <a:ea typeface="华文楷体" panose="02010600040101010101" pitchFamily="2" charset="-122"/>
              </a:rPr>
              <a:t>x8000</a:t>
            </a:r>
            <a:r>
              <a:rPr lang="zh-CN" altLang="en-US" sz="2800" b="0" baseline="0" dirty="0" smtClean="0">
                <a:solidFill>
                  <a:schemeClr val="tx1"/>
                </a:solidFill>
                <a:latin typeface="华文楷体" panose="02010600040101010101" pitchFamily="2" charset="-122"/>
                <a:ea typeface="华文楷体" panose="02010600040101010101" pitchFamily="2" charset="-122"/>
              </a:rPr>
              <a:t>转换成十进制数</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a:solidFill>
                  <a:schemeClr val="tx1"/>
                </a:solidFill>
                <a:latin typeface="华文楷体" panose="02010600040101010101" pitchFamily="2" charset="-122"/>
                <a:ea typeface="华文楷体" panose="02010600040101010101" pitchFamily="2" charset="-122"/>
              </a:rPr>
              <a:t> </a:t>
            </a:r>
            <a:r>
              <a:rPr lang="en-US" altLang="zh-CN" sz="2800" b="0" baseline="0" dirty="0" smtClean="0">
                <a:solidFill>
                  <a:schemeClr val="tx1"/>
                </a:solidFill>
                <a:latin typeface="华文楷体" panose="02010600040101010101" pitchFamily="2" charset="-122"/>
                <a:ea typeface="华文楷体" panose="02010600040101010101" pitchFamily="2" charset="-122"/>
              </a:rPr>
              <a:t>xF0: 11110000  </a:t>
            </a:r>
            <a:r>
              <a:rPr lang="zh-CN" altLang="en-US" sz="2800" b="0" baseline="0" dirty="0" smtClean="0">
                <a:solidFill>
                  <a:schemeClr val="tx1"/>
                </a:solidFill>
                <a:latin typeface="华文楷体" panose="02010600040101010101" pitchFamily="2" charset="-122"/>
                <a:ea typeface="华文楷体" panose="02010600040101010101" pitchFamily="2" charset="-122"/>
              </a:rPr>
              <a:t>负数 取反</a:t>
            </a:r>
            <a:r>
              <a:rPr lang="en-US" altLang="zh-CN" sz="2800" b="0" baseline="0" dirty="0" smtClean="0">
                <a:solidFill>
                  <a:schemeClr val="tx1"/>
                </a:solidFill>
                <a:latin typeface="华文楷体" panose="02010600040101010101" pitchFamily="2" charset="-122"/>
                <a:ea typeface="华文楷体" panose="02010600040101010101" pitchFamily="2" charset="-122"/>
              </a:rPr>
              <a:t>+1 0001111+1=0010000 </a:t>
            </a:r>
            <a:r>
              <a:rPr lang="en-US" altLang="zh-CN" sz="2800" b="0" baseline="0" dirty="0" smtClean="0">
                <a:solidFill>
                  <a:srgbClr val="FF0000"/>
                </a:solidFill>
                <a:latin typeface="华文楷体" panose="02010600040101010101" pitchFamily="2" charset="-122"/>
                <a:ea typeface="华文楷体" panose="02010600040101010101" pitchFamily="2" charset="-122"/>
              </a:rPr>
              <a:t>-16</a:t>
            </a:r>
            <a:endParaRPr lang="en-US" altLang="zh-CN" sz="2800" b="0" baseline="0" dirty="0" smtClean="0">
              <a:solidFill>
                <a:srgbClr val="FF0000"/>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 x8000</a:t>
            </a:r>
            <a:r>
              <a:rPr lang="zh-CN" altLang="en-US" sz="2800" b="0" baseline="0" dirty="0" smtClean="0">
                <a:solidFill>
                  <a:schemeClr val="tx1"/>
                </a:solidFill>
                <a:latin typeface="华文楷体" panose="02010600040101010101" pitchFamily="2" charset="-122"/>
                <a:ea typeface="华文楷体" panose="02010600040101010101" pitchFamily="2" charset="-122"/>
              </a:rPr>
              <a:t>：</a:t>
            </a:r>
            <a:r>
              <a:rPr lang="en-US" altLang="zh-CN" sz="2800" b="0" baseline="0" dirty="0" smtClean="0">
                <a:solidFill>
                  <a:schemeClr val="tx1"/>
                </a:solidFill>
                <a:latin typeface="华文楷体" panose="02010600040101010101" pitchFamily="2" charset="-122"/>
                <a:ea typeface="华文楷体" panose="02010600040101010101" pitchFamily="2" charset="-122"/>
              </a:rPr>
              <a:t>1000 0000 0000 0000  -2^15</a:t>
            </a:r>
            <a:r>
              <a:rPr lang="en-US" altLang="zh-CN" sz="2800" b="0" baseline="0" dirty="0" smtClean="0">
                <a:solidFill>
                  <a:srgbClr val="FF0000"/>
                </a:solidFill>
                <a:latin typeface="华文楷体" panose="02010600040101010101" pitchFamily="2" charset="-122"/>
                <a:ea typeface="华文楷体" panose="02010600040101010101" pitchFamily="2" charset="-122"/>
              </a:rPr>
              <a:t>=-32678</a:t>
            </a:r>
            <a:endParaRPr lang="en-US" altLang="zh-CN" sz="2800" b="0" baseline="0" dirty="0" smtClean="0">
              <a:solidFill>
                <a:srgbClr val="FF0000"/>
              </a:solidFill>
              <a:latin typeface="华文楷体" panose="02010600040101010101" pitchFamily="2" charset="-122"/>
              <a:ea typeface="华文楷体" panose="02010600040101010101" pitchFamily="2" charset="-122"/>
            </a:endParaRPr>
          </a:p>
        </p:txBody>
      </p:sp>
      <p:sp>
        <p:nvSpPr>
          <p:cNvPr id="10" name="Rectangle 2"/>
          <p:cNvSpPr txBox="1">
            <a:spLocks noChangeArrowheads="1"/>
          </p:cNvSpPr>
          <p:nvPr/>
        </p:nvSpPr>
        <p:spPr>
          <a:xfrm>
            <a:off x="679179" y="1700808"/>
            <a:ext cx="8464821" cy="1208703"/>
          </a:xfrm>
          <a:prstGeom prst="rect">
            <a:avLst/>
          </a:prstGeom>
        </p:spPr>
        <p:txBody>
          <a:bodyPr vert="horz" rtlCol="0" anchor="ctr">
            <a:normAutofit fontScale="925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例：将十六进制数</a:t>
            </a:r>
            <a:r>
              <a:rPr lang="en-US" altLang="zh-CN" sz="2800" b="0" baseline="0" dirty="0" smtClean="0">
                <a:solidFill>
                  <a:schemeClr val="tx1"/>
                </a:solidFill>
                <a:latin typeface="华文楷体" panose="02010600040101010101" pitchFamily="2" charset="-122"/>
                <a:ea typeface="华文楷体" panose="02010600040101010101" pitchFamily="2" charset="-122"/>
              </a:rPr>
              <a:t>x0F1E2D</a:t>
            </a:r>
            <a:r>
              <a:rPr lang="zh-CN" altLang="en-US" sz="2800" b="0" baseline="0" dirty="0" smtClean="0">
                <a:solidFill>
                  <a:schemeClr val="tx1"/>
                </a:solidFill>
                <a:latin typeface="华文楷体" panose="02010600040101010101" pitchFamily="2" charset="-122"/>
                <a:ea typeface="华文楷体" panose="02010600040101010101" pitchFamily="2" charset="-122"/>
              </a:rPr>
              <a:t>转换成二进制表示</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a:solidFill>
                  <a:schemeClr val="tx1"/>
                </a:solidFill>
                <a:latin typeface="华文楷体" panose="02010600040101010101" pitchFamily="2" charset="-122"/>
                <a:ea typeface="华文楷体" panose="02010600040101010101" pitchFamily="2" charset="-122"/>
              </a:rPr>
              <a:t> </a:t>
            </a:r>
            <a:r>
              <a:rPr lang="en-US" altLang="zh-CN" sz="2800" b="0" baseline="0" dirty="0" smtClean="0">
                <a:solidFill>
                  <a:schemeClr val="tx1"/>
                </a:solidFill>
                <a:latin typeface="华文楷体" panose="02010600040101010101" pitchFamily="2" charset="-122"/>
                <a:ea typeface="华文楷体" panose="02010600040101010101" pitchFamily="2" charset="-122"/>
              </a:rPr>
              <a:t> 0:0000   F:1111   1:0001   E:1110  2:0010  D:1101</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a:solidFill>
                  <a:schemeClr val="tx1"/>
                </a:solidFill>
                <a:latin typeface="华文楷体" panose="02010600040101010101" pitchFamily="2" charset="-122"/>
                <a:ea typeface="华文楷体" panose="02010600040101010101" pitchFamily="2" charset="-122"/>
              </a:rPr>
              <a:t> </a:t>
            </a:r>
            <a:r>
              <a:rPr lang="en-US" altLang="zh-CN" sz="2800" b="0" baseline="0" dirty="0" smtClean="0">
                <a:solidFill>
                  <a:schemeClr val="tx1"/>
                </a:solidFill>
                <a:latin typeface="华文楷体" panose="02010600040101010101" pitchFamily="2" charset="-122"/>
                <a:ea typeface="华文楷体" panose="02010600040101010101" pitchFamily="2" charset="-122"/>
              </a:rPr>
              <a:t> </a:t>
            </a:r>
            <a:r>
              <a:rPr lang="en-US" altLang="zh-CN" sz="2800" b="0" baseline="0" dirty="0" smtClean="0">
                <a:solidFill>
                  <a:srgbClr val="FF0000"/>
                </a:solidFill>
                <a:latin typeface="华文楷体" panose="02010600040101010101" pitchFamily="2" charset="-122"/>
                <a:ea typeface="华文楷体" panose="02010600040101010101" pitchFamily="2" charset="-122"/>
              </a:rPr>
              <a:t>0000 1111 0001 1110 0010 1101</a:t>
            </a:r>
            <a:endParaRPr lang="en-US" altLang="zh-CN" sz="2800" b="0" baseline="0" dirty="0" smtClean="0">
              <a:solidFill>
                <a:srgbClr val="FF0000"/>
              </a:solidFill>
              <a:latin typeface="华文楷体" panose="02010600040101010101" pitchFamily="2" charset="-122"/>
              <a:ea typeface="华文楷体" panose="02010600040101010101" pitchFamily="2" charset="-122"/>
            </a:endParaRPr>
          </a:p>
        </p:txBody>
      </p:sp>
      <p:sp>
        <p:nvSpPr>
          <p:cNvPr id="12" name="Rectangle 2"/>
          <p:cNvSpPr txBox="1">
            <a:spLocks noChangeArrowheads="1"/>
          </p:cNvSpPr>
          <p:nvPr/>
        </p:nvSpPr>
        <p:spPr>
          <a:xfrm>
            <a:off x="679178" y="4221088"/>
            <a:ext cx="8464821" cy="1208703"/>
          </a:xfrm>
          <a:prstGeom prst="rect">
            <a:avLst/>
          </a:prstGeom>
        </p:spPr>
        <p:txBody>
          <a:bodyPr vert="horz" rtlCol="0" anchor="ctr">
            <a:normAutofit fontScale="85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例：将十进制数</a:t>
            </a:r>
            <a:r>
              <a:rPr lang="en-US" altLang="zh-CN" sz="2800" b="0" baseline="0" dirty="0" smtClean="0">
                <a:solidFill>
                  <a:schemeClr val="tx1"/>
                </a:solidFill>
                <a:latin typeface="华文楷体" panose="02010600040101010101" pitchFamily="2" charset="-122"/>
                <a:ea typeface="华文楷体" panose="02010600040101010101" pitchFamily="2" charset="-122"/>
              </a:rPr>
              <a:t>256</a:t>
            </a:r>
            <a:r>
              <a:rPr lang="zh-CN" altLang="en-US" sz="2800" b="0" baseline="0" dirty="0" smtClean="0">
                <a:solidFill>
                  <a:schemeClr val="tx1"/>
                </a:solidFill>
                <a:latin typeface="华文楷体" panose="02010600040101010101" pitchFamily="2" charset="-122"/>
                <a:ea typeface="华文楷体" panose="02010600040101010101" pitchFamily="2" charset="-122"/>
              </a:rPr>
              <a:t>和</a:t>
            </a:r>
            <a:r>
              <a:rPr lang="en-US" altLang="zh-CN" sz="2800" b="0" baseline="0" dirty="0" smtClean="0">
                <a:solidFill>
                  <a:schemeClr val="tx1"/>
                </a:solidFill>
                <a:latin typeface="华文楷体" panose="02010600040101010101" pitchFamily="2" charset="-122"/>
                <a:ea typeface="华文楷体" panose="02010600040101010101" pitchFamily="2" charset="-122"/>
              </a:rPr>
              <a:t>-44</a:t>
            </a:r>
            <a:r>
              <a:rPr lang="zh-CN" altLang="en-US" sz="2800" b="0" baseline="0" dirty="0" smtClean="0">
                <a:solidFill>
                  <a:schemeClr val="tx1"/>
                </a:solidFill>
                <a:latin typeface="华文楷体" panose="02010600040101010101" pitchFamily="2" charset="-122"/>
                <a:ea typeface="华文楷体" panose="02010600040101010101" pitchFamily="2" charset="-122"/>
              </a:rPr>
              <a:t>转换成二进制补码及其十六进制表示</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a:solidFill>
                  <a:schemeClr val="tx1"/>
                </a:solidFill>
                <a:latin typeface="华文楷体" panose="02010600040101010101" pitchFamily="2" charset="-122"/>
                <a:ea typeface="华文楷体" panose="02010600040101010101" pitchFamily="2" charset="-122"/>
              </a:rPr>
              <a:t> </a:t>
            </a:r>
            <a:r>
              <a:rPr lang="en-US" altLang="zh-CN" sz="2800" b="0" baseline="0" dirty="0" smtClean="0">
                <a:solidFill>
                  <a:schemeClr val="tx1"/>
                </a:solidFill>
                <a:latin typeface="华文楷体" panose="02010600040101010101" pitchFamily="2" charset="-122"/>
                <a:ea typeface="华文楷体" panose="02010600040101010101" pitchFamily="2" charset="-122"/>
              </a:rPr>
              <a:t>256: 0001 0000 0000  </a:t>
            </a:r>
            <a:r>
              <a:rPr lang="en-US" altLang="zh-CN" sz="2800" b="0" baseline="0" dirty="0" smtClean="0">
                <a:solidFill>
                  <a:srgbClr val="FF0000"/>
                </a:solidFill>
                <a:latin typeface="华文楷体" panose="02010600040101010101" pitchFamily="2" charset="-122"/>
                <a:ea typeface="华文楷体" panose="02010600040101010101" pitchFamily="2" charset="-122"/>
              </a:rPr>
              <a:t>x100</a:t>
            </a:r>
            <a:endParaRPr lang="en-US" altLang="zh-CN" sz="2800" b="0" baseline="0" dirty="0" smtClean="0">
              <a:solidFill>
                <a:srgbClr val="FF0000"/>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 -44: 1101 0100   </a:t>
            </a:r>
            <a:r>
              <a:rPr lang="en-US" altLang="zh-CN" sz="2800" b="0" baseline="0" dirty="0" smtClean="0">
                <a:solidFill>
                  <a:srgbClr val="FF0000"/>
                </a:solidFill>
                <a:latin typeface="华文楷体" panose="02010600040101010101" pitchFamily="2" charset="-122"/>
                <a:ea typeface="华文楷体" panose="02010600040101010101" pitchFamily="2" charset="-122"/>
              </a:rPr>
              <a:t>xD4</a:t>
            </a:r>
            <a:endParaRPr lang="en-US" altLang="zh-CN" sz="2800" b="0" baseline="0" dirty="0" smtClean="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50825" y="188913"/>
            <a:ext cx="7561263" cy="1143000"/>
          </a:xfrm>
        </p:spPr>
        <p:txBody>
          <a:bodyPr/>
          <a:lstStyle/>
          <a:p>
            <a:pPr eaLnBrk="1" hangingPunct="1"/>
            <a:r>
              <a:rPr lang="zh-CN" altLang="en-US" b="1" dirty="0" smtClean="0">
                <a:solidFill>
                  <a:srgbClr val="FF3300"/>
                </a:solidFill>
                <a:ea typeface="华文楷体" panose="02010600040101010101" pitchFamily="2" charset="-122"/>
              </a:rPr>
              <a:t>数据表示</a:t>
            </a:r>
            <a:endParaRPr lang="zh-CN" altLang="en-US" b="1" dirty="0" smtClean="0">
              <a:solidFill>
                <a:srgbClr val="FF3300"/>
              </a:solidFill>
              <a:ea typeface="华文楷体" panose="02010600040101010101" pitchFamily="2" charset="-122"/>
            </a:endParaRPr>
          </a:p>
        </p:txBody>
      </p:sp>
      <p:sp>
        <p:nvSpPr>
          <p:cNvPr id="7171" name="Rectangle 3"/>
          <p:cNvSpPr>
            <a:spLocks noGrp="1" noChangeArrowheads="1"/>
          </p:cNvSpPr>
          <p:nvPr>
            <p:ph type="body" idx="1"/>
          </p:nvPr>
        </p:nvSpPr>
        <p:spPr>
          <a:xfrm>
            <a:off x="503238" y="1700213"/>
            <a:ext cx="8640762" cy="4997450"/>
          </a:xfrm>
        </p:spPr>
        <p:txBody>
          <a:bodyPr/>
          <a:lstStyle/>
          <a:p>
            <a:pPr eaLnBrk="1" hangingPunct="1"/>
            <a:r>
              <a:rPr lang="zh-CN" altLang="en-US" sz="2800" b="1" dirty="0" smtClean="0">
                <a:ea typeface="华文楷体" panose="02010600040101010101" pitchFamily="2" charset="-122"/>
              </a:rPr>
              <a:t>计算机的基本功能是</a:t>
            </a:r>
            <a:r>
              <a:rPr lang="zh-CN" altLang="en-US" sz="2800" b="1" dirty="0" smtClean="0">
                <a:solidFill>
                  <a:srgbClr val="FF0000"/>
                </a:solidFill>
                <a:ea typeface="华文楷体" panose="02010600040101010101" pitchFamily="2" charset="-122"/>
              </a:rPr>
              <a:t>进行数值运算</a:t>
            </a:r>
            <a:r>
              <a:rPr lang="zh-CN" altLang="en-US" sz="2800" b="1" dirty="0" smtClean="0">
                <a:ea typeface="华文楷体" panose="02010600040101010101" pitchFamily="2" charset="-122"/>
              </a:rPr>
              <a:t>以及对</a:t>
            </a:r>
            <a:r>
              <a:rPr lang="zh-CN" altLang="en-US" sz="2800" b="1" dirty="0" smtClean="0">
                <a:solidFill>
                  <a:srgbClr val="FF0000"/>
                </a:solidFill>
                <a:ea typeface="华文楷体" panose="02010600040101010101" pitchFamily="2" charset="-122"/>
              </a:rPr>
              <a:t>信息进行加工处理</a:t>
            </a:r>
            <a:r>
              <a:rPr lang="zh-CN" altLang="en-US" sz="2800" b="1" dirty="0" smtClean="0">
                <a:ea typeface="华文楷体" panose="02010600040101010101" pitchFamily="2" charset="-122"/>
              </a:rPr>
              <a:t>。在计算机内部，各种数值和信息都采用了</a:t>
            </a:r>
            <a:r>
              <a:rPr lang="zh-CN" altLang="en-US" sz="2800" b="1" dirty="0" smtClean="0">
                <a:solidFill>
                  <a:srgbClr val="FF0000"/>
                </a:solidFill>
                <a:ea typeface="华文楷体" panose="02010600040101010101" pitchFamily="2" charset="-122"/>
              </a:rPr>
              <a:t>数字化编码</a:t>
            </a:r>
            <a:r>
              <a:rPr lang="zh-CN" altLang="en-US" sz="2800" b="1" dirty="0" smtClean="0">
                <a:ea typeface="华文楷体" panose="02010600040101010101" pitchFamily="2" charset="-122"/>
              </a:rPr>
              <a:t>，即用最简单的二进制数码来表示。</a:t>
            </a:r>
            <a:endParaRPr lang="zh-CN" altLang="en-US" sz="2800" b="1" dirty="0" smtClean="0">
              <a:ea typeface="华文楷体" panose="02010600040101010101" pitchFamily="2" charset="-122"/>
            </a:endParaRPr>
          </a:p>
          <a:p>
            <a:pPr eaLnBrk="1" hangingPunct="1"/>
            <a:r>
              <a:rPr lang="zh-CN" altLang="en-US" sz="2800" b="1" dirty="0" smtClean="0">
                <a:ea typeface="华文楷体" panose="02010600040101010101" pitchFamily="2" charset="-122"/>
              </a:rPr>
              <a:t>本讲主要介绍常用的进位计数制、二进制运算、无符号数和带符号数的表示方法、数的定点与浮点表示方法、常见信息的编码方法等。</a:t>
            </a:r>
            <a:endParaRPr lang="zh-CN" altLang="en-US" sz="2800" b="1" dirty="0" smtClean="0">
              <a:ea typeface="华文楷体" panose="02010600040101010101" pitchFamily="2" charset="-122"/>
            </a:endParaRPr>
          </a:p>
          <a:p>
            <a:pPr eaLnBrk="1" hangingPunct="1"/>
            <a:r>
              <a:rPr lang="zh-CN" altLang="en-US" sz="2800" b="1" dirty="0" smtClean="0">
                <a:ea typeface="华文楷体" panose="02010600040101010101" pitchFamily="2" charset="-122"/>
              </a:rPr>
              <a:t>熟悉和掌握本章的内容是进行</a:t>
            </a:r>
            <a:r>
              <a:rPr lang="zh-CN" altLang="en-US" sz="2800" b="1" dirty="0" smtClean="0">
                <a:solidFill>
                  <a:srgbClr val="0066FF"/>
                </a:solidFill>
                <a:ea typeface="华文楷体" panose="02010600040101010101" pitchFamily="2" charset="-122"/>
              </a:rPr>
              <a:t>运算器设计的基础和学习计算机系统原理的最基本要求。</a:t>
            </a:r>
            <a:endParaRPr lang="zh-CN" altLang="en-US" sz="2800" b="1" dirty="0" smtClean="0">
              <a:solidFill>
                <a:srgbClr val="0066FF"/>
              </a:solidFill>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125760"/>
            <a:ext cx="7885113" cy="1143000"/>
          </a:xfrm>
        </p:spPr>
        <p:txBody>
          <a:bodyPr/>
          <a:lstStyle/>
          <a:p>
            <a:pPr eaLnBrk="1" hangingPunct="1"/>
            <a:r>
              <a:rPr lang="en-US" altLang="zh-CN" sz="3400" dirty="0">
                <a:solidFill>
                  <a:srgbClr val="FF3300"/>
                </a:solidFill>
                <a:latin typeface="华文楷体" panose="02010600040101010101" pitchFamily="2" charset="-122"/>
                <a:ea typeface="华文楷体" panose="02010600040101010101" pitchFamily="2" charset="-122"/>
              </a:rPr>
              <a:t>3</a:t>
            </a:r>
            <a:r>
              <a:rPr lang="zh-CN" altLang="en-US" sz="3400" b="1" dirty="0" smtClean="0">
                <a:solidFill>
                  <a:srgbClr val="FF3300"/>
                </a:solidFill>
                <a:latin typeface="华文楷体" panose="02010600040101010101" pitchFamily="2" charset="-122"/>
                <a:ea typeface="华文楷体" panose="02010600040101010101" pitchFamily="2" charset="-122"/>
              </a:rPr>
              <a:t> </a:t>
            </a:r>
            <a:r>
              <a:rPr lang="en-US" altLang="zh-CN" sz="3400" b="1" dirty="0" smtClean="0">
                <a:solidFill>
                  <a:srgbClr val="FF3300"/>
                </a:solidFill>
                <a:latin typeface="华文楷体" panose="02010600040101010101" pitchFamily="2" charset="-122"/>
                <a:ea typeface="华文楷体" panose="02010600040101010101" pitchFamily="2" charset="-122"/>
              </a:rPr>
              <a:t>bit </a:t>
            </a:r>
            <a:r>
              <a:rPr lang="zh-CN" altLang="en-US" sz="3400" b="1" dirty="0" smtClean="0">
                <a:solidFill>
                  <a:srgbClr val="FF3300"/>
                </a:solidFill>
                <a:latin typeface="华文楷体" panose="02010600040101010101" pitchFamily="2" charset="-122"/>
                <a:ea typeface="华文楷体" panose="02010600040101010101" pitchFamily="2" charset="-122"/>
              </a:rPr>
              <a:t>算术运算</a:t>
            </a:r>
            <a:r>
              <a:rPr lang="en-US" altLang="zh-CN" sz="3400" b="1" dirty="0" smtClean="0">
                <a:solidFill>
                  <a:srgbClr val="FF3300"/>
                </a:solidFill>
                <a:latin typeface="华文楷体" panose="02010600040101010101" pitchFamily="2" charset="-122"/>
                <a:ea typeface="华文楷体" panose="02010600040101010101" pitchFamily="2" charset="-122"/>
              </a:rPr>
              <a:t>/</a:t>
            </a:r>
            <a:r>
              <a:rPr lang="zh-CN" altLang="en-US" sz="3400" b="1" dirty="0" smtClean="0">
                <a:solidFill>
                  <a:schemeClr val="bg1">
                    <a:lumMod val="95000"/>
                  </a:schemeClr>
                </a:solidFill>
                <a:latin typeface="华文楷体" panose="02010600040101010101" pitchFamily="2" charset="-122"/>
                <a:ea typeface="华文楷体" panose="02010600040101010101" pitchFamily="2" charset="-122"/>
              </a:rPr>
              <a:t>逻辑运算</a:t>
            </a:r>
            <a:endParaRPr lang="zh-CN" altLang="en-US" sz="3400" b="1" dirty="0" smtClean="0">
              <a:solidFill>
                <a:schemeClr val="bg1">
                  <a:lumMod val="95000"/>
                </a:schemeClr>
              </a:solidFill>
              <a:latin typeface="华文楷体" panose="02010600040101010101" pitchFamily="2" charset="-122"/>
              <a:ea typeface="华文楷体" panose="02010600040101010101" pitchFamily="2" charset="-122"/>
            </a:endParaRPr>
          </a:p>
        </p:txBody>
      </p:sp>
      <p:sp>
        <p:nvSpPr>
          <p:cNvPr id="2" name="矩形 1"/>
          <p:cNvSpPr/>
          <p:nvPr/>
        </p:nvSpPr>
        <p:spPr>
          <a:xfrm>
            <a:off x="467360" y="1015365"/>
            <a:ext cx="8641080" cy="12839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aseline="0" dirty="0" smtClean="0">
                <a:solidFill>
                  <a:schemeClr val="tx1"/>
                </a:solidFill>
                <a:latin typeface="华文楷体" panose="02010600040101010101" pitchFamily="2" charset="-122"/>
                <a:ea typeface="华文楷体" panose="02010600040101010101" pitchFamily="2" charset="-122"/>
              </a:rPr>
              <a:t>二进制加法运算：按位对齐相加，满二进一</a:t>
            </a:r>
            <a:endParaRPr lang="en-US" altLang="zh-CN" sz="2800" baseline="0" dirty="0" smtClean="0">
              <a:solidFill>
                <a:schemeClr val="tx1"/>
              </a:solidFill>
              <a:latin typeface="华文楷体" panose="02010600040101010101" pitchFamily="2" charset="-122"/>
              <a:ea typeface="华文楷体" panose="02010600040101010101" pitchFamily="2" charset="-122"/>
            </a:endParaRPr>
          </a:p>
          <a:p>
            <a:r>
              <a:rPr lang="zh-CN" altLang="en-US" sz="2800" baseline="0" dirty="0" smtClean="0">
                <a:solidFill>
                  <a:schemeClr val="tx1"/>
                </a:solidFill>
                <a:latin typeface="华文楷体" panose="02010600040101010101" pitchFamily="2" charset="-122"/>
                <a:ea typeface="华文楷体" panose="02010600040101010101" pitchFamily="2" charset="-122"/>
              </a:rPr>
              <a:t>二进制减法运算可以转化加法运算</a:t>
            </a:r>
            <a:endParaRPr lang="en-US" altLang="zh-CN" sz="2800" baseline="0" dirty="0" smtClean="0">
              <a:solidFill>
                <a:schemeClr val="tx1"/>
              </a:solidFill>
              <a:latin typeface="华文楷体" panose="02010600040101010101" pitchFamily="2" charset="-122"/>
              <a:ea typeface="华文楷体" panose="02010600040101010101" pitchFamily="2" charset="-122"/>
            </a:endParaRPr>
          </a:p>
        </p:txBody>
      </p:sp>
      <p:sp>
        <p:nvSpPr>
          <p:cNvPr id="3" name="Rectangle 2"/>
          <p:cNvSpPr txBox="1">
            <a:spLocks noChangeArrowheads="1"/>
          </p:cNvSpPr>
          <p:nvPr/>
        </p:nvSpPr>
        <p:spPr>
          <a:xfrm>
            <a:off x="467360" y="2299335"/>
            <a:ext cx="8464550" cy="1610360"/>
          </a:xfrm>
          <a:prstGeom prst="rect">
            <a:avLst/>
          </a:prstGeom>
        </p:spPr>
        <p:txBody>
          <a:bodyPr vert="horz" rtlCol="0" anchor="ctr">
            <a:normAutofit fontScale="8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例：</a:t>
            </a:r>
            <a:r>
              <a:rPr lang="zh-CN" sz="2800" b="0" baseline="0" dirty="0" smtClean="0">
                <a:solidFill>
                  <a:schemeClr val="tx1"/>
                </a:solidFill>
                <a:latin typeface="华文楷体" panose="02010600040101010101" pitchFamily="2" charset="-122"/>
                <a:ea typeface="华文楷体" panose="02010600040101010101" pitchFamily="2" charset="-122"/>
              </a:rPr>
              <a:t>计算</a:t>
            </a:r>
            <a:r>
              <a:rPr lang="en-US" altLang="zh-CN" sz="2800" b="0" baseline="0" dirty="0" smtClean="0">
                <a:solidFill>
                  <a:schemeClr val="tx1"/>
                </a:solidFill>
                <a:latin typeface="华文楷体" panose="02010600040101010101" pitchFamily="2" charset="-122"/>
                <a:ea typeface="华文楷体" panose="02010600040101010101" pitchFamily="2" charset="-122"/>
              </a:rPr>
              <a:t>11+3</a:t>
            </a:r>
            <a:r>
              <a:rPr lang="zh-CN" altLang="en-US" sz="2800" b="0" baseline="0" dirty="0" smtClean="0">
                <a:solidFill>
                  <a:schemeClr val="tx1"/>
                </a:solidFill>
                <a:latin typeface="华文楷体" panose="02010600040101010101" pitchFamily="2" charset="-122"/>
                <a:ea typeface="华文楷体" panose="02010600040101010101" pitchFamily="2" charset="-122"/>
              </a:rPr>
              <a:t>的值是多少？二进制用</a:t>
            </a:r>
            <a:r>
              <a:rPr lang="en-US" altLang="zh-CN" sz="2800" b="0" baseline="0" dirty="0" smtClean="0">
                <a:solidFill>
                  <a:schemeClr val="tx1"/>
                </a:solidFill>
                <a:latin typeface="华文楷体" panose="02010600040101010101" pitchFamily="2" charset="-122"/>
                <a:ea typeface="华文楷体" panose="02010600040101010101" pitchFamily="2" charset="-122"/>
              </a:rPr>
              <a:t>5-bit</a:t>
            </a:r>
            <a:r>
              <a:rPr lang="zh-CN" altLang="en-US" sz="2800" b="0" baseline="0" dirty="0" smtClean="0">
                <a:solidFill>
                  <a:schemeClr val="tx1"/>
                </a:solidFill>
                <a:latin typeface="华文楷体" panose="02010600040101010101" pitchFamily="2" charset="-122"/>
                <a:ea typeface="华文楷体" panose="02010600040101010101" pitchFamily="2" charset="-122"/>
              </a:rPr>
              <a:t>表示</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a:solidFill>
                  <a:schemeClr val="tx1"/>
                </a:solidFill>
                <a:latin typeface="华文楷体" panose="02010600040101010101" pitchFamily="2" charset="-122"/>
                <a:ea typeface="华文楷体" panose="02010600040101010101" pitchFamily="2" charset="-122"/>
              </a:rPr>
              <a:t> </a:t>
            </a:r>
            <a:r>
              <a:rPr lang="en-US" altLang="zh-CN" sz="2800" b="0" baseline="0" dirty="0" smtClean="0">
                <a:solidFill>
                  <a:schemeClr val="tx1"/>
                </a:solidFill>
                <a:latin typeface="华文楷体" panose="02010600040101010101" pitchFamily="2" charset="-122"/>
                <a:ea typeface="华文楷体" panose="02010600040101010101" pitchFamily="2" charset="-122"/>
              </a:rPr>
              <a:t> 11:01011</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    3:00011</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14:  </a:t>
            </a:r>
            <a:r>
              <a:rPr lang="en-US" altLang="zh-CN" sz="2800" b="0" baseline="0" dirty="0" smtClean="0">
                <a:solidFill>
                  <a:srgbClr val="FF0000"/>
                </a:solidFill>
                <a:latin typeface="华文楷体" panose="02010600040101010101" pitchFamily="2" charset="-122"/>
                <a:ea typeface="华文楷体" panose="02010600040101010101" pitchFamily="2" charset="-122"/>
              </a:rPr>
              <a:t>01110</a:t>
            </a:r>
            <a:endParaRPr lang="en-US" altLang="zh-CN" sz="2800" b="0" baseline="0" dirty="0" smtClean="0">
              <a:solidFill>
                <a:srgbClr val="FF0000"/>
              </a:solidFill>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a:xfrm>
            <a:off x="594360" y="4220845"/>
            <a:ext cx="8464550" cy="1610360"/>
          </a:xfrm>
          <a:prstGeom prst="rect">
            <a:avLst/>
          </a:prstGeom>
        </p:spPr>
        <p:txBody>
          <a:bodyPr vert="horz" rtlCol="0" anchor="ctr">
            <a:normAutofit fontScale="8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例：</a:t>
            </a:r>
            <a:r>
              <a:rPr lang="zh-CN" sz="2800" b="0" baseline="0" dirty="0" smtClean="0">
                <a:solidFill>
                  <a:schemeClr val="tx1"/>
                </a:solidFill>
                <a:latin typeface="华文楷体" panose="02010600040101010101" pitchFamily="2" charset="-122"/>
                <a:ea typeface="华文楷体" panose="02010600040101010101" pitchFamily="2" charset="-122"/>
              </a:rPr>
              <a:t>计算</a:t>
            </a:r>
            <a:r>
              <a:rPr lang="en-US" altLang="zh-CN" sz="2800" b="0" baseline="0" dirty="0" smtClean="0">
                <a:solidFill>
                  <a:schemeClr val="tx1"/>
                </a:solidFill>
                <a:latin typeface="华文楷体" panose="02010600040101010101" pitchFamily="2" charset="-122"/>
                <a:ea typeface="华文楷体" panose="02010600040101010101" pitchFamily="2" charset="-122"/>
              </a:rPr>
              <a:t>14-9</a:t>
            </a:r>
            <a:r>
              <a:rPr lang="zh-CN" altLang="en-US" sz="2800" b="0" baseline="0" dirty="0" smtClean="0">
                <a:solidFill>
                  <a:schemeClr val="tx1"/>
                </a:solidFill>
                <a:latin typeface="华文楷体" panose="02010600040101010101" pitchFamily="2" charset="-122"/>
                <a:ea typeface="华文楷体" panose="02010600040101010101" pitchFamily="2" charset="-122"/>
              </a:rPr>
              <a:t>的值是多少？二进制用</a:t>
            </a:r>
            <a:r>
              <a:rPr lang="en-US" altLang="zh-CN" sz="2800" b="0" baseline="0" dirty="0" smtClean="0">
                <a:solidFill>
                  <a:schemeClr val="tx1"/>
                </a:solidFill>
                <a:latin typeface="华文楷体" panose="02010600040101010101" pitchFamily="2" charset="-122"/>
                <a:ea typeface="华文楷体" panose="02010600040101010101" pitchFamily="2" charset="-122"/>
              </a:rPr>
              <a:t>5-bit</a:t>
            </a:r>
            <a:r>
              <a:rPr lang="zh-CN" altLang="en-US" sz="2800" b="0" baseline="0" dirty="0" smtClean="0">
                <a:solidFill>
                  <a:schemeClr val="tx1"/>
                </a:solidFill>
                <a:latin typeface="华文楷体" panose="02010600040101010101" pitchFamily="2" charset="-122"/>
                <a:ea typeface="华文楷体" panose="02010600040101010101" pitchFamily="2" charset="-122"/>
              </a:rPr>
              <a:t>表示</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a:solidFill>
                  <a:schemeClr val="tx1"/>
                </a:solidFill>
                <a:latin typeface="华文楷体" panose="02010600040101010101" pitchFamily="2" charset="-122"/>
                <a:ea typeface="华文楷体" panose="02010600040101010101" pitchFamily="2" charset="-122"/>
              </a:rPr>
              <a:t> </a:t>
            </a:r>
            <a:r>
              <a:rPr lang="en-US" altLang="zh-CN" sz="2800" b="0" baseline="0" dirty="0" smtClean="0">
                <a:solidFill>
                  <a:schemeClr val="tx1"/>
                </a:solidFill>
                <a:latin typeface="华文楷体" panose="02010600040101010101" pitchFamily="2" charset="-122"/>
                <a:ea typeface="华文楷体" panose="02010600040101010101" pitchFamily="2" charset="-122"/>
              </a:rPr>
              <a:t> 14:01110        14: 01110</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    9:01001        -9: 10111</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   -9:10111         5: </a:t>
            </a:r>
            <a:r>
              <a:rPr lang="en-US" altLang="zh-CN" sz="2800" b="0" baseline="0" dirty="0" smtClean="0">
                <a:solidFill>
                  <a:srgbClr val="FF0000"/>
                </a:solidFill>
                <a:latin typeface="华文楷体" panose="02010600040101010101" pitchFamily="2" charset="-122"/>
                <a:ea typeface="华文楷体" panose="02010600040101010101" pitchFamily="2" charset="-122"/>
              </a:rPr>
              <a:t>00101</a:t>
            </a:r>
            <a:endParaRPr lang="en-US" altLang="zh-CN" sz="2800" b="0" baseline="0" dirty="0" smtClean="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125760"/>
            <a:ext cx="7885113" cy="1143000"/>
          </a:xfrm>
        </p:spPr>
        <p:txBody>
          <a:bodyPr/>
          <a:lstStyle/>
          <a:p>
            <a:pPr eaLnBrk="1" hangingPunct="1"/>
            <a:r>
              <a:rPr lang="en-US" altLang="zh-CN" sz="3400" dirty="0">
                <a:solidFill>
                  <a:srgbClr val="FF3300"/>
                </a:solidFill>
                <a:latin typeface="华文楷体" panose="02010600040101010101" pitchFamily="2" charset="-122"/>
                <a:ea typeface="华文楷体" panose="02010600040101010101" pitchFamily="2" charset="-122"/>
              </a:rPr>
              <a:t>3</a:t>
            </a:r>
            <a:r>
              <a:rPr lang="zh-CN" altLang="en-US" sz="3400" b="1" dirty="0" smtClean="0">
                <a:solidFill>
                  <a:srgbClr val="FF3300"/>
                </a:solidFill>
                <a:latin typeface="华文楷体" panose="02010600040101010101" pitchFamily="2" charset="-122"/>
                <a:ea typeface="华文楷体" panose="02010600040101010101" pitchFamily="2" charset="-122"/>
              </a:rPr>
              <a:t> </a:t>
            </a:r>
            <a:r>
              <a:rPr lang="en-US" altLang="zh-CN" sz="3400" b="1" dirty="0" smtClean="0">
                <a:solidFill>
                  <a:srgbClr val="FF3300"/>
                </a:solidFill>
                <a:latin typeface="华文楷体" panose="02010600040101010101" pitchFamily="2" charset="-122"/>
                <a:ea typeface="华文楷体" panose="02010600040101010101" pitchFamily="2" charset="-122"/>
              </a:rPr>
              <a:t>bit </a:t>
            </a:r>
            <a:r>
              <a:rPr lang="zh-CN" altLang="en-US" sz="3400" b="1" dirty="0" smtClean="0">
                <a:solidFill>
                  <a:srgbClr val="FF3300"/>
                </a:solidFill>
                <a:latin typeface="华文楷体" panose="02010600040101010101" pitchFamily="2" charset="-122"/>
                <a:ea typeface="华文楷体" panose="02010600040101010101" pitchFamily="2" charset="-122"/>
              </a:rPr>
              <a:t>算术运算</a:t>
            </a:r>
            <a:r>
              <a:rPr lang="en-US" altLang="zh-CN" sz="3400" b="1" dirty="0" smtClean="0">
                <a:solidFill>
                  <a:srgbClr val="FF3300"/>
                </a:solidFill>
                <a:latin typeface="华文楷体" panose="02010600040101010101" pitchFamily="2" charset="-122"/>
                <a:ea typeface="华文楷体" panose="02010600040101010101" pitchFamily="2" charset="-122"/>
              </a:rPr>
              <a:t>/</a:t>
            </a:r>
            <a:r>
              <a:rPr lang="zh-CN" altLang="en-US" sz="3400" b="1" dirty="0" smtClean="0">
                <a:solidFill>
                  <a:schemeClr val="bg1">
                    <a:lumMod val="95000"/>
                  </a:schemeClr>
                </a:solidFill>
                <a:latin typeface="华文楷体" panose="02010600040101010101" pitchFamily="2" charset="-122"/>
                <a:ea typeface="华文楷体" panose="02010600040101010101" pitchFamily="2" charset="-122"/>
              </a:rPr>
              <a:t>逻辑运算</a:t>
            </a:r>
            <a:endParaRPr lang="zh-CN" altLang="en-US" sz="3400" b="1" dirty="0" smtClean="0">
              <a:solidFill>
                <a:schemeClr val="bg1">
                  <a:lumMod val="95000"/>
                </a:schemeClr>
              </a:solidFill>
              <a:latin typeface="华文楷体" panose="02010600040101010101" pitchFamily="2" charset="-122"/>
              <a:ea typeface="华文楷体" panose="02010600040101010101" pitchFamily="2" charset="-122"/>
            </a:endParaRPr>
          </a:p>
        </p:txBody>
      </p:sp>
      <p:sp>
        <p:nvSpPr>
          <p:cNvPr id="2" name="矩形 1"/>
          <p:cNvSpPr/>
          <p:nvPr/>
        </p:nvSpPr>
        <p:spPr>
          <a:xfrm>
            <a:off x="467360" y="943610"/>
            <a:ext cx="8641080" cy="132969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aseline="0" dirty="0" smtClean="0">
                <a:solidFill>
                  <a:srgbClr val="FF0000"/>
                </a:solidFill>
                <a:latin typeface="华文楷体" panose="02010600040101010101" pitchFamily="2" charset="-122"/>
                <a:ea typeface="华文楷体" panose="02010600040101010101" pitchFamily="2" charset="-122"/>
              </a:rPr>
              <a:t>符号扩展</a:t>
            </a:r>
            <a:endParaRPr lang="zh-CN" altLang="en-US" sz="2800" baseline="0" dirty="0" smtClean="0">
              <a:solidFill>
                <a:srgbClr val="FF0000"/>
              </a:solidFill>
              <a:latin typeface="华文楷体" panose="02010600040101010101" pitchFamily="2" charset="-122"/>
              <a:ea typeface="华文楷体" panose="02010600040101010101" pitchFamily="2" charset="-122"/>
            </a:endParaRPr>
          </a:p>
          <a:p>
            <a:r>
              <a:rPr lang="zh-CN" altLang="en-US" sz="2800" baseline="0" dirty="0" smtClean="0">
                <a:solidFill>
                  <a:schemeClr val="tx1"/>
                </a:solidFill>
                <a:latin typeface="华文楷体" panose="02010600040101010101" pitchFamily="2" charset="-122"/>
                <a:ea typeface="华文楷体" panose="02010600040101010101" pitchFamily="2" charset="-122"/>
              </a:rPr>
              <a:t>二进制正数前面添加任意多</a:t>
            </a:r>
            <a:r>
              <a:rPr lang="en-US" altLang="zh-CN" sz="2800" baseline="0" dirty="0" smtClean="0">
                <a:solidFill>
                  <a:schemeClr val="tx1"/>
                </a:solidFill>
                <a:latin typeface="华文楷体" panose="02010600040101010101" pitchFamily="2" charset="-122"/>
                <a:ea typeface="华文楷体" panose="02010600040101010101" pitchFamily="2" charset="-122"/>
              </a:rPr>
              <a:t>0</a:t>
            </a:r>
            <a:r>
              <a:rPr lang="zh-CN" altLang="en-US" sz="2800" baseline="0" dirty="0" smtClean="0">
                <a:solidFill>
                  <a:schemeClr val="tx1"/>
                </a:solidFill>
                <a:latin typeface="华文楷体" panose="02010600040101010101" pitchFamily="2" charset="-122"/>
                <a:ea typeface="华文楷体" panose="02010600040101010101" pitchFamily="2" charset="-122"/>
              </a:rPr>
              <a:t>不会改变其值</a:t>
            </a:r>
            <a:endParaRPr lang="zh-CN" altLang="en-US" sz="2800" baseline="0" dirty="0" smtClean="0">
              <a:solidFill>
                <a:schemeClr val="tx1"/>
              </a:solidFill>
              <a:latin typeface="华文楷体" panose="02010600040101010101" pitchFamily="2" charset="-122"/>
              <a:ea typeface="华文楷体" panose="02010600040101010101" pitchFamily="2" charset="-122"/>
            </a:endParaRPr>
          </a:p>
          <a:p>
            <a:r>
              <a:rPr lang="zh-CN" altLang="en-US" sz="2800" baseline="0" dirty="0" smtClean="0">
                <a:solidFill>
                  <a:schemeClr val="tx1"/>
                </a:solidFill>
                <a:latin typeface="华文楷体" panose="02010600040101010101" pitchFamily="2" charset="-122"/>
                <a:ea typeface="华文楷体" panose="02010600040101010101" pitchFamily="2" charset="-122"/>
              </a:rPr>
              <a:t>二进制负数前面添加任意多</a:t>
            </a:r>
            <a:r>
              <a:rPr lang="en-US" altLang="zh-CN" sz="2800" baseline="0" dirty="0" smtClean="0">
                <a:solidFill>
                  <a:schemeClr val="tx1"/>
                </a:solidFill>
                <a:latin typeface="华文楷体" panose="02010600040101010101" pitchFamily="2" charset="-122"/>
                <a:ea typeface="华文楷体" panose="02010600040101010101" pitchFamily="2" charset="-122"/>
              </a:rPr>
              <a:t>1</a:t>
            </a:r>
            <a:r>
              <a:rPr lang="zh-CN" altLang="en-US" sz="2800" baseline="0" dirty="0" smtClean="0">
                <a:solidFill>
                  <a:schemeClr val="tx1"/>
                </a:solidFill>
                <a:latin typeface="华文楷体" panose="02010600040101010101" pitchFamily="2" charset="-122"/>
                <a:ea typeface="华文楷体" panose="02010600040101010101" pitchFamily="2" charset="-122"/>
              </a:rPr>
              <a:t>不会改变其值</a:t>
            </a:r>
            <a:endParaRPr lang="zh-CN" altLang="en-US" sz="2800" baseline="0" dirty="0" smtClean="0">
              <a:solidFill>
                <a:schemeClr val="tx1"/>
              </a:solidFill>
              <a:latin typeface="华文楷体" panose="02010600040101010101" pitchFamily="2" charset="-122"/>
              <a:ea typeface="华文楷体" panose="02010600040101010101" pitchFamily="2" charset="-122"/>
            </a:endParaRPr>
          </a:p>
        </p:txBody>
      </p:sp>
      <p:sp>
        <p:nvSpPr>
          <p:cNvPr id="3" name="Rectangle 2"/>
          <p:cNvSpPr txBox="1">
            <a:spLocks noChangeArrowheads="1"/>
          </p:cNvSpPr>
          <p:nvPr/>
        </p:nvSpPr>
        <p:spPr>
          <a:xfrm>
            <a:off x="467360" y="2299335"/>
            <a:ext cx="8464550" cy="1610360"/>
          </a:xfrm>
          <a:prstGeom prst="rect">
            <a:avLst/>
          </a:prstGeom>
        </p:spPr>
        <p:txBody>
          <a:bodyPr vert="horz" rtlCol="0" anchor="ctr">
            <a:normAutofit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例：</a:t>
            </a:r>
            <a:r>
              <a:rPr lang="zh-CN" sz="2800" b="0" baseline="0" dirty="0" smtClean="0">
                <a:solidFill>
                  <a:schemeClr val="tx1"/>
                </a:solidFill>
                <a:latin typeface="华文楷体" panose="02010600040101010101" pitchFamily="2" charset="-122"/>
                <a:ea typeface="华文楷体" panose="02010600040101010101" pitchFamily="2" charset="-122"/>
              </a:rPr>
              <a:t>计算</a:t>
            </a:r>
            <a:r>
              <a:rPr lang="en-US" altLang="zh-CN" sz="2800" b="0" baseline="0" dirty="0" smtClean="0">
                <a:solidFill>
                  <a:schemeClr val="tx1"/>
                </a:solidFill>
                <a:latin typeface="华文楷体" panose="02010600040101010101" pitchFamily="2" charset="-122"/>
                <a:ea typeface="华文楷体" panose="02010600040101010101" pitchFamily="2" charset="-122"/>
              </a:rPr>
              <a:t>13-5</a:t>
            </a:r>
            <a:r>
              <a:rPr lang="zh-CN" altLang="en-US" sz="2800" b="0" baseline="0" dirty="0" smtClean="0">
                <a:solidFill>
                  <a:schemeClr val="tx1"/>
                </a:solidFill>
                <a:latin typeface="华文楷体" panose="02010600040101010101" pitchFamily="2" charset="-122"/>
                <a:ea typeface="华文楷体" panose="02010600040101010101" pitchFamily="2" charset="-122"/>
              </a:rPr>
              <a:t>的值是多少？</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a:solidFill>
                  <a:schemeClr val="tx1"/>
                </a:solidFill>
                <a:latin typeface="华文楷体" panose="02010600040101010101" pitchFamily="2" charset="-122"/>
                <a:ea typeface="华文楷体" panose="02010600040101010101" pitchFamily="2" charset="-122"/>
              </a:rPr>
              <a:t> </a:t>
            </a:r>
            <a:r>
              <a:rPr lang="en-US" altLang="zh-CN" sz="2800" b="0" baseline="0" dirty="0" smtClean="0">
                <a:solidFill>
                  <a:schemeClr val="tx1"/>
                </a:solidFill>
                <a:latin typeface="华文楷体" panose="02010600040101010101" pitchFamily="2" charset="-122"/>
                <a:ea typeface="华文楷体" panose="02010600040101010101" pitchFamily="2" charset="-122"/>
              </a:rPr>
              <a:t> 13:0000 0000 0000 1101</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   -5:</a:t>
            </a:r>
            <a:r>
              <a:rPr lang="en-US" altLang="zh-CN" sz="2800" b="0" baseline="0" dirty="0" smtClean="0">
                <a:solidFill>
                  <a:srgbClr val="00B050"/>
                </a:solidFill>
                <a:latin typeface="华文楷体" panose="02010600040101010101" pitchFamily="2" charset="-122"/>
                <a:ea typeface="华文楷体" panose="02010600040101010101" pitchFamily="2" charset="-122"/>
              </a:rPr>
              <a:t>1111 1111 1111</a:t>
            </a:r>
            <a:r>
              <a:rPr lang="en-US" altLang="zh-CN" sz="2800" b="0" baseline="0" dirty="0" smtClean="0">
                <a:solidFill>
                  <a:schemeClr val="tx1"/>
                </a:solidFill>
                <a:latin typeface="华文楷体" panose="02010600040101010101" pitchFamily="2" charset="-122"/>
                <a:ea typeface="华文楷体" panose="02010600040101010101" pitchFamily="2" charset="-122"/>
              </a:rPr>
              <a:t> 1011          </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    8:0000 0000 0000 1000 </a:t>
            </a:r>
            <a:endParaRPr lang="en-US" altLang="zh-CN" sz="2800" b="0" baseline="0" dirty="0" smtClean="0">
              <a:solidFill>
                <a:srgbClr val="FF0000"/>
              </a:solidFill>
              <a:latin typeface="华文楷体" panose="02010600040101010101" pitchFamily="2" charset="-122"/>
              <a:ea typeface="华文楷体" panose="02010600040101010101" pitchFamily="2" charset="-122"/>
            </a:endParaRPr>
          </a:p>
        </p:txBody>
      </p:sp>
      <p:sp>
        <p:nvSpPr>
          <p:cNvPr id="5" name="矩形 4"/>
          <p:cNvSpPr/>
          <p:nvPr/>
        </p:nvSpPr>
        <p:spPr>
          <a:xfrm>
            <a:off x="594360" y="4004945"/>
            <a:ext cx="8391525" cy="17526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2800" baseline="0" dirty="0" smtClean="0">
                <a:solidFill>
                  <a:srgbClr val="FF0000"/>
                </a:solidFill>
                <a:latin typeface="华文楷体" panose="02010600040101010101" pitchFamily="2" charset="-122"/>
                <a:ea typeface="华文楷体" panose="02010600040101010101" pitchFamily="2" charset="-122"/>
              </a:rPr>
              <a:t>溢出</a:t>
            </a:r>
            <a:r>
              <a:rPr lang="en-US" altLang="zh-CN" sz="2800" baseline="0" dirty="0" smtClean="0">
                <a:solidFill>
                  <a:srgbClr val="FF0000"/>
                </a:solidFill>
                <a:latin typeface="华文楷体" panose="02010600040101010101" pitchFamily="2" charset="-122"/>
                <a:ea typeface="华文楷体" panose="02010600040101010101" pitchFamily="2" charset="-122"/>
              </a:rPr>
              <a:t>-</a:t>
            </a:r>
            <a:r>
              <a:rPr lang="zh-CN" altLang="en-US" sz="2800" baseline="0" dirty="0" smtClean="0">
                <a:solidFill>
                  <a:schemeClr val="tx1"/>
                </a:solidFill>
                <a:latin typeface="华文楷体" panose="02010600040101010101" pitchFamily="2" charset="-122"/>
                <a:ea typeface="华文楷体" panose="02010600040101010101" pitchFamily="2" charset="-122"/>
              </a:rPr>
              <a:t>无符号整型溢出</a:t>
            </a:r>
            <a:endParaRPr lang="zh-CN" altLang="en-US" sz="2800" baseline="0" dirty="0" smtClean="0">
              <a:solidFill>
                <a:schemeClr val="tx1"/>
              </a:solidFill>
              <a:latin typeface="华文楷体" panose="02010600040101010101" pitchFamily="2" charset="-122"/>
              <a:ea typeface="华文楷体" panose="02010600040101010101" pitchFamily="2" charset="-122"/>
            </a:endParaRPr>
          </a:p>
          <a:p>
            <a:r>
              <a:rPr lang="zh-CN" altLang="en-US" sz="2800" baseline="0" dirty="0" smtClean="0">
                <a:solidFill>
                  <a:schemeClr val="tx1"/>
                </a:solidFill>
                <a:latin typeface="华文楷体" panose="02010600040101010101" pitchFamily="2" charset="-122"/>
                <a:ea typeface="华文楷体" panose="02010600040101010101" pitchFamily="2" charset="-122"/>
              </a:rPr>
              <a:t>汽车里程表</a:t>
            </a:r>
            <a:r>
              <a:rPr lang="en-US" altLang="zh-CN" sz="2800" baseline="0" dirty="0" smtClean="0">
                <a:solidFill>
                  <a:schemeClr val="tx1"/>
                </a:solidFill>
                <a:latin typeface="华文楷体" panose="02010600040101010101" pitchFamily="2" charset="-122"/>
                <a:ea typeface="华文楷体" panose="02010600040101010101" pitchFamily="2" charset="-122"/>
              </a:rPr>
              <a:t> 99999</a:t>
            </a:r>
            <a:r>
              <a:rPr lang="zh-CN" altLang="en-US" sz="2800" baseline="0" dirty="0" smtClean="0">
                <a:solidFill>
                  <a:schemeClr val="tx1"/>
                </a:solidFill>
                <a:latin typeface="华文楷体" panose="02010600040101010101" pitchFamily="2" charset="-122"/>
                <a:ea typeface="华文楷体" panose="02010600040101010101" pitchFamily="2" charset="-122"/>
              </a:rPr>
              <a:t>：已行驶</a:t>
            </a:r>
            <a:r>
              <a:rPr lang="en-US" altLang="zh-CN" sz="2800" baseline="0" dirty="0" smtClean="0">
                <a:solidFill>
                  <a:schemeClr val="tx1"/>
                </a:solidFill>
                <a:latin typeface="华文楷体" panose="02010600040101010101" pitchFamily="2" charset="-122"/>
                <a:ea typeface="华文楷体" panose="02010600040101010101" pitchFamily="2" charset="-122"/>
              </a:rPr>
              <a:t>99992</a:t>
            </a:r>
            <a:r>
              <a:rPr lang="zh-CN" altLang="en-US" sz="2800" baseline="0" dirty="0" smtClean="0">
                <a:solidFill>
                  <a:schemeClr val="tx1"/>
                </a:solidFill>
                <a:latin typeface="华文楷体" panose="02010600040101010101" pitchFamily="2" charset="-122"/>
                <a:ea typeface="华文楷体" panose="02010600040101010101" pitchFamily="2" charset="-122"/>
              </a:rPr>
              <a:t>，又行驶</a:t>
            </a:r>
            <a:r>
              <a:rPr lang="en-US" altLang="zh-CN" sz="2800" baseline="0" dirty="0" smtClean="0">
                <a:solidFill>
                  <a:schemeClr val="tx1"/>
                </a:solidFill>
                <a:latin typeface="华文楷体" panose="02010600040101010101" pitchFamily="2" charset="-122"/>
                <a:ea typeface="华文楷体" panose="02010600040101010101" pitchFamily="2" charset="-122"/>
              </a:rPr>
              <a:t>100</a:t>
            </a:r>
            <a:r>
              <a:rPr lang="zh-CN" altLang="en-US" sz="2800" baseline="0" dirty="0" smtClean="0">
                <a:solidFill>
                  <a:schemeClr val="tx1"/>
                </a:solidFill>
                <a:latin typeface="华文楷体" panose="02010600040101010101" pitchFamily="2" charset="-122"/>
                <a:ea typeface="华文楷体" panose="02010600040101010101" pitchFamily="2" charset="-122"/>
              </a:rPr>
              <a:t>，读数为</a:t>
            </a:r>
            <a:r>
              <a:rPr lang="en-US" altLang="zh-CN" sz="2800" baseline="0" dirty="0" smtClean="0">
                <a:solidFill>
                  <a:schemeClr val="tx1"/>
                </a:solidFill>
                <a:latin typeface="华文楷体" panose="02010600040101010101" pitchFamily="2" charset="-122"/>
                <a:ea typeface="华文楷体" panose="02010600040101010101" pitchFamily="2" charset="-122"/>
              </a:rPr>
              <a:t>00092</a:t>
            </a:r>
            <a:endParaRPr lang="en-US" altLang="zh-CN" sz="2800" baseline="0" dirty="0" smtClean="0">
              <a:solidFill>
                <a:schemeClr val="tx1"/>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125760"/>
            <a:ext cx="7885113" cy="1143000"/>
          </a:xfrm>
        </p:spPr>
        <p:txBody>
          <a:bodyPr/>
          <a:lstStyle/>
          <a:p>
            <a:pPr eaLnBrk="1" hangingPunct="1"/>
            <a:r>
              <a:rPr lang="en-US" altLang="zh-CN" sz="3400" dirty="0">
                <a:solidFill>
                  <a:srgbClr val="FF3300"/>
                </a:solidFill>
                <a:latin typeface="华文楷体" panose="02010600040101010101" pitchFamily="2" charset="-122"/>
                <a:ea typeface="华文楷体" panose="02010600040101010101" pitchFamily="2" charset="-122"/>
              </a:rPr>
              <a:t>3</a:t>
            </a:r>
            <a:r>
              <a:rPr lang="zh-CN" altLang="en-US" sz="3400" b="1" dirty="0" smtClean="0">
                <a:solidFill>
                  <a:srgbClr val="FF3300"/>
                </a:solidFill>
                <a:latin typeface="华文楷体" panose="02010600040101010101" pitchFamily="2" charset="-122"/>
                <a:ea typeface="华文楷体" panose="02010600040101010101" pitchFamily="2" charset="-122"/>
              </a:rPr>
              <a:t> </a:t>
            </a:r>
            <a:r>
              <a:rPr lang="en-US" altLang="zh-CN" sz="3400" b="1" dirty="0" smtClean="0">
                <a:solidFill>
                  <a:srgbClr val="FF3300"/>
                </a:solidFill>
                <a:latin typeface="华文楷体" panose="02010600040101010101" pitchFamily="2" charset="-122"/>
                <a:ea typeface="华文楷体" panose="02010600040101010101" pitchFamily="2" charset="-122"/>
              </a:rPr>
              <a:t>bit </a:t>
            </a:r>
            <a:r>
              <a:rPr lang="zh-CN" altLang="en-US" sz="3400" b="1" dirty="0" smtClean="0">
                <a:solidFill>
                  <a:srgbClr val="FF3300"/>
                </a:solidFill>
                <a:latin typeface="华文楷体" panose="02010600040101010101" pitchFamily="2" charset="-122"/>
                <a:ea typeface="华文楷体" panose="02010600040101010101" pitchFamily="2" charset="-122"/>
              </a:rPr>
              <a:t>算术运算</a:t>
            </a:r>
            <a:r>
              <a:rPr lang="en-US" altLang="zh-CN" sz="3400" b="1" dirty="0" smtClean="0">
                <a:solidFill>
                  <a:srgbClr val="FF3300"/>
                </a:solidFill>
                <a:latin typeface="华文楷体" panose="02010600040101010101" pitchFamily="2" charset="-122"/>
                <a:ea typeface="华文楷体" panose="02010600040101010101" pitchFamily="2" charset="-122"/>
              </a:rPr>
              <a:t>/</a:t>
            </a:r>
            <a:r>
              <a:rPr lang="zh-CN" altLang="en-US" sz="3400" b="1" dirty="0" smtClean="0">
                <a:solidFill>
                  <a:schemeClr val="bg1">
                    <a:lumMod val="95000"/>
                  </a:schemeClr>
                </a:solidFill>
                <a:latin typeface="华文楷体" panose="02010600040101010101" pitchFamily="2" charset="-122"/>
                <a:ea typeface="华文楷体" panose="02010600040101010101" pitchFamily="2" charset="-122"/>
              </a:rPr>
              <a:t>逻辑运算</a:t>
            </a:r>
            <a:endParaRPr lang="zh-CN" altLang="en-US" sz="3400" b="1" dirty="0" smtClean="0">
              <a:solidFill>
                <a:schemeClr val="bg1">
                  <a:lumMod val="95000"/>
                </a:schemeClr>
              </a:solidFill>
              <a:latin typeface="华文楷体" panose="02010600040101010101" pitchFamily="2" charset="-122"/>
              <a:ea typeface="华文楷体" panose="02010600040101010101" pitchFamily="2" charset="-122"/>
            </a:endParaRPr>
          </a:p>
        </p:txBody>
      </p:sp>
      <p:sp>
        <p:nvSpPr>
          <p:cNvPr id="5" name="矩形 4"/>
          <p:cNvSpPr/>
          <p:nvPr/>
        </p:nvSpPr>
        <p:spPr>
          <a:xfrm>
            <a:off x="539750" y="1268730"/>
            <a:ext cx="8391525" cy="64262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2800" baseline="0" dirty="0" smtClean="0">
                <a:solidFill>
                  <a:srgbClr val="FF0000"/>
                </a:solidFill>
                <a:latin typeface="华文楷体" panose="02010600040101010101" pitchFamily="2" charset="-122"/>
                <a:ea typeface="华文楷体" panose="02010600040101010101" pitchFamily="2" charset="-122"/>
              </a:rPr>
              <a:t>溢出</a:t>
            </a:r>
            <a:r>
              <a:rPr lang="en-US" altLang="zh-CN" sz="2800" baseline="0" dirty="0" smtClean="0">
                <a:solidFill>
                  <a:srgbClr val="FF0000"/>
                </a:solidFill>
                <a:latin typeface="华文楷体" panose="02010600040101010101" pitchFamily="2" charset="-122"/>
                <a:ea typeface="华文楷体" panose="02010600040101010101" pitchFamily="2" charset="-122"/>
              </a:rPr>
              <a:t>-</a:t>
            </a:r>
            <a:r>
              <a:rPr lang="zh-CN" altLang="en-US" sz="2800" baseline="0" dirty="0" smtClean="0">
                <a:solidFill>
                  <a:schemeClr val="tx1"/>
                </a:solidFill>
                <a:latin typeface="华文楷体" panose="02010600040101010101" pitchFamily="2" charset="-122"/>
                <a:ea typeface="华文楷体" panose="02010600040101010101" pitchFamily="2" charset="-122"/>
              </a:rPr>
              <a:t>有符号整型溢出</a:t>
            </a:r>
            <a:r>
              <a:rPr lang="en-US" altLang="zh-CN" sz="2800" baseline="0" dirty="0" smtClean="0">
                <a:solidFill>
                  <a:schemeClr val="tx1"/>
                </a:solidFill>
                <a:latin typeface="华文楷体" panose="02010600040101010101" pitchFamily="2" charset="-122"/>
                <a:ea typeface="华文楷体" panose="02010600040101010101" pitchFamily="2" charset="-122"/>
              </a:rPr>
              <a:t>   5bit </a:t>
            </a:r>
            <a:r>
              <a:rPr lang="zh-CN" altLang="en-US" sz="2800" baseline="0" dirty="0" smtClean="0">
                <a:solidFill>
                  <a:schemeClr val="tx1"/>
                </a:solidFill>
                <a:latin typeface="华文楷体" panose="02010600040101010101" pitchFamily="2" charset="-122"/>
                <a:ea typeface="华文楷体" panose="02010600040101010101" pitchFamily="2" charset="-122"/>
              </a:rPr>
              <a:t>范围</a:t>
            </a:r>
            <a:r>
              <a:rPr lang="en-US" altLang="zh-CN" sz="2800" baseline="0" dirty="0" smtClean="0">
                <a:solidFill>
                  <a:schemeClr val="tx1"/>
                </a:solidFill>
                <a:latin typeface="华文楷体" panose="02010600040101010101" pitchFamily="2" charset="-122"/>
                <a:ea typeface="华文楷体" panose="02010600040101010101" pitchFamily="2" charset="-122"/>
              </a:rPr>
              <a:t>[-16, 15]</a:t>
            </a:r>
            <a:endParaRPr lang="zh-CN" altLang="en-US" sz="2800" baseline="0" dirty="0" smtClean="0">
              <a:solidFill>
                <a:schemeClr val="tx1"/>
              </a:solidFill>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a:xfrm>
            <a:off x="467360" y="1988820"/>
            <a:ext cx="8464550" cy="1610360"/>
          </a:xfrm>
          <a:prstGeom prst="rect">
            <a:avLst/>
          </a:prstGeom>
        </p:spPr>
        <p:txBody>
          <a:bodyPr vert="horz" rtlCol="0" anchor="ctr">
            <a:normAutofit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例：</a:t>
            </a:r>
            <a:r>
              <a:rPr lang="zh-CN" sz="2800" b="0" baseline="0" dirty="0" smtClean="0">
                <a:solidFill>
                  <a:schemeClr val="tx1"/>
                </a:solidFill>
                <a:latin typeface="华文楷体" panose="02010600040101010101" pitchFamily="2" charset="-122"/>
                <a:ea typeface="华文楷体" panose="02010600040101010101" pitchFamily="2" charset="-122"/>
              </a:rPr>
              <a:t>计算</a:t>
            </a:r>
            <a:r>
              <a:rPr lang="en-US" altLang="zh-CN" sz="2800" b="0" baseline="0" dirty="0" smtClean="0">
                <a:solidFill>
                  <a:schemeClr val="tx1"/>
                </a:solidFill>
                <a:latin typeface="华文楷体" panose="02010600040101010101" pitchFamily="2" charset="-122"/>
                <a:ea typeface="华文楷体" panose="02010600040101010101" pitchFamily="2" charset="-122"/>
              </a:rPr>
              <a:t>9+11</a:t>
            </a:r>
            <a:r>
              <a:rPr lang="zh-CN" altLang="en-US" sz="2800" b="0" baseline="0" dirty="0" smtClean="0">
                <a:solidFill>
                  <a:schemeClr val="tx1"/>
                </a:solidFill>
                <a:latin typeface="华文楷体" panose="02010600040101010101" pitchFamily="2" charset="-122"/>
                <a:ea typeface="华文楷体" panose="02010600040101010101" pitchFamily="2" charset="-122"/>
              </a:rPr>
              <a:t>的值是多少？（用</a:t>
            </a:r>
            <a:r>
              <a:rPr lang="en-US" altLang="zh-CN" sz="2800" b="0" baseline="0" dirty="0" smtClean="0">
                <a:solidFill>
                  <a:schemeClr val="tx1"/>
                </a:solidFill>
                <a:latin typeface="华文楷体" panose="02010600040101010101" pitchFamily="2" charset="-122"/>
                <a:ea typeface="华文楷体" panose="02010600040101010101" pitchFamily="2" charset="-122"/>
              </a:rPr>
              <a:t>5-bit</a:t>
            </a:r>
            <a:r>
              <a:rPr lang="zh-CN" altLang="en-US" sz="2800" b="0" baseline="0" dirty="0" smtClean="0">
                <a:solidFill>
                  <a:schemeClr val="tx1"/>
                </a:solidFill>
                <a:latin typeface="华文楷体" panose="02010600040101010101" pitchFamily="2" charset="-122"/>
                <a:ea typeface="华文楷体" panose="02010600040101010101" pitchFamily="2" charset="-122"/>
              </a:rPr>
              <a:t>表示）</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a:solidFill>
                  <a:schemeClr val="tx1"/>
                </a:solidFill>
                <a:latin typeface="华文楷体" panose="02010600040101010101" pitchFamily="2" charset="-122"/>
                <a:ea typeface="华文楷体" panose="02010600040101010101" pitchFamily="2" charset="-122"/>
              </a:rPr>
              <a:t> </a:t>
            </a:r>
            <a:r>
              <a:rPr lang="en-US" altLang="zh-CN" sz="2800" b="0" baseline="0" dirty="0" smtClean="0">
                <a:solidFill>
                  <a:schemeClr val="tx1"/>
                </a:solidFill>
                <a:latin typeface="华文楷体" panose="02010600040101010101" pitchFamily="2" charset="-122"/>
                <a:ea typeface="华文楷体" panose="02010600040101010101" pitchFamily="2" charset="-122"/>
              </a:rPr>
              <a:t> 9:</a:t>
            </a:r>
            <a:r>
              <a:rPr lang="en-US" altLang="zh-CN" sz="2800" b="0" baseline="0" dirty="0" smtClean="0">
                <a:solidFill>
                  <a:srgbClr val="FF0000"/>
                </a:solidFill>
                <a:latin typeface="华文楷体" panose="02010600040101010101" pitchFamily="2" charset="-122"/>
                <a:ea typeface="华文楷体" panose="02010600040101010101" pitchFamily="2" charset="-122"/>
              </a:rPr>
              <a:t>0</a:t>
            </a:r>
            <a:r>
              <a:rPr lang="en-US" altLang="zh-CN" sz="2800" b="0" baseline="0" dirty="0" smtClean="0">
                <a:solidFill>
                  <a:schemeClr val="tx1"/>
                </a:solidFill>
                <a:latin typeface="华文楷体" panose="02010600040101010101" pitchFamily="2" charset="-122"/>
                <a:ea typeface="华文楷体" panose="02010600040101010101" pitchFamily="2" charset="-122"/>
              </a:rPr>
              <a:t>1001     </a:t>
            </a:r>
            <a:r>
              <a:rPr lang="zh-CN" altLang="en-US" sz="2800" b="0" baseline="0" dirty="0" smtClean="0">
                <a:solidFill>
                  <a:schemeClr val="tx1"/>
                </a:solidFill>
                <a:latin typeface="华文楷体" panose="02010600040101010101" pitchFamily="2" charset="-122"/>
                <a:ea typeface="华文楷体" panose="02010600040101010101" pitchFamily="2" charset="-122"/>
              </a:rPr>
              <a:t>正</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11:</a:t>
            </a:r>
            <a:r>
              <a:rPr lang="en-US" altLang="zh-CN" sz="2800" b="0" baseline="0" dirty="0" smtClean="0">
                <a:solidFill>
                  <a:srgbClr val="FF0000"/>
                </a:solidFill>
                <a:latin typeface="华文楷体" panose="02010600040101010101" pitchFamily="2" charset="-122"/>
                <a:ea typeface="华文楷体" panose="02010600040101010101" pitchFamily="2" charset="-122"/>
              </a:rPr>
              <a:t>0</a:t>
            </a:r>
            <a:r>
              <a:rPr lang="en-US" altLang="zh-CN" sz="2800" b="0" baseline="0" dirty="0" smtClean="0">
                <a:solidFill>
                  <a:schemeClr val="tx1"/>
                </a:solidFill>
                <a:latin typeface="华文楷体" panose="02010600040101010101" pitchFamily="2" charset="-122"/>
                <a:ea typeface="华文楷体" panose="02010600040101010101" pitchFamily="2" charset="-122"/>
              </a:rPr>
              <a:t>1011     </a:t>
            </a:r>
            <a:r>
              <a:rPr lang="zh-CN" altLang="en-US" sz="2800" b="0" baseline="0" dirty="0" smtClean="0">
                <a:solidFill>
                  <a:schemeClr val="tx1"/>
                </a:solidFill>
                <a:latin typeface="华文楷体" panose="02010600040101010101" pitchFamily="2" charset="-122"/>
                <a:ea typeface="华文楷体" panose="02010600040101010101" pitchFamily="2" charset="-122"/>
              </a:rPr>
              <a:t>正</a:t>
            </a:r>
            <a:r>
              <a:rPr lang="en-US" altLang="zh-CN" sz="2800" b="0" baseline="0" dirty="0" smtClean="0">
                <a:solidFill>
                  <a:schemeClr val="tx1"/>
                </a:solidFill>
                <a:latin typeface="华文楷体" panose="02010600040101010101" pitchFamily="2" charset="-122"/>
                <a:ea typeface="华文楷体" panose="02010600040101010101" pitchFamily="2" charset="-122"/>
              </a:rPr>
              <a:t>   </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    </a:t>
            </a:r>
            <a:r>
              <a:rPr lang="en-US" altLang="zh-CN" sz="2800" b="0" baseline="0" dirty="0" smtClean="0">
                <a:solidFill>
                  <a:srgbClr val="00B050"/>
                </a:solidFill>
                <a:latin typeface="华文楷体" panose="02010600040101010101" pitchFamily="2" charset="-122"/>
                <a:ea typeface="华文楷体" panose="02010600040101010101" pitchFamily="2" charset="-122"/>
              </a:rPr>
              <a:t>1</a:t>
            </a:r>
            <a:r>
              <a:rPr lang="en-US" altLang="zh-CN" sz="2800" b="0" baseline="0" dirty="0" smtClean="0">
                <a:solidFill>
                  <a:schemeClr val="tx1"/>
                </a:solidFill>
                <a:latin typeface="华文楷体" panose="02010600040101010101" pitchFamily="2" charset="-122"/>
                <a:ea typeface="华文楷体" panose="02010600040101010101" pitchFamily="2" charset="-122"/>
              </a:rPr>
              <a:t>0100     </a:t>
            </a:r>
            <a:r>
              <a:rPr lang="zh-CN" altLang="en-US" sz="2800" b="0" baseline="0" dirty="0" smtClean="0">
                <a:solidFill>
                  <a:schemeClr val="tx1"/>
                </a:solidFill>
                <a:latin typeface="华文楷体" panose="02010600040101010101" pitchFamily="2" charset="-122"/>
                <a:ea typeface="华文楷体" panose="02010600040101010101" pitchFamily="2" charset="-122"/>
              </a:rPr>
              <a:t>负</a:t>
            </a:r>
            <a:endParaRPr lang="zh-CN" altLang="en-US" sz="2800" b="0" baseline="0" dirty="0" smtClean="0">
              <a:solidFill>
                <a:schemeClr val="tx1"/>
              </a:solidFill>
              <a:latin typeface="华文楷体" panose="02010600040101010101" pitchFamily="2" charset="-122"/>
              <a:ea typeface="华文楷体" panose="02010600040101010101" pitchFamily="2" charset="-122"/>
            </a:endParaRPr>
          </a:p>
        </p:txBody>
      </p:sp>
      <p:sp>
        <p:nvSpPr>
          <p:cNvPr id="2" name="Rectangle 2"/>
          <p:cNvSpPr txBox="1">
            <a:spLocks noChangeArrowheads="1"/>
          </p:cNvSpPr>
          <p:nvPr/>
        </p:nvSpPr>
        <p:spPr>
          <a:xfrm>
            <a:off x="467360" y="3572510"/>
            <a:ext cx="8464550" cy="1610360"/>
          </a:xfrm>
          <a:prstGeom prst="rect">
            <a:avLst/>
          </a:prstGeom>
        </p:spPr>
        <p:txBody>
          <a:bodyPr vert="horz" rtlCol="0" anchor="ctr">
            <a:normAutofit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例：</a:t>
            </a:r>
            <a:r>
              <a:rPr lang="zh-CN" sz="2800" b="0" baseline="0" dirty="0" smtClean="0">
                <a:solidFill>
                  <a:schemeClr val="tx1"/>
                </a:solidFill>
                <a:latin typeface="华文楷体" panose="02010600040101010101" pitchFamily="2" charset="-122"/>
                <a:ea typeface="华文楷体" panose="02010600040101010101" pitchFamily="2" charset="-122"/>
              </a:rPr>
              <a:t>计算（</a:t>
            </a:r>
            <a:r>
              <a:rPr lang="en-US" altLang="zh-CN" sz="2800" b="0" baseline="0" dirty="0" smtClean="0">
                <a:solidFill>
                  <a:schemeClr val="tx1"/>
                </a:solidFill>
                <a:latin typeface="华文楷体" panose="02010600040101010101" pitchFamily="2" charset="-122"/>
                <a:ea typeface="华文楷体" panose="02010600040101010101" pitchFamily="2" charset="-122"/>
              </a:rPr>
              <a:t>-12</a:t>
            </a:r>
            <a:r>
              <a:rPr lang="zh-CN" sz="2800" b="0" baseline="0" dirty="0" smtClean="0">
                <a:solidFill>
                  <a:schemeClr val="tx1"/>
                </a:solidFill>
                <a:latin typeface="华文楷体" panose="02010600040101010101" pitchFamily="2" charset="-122"/>
                <a:ea typeface="华文楷体" panose="02010600040101010101" pitchFamily="2" charset="-122"/>
              </a:rPr>
              <a:t>）</a:t>
            </a:r>
            <a:r>
              <a:rPr lang="en-US" altLang="zh-CN" sz="2800" b="0" baseline="0" dirty="0" smtClean="0">
                <a:solidFill>
                  <a:schemeClr val="tx1"/>
                </a:solidFill>
                <a:latin typeface="华文楷体" panose="02010600040101010101" pitchFamily="2" charset="-122"/>
                <a:ea typeface="华文楷体" panose="02010600040101010101" pitchFamily="2" charset="-122"/>
              </a:rPr>
              <a:t>+</a:t>
            </a:r>
            <a:r>
              <a:rPr lang="zh-CN" altLang="en-US" sz="2800" b="0" baseline="0" dirty="0" smtClean="0">
                <a:solidFill>
                  <a:schemeClr val="tx1"/>
                </a:solidFill>
                <a:latin typeface="华文楷体" panose="02010600040101010101" pitchFamily="2" charset="-122"/>
                <a:ea typeface="华文楷体" panose="02010600040101010101" pitchFamily="2" charset="-122"/>
              </a:rPr>
              <a:t>（</a:t>
            </a:r>
            <a:r>
              <a:rPr lang="en-US" altLang="zh-CN" sz="2800" b="0" baseline="0" dirty="0" smtClean="0">
                <a:solidFill>
                  <a:schemeClr val="tx1"/>
                </a:solidFill>
                <a:latin typeface="华文楷体" panose="02010600040101010101" pitchFamily="2" charset="-122"/>
                <a:ea typeface="华文楷体" panose="02010600040101010101" pitchFamily="2" charset="-122"/>
              </a:rPr>
              <a:t>-6</a:t>
            </a:r>
            <a:r>
              <a:rPr lang="zh-CN" altLang="en-US" sz="2800" b="0" baseline="0" dirty="0" smtClean="0">
                <a:solidFill>
                  <a:schemeClr val="tx1"/>
                </a:solidFill>
                <a:latin typeface="华文楷体" panose="02010600040101010101" pitchFamily="2" charset="-122"/>
                <a:ea typeface="华文楷体" panose="02010600040101010101" pitchFamily="2" charset="-122"/>
              </a:rPr>
              <a:t>）的值是多少？（用</a:t>
            </a:r>
            <a:r>
              <a:rPr lang="en-US" altLang="zh-CN" sz="2800" b="0" baseline="0" dirty="0" smtClean="0">
                <a:solidFill>
                  <a:schemeClr val="tx1"/>
                </a:solidFill>
                <a:latin typeface="华文楷体" panose="02010600040101010101" pitchFamily="2" charset="-122"/>
                <a:ea typeface="华文楷体" panose="02010600040101010101" pitchFamily="2" charset="-122"/>
              </a:rPr>
              <a:t>5-bit</a:t>
            </a:r>
            <a:r>
              <a:rPr lang="zh-CN" altLang="en-US" sz="2800" b="0" baseline="0" dirty="0" smtClean="0">
                <a:solidFill>
                  <a:schemeClr val="tx1"/>
                </a:solidFill>
                <a:latin typeface="华文楷体" panose="02010600040101010101" pitchFamily="2" charset="-122"/>
                <a:ea typeface="华文楷体" panose="02010600040101010101" pitchFamily="2" charset="-122"/>
              </a:rPr>
              <a:t>表示）</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a:solidFill>
                  <a:schemeClr val="tx1"/>
                </a:solidFill>
                <a:latin typeface="华文楷体" panose="02010600040101010101" pitchFamily="2" charset="-122"/>
                <a:ea typeface="华文楷体" panose="02010600040101010101" pitchFamily="2" charset="-122"/>
              </a:rPr>
              <a:t> </a:t>
            </a:r>
            <a:r>
              <a:rPr lang="en-US" altLang="zh-CN" sz="2800" b="0" baseline="0" dirty="0" smtClean="0">
                <a:solidFill>
                  <a:schemeClr val="tx1"/>
                </a:solidFill>
                <a:latin typeface="华文楷体" panose="02010600040101010101" pitchFamily="2" charset="-122"/>
                <a:ea typeface="华文楷体" panose="02010600040101010101" pitchFamily="2" charset="-122"/>
              </a:rPr>
              <a:t> -12:</a:t>
            </a:r>
            <a:r>
              <a:rPr lang="zh-CN" altLang="en-US" sz="2800" b="0" baseline="0" dirty="0" smtClean="0">
                <a:solidFill>
                  <a:srgbClr val="FF0000"/>
                </a:solidFill>
                <a:latin typeface="华文楷体" panose="02010600040101010101" pitchFamily="2" charset="-122"/>
                <a:ea typeface="华文楷体" panose="02010600040101010101" pitchFamily="2" charset="-122"/>
              </a:rPr>
              <a:t>1</a:t>
            </a:r>
            <a:r>
              <a:rPr lang="zh-CN" altLang="en-US" sz="2800" b="0" baseline="0" dirty="0" smtClean="0">
                <a:solidFill>
                  <a:schemeClr val="tx1"/>
                </a:solidFill>
                <a:latin typeface="华文楷体" panose="02010600040101010101" pitchFamily="2" charset="-122"/>
                <a:ea typeface="华文楷体" panose="02010600040101010101" pitchFamily="2" charset="-122"/>
              </a:rPr>
              <a:t>0100 </a:t>
            </a:r>
            <a:r>
              <a:rPr lang="en-US" altLang="zh-CN" sz="2800" b="0" baseline="0" dirty="0" smtClean="0">
                <a:solidFill>
                  <a:schemeClr val="tx1"/>
                </a:solidFill>
                <a:latin typeface="华文楷体" panose="02010600040101010101" pitchFamily="2" charset="-122"/>
                <a:ea typeface="华文楷体" panose="02010600040101010101" pitchFamily="2" charset="-122"/>
              </a:rPr>
              <a:t>    </a:t>
            </a:r>
            <a:r>
              <a:rPr lang="zh-CN" altLang="en-US" sz="2800" b="0" baseline="0" dirty="0" smtClean="0">
                <a:solidFill>
                  <a:schemeClr val="tx1"/>
                </a:solidFill>
                <a:latin typeface="华文楷体" panose="02010600040101010101" pitchFamily="2" charset="-122"/>
                <a:ea typeface="华文楷体" panose="02010600040101010101" pitchFamily="2" charset="-122"/>
              </a:rPr>
              <a:t>负</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    -6:</a:t>
            </a:r>
            <a:r>
              <a:rPr lang="en-US" altLang="zh-CN" sz="2800" b="0" baseline="0" dirty="0" smtClean="0">
                <a:solidFill>
                  <a:srgbClr val="FF0000"/>
                </a:solidFill>
                <a:latin typeface="华文楷体" panose="02010600040101010101" pitchFamily="2" charset="-122"/>
                <a:ea typeface="华文楷体" panose="02010600040101010101" pitchFamily="2" charset="-122"/>
              </a:rPr>
              <a:t>1</a:t>
            </a:r>
            <a:r>
              <a:rPr lang="en-US" altLang="zh-CN" sz="2800" b="0" baseline="0" dirty="0" smtClean="0">
                <a:solidFill>
                  <a:schemeClr val="tx1"/>
                </a:solidFill>
                <a:latin typeface="华文楷体" panose="02010600040101010101" pitchFamily="2" charset="-122"/>
                <a:ea typeface="华文楷体" panose="02010600040101010101" pitchFamily="2" charset="-122"/>
              </a:rPr>
              <a:t>1010     </a:t>
            </a:r>
            <a:r>
              <a:rPr lang="zh-CN" altLang="en-US" sz="2800" b="0" baseline="0" dirty="0" smtClean="0">
                <a:solidFill>
                  <a:schemeClr val="tx1"/>
                </a:solidFill>
                <a:latin typeface="华文楷体" panose="02010600040101010101" pitchFamily="2" charset="-122"/>
                <a:ea typeface="华文楷体" panose="02010600040101010101" pitchFamily="2" charset="-122"/>
              </a:rPr>
              <a:t>负</a:t>
            </a:r>
            <a:r>
              <a:rPr lang="en-US" altLang="zh-CN" sz="2800" b="0" baseline="0" dirty="0" smtClean="0">
                <a:solidFill>
                  <a:schemeClr val="tx1"/>
                </a:solidFill>
                <a:latin typeface="华文楷体" panose="02010600040101010101" pitchFamily="2" charset="-122"/>
                <a:ea typeface="华文楷体" panose="02010600040101010101" pitchFamily="2" charset="-122"/>
              </a:rPr>
              <a:t>   </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        </a:t>
            </a:r>
            <a:r>
              <a:rPr lang="en-US" altLang="zh-CN" sz="2800" b="0" baseline="0" dirty="0" smtClean="0">
                <a:solidFill>
                  <a:srgbClr val="00B050"/>
                </a:solidFill>
                <a:latin typeface="华文楷体" panose="02010600040101010101" pitchFamily="2" charset="-122"/>
                <a:ea typeface="华文楷体" panose="02010600040101010101" pitchFamily="2" charset="-122"/>
              </a:rPr>
              <a:t>0</a:t>
            </a:r>
            <a:r>
              <a:rPr lang="en-US" altLang="zh-CN" sz="2800" b="0" baseline="0" dirty="0" smtClean="0">
                <a:solidFill>
                  <a:schemeClr val="tx1"/>
                </a:solidFill>
                <a:latin typeface="华文楷体" panose="02010600040101010101" pitchFamily="2" charset="-122"/>
                <a:ea typeface="华文楷体" panose="02010600040101010101" pitchFamily="2" charset="-122"/>
              </a:rPr>
              <a:t>1110     </a:t>
            </a:r>
            <a:r>
              <a:rPr lang="zh-CN" altLang="en-US" sz="2800" b="0" baseline="0" dirty="0" smtClean="0">
                <a:solidFill>
                  <a:schemeClr val="tx1"/>
                </a:solidFill>
                <a:latin typeface="华文楷体" panose="02010600040101010101" pitchFamily="2" charset="-122"/>
                <a:ea typeface="华文楷体" panose="02010600040101010101" pitchFamily="2" charset="-122"/>
              </a:rPr>
              <a:t>正</a:t>
            </a:r>
            <a:endParaRPr lang="zh-CN" altLang="en-US" sz="2800" b="0" baseline="0" dirty="0" smtClean="0">
              <a:solidFill>
                <a:schemeClr val="tx1"/>
              </a:solidFill>
              <a:latin typeface="华文楷体" panose="02010600040101010101" pitchFamily="2" charset="-122"/>
              <a:ea typeface="华文楷体" panose="02010600040101010101" pitchFamily="2" charset="-122"/>
            </a:endParaRPr>
          </a:p>
        </p:txBody>
      </p:sp>
      <p:sp>
        <p:nvSpPr>
          <p:cNvPr id="3" name="矩形 2"/>
          <p:cNvSpPr/>
          <p:nvPr/>
        </p:nvSpPr>
        <p:spPr>
          <a:xfrm>
            <a:off x="467360" y="5085080"/>
            <a:ext cx="8391525" cy="80962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r>
              <a:rPr lang="zh-CN" altLang="en-US" sz="2800" baseline="0" dirty="0" smtClean="0">
                <a:solidFill>
                  <a:schemeClr val="tx1"/>
                </a:solidFill>
                <a:latin typeface="华文楷体" panose="02010600040101010101" pitchFamily="2" charset="-122"/>
                <a:ea typeface="华文楷体" panose="02010600040101010101" pitchFamily="2" charset="-122"/>
              </a:rPr>
              <a:t>溢出只发生在</a:t>
            </a:r>
            <a:r>
              <a:rPr lang="zh-CN" altLang="en-US" sz="2800" baseline="0" dirty="0" smtClean="0">
                <a:solidFill>
                  <a:srgbClr val="FF0000"/>
                </a:solidFill>
                <a:latin typeface="华文楷体" panose="02010600040101010101" pitchFamily="2" charset="-122"/>
                <a:ea typeface="华文楷体" panose="02010600040101010101" pitchFamily="2" charset="-122"/>
              </a:rPr>
              <a:t>同符号相加</a:t>
            </a:r>
            <a:r>
              <a:rPr lang="zh-CN" altLang="en-US" sz="2800" baseline="0" dirty="0" smtClean="0">
                <a:solidFill>
                  <a:schemeClr val="tx1"/>
                </a:solidFill>
                <a:latin typeface="华文楷体" panose="02010600040101010101" pitchFamily="2" charset="-122"/>
                <a:ea typeface="华文楷体" panose="02010600040101010101" pitchFamily="2" charset="-122"/>
              </a:rPr>
              <a:t>。一个正数和一个负数相加，永远不会溢出。（为什么？）</a:t>
            </a:r>
            <a:endParaRPr lang="zh-CN" altLang="en-US" sz="2800" baseline="0" dirty="0" smtClean="0">
              <a:solidFill>
                <a:schemeClr val="tx1"/>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125760"/>
            <a:ext cx="7885113" cy="1143000"/>
          </a:xfrm>
        </p:spPr>
        <p:txBody>
          <a:bodyPr/>
          <a:lstStyle/>
          <a:p>
            <a:pPr eaLnBrk="1" hangingPunct="1"/>
            <a:r>
              <a:rPr lang="en-US" altLang="zh-CN" sz="3400" dirty="0">
                <a:solidFill>
                  <a:srgbClr val="FF3300"/>
                </a:solidFill>
                <a:latin typeface="华文楷体" panose="02010600040101010101" pitchFamily="2" charset="-122"/>
                <a:ea typeface="华文楷体" panose="02010600040101010101" pitchFamily="2" charset="-122"/>
              </a:rPr>
              <a:t>3</a:t>
            </a:r>
            <a:r>
              <a:rPr lang="zh-CN" altLang="en-US" sz="3400" b="1" dirty="0" smtClean="0">
                <a:solidFill>
                  <a:srgbClr val="FF3300"/>
                </a:solidFill>
                <a:latin typeface="华文楷体" panose="02010600040101010101" pitchFamily="2" charset="-122"/>
                <a:ea typeface="华文楷体" panose="02010600040101010101" pitchFamily="2" charset="-122"/>
              </a:rPr>
              <a:t> </a:t>
            </a:r>
            <a:r>
              <a:rPr lang="en-US" altLang="zh-CN" sz="3400" b="1" dirty="0" smtClean="0">
                <a:solidFill>
                  <a:srgbClr val="FF3300"/>
                </a:solidFill>
                <a:latin typeface="华文楷体" panose="02010600040101010101" pitchFamily="2" charset="-122"/>
                <a:ea typeface="华文楷体" panose="02010600040101010101" pitchFamily="2" charset="-122"/>
              </a:rPr>
              <a:t>bit </a:t>
            </a:r>
            <a:r>
              <a:rPr lang="zh-CN" altLang="en-US" sz="3400" b="1" dirty="0" smtClean="0">
                <a:solidFill>
                  <a:schemeClr val="bg1">
                    <a:lumMod val="95000"/>
                  </a:schemeClr>
                </a:solidFill>
                <a:latin typeface="华文楷体" panose="02010600040101010101" pitchFamily="2" charset="-122"/>
                <a:ea typeface="华文楷体" panose="02010600040101010101" pitchFamily="2" charset="-122"/>
              </a:rPr>
              <a:t>算术运算</a:t>
            </a:r>
            <a:r>
              <a:rPr lang="en-US" altLang="zh-CN" sz="3400" b="1" dirty="0" smtClean="0">
                <a:solidFill>
                  <a:srgbClr val="FF3300"/>
                </a:solidFill>
                <a:latin typeface="华文楷体" panose="02010600040101010101" pitchFamily="2" charset="-122"/>
                <a:ea typeface="华文楷体" panose="02010600040101010101" pitchFamily="2" charset="-122"/>
              </a:rPr>
              <a:t>/</a:t>
            </a:r>
            <a:r>
              <a:rPr lang="zh-CN" altLang="en-US" sz="3400" b="1" dirty="0" smtClean="0">
                <a:solidFill>
                  <a:srgbClr val="FF0000"/>
                </a:solidFill>
                <a:latin typeface="华文楷体" panose="02010600040101010101" pitchFamily="2" charset="-122"/>
                <a:ea typeface="华文楷体" panose="02010600040101010101" pitchFamily="2" charset="-122"/>
              </a:rPr>
              <a:t>逻辑运算</a:t>
            </a:r>
            <a:endParaRPr lang="zh-CN" altLang="en-US" sz="3400" b="1" dirty="0" smtClean="0">
              <a:solidFill>
                <a:srgbClr val="FF0000"/>
              </a:solidFill>
              <a:latin typeface="华文楷体" panose="02010600040101010101" pitchFamily="2" charset="-122"/>
              <a:ea typeface="华文楷体" panose="02010600040101010101" pitchFamily="2" charset="-122"/>
            </a:endParaRPr>
          </a:p>
        </p:txBody>
      </p:sp>
      <p:sp>
        <p:nvSpPr>
          <p:cNvPr id="6" name="文本框 5"/>
          <p:cNvSpPr txBox="1"/>
          <p:nvPr/>
        </p:nvSpPr>
        <p:spPr>
          <a:xfrm>
            <a:off x="467360" y="1196340"/>
            <a:ext cx="8068310" cy="1170305"/>
          </a:xfrm>
          <a:prstGeom prst="rect">
            <a:avLst/>
          </a:prstGeom>
          <a:noFill/>
        </p:spPr>
        <p:txBody>
          <a:bodyPr wrap="square" rtlCol="0" anchor="t">
            <a:spAutoFit/>
          </a:bodyPr>
          <a:p>
            <a:pPr algn="l"/>
            <a:r>
              <a:rPr kumimoji="1" lang="en-US" altLang="zh-CN" sz="3600" b="1" dirty="0">
                <a:sym typeface="+mn-ea"/>
              </a:rPr>
              <a:t>  </a:t>
            </a:r>
            <a:r>
              <a:rPr kumimoji="1" lang="zh-CN" altLang="en-US" sz="3600" b="1" dirty="0">
                <a:sym typeface="+mn-ea"/>
              </a:rPr>
              <a:t>一个二进制数位可以用来表示一个二值逻辑型的数据，但逻辑型数据并不存在进位关系。</a:t>
            </a:r>
            <a:endParaRPr kumimoji="1" lang="zh-CN" altLang="en-US" sz="3600" b="1" dirty="0"/>
          </a:p>
          <a:p>
            <a:pPr algn="l"/>
            <a:r>
              <a:rPr kumimoji="1" lang="en-US" altLang="zh-CN" sz="3600" b="1" dirty="0" smtClean="0">
                <a:sym typeface="+mn-ea"/>
              </a:rPr>
              <a:t>  </a:t>
            </a:r>
            <a:r>
              <a:rPr kumimoji="1" lang="zh-CN" altLang="en-US" sz="3600" b="1" dirty="0" smtClean="0">
                <a:sym typeface="+mn-ea"/>
              </a:rPr>
              <a:t>这里</a:t>
            </a:r>
            <a:r>
              <a:rPr kumimoji="1" lang="zh-CN" altLang="en-US" sz="3600" b="1" dirty="0">
                <a:sym typeface="+mn-ea"/>
              </a:rPr>
              <a:t>的</a:t>
            </a:r>
            <a:r>
              <a:rPr kumimoji="1" lang="zh-CN" altLang="en-US" sz="3600" b="1" dirty="0">
                <a:solidFill>
                  <a:schemeClr val="tx2"/>
                </a:solidFill>
                <a:sym typeface="+mn-ea"/>
              </a:rPr>
              <a:t>与</a:t>
            </a:r>
            <a:r>
              <a:rPr kumimoji="1" lang="zh-CN" altLang="en-US" sz="3600" b="1" dirty="0">
                <a:sym typeface="+mn-ea"/>
              </a:rPr>
              <a:t>、</a:t>
            </a:r>
            <a:r>
              <a:rPr kumimoji="1" lang="zh-CN" altLang="en-US" sz="3600" b="1" dirty="0">
                <a:solidFill>
                  <a:schemeClr val="tx2"/>
                </a:solidFill>
                <a:sym typeface="+mn-ea"/>
              </a:rPr>
              <a:t>或</a:t>
            </a:r>
            <a:r>
              <a:rPr kumimoji="1" lang="zh-CN" altLang="en-US" sz="3600" b="1" dirty="0">
                <a:sym typeface="+mn-ea"/>
              </a:rPr>
              <a:t>、</a:t>
            </a:r>
            <a:r>
              <a:rPr kumimoji="1" lang="zh-CN" altLang="en-US" sz="3600" b="1" dirty="0">
                <a:solidFill>
                  <a:schemeClr val="tx2"/>
                </a:solidFill>
                <a:sym typeface="+mn-ea"/>
              </a:rPr>
              <a:t>非</a:t>
            </a:r>
            <a:r>
              <a:rPr kumimoji="1" lang="zh-CN" altLang="en-US" sz="3600" b="1" dirty="0">
                <a:sym typeface="+mn-ea"/>
              </a:rPr>
              <a:t>逻辑可以用</a:t>
            </a:r>
            <a:r>
              <a:rPr kumimoji="1" lang="zh-CN" altLang="en-US" sz="3600" b="1" dirty="0">
                <a:solidFill>
                  <a:schemeClr val="tx2"/>
                </a:solidFill>
                <a:sym typeface="+mn-ea"/>
              </a:rPr>
              <a:t>与门</a:t>
            </a:r>
            <a:r>
              <a:rPr kumimoji="1" lang="zh-CN" altLang="en-US" sz="3600" b="1" dirty="0">
                <a:sym typeface="+mn-ea"/>
              </a:rPr>
              <a:t>、</a:t>
            </a:r>
            <a:r>
              <a:rPr kumimoji="1" lang="zh-CN" altLang="en-US" sz="3600" b="1" dirty="0">
                <a:solidFill>
                  <a:schemeClr val="tx2"/>
                </a:solidFill>
                <a:sym typeface="+mn-ea"/>
              </a:rPr>
              <a:t>或门</a:t>
            </a:r>
            <a:r>
              <a:rPr kumimoji="1" lang="zh-CN" altLang="en-US" sz="3600" b="1" dirty="0">
                <a:sym typeface="+mn-ea"/>
              </a:rPr>
              <a:t>、</a:t>
            </a:r>
            <a:r>
              <a:rPr kumimoji="1" lang="zh-CN" altLang="en-US" sz="3600" b="1" dirty="0">
                <a:solidFill>
                  <a:schemeClr val="tx2"/>
                </a:solidFill>
                <a:sym typeface="+mn-ea"/>
              </a:rPr>
              <a:t>非门</a:t>
            </a:r>
            <a:r>
              <a:rPr kumimoji="1" lang="zh-CN" altLang="en-US" sz="3600" b="1" dirty="0">
                <a:sym typeface="+mn-ea"/>
              </a:rPr>
              <a:t>电路实现</a:t>
            </a:r>
            <a:r>
              <a:rPr kumimoji="1" lang="zh-CN" altLang="en-US" sz="3600" dirty="0">
                <a:sym typeface="+mn-ea"/>
              </a:rPr>
              <a:t> 。</a:t>
            </a:r>
            <a:endParaRPr kumimoji="1" lang="zh-CN" altLang="en-US" sz="3600" dirty="0">
              <a:sym typeface="+mn-ea"/>
            </a:endParaRPr>
          </a:p>
        </p:txBody>
      </p:sp>
      <p:graphicFrame>
        <p:nvGraphicFramePr>
          <p:cNvPr id="129090" name="Group 66"/>
          <p:cNvGraphicFramePr>
            <a:graphicFrameLocks noGrp="1"/>
          </p:cNvGraphicFramePr>
          <p:nvPr>
            <p:ph idx="1"/>
          </p:nvPr>
        </p:nvGraphicFramePr>
        <p:xfrm>
          <a:off x="611505" y="2780348"/>
          <a:ext cx="8064500" cy="2591435"/>
        </p:xfrm>
        <a:graphic>
          <a:graphicData uri="http://schemas.openxmlformats.org/drawingml/2006/table">
            <a:tbl>
              <a:tblPr/>
              <a:tblGrid>
                <a:gridCol w="991870"/>
                <a:gridCol w="1334453"/>
                <a:gridCol w="1431925"/>
                <a:gridCol w="1521777"/>
                <a:gridCol w="840105"/>
                <a:gridCol w="1944370"/>
              </a:tblGrid>
              <a:tr h="487680">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X</a:t>
                      </a:r>
                      <a:endParaRPr kumimoji="1" lang="en-US" altLang="zh-CN"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Y</a:t>
                      </a:r>
                      <a:endParaRPr kumimoji="1" lang="en-US" altLang="zh-CN"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X</a:t>
                      </a:r>
                      <a:r>
                        <a:rPr kumimoji="1" lang="zh-CN" altLang="en-US"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与（</a:t>
                      </a:r>
                      <a:r>
                        <a:rPr kumimoji="1" lang="en-US" altLang="zh-CN"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AND</a:t>
                      </a:r>
                      <a:r>
                        <a:rPr kumimoji="1" lang="zh-CN" altLang="en-US"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a:t>
                      </a:r>
                      <a:r>
                        <a:rPr kumimoji="1" lang="en-US" altLang="zh-CN"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Y</a:t>
                      </a:r>
                      <a:endParaRPr kumimoji="1" lang="en-US" altLang="zh-CN"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X</a:t>
                      </a:r>
                      <a:r>
                        <a:rPr kumimoji="1" lang="zh-CN" altLang="en-US"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或</a:t>
                      </a:r>
                      <a:r>
                        <a:rPr kumimoji="1" lang="en-US" altLang="zh-CN"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(OR)Y</a:t>
                      </a:r>
                      <a:endParaRPr kumimoji="1" lang="en-US" altLang="zh-CN"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X</a:t>
                      </a:r>
                      <a:r>
                        <a:rPr kumimoji="1" lang="zh-CN" altLang="en-US"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非</a:t>
                      </a:r>
                      <a:r>
                        <a:rPr kumimoji="1" lang="en-US" altLang="zh-CN"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 (NOT)</a:t>
                      </a:r>
                      <a:endParaRPr kumimoji="1" lang="en-US" altLang="zh-CN"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1" lang="en-US" altLang="zh-CN"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X</a:t>
                      </a:r>
                      <a:r>
                        <a:rPr kumimoji="1" lang="zh-CN" altLang="en-US"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异或（</a:t>
                      </a:r>
                      <a:r>
                        <a:rPr kumimoji="1" lang="en-US" altLang="zh-CN"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XOR</a:t>
                      </a:r>
                      <a:r>
                        <a:rPr kumimoji="1" lang="zh-CN" altLang="en-US"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a:t>
                      </a:r>
                      <a:r>
                        <a:rPr kumimoji="1" lang="en-US" altLang="zh-CN"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rPr>
                        <a:t>Y</a:t>
                      </a:r>
                      <a:endParaRPr kumimoji="1" lang="en-US" altLang="zh-CN" sz="1400" b="1" i="0" u="none" strike="noStrike" cap="none" normalizeH="0" baseline="0" smtClean="0">
                        <a:ln>
                          <a:noFill/>
                        </a:ln>
                        <a:solidFill>
                          <a:srgbClr val="0066FF"/>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9113">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11188" y="333375"/>
            <a:ext cx="7632700" cy="1143000"/>
          </a:xfrm>
        </p:spPr>
        <p:txBody>
          <a:bodyPr/>
          <a:lstStyle/>
          <a:p>
            <a:pPr eaLnBrk="1" hangingPunct="1"/>
            <a:r>
              <a:rPr lang="en-US" altLang="zh-CN" dirty="0" smtClean="0">
                <a:solidFill>
                  <a:srgbClr val="FF3300"/>
                </a:solidFill>
                <a:latin typeface="华文楷体" panose="02010600040101010101" pitchFamily="2" charset="-122"/>
                <a:ea typeface="华文楷体" panose="02010600040101010101" pitchFamily="2" charset="-122"/>
              </a:rPr>
              <a:t>4</a:t>
            </a:r>
            <a:r>
              <a:rPr lang="zh-CN" altLang="en-US" dirty="0" smtClean="0">
                <a:solidFill>
                  <a:srgbClr val="FF3300"/>
                </a:solidFill>
                <a:latin typeface="华文楷体" panose="02010600040101010101" pitchFamily="2" charset="-122"/>
                <a:ea typeface="华文楷体" panose="02010600040101010101" pitchFamily="2" charset="-122"/>
              </a:rPr>
              <a:t> </a:t>
            </a:r>
            <a:r>
              <a:rPr lang="zh-CN" altLang="en-US" b="1" dirty="0" smtClean="0">
                <a:solidFill>
                  <a:srgbClr val="FF3300"/>
                </a:solidFill>
                <a:latin typeface="华文楷体" panose="02010600040101010101" pitchFamily="2" charset="-122"/>
                <a:ea typeface="华文楷体" panose="02010600040101010101" pitchFamily="2" charset="-122"/>
              </a:rPr>
              <a:t>小数点：定点与浮点表示法</a:t>
            </a:r>
            <a:r>
              <a:rPr lang="zh-CN" altLang="en-US" dirty="0" smtClean="0"/>
              <a:t> </a:t>
            </a:r>
            <a:endParaRPr lang="zh-CN" altLang="en-US" dirty="0" smtClean="0"/>
          </a:p>
        </p:txBody>
      </p:sp>
      <p:sp>
        <p:nvSpPr>
          <p:cNvPr id="10243" name="Rectangle 3"/>
          <p:cNvSpPr>
            <a:spLocks noGrp="1" noChangeArrowheads="1"/>
          </p:cNvSpPr>
          <p:nvPr>
            <p:ph type="body" idx="1"/>
          </p:nvPr>
        </p:nvSpPr>
        <p:spPr>
          <a:xfrm>
            <a:off x="539750" y="1340485"/>
            <a:ext cx="8281035" cy="5257800"/>
          </a:xfrm>
        </p:spPr>
        <p:txBody>
          <a:bodyPr/>
          <a:lstStyle/>
          <a:p>
            <a:pPr eaLnBrk="1" hangingPunct="1">
              <a:buFont typeface="Wingdings" panose="05000000000000000000" pitchFamily="2" charset="2"/>
              <a:buNone/>
            </a:pPr>
            <a:r>
              <a:rPr lang="zh-CN" altLang="en-US" sz="2400" b="1" dirty="0" smtClean="0">
                <a:solidFill>
                  <a:srgbClr val="FF3300"/>
                </a:solidFill>
                <a:latin typeface="华文楷体" panose="02010600040101010101" pitchFamily="2" charset="-122"/>
                <a:ea typeface="华文楷体" panose="02010600040101010101" pitchFamily="2" charset="-122"/>
              </a:rPr>
              <a:t>定点数表示法</a:t>
            </a:r>
            <a:endParaRPr lang="zh-CN" altLang="en-US" sz="2400" b="1" dirty="0" smtClean="0">
              <a:solidFill>
                <a:srgbClr val="FF3300"/>
              </a:solidFill>
              <a:latin typeface="华文楷体" panose="02010600040101010101" pitchFamily="2" charset="-122"/>
              <a:ea typeface="华文楷体" panose="02010600040101010101" pitchFamily="2" charset="-122"/>
            </a:endParaRPr>
          </a:p>
          <a:p>
            <a:r>
              <a:rPr lang="zh-CN" altLang="en-US" sz="2400" b="1" dirty="0" smtClean="0">
                <a:latin typeface="华文楷体" panose="02010600040101010101" pitchFamily="2" charset="-122"/>
                <a:ea typeface="华文楷体" panose="02010600040101010101" pitchFamily="2" charset="-122"/>
              </a:rPr>
              <a:t>在计算机中</a:t>
            </a: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图示的小数点</a:t>
            </a:r>
            <a:r>
              <a:rPr lang="zh-CN" altLang="en-US" sz="2400" b="1" dirty="0" smtClean="0">
                <a:latin typeface="Arial" panose="020B0604020202020204" pitchFamily="34" charset="0"/>
              </a:rPr>
              <a:t>“</a:t>
            </a:r>
            <a:r>
              <a:rPr lang="zh-CN" altLang="en-US" sz="2400" b="1" dirty="0" smtClean="0"/>
              <a:t>．</a:t>
            </a:r>
            <a:r>
              <a:rPr lang="zh-CN" altLang="en-US" sz="2400" b="1" dirty="0" smtClean="0">
                <a:latin typeface="Arial" panose="020B0604020202020204" pitchFamily="34" charset="0"/>
              </a:rPr>
              <a:t>”</a:t>
            </a:r>
            <a:r>
              <a:rPr lang="zh-CN" altLang="en-US" sz="2400" b="1" dirty="0" smtClean="0">
                <a:latin typeface="华文楷体" panose="02010600040101010101" pitchFamily="2" charset="-122"/>
                <a:ea typeface="华文楷体" panose="02010600040101010101" pitchFamily="2" charset="-122"/>
              </a:rPr>
              <a:t>实际上是不表示出来的</a:t>
            </a: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是事先约定好固定在那里的。对一台计算机来说</a:t>
            </a: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一旦确定了一种小数点的位置</a:t>
            </a: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整个系统就不再改变。</a:t>
            </a:r>
            <a:endParaRPr lang="zh-CN" altLang="en-US" sz="2400" b="1" dirty="0" smtClean="0">
              <a:latin typeface="华文楷体" panose="02010600040101010101" pitchFamily="2" charset="-122"/>
              <a:ea typeface="华文楷体" panose="02010600040101010101" pitchFamily="2" charset="-122"/>
            </a:endParaRPr>
          </a:p>
          <a:p>
            <a:pPr eaLnBrk="1" hangingPunct="1"/>
            <a:r>
              <a:rPr lang="zh-CN" altLang="en-US" sz="2400" b="1" dirty="0" smtClean="0">
                <a:latin typeface="华文楷体" panose="02010600040101010101" pitchFamily="2" charset="-122"/>
                <a:ea typeface="华文楷体" panose="02010600040101010101" pitchFamily="2" charset="-122"/>
              </a:rPr>
              <a:t>计算机中采用的定点数表示法通常把小数点固定在</a:t>
            </a:r>
            <a:r>
              <a:rPr lang="zh-CN" altLang="en-US" sz="2400" b="1" dirty="0" smtClean="0">
                <a:solidFill>
                  <a:srgbClr val="FF0000"/>
                </a:solidFill>
                <a:latin typeface="华文楷体" panose="02010600040101010101" pitchFamily="2" charset="-122"/>
                <a:ea typeface="华文楷体" panose="02010600040101010101" pitchFamily="2" charset="-122"/>
              </a:rPr>
              <a:t>数值部分的最高位之前</a:t>
            </a: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或把小数点固定在数值部分的最后。前者用来表示纯小数</a:t>
            </a: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后者用于表示整数。</a:t>
            </a:r>
            <a:endParaRPr lang="zh-CN" altLang="en-US" sz="2400" b="1" dirty="0" smtClean="0">
              <a:latin typeface="华文楷体" panose="02010600040101010101" pitchFamily="2" charset="-122"/>
              <a:ea typeface="华文楷体" panose="02010600040101010101" pitchFamily="2" charset="-122"/>
            </a:endParaRPr>
          </a:p>
          <a:p>
            <a:pPr eaLnBrk="1" hangingPunct="1"/>
            <a:r>
              <a:rPr lang="zh-CN" altLang="en-US" sz="2400" b="1" dirty="0" smtClean="0">
                <a:latin typeface="华文楷体" panose="02010600040101010101" pitchFamily="2" charset="-122"/>
                <a:ea typeface="华文楷体" panose="02010600040101010101" pitchFamily="2" charset="-122"/>
              </a:rPr>
              <a:t>只能处理定点数的计算机称为</a:t>
            </a:r>
            <a:r>
              <a:rPr lang="zh-CN" altLang="en-US" sz="2400" b="1" dirty="0" smtClean="0">
                <a:solidFill>
                  <a:srgbClr val="FF3300"/>
                </a:solidFill>
                <a:latin typeface="华文楷体" panose="02010600040101010101" pitchFamily="2" charset="-122"/>
                <a:ea typeface="华文楷体" panose="02010600040101010101" pitchFamily="2" charset="-122"/>
              </a:rPr>
              <a:t>定点计算机</a:t>
            </a:r>
            <a:r>
              <a:rPr lang="zh-CN" altLang="en-US" sz="2400" b="1" dirty="0" smtClean="0">
                <a:latin typeface="华文楷体" panose="02010600040101010101" pitchFamily="2" charset="-122"/>
                <a:ea typeface="华文楷体" panose="02010600040101010101" pitchFamily="2" charset="-122"/>
              </a:rPr>
              <a:t>。在这种计算机中机器指令访问的所有操作数都是</a:t>
            </a:r>
            <a:r>
              <a:rPr lang="zh-CN" altLang="en-US" sz="2400" b="1" dirty="0" smtClean="0">
                <a:solidFill>
                  <a:srgbClr val="FF3300"/>
                </a:solidFill>
                <a:latin typeface="华文楷体" panose="02010600040101010101" pitchFamily="2" charset="-122"/>
                <a:ea typeface="华文楷体" panose="02010600040101010101" pitchFamily="2" charset="-122"/>
              </a:rPr>
              <a:t>定点数</a:t>
            </a:r>
            <a:r>
              <a:rPr lang="zh-CN" altLang="en-US" sz="2400" b="1" dirty="0" smtClean="0">
                <a:latin typeface="华文楷体" panose="02010600040101010101" pitchFamily="2" charset="-122"/>
                <a:ea typeface="华文楷体" panose="02010600040101010101" pitchFamily="2" charset="-122"/>
              </a:rPr>
              <a:t>。 </a:t>
            </a:r>
            <a:endParaRPr lang="zh-CN" altLang="en-US" sz="2400" b="1" dirty="0" smtClean="0">
              <a:latin typeface="华文楷体" panose="02010600040101010101" pitchFamily="2" charset="-122"/>
              <a:ea typeface="华文楷体" panose="02010600040101010101" pitchFamily="2" charset="-122"/>
            </a:endParaRPr>
          </a:p>
        </p:txBody>
      </p:sp>
      <p:grpSp>
        <p:nvGrpSpPr>
          <p:cNvPr id="2" name="Group 4"/>
          <p:cNvGrpSpPr>
            <a:grpSpLocks noChangeAspect="1"/>
          </p:cNvGrpSpPr>
          <p:nvPr/>
        </p:nvGrpSpPr>
        <p:grpSpPr bwMode="auto">
          <a:xfrm>
            <a:off x="755576" y="5013176"/>
            <a:ext cx="5257800" cy="1270975"/>
            <a:chOff x="2333" y="10410"/>
            <a:chExt cx="8280" cy="2001"/>
          </a:xfrm>
        </p:grpSpPr>
        <p:sp>
          <p:nvSpPr>
            <p:cNvPr id="10246" name="AutoShape 5"/>
            <p:cNvSpPr>
              <a:spLocks noChangeAspect="1" noChangeArrowheads="1"/>
            </p:cNvSpPr>
            <p:nvPr/>
          </p:nvSpPr>
          <p:spPr bwMode="auto">
            <a:xfrm>
              <a:off x="2333" y="10539"/>
              <a:ext cx="8280" cy="1872"/>
            </a:xfrm>
            <a:prstGeom prst="rect">
              <a:avLst/>
            </a:prstGeom>
            <a:noFill/>
            <a:ln w="9525">
              <a:noFill/>
              <a:miter lim="800000"/>
            </a:ln>
          </p:spPr>
          <p:txBody>
            <a:bodyPr/>
            <a:lstStyle/>
            <a:p>
              <a:endParaRPr lang="zh-CN" altLang="en-US"/>
            </a:p>
          </p:txBody>
        </p:sp>
        <p:sp>
          <p:nvSpPr>
            <p:cNvPr id="10247" name="Rectangle 6"/>
            <p:cNvSpPr>
              <a:spLocks noChangeArrowheads="1"/>
            </p:cNvSpPr>
            <p:nvPr/>
          </p:nvSpPr>
          <p:spPr bwMode="auto">
            <a:xfrm>
              <a:off x="2761" y="10877"/>
              <a:ext cx="719" cy="469"/>
            </a:xfrm>
            <a:prstGeom prst="rect">
              <a:avLst/>
            </a:prstGeom>
            <a:solidFill>
              <a:srgbClr val="FFFFFF"/>
            </a:solidFill>
            <a:ln w="9525">
              <a:solidFill>
                <a:srgbClr val="000000"/>
              </a:solidFill>
              <a:miter lim="800000"/>
            </a:ln>
          </p:spPr>
          <p:txBody>
            <a:bodyPr/>
            <a:lstStyle/>
            <a:p>
              <a:pPr algn="just"/>
              <a:r>
                <a:rPr lang="zh-CN" altLang="en-US" sz="1000">
                  <a:latin typeface="Times New Roman" panose="02020603050405020304" pitchFamily="18" charset="0"/>
                </a:rPr>
                <a:t>符号</a:t>
              </a:r>
              <a:endParaRPr lang="zh-CN" altLang="en-US" sz="1000">
                <a:latin typeface="Arial" panose="020B0604020202020204" pitchFamily="34" charset="0"/>
              </a:endParaRPr>
            </a:p>
          </p:txBody>
        </p:sp>
        <p:sp>
          <p:nvSpPr>
            <p:cNvPr id="10248" name="Rectangle 7"/>
            <p:cNvSpPr>
              <a:spLocks noChangeArrowheads="1"/>
            </p:cNvSpPr>
            <p:nvPr/>
          </p:nvSpPr>
          <p:spPr bwMode="auto">
            <a:xfrm>
              <a:off x="3480" y="10877"/>
              <a:ext cx="1800" cy="469"/>
            </a:xfrm>
            <a:prstGeom prst="rect">
              <a:avLst/>
            </a:prstGeom>
            <a:solidFill>
              <a:srgbClr val="FFFFFF"/>
            </a:solidFill>
            <a:ln w="9525">
              <a:solidFill>
                <a:srgbClr val="000000"/>
              </a:solidFill>
              <a:miter lim="800000"/>
            </a:ln>
          </p:spPr>
          <p:txBody>
            <a:bodyPr/>
            <a:lstStyle/>
            <a:p>
              <a:pPr algn="ctr"/>
              <a:r>
                <a:rPr lang="zh-CN" altLang="en-US" sz="1200" dirty="0">
                  <a:latin typeface="Times New Roman" panose="02020603050405020304" pitchFamily="18" charset="0"/>
                </a:rPr>
                <a:t>数值部分</a:t>
              </a:r>
              <a:endParaRPr lang="zh-CN" altLang="en-US" sz="1200" dirty="0">
                <a:latin typeface="Arial" panose="020B0604020202020204" pitchFamily="34" charset="0"/>
              </a:endParaRPr>
            </a:p>
          </p:txBody>
        </p:sp>
        <p:sp>
          <p:nvSpPr>
            <p:cNvPr id="10249" name="Rectangle 8"/>
            <p:cNvSpPr>
              <a:spLocks noChangeArrowheads="1"/>
            </p:cNvSpPr>
            <p:nvPr/>
          </p:nvSpPr>
          <p:spPr bwMode="auto">
            <a:xfrm>
              <a:off x="6901" y="10878"/>
              <a:ext cx="719" cy="469"/>
            </a:xfrm>
            <a:prstGeom prst="rect">
              <a:avLst/>
            </a:prstGeom>
            <a:solidFill>
              <a:srgbClr val="FFFFFF"/>
            </a:solidFill>
            <a:ln w="9525">
              <a:solidFill>
                <a:srgbClr val="000000"/>
              </a:solidFill>
              <a:miter lim="800000"/>
            </a:ln>
          </p:spPr>
          <p:txBody>
            <a:bodyPr/>
            <a:lstStyle/>
            <a:p>
              <a:pPr algn="just"/>
              <a:r>
                <a:rPr lang="zh-CN" altLang="en-US" sz="1000">
                  <a:latin typeface="Times New Roman" panose="02020603050405020304" pitchFamily="18" charset="0"/>
                </a:rPr>
                <a:t>符号</a:t>
              </a:r>
              <a:endParaRPr lang="zh-CN" altLang="en-US" sz="1000">
                <a:latin typeface="Arial" panose="020B0604020202020204" pitchFamily="34" charset="0"/>
              </a:endParaRPr>
            </a:p>
          </p:txBody>
        </p:sp>
        <p:sp>
          <p:nvSpPr>
            <p:cNvPr id="10250" name="Rectangle 9"/>
            <p:cNvSpPr>
              <a:spLocks noChangeArrowheads="1"/>
            </p:cNvSpPr>
            <p:nvPr/>
          </p:nvSpPr>
          <p:spPr bwMode="auto">
            <a:xfrm>
              <a:off x="7620" y="10878"/>
              <a:ext cx="1800" cy="469"/>
            </a:xfrm>
            <a:prstGeom prst="rect">
              <a:avLst/>
            </a:prstGeom>
            <a:solidFill>
              <a:srgbClr val="FFFFFF"/>
            </a:solidFill>
            <a:ln w="9525">
              <a:solidFill>
                <a:srgbClr val="000000"/>
              </a:solidFill>
              <a:miter lim="800000"/>
            </a:ln>
          </p:spPr>
          <p:txBody>
            <a:bodyPr/>
            <a:lstStyle/>
            <a:p>
              <a:pPr algn="ctr"/>
              <a:r>
                <a:rPr lang="zh-CN" altLang="en-US" sz="1200">
                  <a:latin typeface="Times New Roman" panose="02020603050405020304" pitchFamily="18" charset="0"/>
                </a:rPr>
                <a:t>数值部分</a:t>
              </a:r>
              <a:endParaRPr lang="zh-CN" altLang="en-US" sz="1200">
                <a:latin typeface="Arial" panose="020B0604020202020204" pitchFamily="34" charset="0"/>
              </a:endParaRPr>
            </a:p>
          </p:txBody>
        </p:sp>
        <p:sp>
          <p:nvSpPr>
            <p:cNvPr id="10251" name="Rectangle 10"/>
            <p:cNvSpPr>
              <a:spLocks noChangeArrowheads="1"/>
            </p:cNvSpPr>
            <p:nvPr/>
          </p:nvSpPr>
          <p:spPr bwMode="auto">
            <a:xfrm>
              <a:off x="2580" y="10410"/>
              <a:ext cx="2160" cy="468"/>
            </a:xfrm>
            <a:prstGeom prst="rect">
              <a:avLst/>
            </a:prstGeom>
            <a:noFill/>
            <a:ln w="9525">
              <a:noFill/>
              <a:miter lim="800000"/>
            </a:ln>
          </p:spPr>
          <p:txBody>
            <a:bodyPr/>
            <a:lstStyle/>
            <a:p>
              <a:pPr algn="just"/>
              <a:r>
                <a:rPr lang="zh-CN" altLang="en-US" sz="1400">
                  <a:latin typeface="Times New Roman" panose="02020603050405020304" pitchFamily="18" charset="0"/>
                </a:rPr>
                <a:t>纯小数表示法</a:t>
              </a:r>
              <a:endParaRPr lang="zh-CN" altLang="en-US" sz="1400">
                <a:latin typeface="Arial" panose="020B0604020202020204" pitchFamily="34" charset="0"/>
              </a:endParaRPr>
            </a:p>
          </p:txBody>
        </p:sp>
        <p:sp>
          <p:nvSpPr>
            <p:cNvPr id="10252" name="Line 11"/>
            <p:cNvSpPr>
              <a:spLocks noChangeShapeType="1"/>
            </p:cNvSpPr>
            <p:nvPr/>
          </p:nvSpPr>
          <p:spPr bwMode="auto">
            <a:xfrm flipV="1">
              <a:off x="3660" y="11190"/>
              <a:ext cx="1" cy="312"/>
            </a:xfrm>
            <a:prstGeom prst="line">
              <a:avLst/>
            </a:prstGeom>
            <a:noFill/>
            <a:ln w="9525">
              <a:solidFill>
                <a:srgbClr val="000000"/>
              </a:solidFill>
              <a:round/>
              <a:tailEnd type="triangle" w="med" len="med"/>
            </a:ln>
          </p:spPr>
          <p:txBody>
            <a:bodyPr/>
            <a:lstStyle/>
            <a:p>
              <a:endParaRPr lang="zh-CN" altLang="en-US"/>
            </a:p>
          </p:txBody>
        </p:sp>
        <p:sp>
          <p:nvSpPr>
            <p:cNvPr id="10253" name="Rectangle 12"/>
            <p:cNvSpPr>
              <a:spLocks noChangeArrowheads="1"/>
            </p:cNvSpPr>
            <p:nvPr/>
          </p:nvSpPr>
          <p:spPr bwMode="auto">
            <a:xfrm>
              <a:off x="3300" y="11502"/>
              <a:ext cx="1080" cy="468"/>
            </a:xfrm>
            <a:prstGeom prst="rect">
              <a:avLst/>
            </a:prstGeom>
            <a:noFill/>
            <a:ln w="9525">
              <a:noFill/>
              <a:miter lim="800000"/>
            </a:ln>
          </p:spPr>
          <p:txBody>
            <a:bodyPr/>
            <a:lstStyle/>
            <a:p>
              <a:pPr algn="just"/>
              <a:r>
                <a:rPr lang="zh-CN" altLang="en-US" sz="1200">
                  <a:latin typeface="Times New Roman" panose="02020603050405020304" pitchFamily="18" charset="0"/>
                </a:rPr>
                <a:t>小数点</a:t>
              </a:r>
              <a:endParaRPr lang="zh-CN" altLang="en-US" sz="1200">
                <a:latin typeface="Arial" panose="020B0604020202020204" pitchFamily="34" charset="0"/>
              </a:endParaRPr>
            </a:p>
          </p:txBody>
        </p:sp>
        <p:sp>
          <p:nvSpPr>
            <p:cNvPr id="10254" name="Rectangle 13"/>
            <p:cNvSpPr>
              <a:spLocks noChangeArrowheads="1"/>
            </p:cNvSpPr>
            <p:nvPr/>
          </p:nvSpPr>
          <p:spPr bwMode="auto">
            <a:xfrm>
              <a:off x="6720" y="10410"/>
              <a:ext cx="1800" cy="468"/>
            </a:xfrm>
            <a:prstGeom prst="rect">
              <a:avLst/>
            </a:prstGeom>
            <a:noFill/>
            <a:ln w="9525">
              <a:noFill/>
              <a:miter lim="800000"/>
            </a:ln>
          </p:spPr>
          <p:txBody>
            <a:bodyPr/>
            <a:lstStyle/>
            <a:p>
              <a:pPr algn="just"/>
              <a:r>
                <a:rPr lang="zh-CN" altLang="en-US" sz="1400">
                  <a:latin typeface="Times New Roman" panose="02020603050405020304" pitchFamily="18" charset="0"/>
                </a:rPr>
                <a:t>整数表示法</a:t>
              </a:r>
              <a:endParaRPr lang="zh-CN" altLang="en-US" sz="1400">
                <a:latin typeface="Arial" panose="020B0604020202020204" pitchFamily="34" charset="0"/>
              </a:endParaRPr>
            </a:p>
          </p:txBody>
        </p:sp>
        <p:sp>
          <p:nvSpPr>
            <p:cNvPr id="10255" name="Line 14"/>
            <p:cNvSpPr>
              <a:spLocks noChangeShapeType="1"/>
            </p:cNvSpPr>
            <p:nvPr/>
          </p:nvSpPr>
          <p:spPr bwMode="auto">
            <a:xfrm flipV="1">
              <a:off x="9240" y="11190"/>
              <a:ext cx="0" cy="312"/>
            </a:xfrm>
            <a:prstGeom prst="line">
              <a:avLst/>
            </a:prstGeom>
            <a:noFill/>
            <a:ln w="9525">
              <a:solidFill>
                <a:srgbClr val="000000"/>
              </a:solidFill>
              <a:round/>
              <a:tailEnd type="triangle" w="med" len="med"/>
            </a:ln>
          </p:spPr>
          <p:txBody>
            <a:bodyPr/>
            <a:lstStyle/>
            <a:p>
              <a:endParaRPr lang="zh-CN" altLang="en-US"/>
            </a:p>
          </p:txBody>
        </p:sp>
        <p:sp>
          <p:nvSpPr>
            <p:cNvPr id="10256" name="Rectangle 15"/>
            <p:cNvSpPr>
              <a:spLocks noChangeArrowheads="1"/>
            </p:cNvSpPr>
            <p:nvPr/>
          </p:nvSpPr>
          <p:spPr bwMode="auto">
            <a:xfrm>
              <a:off x="8880" y="11502"/>
              <a:ext cx="1080" cy="468"/>
            </a:xfrm>
            <a:prstGeom prst="rect">
              <a:avLst/>
            </a:prstGeom>
            <a:noFill/>
            <a:ln w="9525">
              <a:noFill/>
              <a:miter lim="800000"/>
            </a:ln>
          </p:spPr>
          <p:txBody>
            <a:bodyPr/>
            <a:lstStyle/>
            <a:p>
              <a:pPr algn="just"/>
              <a:r>
                <a:rPr lang="zh-CN" altLang="en-US" sz="1200">
                  <a:latin typeface="Times New Roman" panose="02020603050405020304" pitchFamily="18" charset="0"/>
                </a:rPr>
                <a:t>小数点</a:t>
              </a:r>
              <a:endParaRPr lang="zh-CN" altLang="en-US" sz="1200">
                <a:latin typeface="Arial" panose="020B0604020202020204" pitchFamily="34" charset="0"/>
              </a:endParaRPr>
            </a:p>
          </p:txBody>
        </p:sp>
        <p:sp>
          <p:nvSpPr>
            <p:cNvPr id="10257" name="Rectangle 16"/>
            <p:cNvSpPr>
              <a:spLocks noChangeArrowheads="1"/>
            </p:cNvSpPr>
            <p:nvPr/>
          </p:nvSpPr>
          <p:spPr bwMode="auto">
            <a:xfrm>
              <a:off x="4560" y="11658"/>
              <a:ext cx="3600" cy="468"/>
            </a:xfrm>
            <a:prstGeom prst="rect">
              <a:avLst/>
            </a:prstGeom>
            <a:noFill/>
            <a:ln w="9525">
              <a:noFill/>
              <a:miter lim="800000"/>
            </a:ln>
          </p:spPr>
          <p:txBody>
            <a:bodyPr/>
            <a:lstStyle/>
            <a:p>
              <a:pPr algn="ctr"/>
              <a:r>
                <a:rPr lang="zh-CN" altLang="en-US" sz="1400" b="1">
                  <a:latin typeface="华文楷体" panose="02010600040101010101" pitchFamily="2" charset="-122"/>
                  <a:ea typeface="华文楷体" panose="02010600040101010101" pitchFamily="2" charset="-122"/>
                </a:rPr>
                <a:t>定点数表示法</a:t>
              </a:r>
              <a:endParaRPr lang="zh-CN" altLang="en-US" sz="1400" b="1">
                <a:latin typeface="华文楷体" panose="02010600040101010101" pitchFamily="2" charset="-122"/>
                <a:ea typeface="华文楷体" panose="02010600040101010101" pitchFamily="2" charset="-122"/>
              </a:endParaRPr>
            </a:p>
          </p:txBody>
        </p:sp>
      </p:grpSp>
      <p:sp>
        <p:nvSpPr>
          <p:cNvPr id="10245" name="Rectangle 17"/>
          <p:cNvSpPr>
            <a:spLocks noChangeArrowheads="1"/>
          </p:cNvSpPr>
          <p:nvPr/>
        </p:nvSpPr>
        <p:spPr bwMode="auto">
          <a:xfrm>
            <a:off x="5651991" y="4915768"/>
            <a:ext cx="3168352" cy="1368425"/>
          </a:xfrm>
          <a:prstGeom prst="rect">
            <a:avLst/>
          </a:prstGeom>
          <a:noFill/>
          <a:ln w="9525">
            <a:noFill/>
            <a:miter lim="800000"/>
          </a:ln>
        </p:spPr>
        <p:txBody>
          <a:bodyPr wrap="none" anchor="ctr"/>
          <a:lstStyle/>
          <a:p>
            <a:pPr algn="l"/>
            <a:r>
              <a:rPr lang="zh-CN" altLang="en-US" sz="2400" b="1" dirty="0">
                <a:latin typeface="Arial" panose="020B0604020202020204" pitchFamily="34" charset="0"/>
                <a:ea typeface="华文楷体" panose="02010600040101010101" pitchFamily="2" charset="-122"/>
              </a:rPr>
              <a:t>定点数要选择合适的</a:t>
            </a:r>
            <a:r>
              <a:rPr lang="zh-CN" altLang="en-US" sz="2400" b="1" dirty="0">
                <a:solidFill>
                  <a:srgbClr val="FF3300"/>
                </a:solidFill>
                <a:latin typeface="Arial" panose="020B0604020202020204" pitchFamily="34" charset="0"/>
                <a:ea typeface="华文楷体" panose="02010600040101010101" pitchFamily="2" charset="-122"/>
              </a:rPr>
              <a:t>比例因子</a:t>
            </a:r>
            <a:r>
              <a:rPr lang="en-US" altLang="zh-CN" sz="2400" b="1" dirty="0">
                <a:latin typeface="Arial" panose="020B0604020202020204" pitchFamily="34" charset="0"/>
                <a:ea typeface="华文楷体" panose="02010600040101010101" pitchFamily="2" charset="-122"/>
              </a:rPr>
              <a:t>,</a:t>
            </a:r>
            <a:r>
              <a:rPr lang="en-US" altLang="zh-CN" sz="2400" dirty="0">
                <a:latin typeface="Arial" panose="020B0604020202020204" pitchFamily="34" charset="0"/>
              </a:rPr>
              <a:t> </a:t>
            </a:r>
            <a:endParaRPr lang="en-US" altLang="zh-CN" sz="2400" dirty="0">
              <a:latin typeface="Arial" panose="020B0604020202020204" pitchFamily="34" charset="0"/>
            </a:endParaRPr>
          </a:p>
          <a:p>
            <a:pPr algn="l"/>
            <a:r>
              <a:rPr lang="zh-CN" altLang="en-US" sz="2400" b="1" dirty="0">
                <a:latin typeface="Arial" panose="020B0604020202020204" pitchFamily="34" charset="0"/>
                <a:ea typeface="华文楷体" panose="02010600040101010101" pitchFamily="2" charset="-122"/>
              </a:rPr>
              <a:t>确保初始数据、中间结果和最后</a:t>
            </a:r>
            <a:endParaRPr lang="zh-CN" altLang="en-US" sz="2400" b="1" dirty="0">
              <a:latin typeface="Arial" panose="020B0604020202020204" pitchFamily="34" charset="0"/>
              <a:ea typeface="华文楷体" panose="02010600040101010101" pitchFamily="2" charset="-122"/>
            </a:endParaRPr>
          </a:p>
          <a:p>
            <a:pPr algn="l"/>
            <a:r>
              <a:rPr lang="zh-CN" altLang="en-US" sz="2400" b="1" dirty="0">
                <a:latin typeface="Arial" panose="020B0604020202020204" pitchFamily="34" charset="0"/>
                <a:ea typeface="华文楷体" panose="02010600040101010101" pitchFamily="2" charset="-122"/>
              </a:rPr>
              <a:t>结果都在定点数的表示范围之内，</a:t>
            </a:r>
            <a:endParaRPr lang="zh-CN" altLang="en-US" sz="2400" b="1" dirty="0">
              <a:latin typeface="Arial" panose="020B0604020202020204" pitchFamily="34" charset="0"/>
              <a:ea typeface="华文楷体" panose="02010600040101010101" pitchFamily="2" charset="-122"/>
            </a:endParaRPr>
          </a:p>
          <a:p>
            <a:pPr algn="l"/>
            <a:r>
              <a:rPr lang="zh-CN" altLang="en-US" sz="2400" b="1" dirty="0">
                <a:latin typeface="Arial" panose="020B0604020202020204" pitchFamily="34" charset="0"/>
                <a:ea typeface="华文楷体" panose="02010600040101010101" pitchFamily="2" charset="-122"/>
              </a:rPr>
              <a:t>否则就会产生</a:t>
            </a:r>
            <a:r>
              <a:rPr lang="zh-CN" altLang="en-US" sz="2400" b="1" dirty="0">
                <a:solidFill>
                  <a:srgbClr val="FF3300"/>
                </a:solidFill>
                <a:latin typeface="华文楷体" panose="02010600040101010101" pitchFamily="2" charset="-122"/>
                <a:ea typeface="华文楷体" panose="02010600040101010101" pitchFamily="2" charset="-122"/>
              </a:rPr>
              <a:t>“</a:t>
            </a:r>
            <a:r>
              <a:rPr lang="zh-CN" altLang="en-US" sz="2400" b="1" dirty="0">
                <a:solidFill>
                  <a:srgbClr val="FF3300"/>
                </a:solidFill>
                <a:latin typeface="Arial" panose="020B0604020202020204" pitchFamily="34" charset="0"/>
                <a:ea typeface="华文楷体" panose="02010600040101010101" pitchFamily="2" charset="-122"/>
              </a:rPr>
              <a:t>溢出</a:t>
            </a:r>
            <a:r>
              <a:rPr lang="zh-CN" altLang="en-US" sz="2400" b="1" dirty="0">
                <a:solidFill>
                  <a:srgbClr val="FF3300"/>
                </a:solidFill>
                <a:latin typeface="华文楷体" panose="02010600040101010101" pitchFamily="2" charset="-122"/>
                <a:ea typeface="华文楷体" panose="02010600040101010101" pitchFamily="2" charset="-122"/>
              </a:rPr>
              <a:t>”</a:t>
            </a:r>
            <a:r>
              <a:rPr lang="zh-CN" altLang="en-US" sz="2400" b="1" dirty="0">
                <a:latin typeface="Arial" panose="020B0604020202020204" pitchFamily="34" charset="0"/>
                <a:ea typeface="华文楷体" panose="02010600040101010101" pitchFamily="2" charset="-122"/>
              </a:rPr>
              <a:t>。</a:t>
            </a:r>
            <a:endParaRPr lang="zh-CN" altLang="en-US" sz="2400" b="1" dirty="0">
              <a:latin typeface="Arial" panose="020B0604020202020204" pitchFamily="34" charset="0"/>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b="1" dirty="0" smtClean="0">
                <a:solidFill>
                  <a:srgbClr val="FF3300"/>
                </a:solidFill>
                <a:latin typeface="华文楷体" panose="02010600040101010101" pitchFamily="2" charset="-122"/>
                <a:ea typeface="华文楷体" panose="02010600040101010101" pitchFamily="2" charset="-122"/>
              </a:rPr>
              <a:t>4.1</a:t>
            </a:r>
            <a:r>
              <a:rPr lang="zh-CN" altLang="en-US" b="1" dirty="0" smtClean="0">
                <a:solidFill>
                  <a:srgbClr val="FF3300"/>
                </a:solidFill>
                <a:latin typeface="华文楷体" panose="02010600040101010101" pitchFamily="2" charset="-122"/>
                <a:ea typeface="华文楷体" panose="02010600040101010101" pitchFamily="2" charset="-122"/>
              </a:rPr>
              <a:t> 定点纯小数</a:t>
            </a:r>
            <a:endParaRPr lang="zh-CN" altLang="en-US" b="1" dirty="0" smtClean="0">
              <a:solidFill>
                <a:srgbClr val="FF3300"/>
              </a:solidFill>
              <a:latin typeface="华文楷体" panose="02010600040101010101" pitchFamily="2" charset="-122"/>
              <a:ea typeface="华文楷体" panose="02010600040101010101" pitchFamily="2" charset="-122"/>
            </a:endParaRPr>
          </a:p>
        </p:txBody>
      </p:sp>
      <p:pic>
        <p:nvPicPr>
          <p:cNvPr id="11267" name="Picture 4"/>
          <p:cNvPicPr>
            <a:picLocks noChangeAspect="1" noChangeArrowheads="1"/>
          </p:cNvPicPr>
          <p:nvPr/>
        </p:nvPicPr>
        <p:blipFill>
          <a:blip r:embed="rId1" cstate="print"/>
          <a:srcRect/>
          <a:stretch>
            <a:fillRect/>
          </a:stretch>
        </p:blipFill>
        <p:spPr bwMode="auto">
          <a:xfrm>
            <a:off x="827088" y="1916113"/>
            <a:ext cx="7200900" cy="382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smtClean="0">
                <a:solidFill>
                  <a:srgbClr val="FF3300"/>
                </a:solidFill>
                <a:latin typeface="华文楷体" panose="02010600040101010101" pitchFamily="2" charset="-122"/>
                <a:ea typeface="华文楷体" panose="02010600040101010101" pitchFamily="2" charset="-122"/>
              </a:rPr>
              <a:t>4.2</a:t>
            </a:r>
            <a:r>
              <a:rPr lang="zh-CN" altLang="en-US" b="1" dirty="0" smtClean="0">
                <a:solidFill>
                  <a:srgbClr val="FF3300"/>
                </a:solidFill>
                <a:latin typeface="华文楷体" panose="02010600040101010101" pitchFamily="2" charset="-122"/>
                <a:ea typeface="华文楷体" panose="02010600040101010101" pitchFamily="2" charset="-122"/>
              </a:rPr>
              <a:t>定点纯整数</a:t>
            </a:r>
            <a:endParaRPr lang="zh-CN" altLang="en-US" b="1" dirty="0" smtClean="0">
              <a:solidFill>
                <a:srgbClr val="FF3300"/>
              </a:solidFill>
              <a:latin typeface="华文楷体" panose="02010600040101010101" pitchFamily="2" charset="-122"/>
              <a:ea typeface="华文楷体" panose="02010600040101010101" pitchFamily="2" charset="-122"/>
            </a:endParaRPr>
          </a:p>
        </p:txBody>
      </p:sp>
      <p:sp>
        <p:nvSpPr>
          <p:cNvPr id="2" name="矩形 1"/>
          <p:cNvSpPr/>
          <p:nvPr/>
        </p:nvSpPr>
        <p:spPr>
          <a:xfrm>
            <a:off x="611505" y="4940935"/>
            <a:ext cx="5616575" cy="622300"/>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3200">
                <a:solidFill>
                  <a:schemeClr val="tx1"/>
                </a:solidFill>
              </a:rPr>
              <a:t>表示范围：</a:t>
            </a:r>
            <a:r>
              <a:rPr lang="en-US" altLang="zh-CN" sz="3200">
                <a:solidFill>
                  <a:schemeClr val="tx1"/>
                </a:solidFill>
              </a:rPr>
              <a:t> </a:t>
            </a:r>
            <a:endParaRPr lang="en-US" altLang="zh-CN" sz="3200">
              <a:solidFill>
                <a:schemeClr val="tx1"/>
              </a:solidFill>
            </a:endParaRPr>
          </a:p>
        </p:txBody>
      </p:sp>
      <p:pic>
        <p:nvPicPr>
          <p:cNvPr id="3" name="图片 2"/>
          <p:cNvPicPr>
            <a:picLocks noChangeAspect="1"/>
          </p:cNvPicPr>
          <p:nvPr/>
        </p:nvPicPr>
        <p:blipFill>
          <a:blip r:embed="rId1"/>
          <a:stretch>
            <a:fillRect/>
          </a:stretch>
        </p:blipFill>
        <p:spPr>
          <a:xfrm>
            <a:off x="1259840" y="1916430"/>
            <a:ext cx="6429375" cy="2324100"/>
          </a:xfrm>
          <a:prstGeom prst="rect">
            <a:avLst/>
          </a:prstGeom>
        </p:spPr>
      </p:pic>
      <p:graphicFrame>
        <p:nvGraphicFramePr>
          <p:cNvPr id="4" name="对象 3">
            <a:hlinkClick r:id="" action="ppaction://ole?verb="/>
          </p:cNvPr>
          <p:cNvGraphicFramePr>
            <a:graphicFrameLocks noChangeAspect="1"/>
          </p:cNvGraphicFramePr>
          <p:nvPr/>
        </p:nvGraphicFramePr>
        <p:xfrm>
          <a:off x="4140200" y="5085080"/>
          <a:ext cx="2178050" cy="393700"/>
        </p:xfrm>
        <a:graphic>
          <a:graphicData uri="http://schemas.openxmlformats.org/presentationml/2006/ole">
            <mc:AlternateContent xmlns:mc="http://schemas.openxmlformats.org/markup-compatibility/2006">
              <mc:Choice xmlns:v="urn:schemas-microsoft-com:vml" Requires="v">
                <p:oleObj spid="_x0000_s1025" name="" r:id="rId2" imgW="1054100" imgH="190500" progId="Equation.KSEE3">
                  <p:embed/>
                </p:oleObj>
              </mc:Choice>
              <mc:Fallback>
                <p:oleObj name="" r:id="rId2" imgW="1054100" imgH="190500" progId="Equation.KSEE3">
                  <p:embed/>
                  <p:pic>
                    <p:nvPicPr>
                      <p:cNvPr id="0" name="图片 1024"/>
                      <p:cNvPicPr/>
                      <p:nvPr/>
                    </p:nvPicPr>
                    <p:blipFill>
                      <a:blip r:embed="rId3"/>
                      <a:stretch>
                        <a:fillRect/>
                      </a:stretch>
                    </p:blipFill>
                    <p:spPr>
                      <a:xfrm>
                        <a:off x="4140200" y="5085080"/>
                        <a:ext cx="2178050" cy="3937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定点表示方法特点</a:t>
            </a:r>
            <a:endParaRPr lang="zh-CN" altLang="en-US" smtClean="0"/>
          </a:p>
        </p:txBody>
      </p:sp>
      <p:sp>
        <p:nvSpPr>
          <p:cNvPr id="13315" name="Rectangle 3"/>
          <p:cNvSpPr>
            <a:spLocks noGrp="1" noChangeArrowheads="1"/>
          </p:cNvSpPr>
          <p:nvPr>
            <p:ph type="body" idx="1"/>
          </p:nvPr>
        </p:nvSpPr>
        <p:spPr/>
        <p:txBody>
          <a:bodyPr/>
          <a:lstStyle/>
          <a:p>
            <a:pPr lvl="1" eaLnBrk="1" hangingPunct="1"/>
            <a:r>
              <a:rPr lang="zh-CN" altLang="en-US" dirty="0" smtClean="0"/>
              <a:t>定点数表示数的范围受字长限制，表示数的范围有限</a:t>
            </a:r>
            <a:r>
              <a:rPr lang="en-US" altLang="zh-CN" dirty="0" smtClean="0"/>
              <a:t>; </a:t>
            </a:r>
            <a:endParaRPr lang="en-US" altLang="zh-CN" dirty="0" smtClean="0"/>
          </a:p>
          <a:p>
            <a:pPr lvl="1" eaLnBrk="1" hangingPunct="1"/>
            <a:r>
              <a:rPr lang="zh-CN" altLang="en-US" dirty="0" smtClean="0"/>
              <a:t>定点表示的精度有限 </a:t>
            </a:r>
            <a:endParaRPr lang="zh-CN" altLang="en-US" dirty="0" smtClean="0"/>
          </a:p>
          <a:p>
            <a:pPr lvl="1" eaLnBrk="1" hangingPunct="1"/>
            <a:r>
              <a:rPr lang="zh-CN" altLang="en-US" dirty="0" smtClean="0"/>
              <a:t>机器中，常用定点纯整数表示</a:t>
            </a:r>
            <a:endParaRPr lang="zh-CN" altLang="en-US" dirty="0" smtClean="0"/>
          </a:p>
          <a:p>
            <a:pPr lvl="1" eaLnBrk="1" hangingPunct="1">
              <a:buFont typeface="Wingdings" panose="05000000000000000000" pitchFamily="2" charset="2"/>
              <a:buNone/>
            </a:pPr>
            <a:endParaRPr lang="en-US" altLang="zh-CN" dirty="0" smtClean="0"/>
          </a:p>
        </p:txBody>
      </p:sp>
      <p:pic>
        <p:nvPicPr>
          <p:cNvPr id="13316" name="Picture 4"/>
          <p:cNvPicPr>
            <a:picLocks noChangeAspect="1" noChangeArrowheads="1"/>
          </p:cNvPicPr>
          <p:nvPr/>
        </p:nvPicPr>
        <p:blipFill>
          <a:blip r:embed="rId1" cstate="print"/>
          <a:srcRect/>
          <a:stretch>
            <a:fillRect/>
          </a:stretch>
        </p:blipFill>
        <p:spPr bwMode="auto">
          <a:xfrm>
            <a:off x="2051720" y="3101340"/>
            <a:ext cx="4772025" cy="1285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528" y="260648"/>
            <a:ext cx="7632700" cy="1143000"/>
          </a:xfrm>
        </p:spPr>
        <p:txBody>
          <a:bodyPr/>
          <a:lstStyle/>
          <a:p>
            <a:pPr eaLnBrk="1" hangingPunct="1"/>
            <a:r>
              <a:rPr lang="en-US" altLang="zh-CN" sz="3400" dirty="0" smtClean="0">
                <a:solidFill>
                  <a:srgbClr val="FF3300"/>
                </a:solidFill>
                <a:latin typeface="华文楷体" panose="02010600040101010101" pitchFamily="2" charset="-122"/>
                <a:ea typeface="华文楷体" panose="02010600040101010101" pitchFamily="2" charset="-122"/>
              </a:rPr>
              <a:t>4.3</a:t>
            </a:r>
            <a:r>
              <a:rPr lang="zh-CN" altLang="en-US" sz="3400" b="1" dirty="0" smtClean="0">
                <a:solidFill>
                  <a:srgbClr val="FF3300"/>
                </a:solidFill>
                <a:latin typeface="华文楷体" panose="02010600040101010101" pitchFamily="2" charset="-122"/>
                <a:ea typeface="华文楷体" panose="02010600040101010101" pitchFamily="2" charset="-122"/>
              </a:rPr>
              <a:t> 浮点数表示法</a:t>
            </a:r>
            <a:endParaRPr lang="zh-CN" altLang="en-US" sz="3400" b="1" dirty="0" smtClean="0">
              <a:solidFill>
                <a:srgbClr val="FF3300"/>
              </a:solidFill>
              <a:latin typeface="华文楷体" panose="02010600040101010101" pitchFamily="2" charset="-122"/>
              <a:ea typeface="华文楷体" panose="02010600040101010101" pitchFamily="2" charset="-122"/>
            </a:endParaRPr>
          </a:p>
        </p:txBody>
      </p:sp>
      <p:sp>
        <p:nvSpPr>
          <p:cNvPr id="122883" name="Rectangle 3"/>
          <p:cNvSpPr>
            <a:spLocks noGrp="1" noChangeArrowheads="1"/>
          </p:cNvSpPr>
          <p:nvPr>
            <p:ph type="body" idx="1"/>
          </p:nvPr>
        </p:nvSpPr>
        <p:spPr>
          <a:xfrm>
            <a:off x="755650" y="1124585"/>
            <a:ext cx="7632700" cy="5456555"/>
          </a:xfrm>
        </p:spPr>
        <p:txBody>
          <a:bodyPr/>
          <a:lstStyle/>
          <a:p>
            <a:pPr eaLnBrk="1" hangingPunct="1"/>
            <a:r>
              <a:rPr lang="zh-CN" altLang="en-US" sz="2800" b="1" dirty="0" smtClean="0"/>
              <a:t>浮点表示法</a:t>
            </a:r>
            <a:br>
              <a:rPr lang="zh-CN" altLang="en-US" sz="2800" b="1" dirty="0" smtClean="0"/>
            </a:br>
            <a:r>
              <a:rPr lang="zh-CN" altLang="en-US" sz="2800" b="1" dirty="0" smtClean="0"/>
              <a:t> </a:t>
            </a:r>
            <a:r>
              <a:rPr lang="en-US" altLang="zh-CN" sz="2800" b="1" dirty="0" smtClean="0">
                <a:solidFill>
                  <a:srgbClr val="FF3300"/>
                </a:solidFill>
                <a:latin typeface="华文楷体" panose="02010600040101010101" pitchFamily="2" charset="-122"/>
                <a:ea typeface="华文楷体" panose="02010600040101010101" pitchFamily="2" charset="-122"/>
              </a:rPr>
              <a:t>(</a:t>
            </a:r>
            <a:r>
              <a:rPr lang="zh-CN" altLang="en-US" sz="2800" b="1" dirty="0" smtClean="0">
                <a:solidFill>
                  <a:srgbClr val="FF3300"/>
                </a:solidFill>
                <a:latin typeface="华文楷体" panose="02010600040101010101" pitchFamily="2" charset="-122"/>
                <a:ea typeface="华文楷体" panose="02010600040101010101" pitchFamily="2" charset="-122"/>
              </a:rPr>
              <a:t>来源于科学计数法</a:t>
            </a:r>
            <a:r>
              <a:rPr lang="en-US" altLang="zh-CN" sz="2800" b="1" dirty="0" smtClean="0">
                <a:solidFill>
                  <a:srgbClr val="FF3300"/>
                </a:solidFill>
                <a:latin typeface="华文楷体" panose="02010600040101010101" pitchFamily="2" charset="-122"/>
                <a:ea typeface="华文楷体" panose="02010600040101010101" pitchFamily="2" charset="-122"/>
              </a:rPr>
              <a:t>)</a:t>
            </a:r>
            <a:endParaRPr lang="en-US" altLang="zh-CN" sz="2800" b="1" dirty="0" smtClean="0">
              <a:solidFill>
                <a:srgbClr val="FF3300"/>
              </a:solidFill>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en-US" altLang="zh-CN" sz="2800" b="1" dirty="0" smtClean="0"/>
              <a:t>   </a:t>
            </a:r>
            <a:r>
              <a:rPr lang="zh-CN" altLang="en-US" sz="2800" b="1" dirty="0" smtClean="0"/>
              <a:t>电子质量</a:t>
            </a:r>
            <a:r>
              <a:rPr lang="en-US" altLang="zh-CN" sz="2800" b="1" dirty="0" smtClean="0"/>
              <a:t>(</a:t>
            </a:r>
            <a:r>
              <a:rPr lang="zh-CN" altLang="en-US" sz="2800" b="1" dirty="0" smtClean="0"/>
              <a:t>克</a:t>
            </a:r>
            <a:r>
              <a:rPr lang="en-US" altLang="zh-CN" sz="2800" b="1" dirty="0" smtClean="0"/>
              <a:t>)</a:t>
            </a:r>
            <a:r>
              <a:rPr lang="zh-CN" altLang="en-US" sz="2800" b="1" dirty="0" smtClean="0"/>
              <a:t>： </a:t>
            </a:r>
            <a:r>
              <a:rPr lang="en-US" altLang="zh-CN" sz="2800" b="1" dirty="0" smtClean="0"/>
              <a:t>9×10</a:t>
            </a:r>
            <a:r>
              <a:rPr lang="en-US" altLang="zh-CN" sz="2800" b="1" baseline="30000" dirty="0" smtClean="0"/>
              <a:t>-28</a:t>
            </a:r>
            <a:r>
              <a:rPr lang="en-US" altLang="zh-CN" sz="2800" b="1" dirty="0" smtClean="0"/>
              <a:t> = 0.9×10</a:t>
            </a:r>
            <a:r>
              <a:rPr lang="en-US" altLang="zh-CN" sz="2800" b="1" baseline="30000" dirty="0" smtClean="0"/>
              <a:t>-27</a:t>
            </a:r>
            <a:br>
              <a:rPr lang="en-US" altLang="zh-CN" sz="2800" b="1" dirty="0" smtClean="0"/>
            </a:br>
            <a:r>
              <a:rPr lang="zh-CN" altLang="en-US" sz="2800" b="1" dirty="0" smtClean="0"/>
              <a:t>太阳质量</a:t>
            </a:r>
            <a:r>
              <a:rPr lang="en-US" altLang="zh-CN" sz="2800" b="1" dirty="0" smtClean="0"/>
              <a:t>(</a:t>
            </a:r>
            <a:r>
              <a:rPr lang="zh-CN" altLang="en-US" sz="2800" b="1" dirty="0" smtClean="0"/>
              <a:t>克</a:t>
            </a:r>
            <a:r>
              <a:rPr lang="en-US" altLang="zh-CN" sz="2800" b="1" dirty="0" smtClean="0"/>
              <a:t>)</a:t>
            </a:r>
            <a:r>
              <a:rPr lang="zh-CN" altLang="en-US" sz="2800" b="1" dirty="0" smtClean="0"/>
              <a:t>： </a:t>
            </a:r>
            <a:r>
              <a:rPr lang="en-US" altLang="zh-CN" sz="2800" b="1" dirty="0" smtClean="0"/>
              <a:t>2×10</a:t>
            </a:r>
            <a:r>
              <a:rPr lang="en-US" altLang="zh-CN" sz="2800" b="1" baseline="30000" dirty="0" smtClean="0"/>
              <a:t>33</a:t>
            </a:r>
            <a:r>
              <a:rPr lang="en-US" altLang="zh-CN" sz="2800" b="1" dirty="0" smtClean="0"/>
              <a:t> = 0.2×10</a:t>
            </a:r>
            <a:r>
              <a:rPr lang="en-US" altLang="zh-CN" sz="2800" b="1" baseline="30000" dirty="0" smtClean="0"/>
              <a:t>34</a:t>
            </a:r>
            <a:endParaRPr lang="en-US" altLang="zh-CN" sz="2800" b="1" dirty="0" smtClean="0">
              <a:solidFill>
                <a:srgbClr val="FF3300"/>
              </a:solidFill>
              <a:latin typeface="华文楷体" panose="02010600040101010101" pitchFamily="2" charset="-122"/>
              <a:ea typeface="华文楷体" panose="02010600040101010101" pitchFamily="2" charset="-122"/>
            </a:endParaRPr>
          </a:p>
          <a:p>
            <a:pPr eaLnBrk="1" hangingPunct="1"/>
            <a:r>
              <a:rPr lang="zh-CN" altLang="en-US" sz="2800" b="1" dirty="0" smtClean="0">
                <a:solidFill>
                  <a:srgbClr val="FF3300"/>
                </a:solidFill>
                <a:latin typeface="华文楷体" panose="02010600040101010101" pitchFamily="2" charset="-122"/>
                <a:ea typeface="华文楷体" panose="02010600040101010101" pitchFamily="2" charset="-122"/>
              </a:rPr>
              <a:t>小数点的位置可按需浮动</a:t>
            </a:r>
            <a:r>
              <a:rPr lang="en-US" altLang="zh-CN" sz="2800" b="1" dirty="0" smtClean="0">
                <a:solidFill>
                  <a:srgbClr val="FF3300"/>
                </a:solidFill>
                <a:latin typeface="华文楷体" panose="02010600040101010101" pitchFamily="2" charset="-122"/>
                <a:ea typeface="华文楷体" panose="02010600040101010101" pitchFamily="2" charset="-122"/>
              </a:rPr>
              <a:t>, </a:t>
            </a:r>
            <a:r>
              <a:rPr lang="zh-CN" altLang="en-US" sz="2800" b="1" dirty="0" smtClean="0">
                <a:solidFill>
                  <a:srgbClr val="FF3300"/>
                </a:solidFill>
                <a:latin typeface="华文楷体" panose="02010600040101010101" pitchFamily="2" charset="-122"/>
                <a:ea typeface="华文楷体" panose="02010600040101010101" pitchFamily="2" charset="-122"/>
              </a:rPr>
              <a:t>这就是浮点数。</a:t>
            </a:r>
            <a:r>
              <a:rPr lang="zh-CN" altLang="en-US" sz="2800" b="1" dirty="0" smtClean="0">
                <a:latin typeface="华文楷体" panose="02010600040101010101" pitchFamily="2" charset="-122"/>
                <a:ea typeface="华文楷体" panose="02010600040101010101" pitchFamily="2" charset="-122"/>
              </a:rPr>
              <a:t>     </a:t>
            </a:r>
            <a:endParaRPr lang="zh-CN" altLang="en-US" sz="2800" b="1" dirty="0"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zh-CN" altLang="en-US" sz="2000" b="1" dirty="0" smtClean="0">
                <a:latin typeface="华文楷体" panose="02010600040101010101" pitchFamily="2" charset="-122"/>
                <a:ea typeface="华文楷体" panose="02010600040101010101" pitchFamily="2" charset="-122"/>
              </a:rPr>
              <a:t>        </a:t>
            </a:r>
            <a:endParaRPr lang="zh-CN" altLang="en-US" sz="2000" b="1" dirty="0"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endParaRPr lang="en-US" altLang="zh-CN" sz="2800" b="1" dirty="0" smtClean="0">
              <a:latin typeface="华文楷体" panose="02010600040101010101" pitchFamily="2" charset="-122"/>
              <a:ea typeface="华文楷体" panose="02010600040101010101" pitchFamily="2" charset="-122"/>
            </a:endParaRPr>
          </a:p>
        </p:txBody>
      </p:sp>
      <p:sp>
        <p:nvSpPr>
          <p:cNvPr id="14340" name="AutoShape 5"/>
          <p:cNvSpPr>
            <a:spLocks noChangeAspect="1" noChangeArrowheads="1"/>
          </p:cNvSpPr>
          <p:nvPr/>
        </p:nvSpPr>
        <p:spPr bwMode="auto">
          <a:xfrm>
            <a:off x="2987675" y="5229225"/>
            <a:ext cx="3889375" cy="495300"/>
          </a:xfrm>
          <a:prstGeom prst="rect">
            <a:avLst/>
          </a:prstGeom>
          <a:noFill/>
          <a:ln w="9525">
            <a:noFill/>
            <a:miter lim="800000"/>
          </a:ln>
        </p:spPr>
        <p:txBody>
          <a:bodyPr/>
          <a:lstStyle/>
          <a:p>
            <a:endParaRPr lang="zh-CN" altLang="en-US"/>
          </a:p>
        </p:txBody>
      </p:sp>
      <p:pic>
        <p:nvPicPr>
          <p:cNvPr id="122905" name="Picture 25"/>
          <p:cNvPicPr>
            <a:picLocks noChangeAspect="1" noChangeArrowheads="1"/>
          </p:cNvPicPr>
          <p:nvPr/>
        </p:nvPicPr>
        <p:blipFill>
          <a:blip r:embed="rId1" cstate="print"/>
          <a:srcRect/>
          <a:stretch>
            <a:fillRect/>
          </a:stretch>
        </p:blipFill>
        <p:spPr bwMode="auto">
          <a:xfrm>
            <a:off x="1115616" y="3645024"/>
            <a:ext cx="6440488" cy="3067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b="1" smtClean="0">
                <a:solidFill>
                  <a:schemeClr val="tx1"/>
                </a:solidFill>
                <a:latin typeface="华文楷体" panose="02010600040101010101" pitchFamily="2" charset="-122"/>
                <a:ea typeface="华文楷体" panose="02010600040101010101" pitchFamily="2" charset="-122"/>
              </a:rPr>
              <a:t>浮点数的</a:t>
            </a:r>
            <a:r>
              <a:rPr lang="zh-CN" altLang="en-US" b="1" smtClean="0">
                <a:solidFill>
                  <a:srgbClr val="FF0000"/>
                </a:solidFill>
                <a:latin typeface="华文楷体" panose="02010600040101010101" pitchFamily="2" charset="-122"/>
                <a:ea typeface="华文楷体" panose="02010600040101010101" pitchFamily="2" charset="-122"/>
              </a:rPr>
              <a:t>规格化</a:t>
            </a:r>
            <a:r>
              <a:rPr lang="zh-CN" altLang="en-US" b="1" smtClean="0">
                <a:solidFill>
                  <a:schemeClr val="tx1"/>
                </a:solidFill>
                <a:latin typeface="华文楷体" panose="02010600040101010101" pitchFamily="2" charset="-122"/>
                <a:ea typeface="华文楷体" panose="02010600040101010101" pitchFamily="2" charset="-122"/>
              </a:rPr>
              <a:t>表示</a:t>
            </a:r>
            <a:endParaRPr lang="zh-CN" altLang="en-US" b="1" smtClean="0">
              <a:solidFill>
                <a:schemeClr val="tx1"/>
              </a:solidFill>
              <a:latin typeface="华文楷体" panose="02010600040101010101" pitchFamily="2" charset="-122"/>
              <a:ea typeface="华文楷体" panose="02010600040101010101" pitchFamily="2" charset="-122"/>
            </a:endParaRPr>
          </a:p>
        </p:txBody>
      </p:sp>
      <p:sp>
        <p:nvSpPr>
          <p:cNvPr id="138243"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zh-CN" dirty="0" smtClean="0"/>
              <a:t>(1.75)</a:t>
            </a:r>
            <a:r>
              <a:rPr lang="en-US" altLang="zh-CN" baseline="-25000" dirty="0" smtClean="0"/>
              <a:t>10</a:t>
            </a:r>
            <a:r>
              <a:rPr lang="en-US" altLang="zh-CN" dirty="0" smtClean="0"/>
              <a:t> = 1.11 × 2</a:t>
            </a:r>
            <a:r>
              <a:rPr lang="en-US" altLang="zh-CN" baseline="30000" dirty="0" smtClean="0"/>
              <a:t>0</a:t>
            </a:r>
            <a:r>
              <a:rPr lang="en-US" altLang="zh-CN" dirty="0" smtClean="0"/>
              <a:t> </a:t>
            </a:r>
            <a:br>
              <a:rPr lang="en-US" altLang="zh-CN" dirty="0" smtClean="0"/>
            </a:br>
            <a:r>
              <a:rPr lang="zh-CN" altLang="en-US" dirty="0" smtClean="0"/>
              <a:t>　　　</a:t>
            </a:r>
            <a:r>
              <a:rPr lang="en-US" altLang="zh-CN" dirty="0" smtClean="0"/>
              <a:t>= 0.111 × 2</a:t>
            </a:r>
            <a:r>
              <a:rPr lang="en-US" altLang="zh-CN" baseline="30000" dirty="0" smtClean="0"/>
              <a:t>1 </a:t>
            </a:r>
            <a:r>
              <a:rPr lang="en-US" altLang="zh-CN" dirty="0" smtClean="0"/>
              <a:t>(</a:t>
            </a:r>
            <a:r>
              <a:rPr lang="zh-CN" altLang="en-US" dirty="0" smtClean="0"/>
              <a:t>规格化表示</a:t>
            </a:r>
            <a:r>
              <a:rPr lang="en-US" altLang="zh-CN" dirty="0" smtClean="0"/>
              <a:t>)</a:t>
            </a:r>
            <a:endParaRPr lang="en-US" altLang="zh-CN" dirty="0" smtClean="0"/>
          </a:p>
          <a:p>
            <a:pPr eaLnBrk="1" hangingPunct="1">
              <a:buFont typeface="Wingdings" panose="05000000000000000000" pitchFamily="2" charset="2"/>
              <a:buNone/>
            </a:pPr>
            <a:r>
              <a:rPr lang="en-US" altLang="zh-CN" dirty="0" smtClean="0"/>
              <a:t>            = 0.0111 × 2</a:t>
            </a:r>
            <a:r>
              <a:rPr lang="en-US" altLang="zh-CN" baseline="30000" dirty="0" smtClean="0"/>
              <a:t>2</a:t>
            </a:r>
            <a:endParaRPr lang="en-US" altLang="zh-CN" baseline="30000" dirty="0" smtClean="0"/>
          </a:p>
          <a:p>
            <a:pPr eaLnBrk="1" hangingPunct="1">
              <a:buFont typeface="Wingdings" panose="05000000000000000000" pitchFamily="2" charset="2"/>
              <a:buNone/>
            </a:pPr>
            <a:r>
              <a:rPr lang="en-US" altLang="zh-CN" dirty="0" smtClean="0"/>
              <a:t>       </a:t>
            </a:r>
            <a:r>
              <a:rPr lang="zh-CN" altLang="en-US" dirty="0" smtClean="0"/>
              <a:t>规格化表示：尾数为纯小数，且小数点后必须为一位有效数字，对二进制而言，必须为</a:t>
            </a:r>
            <a:r>
              <a:rPr lang="en-US" altLang="zh-CN" dirty="0" smtClean="0"/>
              <a:t>1</a:t>
            </a:r>
            <a:endParaRPr lang="zh-CN" altLang="en-US" dirty="0" smtClean="0"/>
          </a:p>
          <a:p>
            <a:pPr eaLnBrk="1" hangingPunct="1">
              <a:buFont typeface="Wingdings" panose="05000000000000000000" pitchFamily="2" charset="2"/>
              <a:buNone/>
            </a:pPr>
            <a:r>
              <a:rPr lang="zh-CN" altLang="en-US" dirty="0" smtClean="0"/>
              <a:t>       目的：提高表示精度</a:t>
            </a:r>
            <a:endParaRPr lang="zh-CN" alt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2-</a:t>
            </a:r>
            <a:fld id="{DC7F51B8-4AE6-4AC8-8808-67302A775AD3}" type="slidenum">
              <a:rPr lang="en-US" altLang="zh-CN"/>
            </a:fld>
            <a:endParaRPr lang="en-US" altLang="zh-CN"/>
          </a:p>
        </p:txBody>
      </p:sp>
      <p:sp>
        <p:nvSpPr>
          <p:cNvPr id="35842" name="Rectangle 2"/>
          <p:cNvSpPr>
            <a:spLocks noGrp="1" noChangeArrowheads="1"/>
          </p:cNvSpPr>
          <p:nvPr>
            <p:ph type="title"/>
          </p:nvPr>
        </p:nvSpPr>
        <p:spPr/>
        <p:txBody>
          <a:bodyPr>
            <a:normAutofit/>
          </a:bodyPr>
          <a:lstStyle/>
          <a:p>
            <a:r>
              <a:rPr lang="zh-CN" altLang="en-US" dirty="0" smtClean="0">
                <a:ea typeface="宋体" panose="02010600030101010101" pitchFamily="2" charset="-122"/>
              </a:rPr>
              <a:t>数据在计算机内部是怎么表示的</a:t>
            </a:r>
            <a:r>
              <a:rPr lang="en-US" altLang="zh-CN" dirty="0" smtClean="0">
                <a:ea typeface="宋体" panose="02010600030101010101" pitchFamily="2" charset="-122"/>
              </a:rPr>
              <a:t>?</a:t>
            </a:r>
            <a:endParaRPr lang="en-US" altLang="zh-CN" dirty="0">
              <a:ea typeface="宋体" panose="02010600030101010101" pitchFamily="2" charset="-122"/>
            </a:endParaRPr>
          </a:p>
        </p:txBody>
      </p:sp>
      <p:sp>
        <p:nvSpPr>
          <p:cNvPr id="35843" name="Rectangle 3"/>
          <p:cNvSpPr>
            <a:spLocks noGrp="1" noChangeArrowheads="1"/>
          </p:cNvSpPr>
          <p:nvPr>
            <p:ph type="body" idx="1"/>
          </p:nvPr>
        </p:nvSpPr>
        <p:spPr>
          <a:xfrm>
            <a:off x="228600" y="1143000"/>
            <a:ext cx="8686800" cy="5257800"/>
          </a:xfrm>
        </p:spPr>
        <p:txBody>
          <a:bodyPr>
            <a:normAutofit/>
          </a:bodyPr>
          <a:lstStyle/>
          <a:p>
            <a:r>
              <a:rPr lang="zh-CN" altLang="en-US" dirty="0" smtClean="0">
                <a:ea typeface="宋体" panose="02010600030101010101" pitchFamily="2" charset="-122"/>
              </a:rPr>
              <a:t>从最低层看</a:t>
            </a:r>
            <a:r>
              <a:rPr lang="en-US" altLang="zh-CN" dirty="0" smtClean="0">
                <a:ea typeface="宋体" panose="02010600030101010101" pitchFamily="2" charset="-122"/>
              </a:rPr>
              <a:t>, </a:t>
            </a:r>
            <a:r>
              <a:rPr lang="zh-CN" altLang="en-US" dirty="0" smtClean="0">
                <a:ea typeface="宋体" panose="02010600030101010101" pitchFamily="2" charset="-122"/>
              </a:rPr>
              <a:t>计算机实质是一个电子设备</a:t>
            </a:r>
            <a:endParaRPr lang="en-US" altLang="zh-CN" dirty="0">
              <a:ea typeface="宋体" panose="02010600030101010101" pitchFamily="2" charset="-122"/>
            </a:endParaRPr>
          </a:p>
          <a:p>
            <a:pPr marL="684530" lvl="1" indent="-341630"/>
            <a:r>
              <a:rPr lang="zh-CN" altLang="en-US" dirty="0" smtClean="0">
                <a:ea typeface="宋体" panose="02010600030101010101" pitchFamily="2" charset="-122"/>
              </a:rPr>
              <a:t>通过控制电子的流动进行工作</a:t>
            </a:r>
            <a:endParaRPr lang="en-US" altLang="zh-CN" dirty="0">
              <a:ea typeface="宋体" panose="02010600030101010101" pitchFamily="2" charset="-122"/>
            </a:endParaRPr>
          </a:p>
          <a:p>
            <a:endParaRPr lang="en-US" altLang="zh-CN" dirty="0">
              <a:ea typeface="宋体" panose="02010600030101010101" pitchFamily="2" charset="-122"/>
            </a:endParaRPr>
          </a:p>
          <a:p>
            <a:r>
              <a:rPr lang="zh-CN" altLang="en-US" dirty="0" smtClean="0">
                <a:ea typeface="宋体" panose="02010600030101010101" pitchFamily="2" charset="-122"/>
              </a:rPr>
              <a:t>电路上很容易区分的两种情况</a:t>
            </a:r>
            <a:endParaRPr lang="en-US" altLang="zh-CN" dirty="0">
              <a:ea typeface="宋体" panose="02010600030101010101" pitchFamily="2" charset="-122"/>
            </a:endParaRPr>
          </a:p>
          <a:p>
            <a:pPr marL="684530" lvl="1" indent="-341630">
              <a:buFontTx/>
              <a:buAutoNum type="arabicPeriod"/>
            </a:pPr>
            <a:r>
              <a:rPr lang="zh-CN" altLang="en-US" dirty="0" smtClean="0">
                <a:ea typeface="宋体" panose="02010600030101010101" pitchFamily="2" charset="-122"/>
              </a:rPr>
              <a:t>高电平</a:t>
            </a:r>
            <a:r>
              <a:rPr lang="en-US" altLang="zh-CN" dirty="0" smtClean="0">
                <a:ea typeface="宋体" panose="02010600030101010101" pitchFamily="2" charset="-122"/>
              </a:rPr>
              <a:t>(</a:t>
            </a:r>
            <a:r>
              <a:rPr lang="zh-CN" altLang="en-US" dirty="0" smtClean="0">
                <a:ea typeface="宋体" panose="02010600030101010101" pitchFamily="2" charset="-122"/>
              </a:rPr>
              <a:t>电压存在</a:t>
            </a:r>
            <a:r>
              <a:rPr lang="en-US" altLang="zh-CN" dirty="0" smtClean="0">
                <a:ea typeface="宋体" panose="02010600030101010101" pitchFamily="2" charset="-122"/>
              </a:rPr>
              <a:t>) </a:t>
            </a:r>
            <a:r>
              <a:rPr lang="zh-CN" altLang="en-US" dirty="0" smtClean="0">
                <a:ea typeface="宋体" panose="02010600030101010101" pitchFamily="2" charset="-122"/>
              </a:rPr>
              <a:t>       </a:t>
            </a:r>
            <a:r>
              <a:rPr lang="en-US" altLang="zh-CN" dirty="0" smtClean="0">
                <a:ea typeface="宋体" panose="02010600030101010101" pitchFamily="2" charset="-122"/>
              </a:rPr>
              <a:t>–state </a:t>
            </a:r>
            <a:r>
              <a:rPr lang="en-US" altLang="zh-CN" dirty="0">
                <a:ea typeface="宋体" panose="02010600030101010101" pitchFamily="2" charset="-122"/>
              </a:rPr>
              <a:t>“1”</a:t>
            </a:r>
            <a:endParaRPr lang="en-US" altLang="zh-CN" dirty="0">
              <a:ea typeface="宋体" panose="02010600030101010101" pitchFamily="2" charset="-122"/>
            </a:endParaRPr>
          </a:p>
          <a:p>
            <a:pPr marL="684530" lvl="1" indent="-341630">
              <a:buFontTx/>
              <a:buAutoNum type="arabicPeriod"/>
            </a:pPr>
            <a:r>
              <a:rPr lang="zh-CN" altLang="en-US" dirty="0" smtClean="0">
                <a:ea typeface="宋体" panose="02010600030101010101" pitchFamily="2" charset="-122"/>
              </a:rPr>
              <a:t>低电平（电压不存在）</a:t>
            </a:r>
            <a:r>
              <a:rPr lang="en-US" altLang="zh-CN" dirty="0" smtClean="0">
                <a:ea typeface="宋体" panose="02010600030101010101" pitchFamily="2" charset="-122"/>
              </a:rPr>
              <a:t> –state “</a:t>
            </a:r>
            <a:r>
              <a:rPr lang="en-US" altLang="zh-CN" dirty="0">
                <a:ea typeface="宋体" panose="02010600030101010101" pitchFamily="2" charset="-122"/>
              </a:rPr>
              <a:t>0”</a:t>
            </a:r>
            <a:endParaRPr lang="en-US" altLang="zh-CN" dirty="0">
              <a:ea typeface="宋体" panose="02010600030101010101" pitchFamily="2" charset="-122"/>
            </a:endParaRPr>
          </a:p>
          <a:p>
            <a:endParaRPr lang="en-US" altLang="zh-CN" dirty="0" smtClean="0">
              <a:ea typeface="宋体" panose="02010600030101010101" pitchFamily="2" charset="-122"/>
            </a:endParaRPr>
          </a:p>
          <a:p>
            <a:r>
              <a:rPr lang="zh-CN" altLang="en-US" dirty="0" smtClean="0">
                <a:ea typeface="宋体" panose="02010600030101010101" pitchFamily="2" charset="-122"/>
              </a:rPr>
              <a:t>能不能考虑根据电压值来区分更多状态？ </a:t>
            </a:r>
            <a:endParaRPr lang="en-US" altLang="zh-CN" sz="2300" dirty="0" smtClean="0">
              <a:ea typeface="宋体" panose="02010600030101010101" pitchFamily="2" charset="-122"/>
            </a:endParaRPr>
          </a:p>
          <a:p>
            <a:pPr marL="684530" lvl="1" indent="-341630"/>
            <a:r>
              <a:rPr lang="zh-CN" altLang="en-US" dirty="0" smtClean="0">
                <a:ea typeface="宋体" panose="02010600030101010101" pitchFamily="2" charset="-122"/>
              </a:rPr>
              <a:t> 需要复杂的控制和检测电路。（</a:t>
            </a:r>
            <a:r>
              <a:rPr lang="zh-CN" altLang="en-US" dirty="0" smtClean="0">
                <a:solidFill>
                  <a:srgbClr val="FF0000"/>
                </a:solidFill>
                <a:ea typeface="宋体" panose="02010600030101010101" pitchFamily="2" charset="-122"/>
              </a:rPr>
              <a:t>高</a:t>
            </a:r>
            <a:r>
              <a:rPr lang="en-US" altLang="zh-CN" dirty="0" smtClean="0">
                <a:solidFill>
                  <a:srgbClr val="FF0000"/>
                </a:solidFill>
                <a:ea typeface="宋体" panose="02010600030101010101" pitchFamily="2" charset="-122"/>
              </a:rPr>
              <a:t>/</a:t>
            </a:r>
            <a:r>
              <a:rPr lang="zh-CN" altLang="en-US" dirty="0" smtClean="0">
                <a:solidFill>
                  <a:srgbClr val="FF0000"/>
                </a:solidFill>
                <a:ea typeface="宋体" panose="02010600030101010101" pitchFamily="2" charset="-122"/>
              </a:rPr>
              <a:t>中</a:t>
            </a:r>
            <a:r>
              <a:rPr lang="en-US" altLang="zh-CN" dirty="0" smtClean="0">
                <a:solidFill>
                  <a:srgbClr val="FF0000"/>
                </a:solidFill>
                <a:ea typeface="宋体" panose="02010600030101010101" pitchFamily="2" charset="-122"/>
              </a:rPr>
              <a:t>/</a:t>
            </a:r>
            <a:r>
              <a:rPr lang="zh-CN" altLang="en-US" dirty="0" smtClean="0">
                <a:solidFill>
                  <a:srgbClr val="FF0000"/>
                </a:solidFill>
                <a:ea typeface="宋体" panose="02010600030101010101" pitchFamily="2" charset="-122"/>
              </a:rPr>
              <a:t>低</a:t>
            </a:r>
            <a:r>
              <a:rPr lang="zh-CN" altLang="en-US" dirty="0" smtClean="0">
                <a:ea typeface="宋体" panose="02010600030101010101" pitchFamily="2" charset="-122"/>
              </a:rPr>
              <a:t>）</a:t>
            </a:r>
            <a:endParaRPr lang="en-US" altLang="zh-CN" dirty="0" smtClean="0">
              <a:ea typeface="宋体" panose="02010600030101010101" pitchFamily="2" charset="-122"/>
            </a:endParaRPr>
          </a:p>
          <a:p>
            <a:pPr marL="684530" lvl="1" indent="-341630"/>
            <a:r>
              <a:rPr lang="zh-CN" altLang="en-US" dirty="0" smtClean="0">
                <a:ea typeface="宋体" panose="02010600030101010101" pitchFamily="2" charset="-122"/>
              </a:rPr>
              <a:t>打开开关  </a:t>
            </a:r>
            <a:r>
              <a:rPr lang="en-US" altLang="zh-CN" dirty="0" err="1" smtClean="0">
                <a:ea typeface="宋体" panose="02010600030101010101" pitchFamily="2" charset="-122"/>
              </a:rPr>
              <a:t>vs</a:t>
            </a:r>
            <a:r>
              <a:rPr lang="en-US" altLang="zh-CN" dirty="0" smtClean="0">
                <a:ea typeface="宋体" panose="02010600030101010101" pitchFamily="2" charset="-122"/>
              </a:rPr>
              <a:t> </a:t>
            </a:r>
            <a:r>
              <a:rPr lang="zh-CN" altLang="en-US" dirty="0" smtClean="0">
                <a:ea typeface="宋体" panose="02010600030101010101" pitchFamily="2" charset="-122"/>
              </a:rPr>
              <a:t>调整和测量电压</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dirty="0" smtClean="0"/>
              <a:t>5</a:t>
            </a:r>
            <a:r>
              <a:rPr lang="zh-CN" altLang="en-US" dirty="0" smtClean="0"/>
              <a:t> 常用定点数表示方法</a:t>
            </a:r>
            <a:endParaRPr lang="zh-CN" altLang="en-US" dirty="0" smtClean="0"/>
          </a:p>
        </p:txBody>
      </p:sp>
      <p:sp>
        <p:nvSpPr>
          <p:cNvPr id="17411" name="内容占位符 2"/>
          <p:cNvSpPr>
            <a:spLocks noGrp="1"/>
          </p:cNvSpPr>
          <p:nvPr>
            <p:ph idx="1"/>
          </p:nvPr>
        </p:nvSpPr>
        <p:spPr/>
        <p:txBody>
          <a:bodyPr/>
          <a:lstStyle/>
          <a:p>
            <a:r>
              <a:rPr lang="zh-CN" altLang="en-US" sz="3200" b="1" smtClean="0">
                <a:solidFill>
                  <a:srgbClr val="FF3300"/>
                </a:solidFill>
                <a:latin typeface="华文楷体" panose="02010600040101010101" pitchFamily="2" charset="-122"/>
                <a:ea typeface="华文楷体" panose="02010600040101010101" pitchFamily="2" charset="-122"/>
              </a:rPr>
              <a:t>原码表示法</a:t>
            </a:r>
            <a:endParaRPr lang="en-US" altLang="zh-CN" sz="3200" b="1" smtClean="0">
              <a:solidFill>
                <a:srgbClr val="FF3300"/>
              </a:solidFill>
              <a:latin typeface="华文楷体" panose="02010600040101010101" pitchFamily="2" charset="-122"/>
              <a:ea typeface="华文楷体" panose="02010600040101010101" pitchFamily="2" charset="-122"/>
            </a:endParaRPr>
          </a:p>
          <a:p>
            <a:r>
              <a:rPr lang="zh-CN" altLang="en-US" sz="3200" b="1" smtClean="0">
                <a:solidFill>
                  <a:srgbClr val="FF3300"/>
                </a:solidFill>
                <a:latin typeface="华文楷体" panose="02010600040101010101" pitchFamily="2" charset="-122"/>
                <a:ea typeface="华文楷体" panose="02010600040101010101" pitchFamily="2" charset="-122"/>
              </a:rPr>
              <a:t>补码表示法</a:t>
            </a:r>
            <a:endParaRPr lang="en-US" altLang="zh-CN" sz="3200" b="1" smtClean="0">
              <a:solidFill>
                <a:srgbClr val="FF3300"/>
              </a:solidFill>
              <a:latin typeface="华文楷体" panose="02010600040101010101" pitchFamily="2" charset="-122"/>
              <a:ea typeface="华文楷体" panose="02010600040101010101" pitchFamily="2" charset="-122"/>
            </a:endParaRPr>
          </a:p>
          <a:p>
            <a:r>
              <a:rPr lang="zh-CN" altLang="en-US" sz="3200" b="1" smtClean="0">
                <a:solidFill>
                  <a:srgbClr val="FF3300"/>
                </a:solidFill>
                <a:latin typeface="华文楷体" panose="02010600040101010101" pitchFamily="2" charset="-122"/>
                <a:ea typeface="华文楷体" panose="02010600040101010101" pitchFamily="2" charset="-122"/>
              </a:rPr>
              <a:t>反码表示法</a:t>
            </a:r>
            <a:endParaRPr lang="en-US" altLang="zh-CN" sz="3200" b="1" smtClean="0">
              <a:solidFill>
                <a:srgbClr val="FF3300"/>
              </a:solidFill>
              <a:latin typeface="华文楷体" panose="02010600040101010101" pitchFamily="2" charset="-122"/>
              <a:ea typeface="华文楷体" panose="02010600040101010101" pitchFamily="2" charset="-122"/>
            </a:endParaRPr>
          </a:p>
          <a:p>
            <a:r>
              <a:rPr lang="zh-CN" altLang="en-US" sz="3200" b="1" smtClean="0">
                <a:solidFill>
                  <a:srgbClr val="FF3300"/>
                </a:solidFill>
                <a:latin typeface="华文楷体" panose="02010600040101010101" pitchFamily="2" charset="-122"/>
                <a:ea typeface="华文楷体" panose="02010600040101010101" pitchFamily="2" charset="-122"/>
              </a:rPr>
              <a:t>移码表示法</a:t>
            </a:r>
            <a:endParaRPr lang="en-US" altLang="zh-CN" sz="3200" b="1" smtClean="0">
              <a:solidFill>
                <a:srgbClr val="FF3300"/>
              </a:solidFill>
              <a:latin typeface="华文楷体" panose="02010600040101010101" pitchFamily="2" charset="-122"/>
              <a:ea typeface="华文楷体" panose="02010600040101010101" pitchFamily="2" charset="-122"/>
            </a:endParaRPr>
          </a:p>
          <a:p>
            <a:endParaRPr lang="zh-CN" alt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84213" y="188913"/>
            <a:ext cx="7632700" cy="1143000"/>
          </a:xfrm>
        </p:spPr>
        <p:txBody>
          <a:bodyPr/>
          <a:lstStyle/>
          <a:p>
            <a:pPr eaLnBrk="1" hangingPunct="1"/>
            <a:r>
              <a:rPr lang="en-US" altLang="zh-CN" sz="3400" b="1" dirty="0" smtClean="0">
                <a:solidFill>
                  <a:srgbClr val="FF3300"/>
                </a:solidFill>
                <a:latin typeface="华文楷体" panose="02010600040101010101" pitchFamily="2" charset="-122"/>
                <a:ea typeface="华文楷体" panose="02010600040101010101" pitchFamily="2" charset="-122"/>
              </a:rPr>
              <a:t>5.1</a:t>
            </a:r>
            <a:r>
              <a:rPr lang="zh-CN" altLang="en-US" sz="3400" b="1" dirty="0" smtClean="0">
                <a:solidFill>
                  <a:srgbClr val="FF3300"/>
                </a:solidFill>
                <a:latin typeface="华文楷体" panose="02010600040101010101" pitchFamily="2" charset="-122"/>
                <a:ea typeface="华文楷体" panose="02010600040101010101" pitchFamily="2" charset="-122"/>
              </a:rPr>
              <a:t> 原码表示法</a:t>
            </a:r>
            <a:endParaRPr lang="zh-CN" altLang="en-US" sz="3400" b="1" dirty="0" smtClean="0">
              <a:solidFill>
                <a:srgbClr val="FF3300"/>
              </a:solidFill>
              <a:latin typeface="华文楷体" panose="02010600040101010101" pitchFamily="2" charset="-122"/>
              <a:ea typeface="华文楷体" panose="02010600040101010101" pitchFamily="2" charset="-122"/>
            </a:endParaRPr>
          </a:p>
        </p:txBody>
      </p:sp>
      <p:sp>
        <p:nvSpPr>
          <p:cNvPr id="18435" name="Rectangle 3"/>
          <p:cNvSpPr>
            <a:spLocks noGrp="1" noChangeArrowheads="1"/>
          </p:cNvSpPr>
          <p:nvPr>
            <p:ph type="body" idx="1"/>
          </p:nvPr>
        </p:nvSpPr>
        <p:spPr>
          <a:xfrm>
            <a:off x="611560" y="1196752"/>
            <a:ext cx="7848600" cy="5257800"/>
          </a:xfrm>
        </p:spPr>
        <p:txBody>
          <a:bodyPr/>
          <a:lstStyle/>
          <a:p>
            <a:pPr eaLnBrk="1" hangingPunct="1">
              <a:buFont typeface="Wingdings" panose="05000000000000000000" pitchFamily="2" charset="2"/>
              <a:buNone/>
            </a:pPr>
            <a:r>
              <a:rPr lang="zh-CN" altLang="en-US" sz="2500" b="1" dirty="0" smtClean="0">
                <a:latin typeface="华文楷体" panose="02010600040101010101" pitchFamily="2" charset="-122"/>
                <a:ea typeface="华文楷体" panose="02010600040101010101" pitchFamily="2" charset="-122"/>
              </a:rPr>
              <a:t>          原码表示法是一种最简单的机器数表示法</a:t>
            </a:r>
            <a:r>
              <a:rPr lang="en-US" altLang="zh-CN" sz="2500" b="1" dirty="0" smtClean="0">
                <a:latin typeface="华文楷体" panose="02010600040101010101" pitchFamily="2" charset="-122"/>
                <a:ea typeface="华文楷体" panose="02010600040101010101" pitchFamily="2" charset="-122"/>
              </a:rPr>
              <a:t>, </a:t>
            </a:r>
            <a:r>
              <a:rPr lang="zh-CN" altLang="en-US" sz="2500" b="1" dirty="0" smtClean="0">
                <a:latin typeface="华文楷体" panose="02010600040101010101" pitchFamily="2" charset="-122"/>
                <a:ea typeface="华文楷体" panose="02010600040101010101" pitchFamily="2" charset="-122"/>
              </a:rPr>
              <a:t>其最高位为符号位</a:t>
            </a:r>
            <a:r>
              <a:rPr lang="en-US" altLang="zh-CN" sz="2500" b="1" dirty="0" smtClean="0">
                <a:latin typeface="华文楷体" panose="02010600040101010101" pitchFamily="2" charset="-122"/>
                <a:ea typeface="华文楷体" panose="02010600040101010101" pitchFamily="2" charset="-122"/>
              </a:rPr>
              <a:t>, </a:t>
            </a:r>
            <a:r>
              <a:rPr lang="zh-CN" altLang="en-US" sz="2500" b="1" dirty="0" smtClean="0">
                <a:latin typeface="华文楷体" panose="02010600040101010101" pitchFamily="2" charset="-122"/>
                <a:ea typeface="华文楷体" panose="02010600040101010101" pitchFamily="2" charset="-122"/>
              </a:rPr>
              <a:t>符号位为</a:t>
            </a:r>
            <a:r>
              <a:rPr lang="en-US" altLang="zh-CN" sz="2500" b="1" dirty="0" smtClean="0">
                <a:latin typeface="华文楷体" panose="02010600040101010101" pitchFamily="2" charset="-122"/>
                <a:ea typeface="华文楷体" panose="02010600040101010101" pitchFamily="2" charset="-122"/>
              </a:rPr>
              <a:t>0</a:t>
            </a:r>
            <a:r>
              <a:rPr lang="zh-CN" altLang="en-US" sz="2500" b="1" dirty="0" smtClean="0">
                <a:latin typeface="华文楷体" panose="02010600040101010101" pitchFamily="2" charset="-122"/>
                <a:ea typeface="华文楷体" panose="02010600040101010101" pitchFamily="2" charset="-122"/>
              </a:rPr>
              <a:t>时表示该数为正</a:t>
            </a:r>
            <a:r>
              <a:rPr lang="en-US" altLang="zh-CN" sz="2500" b="1" dirty="0" smtClean="0">
                <a:latin typeface="华文楷体" panose="02010600040101010101" pitchFamily="2" charset="-122"/>
                <a:ea typeface="华文楷体" panose="02010600040101010101" pitchFamily="2" charset="-122"/>
              </a:rPr>
              <a:t>, </a:t>
            </a:r>
            <a:r>
              <a:rPr lang="zh-CN" altLang="en-US" sz="2500" b="1" dirty="0" smtClean="0">
                <a:latin typeface="华文楷体" panose="02010600040101010101" pitchFamily="2" charset="-122"/>
                <a:ea typeface="华文楷体" panose="02010600040101010101" pitchFamily="2" charset="-122"/>
              </a:rPr>
              <a:t>符号位为</a:t>
            </a:r>
            <a:r>
              <a:rPr lang="en-US" altLang="zh-CN" sz="2500" b="1" dirty="0" smtClean="0">
                <a:latin typeface="华文楷体" panose="02010600040101010101" pitchFamily="2" charset="-122"/>
                <a:ea typeface="华文楷体" panose="02010600040101010101" pitchFamily="2" charset="-122"/>
              </a:rPr>
              <a:t>1</a:t>
            </a:r>
            <a:r>
              <a:rPr lang="zh-CN" altLang="en-US" sz="2500" b="1" dirty="0" smtClean="0">
                <a:latin typeface="华文楷体" panose="02010600040101010101" pitchFamily="2" charset="-122"/>
                <a:ea typeface="华文楷体" panose="02010600040101010101" pitchFamily="2" charset="-122"/>
              </a:rPr>
              <a:t>时表示该数为负</a:t>
            </a:r>
            <a:r>
              <a:rPr lang="en-US" altLang="zh-CN" sz="2500" b="1" dirty="0" smtClean="0">
                <a:latin typeface="华文楷体" panose="02010600040101010101" pitchFamily="2" charset="-122"/>
                <a:ea typeface="华文楷体" panose="02010600040101010101" pitchFamily="2" charset="-122"/>
              </a:rPr>
              <a:t>, </a:t>
            </a:r>
            <a:r>
              <a:rPr lang="zh-CN" altLang="en-US" sz="2500" b="1" dirty="0" smtClean="0">
                <a:latin typeface="华文楷体" panose="02010600040101010101" pitchFamily="2" charset="-122"/>
                <a:ea typeface="华文楷体" panose="02010600040101010101" pitchFamily="2" charset="-122"/>
              </a:rPr>
              <a:t>数值部分与真值相同。</a:t>
            </a:r>
            <a:endParaRPr lang="en-US" altLang="zh-CN" sz="2500" b="1" dirty="0"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endParaRPr lang="zh-CN" altLang="en-US" sz="2500" b="1" dirty="0"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zh-CN" altLang="en-US" sz="2500" b="1" dirty="0" smtClean="0">
                <a:solidFill>
                  <a:srgbClr val="FF3300"/>
                </a:solidFill>
                <a:latin typeface="华文楷体" panose="02010600040101010101" pitchFamily="2" charset="-122"/>
                <a:ea typeface="华文楷体" panose="02010600040101010101" pitchFamily="2" charset="-122"/>
              </a:rPr>
              <a:t>若真值为纯小数</a:t>
            </a:r>
            <a:r>
              <a:rPr lang="en-US" altLang="zh-CN" sz="2500" b="1" dirty="0" smtClean="0">
                <a:latin typeface="华文楷体" panose="02010600040101010101" pitchFamily="2" charset="-122"/>
                <a:ea typeface="华文楷体" panose="02010600040101010101" pitchFamily="2" charset="-122"/>
              </a:rPr>
              <a:t>, </a:t>
            </a:r>
            <a:r>
              <a:rPr lang="zh-CN" altLang="en-US" sz="2500" b="1" dirty="0" smtClean="0">
                <a:latin typeface="华文楷体" panose="02010600040101010101" pitchFamily="2" charset="-122"/>
                <a:ea typeface="华文楷体" panose="02010600040101010101" pitchFamily="2" charset="-122"/>
              </a:rPr>
              <a:t>其原码形式为</a:t>
            </a:r>
            <a:r>
              <a:rPr lang="en-US" altLang="zh-CN" sz="2500" b="1" dirty="0" smtClean="0">
                <a:latin typeface="华文楷体" panose="02010600040101010101" pitchFamily="2" charset="-122"/>
                <a:ea typeface="华文楷体" panose="02010600040101010101" pitchFamily="2" charset="-122"/>
              </a:rPr>
              <a:t>X</a:t>
            </a:r>
            <a:r>
              <a:rPr lang="en-US" altLang="zh-CN" sz="2500" b="1" baseline="-25000" dirty="0" smtClean="0">
                <a:latin typeface="华文楷体" panose="02010600040101010101" pitchFamily="2" charset="-122"/>
                <a:ea typeface="华文楷体" panose="02010600040101010101" pitchFamily="2" charset="-122"/>
              </a:rPr>
              <a:t>S </a:t>
            </a:r>
            <a:r>
              <a:rPr lang="en-US" altLang="zh-CN" sz="2500" b="1" dirty="0" smtClean="0">
                <a:latin typeface="华文楷体" panose="02010600040101010101" pitchFamily="2" charset="-122"/>
                <a:ea typeface="华文楷体" panose="02010600040101010101" pitchFamily="2" charset="-122"/>
              </a:rPr>
              <a:t>. X</a:t>
            </a:r>
            <a:r>
              <a:rPr lang="en-US" altLang="zh-CN" sz="2500" b="1" baseline="-25000" dirty="0" smtClean="0">
                <a:latin typeface="华文楷体" panose="02010600040101010101" pitchFamily="2" charset="-122"/>
                <a:ea typeface="华文楷体" panose="02010600040101010101" pitchFamily="2" charset="-122"/>
              </a:rPr>
              <a:t>1</a:t>
            </a:r>
            <a:r>
              <a:rPr lang="en-US" altLang="zh-CN" sz="2500" b="1" dirty="0" smtClean="0">
                <a:latin typeface="华文楷体" panose="02010600040101010101" pitchFamily="2" charset="-122"/>
                <a:ea typeface="华文楷体" panose="02010600040101010101" pitchFamily="2" charset="-122"/>
              </a:rPr>
              <a:t>X</a:t>
            </a:r>
            <a:r>
              <a:rPr lang="en-US" altLang="zh-CN" sz="2500" b="1" baseline="-25000" dirty="0" smtClean="0">
                <a:latin typeface="华文楷体" panose="02010600040101010101" pitchFamily="2" charset="-122"/>
                <a:ea typeface="华文楷体" panose="02010600040101010101" pitchFamily="2" charset="-122"/>
              </a:rPr>
              <a:t>2</a:t>
            </a:r>
            <a:r>
              <a:rPr lang="en-US" altLang="zh-CN" sz="2500" b="1" dirty="0" smtClean="0">
                <a:latin typeface="华文楷体" panose="02010600040101010101" pitchFamily="2" charset="-122"/>
                <a:ea typeface="华文楷体" panose="02010600040101010101" pitchFamily="2" charset="-122"/>
              </a:rPr>
              <a:t>…</a:t>
            </a:r>
            <a:r>
              <a:rPr lang="en-US" altLang="zh-CN" sz="2500" b="1" dirty="0" err="1" smtClean="0">
                <a:latin typeface="华文楷体" panose="02010600040101010101" pitchFamily="2" charset="-122"/>
                <a:ea typeface="华文楷体" panose="02010600040101010101" pitchFamily="2" charset="-122"/>
              </a:rPr>
              <a:t>X</a:t>
            </a:r>
            <a:r>
              <a:rPr lang="en-US" altLang="zh-CN" sz="2500" b="1" baseline="-25000" dirty="0" err="1" smtClean="0">
                <a:latin typeface="华文楷体" panose="02010600040101010101" pitchFamily="2" charset="-122"/>
                <a:ea typeface="华文楷体" panose="02010600040101010101" pitchFamily="2" charset="-122"/>
              </a:rPr>
              <a:t>n</a:t>
            </a:r>
            <a:r>
              <a:rPr lang="en-US" altLang="zh-CN" sz="2500" b="1" dirty="0" smtClean="0">
                <a:latin typeface="华文楷体" panose="02010600040101010101" pitchFamily="2" charset="-122"/>
                <a:ea typeface="华文楷体" panose="02010600040101010101" pitchFamily="2" charset="-122"/>
              </a:rPr>
              <a:t>, </a:t>
            </a:r>
            <a:r>
              <a:rPr lang="zh-CN" altLang="en-US" sz="2500" b="1" dirty="0" smtClean="0">
                <a:latin typeface="华文楷体" panose="02010600040101010101" pitchFamily="2" charset="-122"/>
                <a:ea typeface="华文楷体" panose="02010600040101010101" pitchFamily="2" charset="-122"/>
              </a:rPr>
              <a:t>其中</a:t>
            </a:r>
            <a:r>
              <a:rPr lang="en-US" altLang="zh-CN" sz="2500" b="1" dirty="0" smtClean="0">
                <a:latin typeface="华文楷体" panose="02010600040101010101" pitchFamily="2" charset="-122"/>
                <a:ea typeface="华文楷体" panose="02010600040101010101" pitchFamily="2" charset="-122"/>
              </a:rPr>
              <a:t>X</a:t>
            </a:r>
            <a:r>
              <a:rPr lang="en-US" altLang="zh-CN" sz="2500" b="1" baseline="-25000" dirty="0" smtClean="0">
                <a:latin typeface="华文楷体" panose="02010600040101010101" pitchFamily="2" charset="-122"/>
                <a:ea typeface="华文楷体" panose="02010600040101010101" pitchFamily="2" charset="-122"/>
              </a:rPr>
              <a:t>S</a:t>
            </a:r>
            <a:r>
              <a:rPr lang="zh-CN" altLang="en-US" sz="2500" b="1" dirty="0" smtClean="0">
                <a:latin typeface="华文楷体" panose="02010600040101010101" pitchFamily="2" charset="-122"/>
                <a:ea typeface="华文楷体" panose="02010600040101010101" pitchFamily="2" charset="-122"/>
              </a:rPr>
              <a:t>表示符号位。</a:t>
            </a:r>
            <a:endParaRPr lang="zh-CN" altLang="en-US" sz="2500" b="1" dirty="0"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zh-CN" altLang="en-US" sz="2500" b="1" dirty="0" smtClean="0">
                <a:solidFill>
                  <a:srgbClr val="FF3300"/>
                </a:solidFill>
                <a:latin typeface="华文楷体" panose="02010600040101010101" pitchFamily="2" charset="-122"/>
                <a:ea typeface="华文楷体" panose="02010600040101010101" pitchFamily="2" charset="-122"/>
              </a:rPr>
              <a:t> 原码的定义为：</a:t>
            </a:r>
            <a:r>
              <a:rPr lang="en-US" altLang="zh-CN" sz="2500" b="1" dirty="0" smtClean="0">
                <a:latin typeface="华文楷体" panose="02010600040101010101" pitchFamily="2" charset="-122"/>
                <a:ea typeface="华文楷体" panose="02010600040101010101" pitchFamily="2" charset="-122"/>
              </a:rPr>
              <a:t>[X]</a:t>
            </a:r>
            <a:r>
              <a:rPr lang="zh-CN" altLang="en-US" sz="2500" b="1" baseline="-25000" dirty="0" smtClean="0">
                <a:latin typeface="华文楷体" panose="02010600040101010101" pitchFamily="2" charset="-122"/>
                <a:ea typeface="华文楷体" panose="02010600040101010101" pitchFamily="2" charset="-122"/>
              </a:rPr>
              <a:t>原</a:t>
            </a:r>
            <a:r>
              <a:rPr lang="zh-CN" altLang="en-US" sz="2500" b="1" dirty="0" smtClean="0">
                <a:latin typeface="华文楷体" panose="02010600040101010101" pitchFamily="2" charset="-122"/>
                <a:ea typeface="华文楷体" panose="02010600040101010101" pitchFamily="2" charset="-122"/>
              </a:rPr>
              <a:t>＝ </a:t>
            </a:r>
            <a:endParaRPr lang="zh-CN" altLang="en-US" sz="2500" b="1" dirty="0"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zh-CN" altLang="en-US" sz="2500" b="1" dirty="0" smtClean="0">
                <a:latin typeface="华文楷体" panose="02010600040101010101" pitchFamily="2" charset="-122"/>
                <a:ea typeface="华文楷体" panose="02010600040101010101" pitchFamily="2" charset="-122"/>
              </a:rPr>
              <a:t>例：</a:t>
            </a:r>
            <a:endParaRPr lang="en-US" altLang="zh-CN" sz="2500" b="1" dirty="0"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en-US" altLang="zh-CN" sz="2500" b="1" dirty="0" smtClean="0">
                <a:latin typeface="华文楷体" panose="02010600040101010101" pitchFamily="2" charset="-122"/>
                <a:ea typeface="华文楷体" panose="02010600040101010101" pitchFamily="2" charset="-122"/>
              </a:rPr>
              <a:t>      X</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0.0110  ,  [X]</a:t>
            </a:r>
            <a:r>
              <a:rPr lang="zh-CN" altLang="en-US" sz="2500" b="1" baseline="-25000" dirty="0" smtClean="0">
                <a:latin typeface="华文楷体" panose="02010600040101010101" pitchFamily="2" charset="-122"/>
                <a:ea typeface="华文楷体" panose="02010600040101010101" pitchFamily="2" charset="-122"/>
              </a:rPr>
              <a:t>原</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X</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0.0110</a:t>
            </a:r>
            <a:endParaRPr lang="en-US" altLang="zh-CN" sz="2500" b="1" dirty="0"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en-US" altLang="zh-CN" sz="2500" b="1" dirty="0" smtClean="0">
                <a:latin typeface="华文楷体" panose="02010600040101010101" pitchFamily="2" charset="-122"/>
                <a:ea typeface="华文楷体" panose="02010600040101010101" pitchFamily="2" charset="-122"/>
              </a:rPr>
              <a:t>      X</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-0.0110 ,  [X]</a:t>
            </a:r>
            <a:r>
              <a:rPr lang="zh-CN" altLang="en-US" sz="2500" b="1" baseline="-25000" dirty="0" smtClean="0">
                <a:latin typeface="华文楷体" panose="02010600040101010101" pitchFamily="2" charset="-122"/>
                <a:ea typeface="华文楷体" panose="02010600040101010101" pitchFamily="2" charset="-122"/>
              </a:rPr>
              <a:t>原</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1</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X</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1-(-0.0110)</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1</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0.0110                                                                 </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1.0110</a:t>
            </a:r>
            <a:endParaRPr lang="en-US" altLang="zh-CN" sz="2500" b="1" dirty="0" smtClean="0">
              <a:latin typeface="华文楷体" panose="02010600040101010101" pitchFamily="2" charset="-122"/>
              <a:ea typeface="华文楷体" panose="02010600040101010101" pitchFamily="2" charset="-122"/>
            </a:endParaRPr>
          </a:p>
          <a:p>
            <a:pPr eaLnBrk="1" hangingPunct="1"/>
            <a:endParaRPr lang="en-US" altLang="zh-CN" sz="2500" dirty="0" smtClean="0">
              <a:latin typeface="华文楷体" panose="02010600040101010101" pitchFamily="2" charset="-122"/>
              <a:ea typeface="华文楷体" panose="02010600040101010101" pitchFamily="2" charset="-122"/>
            </a:endParaRPr>
          </a:p>
        </p:txBody>
      </p:sp>
      <p:sp>
        <p:nvSpPr>
          <p:cNvPr id="18436" name="Rectangle 4"/>
          <p:cNvSpPr>
            <a:spLocks noChangeArrowheads="1"/>
          </p:cNvSpPr>
          <p:nvPr/>
        </p:nvSpPr>
        <p:spPr bwMode="auto">
          <a:xfrm>
            <a:off x="4499992" y="3573016"/>
            <a:ext cx="3989388" cy="593725"/>
          </a:xfrm>
          <a:prstGeom prst="rect">
            <a:avLst/>
          </a:prstGeom>
          <a:noFill/>
          <a:ln w="9525">
            <a:noFill/>
            <a:miter lim="800000"/>
          </a:ln>
        </p:spPr>
        <p:txBody>
          <a:bodyPr/>
          <a:lstStyle/>
          <a:p>
            <a:pPr algn="just"/>
            <a:r>
              <a:rPr lang="en-US" altLang="zh-CN" sz="1000" dirty="0">
                <a:latin typeface="Times New Roman" panose="02020603050405020304" pitchFamily="18" charset="0"/>
              </a:rPr>
              <a:t>     </a:t>
            </a:r>
            <a:r>
              <a:rPr lang="en-US" altLang="zh-CN" sz="2000" b="1" dirty="0">
                <a:latin typeface="Times New Roman" panose="02020603050405020304" pitchFamily="18" charset="0"/>
              </a:rPr>
              <a:t>X                                     0≤X</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1</a:t>
            </a:r>
            <a:endParaRPr lang="en-US" altLang="zh-CN" sz="2000" b="1" dirty="0">
              <a:latin typeface="Times New Roman" panose="02020603050405020304" pitchFamily="18" charset="0"/>
            </a:endParaRPr>
          </a:p>
          <a:p>
            <a:pPr algn="just"/>
            <a:r>
              <a:rPr lang="en-US" altLang="zh-CN" sz="2000" b="1" dirty="0">
                <a:latin typeface="宋体" panose="02010600030101010101" pitchFamily="2" charset="-122"/>
              </a:rPr>
              <a:t> 1</a:t>
            </a:r>
            <a:r>
              <a:rPr lang="zh-CN" altLang="en-US" sz="2000" b="1" dirty="0">
                <a:latin typeface="宋体" panose="02010600030101010101" pitchFamily="2" charset="-122"/>
              </a:rPr>
              <a:t>－</a:t>
            </a:r>
            <a:r>
              <a:rPr lang="en-US" altLang="zh-CN" sz="2000" b="1" dirty="0">
                <a:latin typeface="Times New Roman" panose="02020603050405020304" pitchFamily="18" charset="0"/>
              </a:rPr>
              <a:t>X</a:t>
            </a:r>
            <a:r>
              <a:rPr lang="zh-CN" altLang="en-US" sz="2000" b="1" dirty="0">
                <a:latin typeface="宋体" panose="02010600030101010101" pitchFamily="2" charset="-122"/>
              </a:rPr>
              <a:t>＝</a:t>
            </a:r>
            <a:r>
              <a:rPr lang="en-US" altLang="zh-CN" sz="2000" b="1" dirty="0">
                <a:latin typeface="宋体" panose="02010600030101010101" pitchFamily="2" charset="-122"/>
              </a:rPr>
              <a:t>1</a:t>
            </a:r>
            <a:r>
              <a:rPr lang="zh-CN" altLang="en-US" sz="2000" b="1" dirty="0">
                <a:latin typeface="宋体" panose="02010600030101010101" pitchFamily="2" charset="-122"/>
              </a:rPr>
              <a:t>＋∣</a:t>
            </a:r>
            <a:r>
              <a:rPr lang="en-US" altLang="zh-CN" sz="2000" b="1" dirty="0">
                <a:latin typeface="Times New Roman" panose="02020603050405020304" pitchFamily="18" charset="0"/>
              </a:rPr>
              <a:t>X</a:t>
            </a:r>
            <a:r>
              <a:rPr lang="en-US" altLang="zh-CN" sz="2000" b="1" dirty="0">
                <a:latin typeface="宋体" panose="02010600030101010101" pitchFamily="2" charset="-122"/>
              </a:rPr>
              <a:t>∣   </a:t>
            </a:r>
            <a:r>
              <a:rPr lang="zh-CN" altLang="en-US" sz="2000" b="1" dirty="0">
                <a:latin typeface="宋体" panose="02010600030101010101" pitchFamily="2" charset="-122"/>
              </a:rPr>
              <a:t>－</a:t>
            </a:r>
            <a:r>
              <a:rPr lang="en-US" altLang="zh-CN" sz="2000" b="1" dirty="0">
                <a:latin typeface="宋体" panose="02010600030101010101" pitchFamily="2" charset="-122"/>
              </a:rPr>
              <a:t>1</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X≤0</a:t>
            </a:r>
            <a:endParaRPr lang="en-US" altLang="zh-CN" sz="2000" b="1" dirty="0">
              <a:latin typeface="Arial" panose="020B0604020202020204" pitchFamily="34" charset="0"/>
            </a:endParaRPr>
          </a:p>
        </p:txBody>
      </p:sp>
      <p:sp>
        <p:nvSpPr>
          <p:cNvPr id="18437" name="AutoShape 5"/>
          <p:cNvSpPr/>
          <p:nvPr/>
        </p:nvSpPr>
        <p:spPr bwMode="auto">
          <a:xfrm>
            <a:off x="4139952" y="3573016"/>
            <a:ext cx="142875" cy="576262"/>
          </a:xfrm>
          <a:prstGeom prst="leftBrace">
            <a:avLst>
              <a:gd name="adj1" fmla="val 33611"/>
              <a:gd name="adj2" fmla="val 50000"/>
            </a:avLst>
          </a:prstGeom>
          <a:noFill/>
          <a:ln w="28575">
            <a:solidFill>
              <a:schemeClr val="tx1"/>
            </a:solidFill>
            <a:rou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3" y="260350"/>
            <a:ext cx="7705725" cy="1143000"/>
          </a:xfrm>
        </p:spPr>
        <p:txBody>
          <a:bodyPr/>
          <a:lstStyle/>
          <a:p>
            <a:pPr eaLnBrk="1" hangingPunct="1"/>
            <a:r>
              <a:rPr lang="en-US" altLang="zh-CN" sz="3400" b="1" smtClean="0">
                <a:solidFill>
                  <a:srgbClr val="FF3300"/>
                </a:solidFill>
                <a:latin typeface="华文楷体" panose="02010600040101010101" pitchFamily="2" charset="-122"/>
                <a:ea typeface="华文楷体" panose="02010600040101010101" pitchFamily="2" charset="-122"/>
              </a:rPr>
              <a:t>5.1</a:t>
            </a:r>
            <a:r>
              <a:rPr lang="zh-CN" altLang="en-US" sz="3400" b="1" smtClean="0">
                <a:solidFill>
                  <a:srgbClr val="FF3300"/>
                </a:solidFill>
                <a:latin typeface="华文楷体" panose="02010600040101010101" pitchFamily="2" charset="-122"/>
                <a:ea typeface="华文楷体" panose="02010600040101010101" pitchFamily="2" charset="-122"/>
              </a:rPr>
              <a:t> 原码表示法</a:t>
            </a:r>
            <a:endParaRPr lang="zh-CN" altLang="en-US" sz="3400" b="1" smtClean="0">
              <a:solidFill>
                <a:srgbClr val="FF3300"/>
              </a:solidFill>
              <a:latin typeface="华文楷体" panose="02010600040101010101" pitchFamily="2" charset="-122"/>
              <a:ea typeface="华文楷体" panose="02010600040101010101" pitchFamily="2" charset="-122"/>
            </a:endParaRPr>
          </a:p>
        </p:txBody>
      </p:sp>
      <p:sp>
        <p:nvSpPr>
          <p:cNvPr id="19459" name="Rectangle 3"/>
          <p:cNvSpPr>
            <a:spLocks noGrp="1" noChangeArrowheads="1"/>
          </p:cNvSpPr>
          <p:nvPr>
            <p:ph type="body" idx="1"/>
          </p:nvPr>
        </p:nvSpPr>
        <p:spPr>
          <a:xfrm>
            <a:off x="683568" y="1196752"/>
            <a:ext cx="7956550" cy="5257800"/>
          </a:xfrm>
        </p:spPr>
        <p:txBody>
          <a:bodyPr/>
          <a:lstStyle/>
          <a:p>
            <a:pPr eaLnBrk="1" hangingPunct="1">
              <a:lnSpc>
                <a:spcPct val="90000"/>
              </a:lnSpc>
              <a:buFont typeface="Wingdings" panose="05000000000000000000" pitchFamily="2" charset="2"/>
              <a:buNone/>
            </a:pPr>
            <a:r>
              <a:rPr lang="zh-CN" altLang="en-US" sz="2900" b="1" dirty="0" smtClean="0">
                <a:solidFill>
                  <a:srgbClr val="FF3300"/>
                </a:solidFill>
                <a:latin typeface="华文楷体" panose="02010600040101010101" pitchFamily="2" charset="-122"/>
                <a:ea typeface="华文楷体" panose="02010600040101010101" pitchFamily="2" charset="-122"/>
              </a:rPr>
              <a:t>若真值为纯整数</a:t>
            </a:r>
            <a:r>
              <a:rPr lang="en-US" altLang="zh-CN" sz="2900" b="1" dirty="0" smtClean="0">
                <a:latin typeface="华文楷体" panose="02010600040101010101" pitchFamily="2" charset="-122"/>
                <a:ea typeface="华文楷体" panose="02010600040101010101" pitchFamily="2" charset="-122"/>
              </a:rPr>
              <a:t>, </a:t>
            </a:r>
            <a:r>
              <a:rPr lang="zh-CN" altLang="en-US" sz="2900" b="1" dirty="0" smtClean="0">
                <a:latin typeface="华文楷体" panose="02010600040101010101" pitchFamily="2" charset="-122"/>
                <a:ea typeface="华文楷体" panose="02010600040101010101" pitchFamily="2" charset="-122"/>
              </a:rPr>
              <a:t>其原码形式为</a:t>
            </a:r>
            <a:r>
              <a:rPr lang="en-US" altLang="zh-CN" sz="2900" b="1" dirty="0" err="1" smtClean="0">
                <a:latin typeface="华文楷体" panose="02010600040101010101" pitchFamily="2" charset="-122"/>
                <a:ea typeface="华文楷体" panose="02010600040101010101" pitchFamily="2" charset="-122"/>
              </a:rPr>
              <a:t>X</a:t>
            </a:r>
            <a:r>
              <a:rPr lang="en-US" altLang="zh-CN" sz="2900" b="1" baseline="-25000" dirty="0" err="1" smtClean="0">
                <a:latin typeface="华文楷体" panose="02010600040101010101" pitchFamily="2" charset="-122"/>
                <a:ea typeface="华文楷体" panose="02010600040101010101" pitchFamily="2" charset="-122"/>
              </a:rPr>
              <a:t>n</a:t>
            </a:r>
            <a:r>
              <a:rPr lang="en-US" altLang="zh-CN" sz="2900" b="1" baseline="-25000" dirty="0" smtClean="0">
                <a:latin typeface="华文楷体" panose="02010600040101010101" pitchFamily="2" charset="-122"/>
                <a:ea typeface="华文楷体" panose="02010600040101010101" pitchFamily="2" charset="-122"/>
              </a:rPr>
              <a:t> </a:t>
            </a:r>
            <a:r>
              <a:rPr lang="en-US" altLang="zh-CN" sz="2900" b="1" dirty="0" smtClean="0">
                <a:latin typeface="华文楷体" panose="02010600040101010101" pitchFamily="2" charset="-122"/>
                <a:ea typeface="华文楷体" panose="02010600040101010101" pitchFamily="2" charset="-122"/>
              </a:rPr>
              <a:t>X</a:t>
            </a:r>
            <a:r>
              <a:rPr lang="en-US" altLang="zh-CN" sz="2900" b="1" baseline="-25000" dirty="0" smtClean="0">
                <a:latin typeface="华文楷体" panose="02010600040101010101" pitchFamily="2" charset="-122"/>
                <a:ea typeface="华文楷体" panose="02010600040101010101" pitchFamily="2" charset="-122"/>
              </a:rPr>
              <a:t>n-1</a:t>
            </a:r>
            <a:r>
              <a:rPr lang="en-US" altLang="zh-CN" sz="2900" b="1" dirty="0" smtClean="0">
                <a:latin typeface="华文楷体" panose="02010600040101010101" pitchFamily="2" charset="-122"/>
                <a:ea typeface="华文楷体" panose="02010600040101010101" pitchFamily="2" charset="-122"/>
              </a:rPr>
              <a:t>…X</a:t>
            </a:r>
            <a:r>
              <a:rPr lang="en-US" altLang="zh-CN" sz="2900" b="1" baseline="-25000" dirty="0" smtClean="0">
                <a:latin typeface="华文楷体" panose="02010600040101010101" pitchFamily="2" charset="-122"/>
                <a:ea typeface="华文楷体" panose="02010600040101010101" pitchFamily="2" charset="-122"/>
              </a:rPr>
              <a:t>1</a:t>
            </a:r>
            <a:r>
              <a:rPr lang="en-US" altLang="zh-CN" sz="2900" b="1" dirty="0" smtClean="0">
                <a:latin typeface="华文楷体" panose="02010600040101010101" pitchFamily="2" charset="-122"/>
                <a:ea typeface="华文楷体" panose="02010600040101010101" pitchFamily="2" charset="-122"/>
              </a:rPr>
              <a:t>X</a:t>
            </a:r>
            <a:r>
              <a:rPr lang="en-US" altLang="zh-CN" sz="2900" b="1" baseline="-25000" dirty="0" smtClean="0">
                <a:latin typeface="华文楷体" panose="02010600040101010101" pitchFamily="2" charset="-122"/>
                <a:ea typeface="华文楷体" panose="02010600040101010101" pitchFamily="2" charset="-122"/>
              </a:rPr>
              <a:t>0</a:t>
            </a:r>
            <a:r>
              <a:rPr lang="en-US" altLang="zh-CN" sz="2900" b="1" dirty="0" smtClean="0">
                <a:latin typeface="华文楷体" panose="02010600040101010101" pitchFamily="2" charset="-122"/>
                <a:ea typeface="华文楷体" panose="02010600040101010101" pitchFamily="2" charset="-122"/>
              </a:rPr>
              <a:t> , </a:t>
            </a:r>
            <a:r>
              <a:rPr lang="zh-CN" altLang="en-US" sz="2900" b="1" dirty="0" smtClean="0">
                <a:latin typeface="华文楷体" panose="02010600040101010101" pitchFamily="2" charset="-122"/>
                <a:ea typeface="华文楷体" panose="02010600040101010101" pitchFamily="2" charset="-122"/>
              </a:rPr>
              <a:t>其中</a:t>
            </a:r>
            <a:r>
              <a:rPr lang="en-US" altLang="zh-CN" sz="2900" b="1" dirty="0" err="1" smtClean="0">
                <a:latin typeface="华文楷体" panose="02010600040101010101" pitchFamily="2" charset="-122"/>
                <a:ea typeface="华文楷体" panose="02010600040101010101" pitchFamily="2" charset="-122"/>
              </a:rPr>
              <a:t>X</a:t>
            </a:r>
            <a:r>
              <a:rPr lang="en-US" altLang="zh-CN" sz="2900" b="1" baseline="-25000" dirty="0" err="1" smtClean="0">
                <a:latin typeface="华文楷体" panose="02010600040101010101" pitchFamily="2" charset="-122"/>
                <a:ea typeface="华文楷体" panose="02010600040101010101" pitchFamily="2" charset="-122"/>
              </a:rPr>
              <a:t>n</a:t>
            </a:r>
            <a:r>
              <a:rPr lang="zh-CN" altLang="en-US" sz="2900" b="1" dirty="0" smtClean="0">
                <a:latin typeface="华文楷体" panose="02010600040101010101" pitchFamily="2" charset="-122"/>
                <a:ea typeface="华文楷体" panose="02010600040101010101" pitchFamily="2" charset="-122"/>
              </a:rPr>
              <a:t>为符号位。</a:t>
            </a:r>
            <a:endParaRPr lang="zh-CN" altLang="en-US" sz="2900" b="1" dirty="0" smtClean="0">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r>
              <a:rPr lang="zh-CN" altLang="en-US" sz="2900" b="1" dirty="0" smtClean="0">
                <a:solidFill>
                  <a:srgbClr val="FF3300"/>
                </a:solidFill>
                <a:latin typeface="华文楷体" panose="02010600040101010101" pitchFamily="2" charset="-122"/>
                <a:ea typeface="华文楷体" panose="02010600040101010101" pitchFamily="2" charset="-122"/>
              </a:rPr>
              <a:t>原码的定义为</a:t>
            </a:r>
            <a:r>
              <a:rPr lang="zh-CN" altLang="en-US" sz="2900" b="1" dirty="0" smtClean="0">
                <a:latin typeface="华文楷体" panose="02010600040101010101" pitchFamily="2" charset="-122"/>
                <a:ea typeface="华文楷体" panose="02010600040101010101" pitchFamily="2" charset="-122"/>
              </a:rPr>
              <a:t>： </a:t>
            </a:r>
            <a:r>
              <a:rPr lang="en-US" altLang="zh-CN" sz="2900" b="1" dirty="0" smtClean="0">
                <a:latin typeface="华文楷体" panose="02010600040101010101" pitchFamily="2" charset="-122"/>
                <a:ea typeface="华文楷体" panose="02010600040101010101" pitchFamily="2" charset="-122"/>
              </a:rPr>
              <a:t>[X]</a:t>
            </a:r>
            <a:r>
              <a:rPr lang="zh-CN" altLang="en-US" sz="2900" b="1" baseline="-25000" dirty="0" smtClean="0">
                <a:latin typeface="华文楷体" panose="02010600040101010101" pitchFamily="2" charset="-122"/>
                <a:ea typeface="华文楷体" panose="02010600040101010101" pitchFamily="2" charset="-122"/>
              </a:rPr>
              <a:t>原</a:t>
            </a:r>
            <a:r>
              <a:rPr lang="zh-CN" altLang="en-US" sz="2900" b="1" dirty="0" smtClean="0">
                <a:latin typeface="华文楷体" panose="02010600040101010101" pitchFamily="2" charset="-122"/>
                <a:ea typeface="华文楷体" panose="02010600040101010101" pitchFamily="2" charset="-122"/>
              </a:rPr>
              <a:t>＝</a:t>
            </a:r>
            <a:endParaRPr lang="zh-CN" altLang="en-US" sz="2900" b="1" dirty="0" smtClean="0">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endParaRPr lang="zh-CN" altLang="en-US" sz="3500" b="1" dirty="0" smtClean="0">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r>
              <a:rPr lang="zh-CN" altLang="en-US" sz="2500" b="1" dirty="0" smtClean="0">
                <a:latin typeface="华文楷体" panose="02010600040101010101" pitchFamily="2" charset="-122"/>
                <a:ea typeface="华文楷体" panose="02010600040101010101" pitchFamily="2" charset="-122"/>
              </a:rPr>
              <a:t>例：</a:t>
            </a:r>
            <a:r>
              <a:rPr lang="en-US" altLang="zh-CN" sz="2500" b="1" dirty="0" smtClean="0">
                <a:latin typeface="华文楷体" panose="02010600040101010101" pitchFamily="2" charset="-122"/>
                <a:ea typeface="华文楷体" panose="02010600040101010101" pitchFamily="2" charset="-122"/>
              </a:rPr>
              <a:t>X</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+1101     [X]</a:t>
            </a:r>
            <a:r>
              <a:rPr lang="zh-CN" altLang="en-US" sz="2500" b="1" baseline="-25000" dirty="0" smtClean="0">
                <a:latin typeface="华文楷体" panose="02010600040101010101" pitchFamily="2" charset="-122"/>
                <a:ea typeface="华文楷体" panose="02010600040101010101" pitchFamily="2" charset="-122"/>
              </a:rPr>
              <a:t>原</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X</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01101</a:t>
            </a:r>
            <a:endParaRPr lang="en-US" altLang="zh-CN" sz="2500" b="1" dirty="0" smtClean="0">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r>
              <a:rPr lang="en-US" altLang="zh-CN" sz="2500" b="1" dirty="0" smtClean="0">
                <a:latin typeface="华文楷体" panose="02010600040101010101" pitchFamily="2" charset="-122"/>
                <a:ea typeface="华文楷体" panose="02010600040101010101" pitchFamily="2" charset="-122"/>
              </a:rPr>
              <a:t> X</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1101, [X]</a:t>
            </a:r>
            <a:r>
              <a:rPr lang="zh-CN" altLang="en-US" sz="2500" b="1" baseline="-25000" dirty="0" smtClean="0">
                <a:latin typeface="华文楷体" panose="02010600040101010101" pitchFamily="2" charset="-122"/>
                <a:ea typeface="华文楷体" panose="02010600040101010101" pitchFamily="2" charset="-122"/>
              </a:rPr>
              <a:t>原</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2</a:t>
            </a:r>
            <a:r>
              <a:rPr lang="en-US" altLang="zh-CN" sz="2500" b="1" baseline="30000" dirty="0" smtClean="0">
                <a:latin typeface="华文楷体" panose="02010600040101010101" pitchFamily="2" charset="-122"/>
                <a:ea typeface="华文楷体" panose="02010600040101010101" pitchFamily="2" charset="-122"/>
              </a:rPr>
              <a:t>n</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X</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2</a:t>
            </a:r>
            <a:r>
              <a:rPr lang="en-US" altLang="zh-CN" sz="2500" b="1" baseline="30000" dirty="0" smtClean="0">
                <a:latin typeface="华文楷体" panose="02010600040101010101" pitchFamily="2" charset="-122"/>
                <a:ea typeface="华文楷体" panose="02010600040101010101" pitchFamily="2" charset="-122"/>
              </a:rPr>
              <a:t>4</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1101)</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10000</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1101=11101</a:t>
            </a:r>
            <a:endParaRPr lang="en-US" altLang="zh-CN" sz="2500" b="1" dirty="0" smtClean="0">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r>
              <a:rPr lang="zh-CN" altLang="en-US" sz="2900" b="1" dirty="0" smtClean="0">
                <a:latin typeface="华文楷体" panose="02010600040101010101" pitchFamily="2" charset="-122"/>
                <a:ea typeface="华文楷体" panose="02010600040101010101" pitchFamily="2" charset="-122"/>
              </a:rPr>
              <a:t>原码表示中，真值</a:t>
            </a:r>
            <a:r>
              <a:rPr lang="en-US" altLang="zh-CN" sz="2900" b="1" dirty="0" smtClean="0">
                <a:latin typeface="华文楷体" panose="02010600040101010101" pitchFamily="2" charset="-122"/>
                <a:ea typeface="华文楷体" panose="02010600040101010101" pitchFamily="2" charset="-122"/>
              </a:rPr>
              <a:t>0</a:t>
            </a:r>
            <a:r>
              <a:rPr lang="zh-CN" altLang="en-US" sz="2900" b="1" dirty="0" smtClean="0">
                <a:latin typeface="华文楷体" panose="02010600040101010101" pitchFamily="2" charset="-122"/>
                <a:ea typeface="华文楷体" panose="02010600040101010101" pitchFamily="2" charset="-122"/>
              </a:rPr>
              <a:t>有两种不同的表示形式：</a:t>
            </a:r>
            <a:endParaRPr lang="zh-CN" altLang="en-US" sz="2900" b="1" dirty="0" smtClean="0">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r>
              <a:rPr lang="en-US" altLang="zh-CN" sz="2900" b="1" dirty="0" smtClean="0">
                <a:latin typeface="华文楷体" panose="02010600040101010101" pitchFamily="2" charset="-122"/>
                <a:ea typeface="华文楷体" panose="02010600040101010101" pitchFamily="2" charset="-122"/>
              </a:rPr>
              <a:t>[</a:t>
            </a:r>
            <a:r>
              <a:rPr lang="zh-CN" altLang="en-US" sz="2900" b="1" dirty="0" smtClean="0">
                <a:latin typeface="华文楷体" panose="02010600040101010101" pitchFamily="2" charset="-122"/>
                <a:ea typeface="华文楷体" panose="02010600040101010101" pitchFamily="2" charset="-122"/>
              </a:rPr>
              <a:t>＋</a:t>
            </a:r>
            <a:r>
              <a:rPr lang="en-US" altLang="zh-CN" sz="2900" b="1" dirty="0" smtClean="0">
                <a:latin typeface="华文楷体" panose="02010600040101010101" pitchFamily="2" charset="-122"/>
                <a:ea typeface="华文楷体" panose="02010600040101010101" pitchFamily="2" charset="-122"/>
              </a:rPr>
              <a:t>0]</a:t>
            </a:r>
            <a:r>
              <a:rPr lang="zh-CN" altLang="en-US" sz="2900" b="1" baseline="-25000" dirty="0" smtClean="0">
                <a:latin typeface="华文楷体" panose="02010600040101010101" pitchFamily="2" charset="-122"/>
                <a:ea typeface="华文楷体" panose="02010600040101010101" pitchFamily="2" charset="-122"/>
              </a:rPr>
              <a:t>原</a:t>
            </a:r>
            <a:r>
              <a:rPr lang="zh-CN" altLang="en-US" sz="2900" b="1" dirty="0" smtClean="0">
                <a:latin typeface="华文楷体" panose="02010600040101010101" pitchFamily="2" charset="-122"/>
                <a:ea typeface="华文楷体" panose="02010600040101010101" pitchFamily="2" charset="-122"/>
              </a:rPr>
              <a:t>＝</a:t>
            </a:r>
            <a:r>
              <a:rPr lang="en-US" altLang="zh-CN" sz="2900" b="1" dirty="0" smtClean="0">
                <a:latin typeface="华文楷体" panose="02010600040101010101" pitchFamily="2" charset="-122"/>
                <a:ea typeface="华文楷体" panose="02010600040101010101" pitchFamily="2" charset="-122"/>
              </a:rPr>
              <a:t>00000,    [</a:t>
            </a:r>
            <a:r>
              <a:rPr lang="zh-CN" altLang="en-US" sz="2900" b="1" dirty="0" smtClean="0">
                <a:latin typeface="华文楷体" panose="02010600040101010101" pitchFamily="2" charset="-122"/>
                <a:ea typeface="华文楷体" panose="02010600040101010101" pitchFamily="2" charset="-122"/>
              </a:rPr>
              <a:t>－</a:t>
            </a:r>
            <a:r>
              <a:rPr lang="en-US" altLang="zh-CN" sz="2900" b="1" dirty="0" smtClean="0">
                <a:latin typeface="华文楷体" panose="02010600040101010101" pitchFamily="2" charset="-122"/>
                <a:ea typeface="华文楷体" panose="02010600040101010101" pitchFamily="2" charset="-122"/>
              </a:rPr>
              <a:t>0]</a:t>
            </a:r>
            <a:r>
              <a:rPr lang="zh-CN" altLang="en-US" sz="2900" b="1" baseline="-25000" dirty="0" smtClean="0">
                <a:latin typeface="华文楷体" panose="02010600040101010101" pitchFamily="2" charset="-122"/>
                <a:ea typeface="华文楷体" panose="02010600040101010101" pitchFamily="2" charset="-122"/>
              </a:rPr>
              <a:t>原</a:t>
            </a:r>
            <a:r>
              <a:rPr lang="zh-CN" altLang="en-US" sz="2900" b="1" dirty="0" smtClean="0">
                <a:latin typeface="华文楷体" panose="02010600040101010101" pitchFamily="2" charset="-122"/>
                <a:ea typeface="华文楷体" panose="02010600040101010101" pitchFamily="2" charset="-122"/>
              </a:rPr>
              <a:t>＝</a:t>
            </a:r>
            <a:r>
              <a:rPr lang="en-US" altLang="zh-CN" sz="2900" b="1" dirty="0" smtClean="0">
                <a:latin typeface="华文楷体" panose="02010600040101010101" pitchFamily="2" charset="-122"/>
                <a:ea typeface="华文楷体" panose="02010600040101010101" pitchFamily="2" charset="-122"/>
              </a:rPr>
              <a:t>10000</a:t>
            </a:r>
            <a:endParaRPr lang="en-US" altLang="zh-CN" sz="2900" b="1" dirty="0" smtClean="0">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r>
              <a:rPr lang="zh-CN" altLang="en-US" sz="2900" b="1" dirty="0" smtClean="0">
                <a:solidFill>
                  <a:srgbClr val="FF3300"/>
                </a:solidFill>
                <a:latin typeface="华文楷体" panose="02010600040101010101" pitchFamily="2" charset="-122"/>
                <a:ea typeface="华文楷体" panose="02010600040101010101" pitchFamily="2" charset="-122"/>
              </a:rPr>
              <a:t>原码的优点</a:t>
            </a:r>
            <a:r>
              <a:rPr lang="zh-CN" altLang="en-US" sz="2900" b="1" dirty="0" smtClean="0">
                <a:latin typeface="华文楷体" panose="02010600040101010101" pitchFamily="2" charset="-122"/>
                <a:ea typeface="华文楷体" panose="02010600040101010101" pitchFamily="2" charset="-122"/>
              </a:rPr>
              <a:t>是直观易懂</a:t>
            </a:r>
            <a:r>
              <a:rPr lang="en-US" altLang="zh-CN" sz="2900" b="1" dirty="0" smtClean="0">
                <a:latin typeface="华文楷体" panose="02010600040101010101" pitchFamily="2" charset="-122"/>
                <a:ea typeface="华文楷体" panose="02010600040101010101" pitchFamily="2" charset="-122"/>
              </a:rPr>
              <a:t>, </a:t>
            </a:r>
            <a:r>
              <a:rPr lang="zh-CN" altLang="en-US" sz="2900" b="1" dirty="0" smtClean="0">
                <a:latin typeface="华文楷体" panose="02010600040101010101" pitchFamily="2" charset="-122"/>
                <a:ea typeface="华文楷体" panose="02010600040101010101" pitchFamily="2" charset="-122"/>
              </a:rPr>
              <a:t>机器数和真值间的转换很容易</a:t>
            </a:r>
            <a:r>
              <a:rPr lang="en-US" altLang="zh-CN" sz="2900" b="1" dirty="0" smtClean="0">
                <a:latin typeface="华文楷体" panose="02010600040101010101" pitchFamily="2" charset="-122"/>
                <a:ea typeface="华文楷体" panose="02010600040101010101" pitchFamily="2" charset="-122"/>
              </a:rPr>
              <a:t>,</a:t>
            </a:r>
            <a:endParaRPr lang="en-US" altLang="zh-CN" sz="2900" b="1" dirty="0" smtClean="0">
              <a:latin typeface="华文楷体" panose="02010600040101010101" pitchFamily="2" charset="-122"/>
              <a:ea typeface="华文楷体" panose="02010600040101010101" pitchFamily="2" charset="-122"/>
            </a:endParaRPr>
          </a:p>
        </p:txBody>
      </p:sp>
      <p:sp>
        <p:nvSpPr>
          <p:cNvPr id="19460" name="Rectangle 4"/>
          <p:cNvSpPr>
            <a:spLocks noChangeArrowheads="1"/>
          </p:cNvSpPr>
          <p:nvPr/>
        </p:nvSpPr>
        <p:spPr bwMode="auto">
          <a:xfrm>
            <a:off x="4860032" y="1988840"/>
            <a:ext cx="4103688" cy="720725"/>
          </a:xfrm>
          <a:prstGeom prst="rect">
            <a:avLst/>
          </a:prstGeom>
          <a:noFill/>
          <a:ln w="9525">
            <a:noFill/>
            <a:miter lim="800000"/>
          </a:ln>
        </p:spPr>
        <p:txBody>
          <a:bodyPr/>
          <a:lstStyle/>
          <a:p>
            <a:pPr algn="just"/>
            <a:r>
              <a:rPr lang="en-US" altLang="zh-CN" sz="1000" dirty="0">
                <a:latin typeface="Times New Roman" panose="02020603050405020304" pitchFamily="18" charset="0"/>
              </a:rPr>
              <a:t>       </a:t>
            </a:r>
            <a:r>
              <a:rPr lang="en-US" altLang="zh-CN" sz="2000" b="1" dirty="0">
                <a:latin typeface="华文楷体" panose="02010600040101010101" pitchFamily="2" charset="-122"/>
                <a:ea typeface="华文楷体" panose="02010600040101010101" pitchFamily="2" charset="-122"/>
              </a:rPr>
              <a:t>X              ,   0≤X</a:t>
            </a:r>
            <a:r>
              <a:rPr lang="zh-CN" altLang="en-US" sz="2000" b="1" dirty="0">
                <a:latin typeface="华文楷体" panose="02010600040101010101" pitchFamily="2" charset="-122"/>
                <a:ea typeface="华文楷体" panose="02010600040101010101" pitchFamily="2" charset="-122"/>
              </a:rPr>
              <a:t>＜</a:t>
            </a:r>
            <a:r>
              <a:rPr lang="en-US" altLang="zh-CN" sz="2000" b="1" dirty="0" smtClean="0">
                <a:latin typeface="华文楷体" panose="02010600040101010101" pitchFamily="2" charset="-122"/>
                <a:ea typeface="华文楷体" panose="02010600040101010101" pitchFamily="2" charset="-122"/>
              </a:rPr>
              <a:t>2</a:t>
            </a:r>
            <a:r>
              <a:rPr lang="en-US" altLang="zh-CN" sz="2000" b="1" baseline="30000" dirty="0" smtClean="0">
                <a:latin typeface="华文楷体" panose="02010600040101010101" pitchFamily="2" charset="-122"/>
                <a:ea typeface="华文楷体" panose="02010600040101010101" pitchFamily="2" charset="-122"/>
              </a:rPr>
              <a:t>n</a:t>
            </a:r>
            <a:endParaRPr lang="en-US" altLang="zh-CN" sz="2000" b="1" baseline="30000" dirty="0" smtClean="0">
              <a:latin typeface="华文楷体" panose="02010600040101010101" pitchFamily="2" charset="-122"/>
              <a:ea typeface="华文楷体" panose="02010600040101010101" pitchFamily="2" charset="-122"/>
            </a:endParaRPr>
          </a:p>
          <a:p>
            <a:pPr algn="just"/>
            <a:endParaRPr lang="en-US" altLang="zh-CN" sz="2000" b="1" dirty="0">
              <a:latin typeface="华文楷体" panose="02010600040101010101" pitchFamily="2" charset="-122"/>
              <a:ea typeface="华文楷体" panose="02010600040101010101" pitchFamily="2" charset="-122"/>
            </a:endParaRPr>
          </a:p>
          <a:p>
            <a:pPr algn="just"/>
            <a:r>
              <a:rPr lang="en-US" altLang="zh-CN" sz="2000" b="1" dirty="0">
                <a:latin typeface="华文楷体" panose="02010600040101010101" pitchFamily="2" charset="-122"/>
                <a:ea typeface="华文楷体" panose="02010600040101010101" pitchFamily="2" charset="-122"/>
              </a:rPr>
              <a:t> 2</a:t>
            </a:r>
            <a:r>
              <a:rPr lang="en-US" altLang="zh-CN" sz="2000" b="1" baseline="30000" dirty="0">
                <a:latin typeface="华文楷体" panose="02010600040101010101" pitchFamily="2" charset="-122"/>
                <a:ea typeface="华文楷体" panose="02010600040101010101" pitchFamily="2" charset="-122"/>
              </a:rPr>
              <a:t>n</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X</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2</a:t>
            </a:r>
            <a:r>
              <a:rPr lang="en-US" altLang="zh-CN" sz="2000" b="1" baseline="30000" dirty="0">
                <a:latin typeface="华文楷体" panose="02010600040101010101" pitchFamily="2" charset="-122"/>
                <a:ea typeface="华文楷体" panose="02010600040101010101" pitchFamily="2" charset="-122"/>
              </a:rPr>
              <a:t>n</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X∣,   </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2</a:t>
            </a:r>
            <a:r>
              <a:rPr lang="en-US" altLang="zh-CN" sz="2000" b="1" baseline="30000" dirty="0">
                <a:latin typeface="华文楷体" panose="02010600040101010101" pitchFamily="2" charset="-122"/>
                <a:ea typeface="华文楷体" panose="02010600040101010101" pitchFamily="2" charset="-122"/>
              </a:rPr>
              <a:t>n</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X≤0</a:t>
            </a:r>
            <a:endParaRPr lang="en-US" altLang="zh-CN" sz="2000" b="1" dirty="0">
              <a:latin typeface="华文楷体" panose="02010600040101010101" pitchFamily="2" charset="-122"/>
              <a:ea typeface="华文楷体" panose="02010600040101010101" pitchFamily="2" charset="-122"/>
            </a:endParaRPr>
          </a:p>
          <a:p>
            <a:pPr algn="l"/>
            <a:endParaRPr lang="en-US" altLang="zh-CN" sz="2000" b="1" dirty="0">
              <a:latin typeface="华文楷体" panose="02010600040101010101" pitchFamily="2" charset="-122"/>
              <a:ea typeface="华文楷体" panose="02010600040101010101" pitchFamily="2" charset="-122"/>
            </a:endParaRPr>
          </a:p>
        </p:txBody>
      </p:sp>
      <p:sp>
        <p:nvSpPr>
          <p:cNvPr id="19461" name="AutoShape 5"/>
          <p:cNvSpPr/>
          <p:nvPr/>
        </p:nvSpPr>
        <p:spPr bwMode="auto">
          <a:xfrm>
            <a:off x="4716016" y="1988840"/>
            <a:ext cx="142875" cy="576262"/>
          </a:xfrm>
          <a:prstGeom prst="leftBrace">
            <a:avLst>
              <a:gd name="adj1" fmla="val 33611"/>
              <a:gd name="adj2" fmla="val 50000"/>
            </a:avLst>
          </a:prstGeom>
          <a:noFill/>
          <a:ln w="28575">
            <a:solidFill>
              <a:schemeClr val="tx1"/>
            </a:solidFill>
            <a:rou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sz="4000" b="1" smtClean="0">
                <a:solidFill>
                  <a:srgbClr val="FF3300"/>
                </a:solidFill>
                <a:latin typeface="华文楷体" panose="02010600040101010101" pitchFamily="2" charset="-122"/>
                <a:ea typeface="华文楷体" panose="02010600040101010101" pitchFamily="2" charset="-122"/>
              </a:rPr>
              <a:t>5.1</a:t>
            </a:r>
            <a:r>
              <a:rPr lang="zh-CN" altLang="en-US" sz="4000" b="1" smtClean="0">
                <a:solidFill>
                  <a:srgbClr val="FF3300"/>
                </a:solidFill>
                <a:latin typeface="华文楷体" panose="02010600040101010101" pitchFamily="2" charset="-122"/>
                <a:ea typeface="华文楷体" panose="02010600040101010101" pitchFamily="2" charset="-122"/>
              </a:rPr>
              <a:t> 原码表示法</a:t>
            </a:r>
            <a:endParaRPr lang="zh-CN" altLang="en-US" b="1" smtClean="0">
              <a:solidFill>
                <a:srgbClr val="FF3300"/>
              </a:solidFill>
              <a:latin typeface="华文楷体" panose="02010600040101010101" pitchFamily="2" charset="-122"/>
              <a:ea typeface="华文楷体" panose="02010600040101010101" pitchFamily="2" charset="-122"/>
            </a:endParaRPr>
          </a:p>
        </p:txBody>
      </p:sp>
      <p:sp>
        <p:nvSpPr>
          <p:cNvPr id="123907" name="Rectangle 3"/>
          <p:cNvSpPr>
            <a:spLocks noGrp="1" noChangeArrowheads="1"/>
          </p:cNvSpPr>
          <p:nvPr>
            <p:ph type="body" idx="1"/>
          </p:nvPr>
        </p:nvSpPr>
        <p:spPr>
          <a:xfrm>
            <a:off x="683568" y="1196370"/>
            <a:ext cx="8001000" cy="5229225"/>
          </a:xfrm>
        </p:spPr>
        <p:txBody>
          <a:bodyPr/>
          <a:lstStyle/>
          <a:p>
            <a:pPr eaLnBrk="1" hangingPunct="1">
              <a:lnSpc>
                <a:spcPct val="90000"/>
              </a:lnSpc>
              <a:buFont typeface="Wingdings" panose="05000000000000000000" pitchFamily="2" charset="2"/>
              <a:buNone/>
            </a:pPr>
            <a:r>
              <a:rPr lang="en-US" altLang="zh-CN" sz="2400" b="1" dirty="0" smtClean="0">
                <a:latin typeface="华文楷体" panose="02010600040101010101" pitchFamily="2" charset="-122"/>
                <a:ea typeface="华文楷体" panose="02010600040101010101" pitchFamily="2" charset="-122"/>
              </a:rPr>
              <a:t>   </a:t>
            </a:r>
            <a:r>
              <a:rPr lang="zh-CN" altLang="en-US" sz="2400" b="1" dirty="0" smtClean="0">
                <a:latin typeface="华文楷体" panose="02010600040101010101" pitchFamily="2" charset="-122"/>
                <a:ea typeface="华文楷体" panose="02010600040101010101" pitchFamily="2" charset="-122"/>
              </a:rPr>
              <a:t>用原码实现乘、除运算的规则简单（ 符号位可参与运算： </a:t>
            </a:r>
            <a:r>
              <a:rPr lang="en-US" altLang="zh-CN" sz="2400" b="1" dirty="0" err="1" smtClean="0">
                <a:solidFill>
                  <a:srgbClr val="FF0000"/>
                </a:solidFill>
                <a:latin typeface="华文楷体" panose="02010600040101010101" pitchFamily="2" charset="-122"/>
                <a:ea typeface="华文楷体" panose="02010600040101010101" pitchFamily="2" charset="-122"/>
              </a:rPr>
              <a:t>xor</a:t>
            </a:r>
            <a:r>
              <a:rPr lang="zh-CN" altLang="en-US" sz="2400" b="1" dirty="0" smtClean="0">
                <a:latin typeface="华文楷体" panose="02010600040101010101" pitchFamily="2" charset="-122"/>
                <a:ea typeface="华文楷体" panose="02010600040101010101" pitchFamily="2" charset="-122"/>
              </a:rPr>
              <a:t>）。</a:t>
            </a:r>
            <a:endParaRPr lang="zh-CN" altLang="en-US" sz="2400" b="1" dirty="0" smtClean="0">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r>
              <a:rPr lang="zh-CN" altLang="en-US" sz="2400" b="1" dirty="0" smtClean="0">
                <a:solidFill>
                  <a:srgbClr val="FF3300"/>
                </a:solidFill>
                <a:latin typeface="华文楷体" panose="02010600040101010101" pitchFamily="2" charset="-122"/>
                <a:ea typeface="华文楷体" panose="02010600040101010101" pitchFamily="2" charset="-122"/>
              </a:rPr>
              <a:t>    缺点</a:t>
            </a:r>
            <a:r>
              <a:rPr lang="zh-CN" altLang="en-US" sz="2400" b="1" dirty="0" smtClean="0">
                <a:latin typeface="华文楷体" panose="02010600040101010101" pitchFamily="2" charset="-122"/>
                <a:ea typeface="华文楷体" panose="02010600040101010101" pitchFamily="2" charset="-122"/>
              </a:rPr>
              <a:t>是加、减运算规则较复杂。（符号位不可直接参与运算）  计算：</a:t>
            </a:r>
            <a:r>
              <a:rPr lang="en-US" altLang="zh-CN" sz="2400" b="1" dirty="0" smtClean="0">
                <a:latin typeface="华文楷体" panose="02010600040101010101" pitchFamily="2" charset="-122"/>
                <a:ea typeface="华文楷体" panose="02010600040101010101" pitchFamily="2" charset="-122"/>
              </a:rPr>
              <a:t>1+(-1)</a:t>
            </a:r>
            <a:endParaRPr lang="en-US" altLang="zh-CN" sz="2400" b="1" dirty="0" smtClean="0">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r>
              <a:rPr lang="en-US" altLang="zh-CN" sz="2400" b="1" dirty="0" smtClean="0">
                <a:latin typeface="华文楷体" panose="02010600040101010101" pitchFamily="2" charset="-122"/>
                <a:ea typeface="华文楷体" panose="02010600040101010101" pitchFamily="2" charset="-122"/>
              </a:rPr>
              <a:t>     00001+10001=10010=-2</a:t>
            </a:r>
            <a:endParaRPr lang="en-US" altLang="zh-CN" sz="2400" b="1" dirty="0" smtClean="0">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r>
              <a:rPr lang="zh-CN" altLang="en-US" sz="2400" b="1" dirty="0" smtClean="0">
                <a:solidFill>
                  <a:srgbClr val="FF3300"/>
                </a:solidFill>
                <a:ea typeface="华文楷体" panose="02010600040101010101" pitchFamily="2" charset="-122"/>
              </a:rPr>
              <a:t>符号位如何参与运算</a:t>
            </a:r>
            <a:endParaRPr lang="zh-CN" altLang="en-US" sz="2400" b="1" dirty="0" smtClean="0">
              <a:solidFill>
                <a:srgbClr val="FF3300"/>
              </a:solidFill>
              <a:ea typeface="华文楷体" panose="02010600040101010101" pitchFamily="2" charset="-122"/>
            </a:endParaRPr>
          </a:p>
          <a:p>
            <a:pPr eaLnBrk="1" hangingPunct="1">
              <a:lnSpc>
                <a:spcPct val="90000"/>
              </a:lnSpc>
              <a:buFont typeface="Wingdings" panose="05000000000000000000" pitchFamily="2" charset="2"/>
              <a:buNone/>
            </a:pPr>
            <a:r>
              <a:rPr lang="zh-CN" altLang="en-US" sz="2400" b="1" dirty="0" smtClean="0">
                <a:latin typeface="Arial" panose="020B0604020202020204" pitchFamily="34" charset="0"/>
              </a:rPr>
              <a:t>  </a:t>
            </a:r>
            <a:r>
              <a:rPr lang="zh-CN" altLang="en-US" sz="2400" b="1" dirty="0" smtClean="0"/>
              <a:t>     </a:t>
            </a:r>
            <a:r>
              <a:rPr lang="zh-CN" altLang="en-US" sz="2400" dirty="0" smtClean="0"/>
              <a:t>原则：</a:t>
            </a:r>
            <a:endParaRPr lang="zh-CN" altLang="en-US" sz="2400" dirty="0" smtClean="0"/>
          </a:p>
          <a:p>
            <a:pPr eaLnBrk="1" hangingPunct="1">
              <a:lnSpc>
                <a:spcPct val="90000"/>
              </a:lnSpc>
              <a:buFont typeface="Wingdings" panose="05000000000000000000" pitchFamily="2" charset="2"/>
              <a:buNone/>
            </a:pPr>
            <a:r>
              <a:rPr lang="zh-CN" altLang="en-US" sz="2400" dirty="0" smtClean="0"/>
              <a:t>     ⑴使符号位能与有效值部分一起参加运算</a:t>
            </a:r>
            <a:r>
              <a:rPr lang="en-US" altLang="zh-CN" sz="2400" dirty="0" smtClean="0"/>
              <a:t>,</a:t>
            </a:r>
            <a:r>
              <a:rPr lang="zh-CN" altLang="en-US" sz="2400" dirty="0" smtClean="0"/>
              <a:t>从而简化运算规则</a:t>
            </a:r>
            <a:r>
              <a:rPr lang="en-US" altLang="zh-CN" sz="2400" dirty="0" smtClean="0"/>
              <a:t>.</a:t>
            </a:r>
            <a:endParaRPr lang="en-US" altLang="zh-CN" sz="2400" dirty="0" smtClean="0"/>
          </a:p>
          <a:p>
            <a:pPr eaLnBrk="1" hangingPunct="1">
              <a:lnSpc>
                <a:spcPct val="90000"/>
              </a:lnSpc>
              <a:buFont typeface="Wingdings" panose="05000000000000000000" pitchFamily="2" charset="2"/>
              <a:buNone/>
            </a:pPr>
            <a:r>
              <a:rPr lang="en-US" altLang="zh-CN" sz="2400" dirty="0" smtClean="0"/>
              <a:t>     ⑵</a:t>
            </a:r>
            <a:r>
              <a:rPr lang="zh-CN" altLang="en-US" sz="2400" dirty="0" smtClean="0"/>
              <a:t>符号位参与运算后（减法可转换为加负数）使减法运算转换为加法运算</a:t>
            </a:r>
            <a:r>
              <a:rPr lang="en-US" altLang="zh-CN" sz="2400" dirty="0" smtClean="0"/>
              <a:t>,</a:t>
            </a:r>
            <a:r>
              <a:rPr lang="zh-CN" altLang="en-US" sz="2400" dirty="0" smtClean="0"/>
              <a:t>进一步简化计算机中运算器的线路设计</a:t>
            </a:r>
            <a:endParaRPr lang="zh-CN" altLang="en-US" sz="2400" dirty="0" smtClean="0"/>
          </a:p>
          <a:p>
            <a:pPr eaLnBrk="1" hangingPunct="1">
              <a:lnSpc>
                <a:spcPct val="90000"/>
              </a:lnSpc>
              <a:buFont typeface="Wingdings" panose="05000000000000000000" pitchFamily="2" charset="2"/>
              <a:buNone/>
            </a:pPr>
            <a:r>
              <a:rPr lang="zh-CN" altLang="en-US" sz="2400" b="1" dirty="0" smtClean="0">
                <a:ea typeface="华文楷体" panose="02010600040101010101" pitchFamily="2" charset="-122"/>
              </a:rPr>
              <a:t>           为解决机器内负数的符号位能与数值位一起参加运算的问题，引入了</a:t>
            </a:r>
            <a:r>
              <a:rPr lang="zh-CN" altLang="en-US" sz="2400" b="1" dirty="0" smtClean="0">
                <a:solidFill>
                  <a:srgbClr val="FF3300"/>
                </a:solidFill>
                <a:ea typeface="华文楷体" panose="02010600040101010101" pitchFamily="2" charset="-122"/>
              </a:rPr>
              <a:t>补码</a:t>
            </a:r>
            <a:r>
              <a:rPr lang="zh-CN" altLang="en-US" sz="2400" b="1" dirty="0" smtClean="0">
                <a:ea typeface="华文楷体" panose="02010600040101010101" pitchFamily="2" charset="-122"/>
              </a:rPr>
              <a:t>的概念。</a:t>
            </a:r>
            <a:endParaRPr lang="zh-CN" altLang="en-US" sz="2400" b="1" dirty="0" smtClean="0">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9750" y="404813"/>
            <a:ext cx="7561263" cy="1143000"/>
          </a:xfrm>
        </p:spPr>
        <p:txBody>
          <a:bodyPr/>
          <a:lstStyle/>
          <a:p>
            <a:pPr eaLnBrk="1" hangingPunct="1"/>
            <a:r>
              <a:rPr lang="en-US" altLang="zh-CN" b="1" smtClean="0">
                <a:solidFill>
                  <a:srgbClr val="FF3300"/>
                </a:solidFill>
                <a:latin typeface="华文楷体" panose="02010600040101010101" pitchFamily="2" charset="-122"/>
                <a:ea typeface="华文楷体" panose="02010600040101010101" pitchFamily="2" charset="-122"/>
              </a:rPr>
              <a:t>5.2</a:t>
            </a:r>
            <a:r>
              <a:rPr lang="zh-CN" altLang="en-US" b="1" smtClean="0">
                <a:solidFill>
                  <a:srgbClr val="FF3300"/>
                </a:solidFill>
                <a:latin typeface="华文楷体" panose="02010600040101010101" pitchFamily="2" charset="-122"/>
                <a:ea typeface="华文楷体" panose="02010600040101010101" pitchFamily="2" charset="-122"/>
              </a:rPr>
              <a:t> 补码</a:t>
            </a:r>
            <a:endParaRPr lang="zh-CN" altLang="en-US" b="1" smtClean="0">
              <a:solidFill>
                <a:srgbClr val="FF3300"/>
              </a:solidFill>
              <a:latin typeface="华文楷体" panose="02010600040101010101" pitchFamily="2" charset="-122"/>
              <a:ea typeface="华文楷体" panose="02010600040101010101" pitchFamily="2" charset="-122"/>
            </a:endParaRPr>
          </a:p>
        </p:txBody>
      </p:sp>
      <p:sp>
        <p:nvSpPr>
          <p:cNvPr id="24579" name="Rectangle 3"/>
          <p:cNvSpPr>
            <a:spLocks noGrp="1" noChangeArrowheads="1"/>
          </p:cNvSpPr>
          <p:nvPr>
            <p:ph type="body" idx="1"/>
          </p:nvPr>
        </p:nvSpPr>
        <p:spPr>
          <a:xfrm>
            <a:off x="611560" y="1340768"/>
            <a:ext cx="7812087" cy="5257800"/>
          </a:xfrm>
          <a:noFill/>
        </p:spPr>
        <p:txBody>
          <a:bodyPr/>
          <a:lstStyle/>
          <a:p>
            <a:pPr>
              <a:lnSpc>
                <a:spcPct val="80000"/>
              </a:lnSpc>
            </a:pPr>
            <a:r>
              <a:rPr kumimoji="1" lang="zh-CN" altLang="en-US" sz="2400" b="1" dirty="0" smtClean="0">
                <a:latin typeface="Arial" panose="020B0604020202020204" pitchFamily="34" charset="0"/>
              </a:rPr>
              <a:t>计算机运算有模运算</a:t>
            </a:r>
            <a:r>
              <a:rPr kumimoji="1" lang="en-US" altLang="zh-CN" sz="2400" b="1" dirty="0" smtClean="0">
                <a:latin typeface="Arial" panose="020B0604020202020204" pitchFamily="34" charset="0"/>
              </a:rPr>
              <a:t>: </a:t>
            </a:r>
            <a:r>
              <a:rPr kumimoji="1" lang="zh-CN" altLang="en-US" sz="2400" b="1" dirty="0" smtClean="0">
                <a:latin typeface="Arial" panose="020B0604020202020204" pitchFamily="34" charset="0"/>
              </a:rPr>
              <a:t>参与运算的数据和结果被限定在一定范围内</a:t>
            </a:r>
            <a:r>
              <a:rPr kumimoji="1" lang="en-US" altLang="zh-CN" sz="2400" b="1" dirty="0" smtClean="0">
                <a:latin typeface="Arial" panose="020B0604020202020204" pitchFamily="34" charset="0"/>
              </a:rPr>
              <a:t>,</a:t>
            </a:r>
            <a:r>
              <a:rPr kumimoji="1" lang="zh-CN" altLang="en-US" sz="2400" b="1" dirty="0" smtClean="0">
                <a:latin typeface="Arial" panose="020B0604020202020204" pitchFamily="34" charset="0"/>
              </a:rPr>
              <a:t>该范围称 为模。</a:t>
            </a:r>
            <a:endParaRPr kumimoji="1" lang="en-US" altLang="zh-CN" sz="2400" b="1" dirty="0" smtClean="0">
              <a:latin typeface="Arial" panose="020B0604020202020204" pitchFamily="34" charset="0"/>
            </a:endParaRPr>
          </a:p>
          <a:p>
            <a:pPr>
              <a:lnSpc>
                <a:spcPct val="80000"/>
              </a:lnSpc>
            </a:pPr>
            <a:endParaRPr kumimoji="1" lang="en-US" altLang="zh-CN" sz="2400" b="1" dirty="0" smtClean="0">
              <a:latin typeface="Arial" panose="020B0604020202020204" pitchFamily="34" charset="0"/>
            </a:endParaRPr>
          </a:p>
          <a:p>
            <a:pPr eaLnBrk="1" hangingPunct="1">
              <a:lnSpc>
                <a:spcPct val="80000"/>
              </a:lnSpc>
            </a:pPr>
            <a:r>
              <a:rPr kumimoji="1" lang="zh-CN" altLang="en-US" sz="2400" b="1" dirty="0" smtClean="0">
                <a:latin typeface="Arial" panose="020B0604020202020204" pitchFamily="34" charset="0"/>
              </a:rPr>
              <a:t>受字长限制</a:t>
            </a:r>
            <a:r>
              <a:rPr kumimoji="1" lang="en-US" altLang="zh-CN" sz="2400" b="1" dirty="0" smtClean="0">
                <a:latin typeface="Arial" panose="020B0604020202020204" pitchFamily="34" charset="0"/>
              </a:rPr>
              <a:t>,</a:t>
            </a:r>
            <a:r>
              <a:rPr kumimoji="1" lang="zh-CN" altLang="en-US" sz="2400" b="1" dirty="0" smtClean="0">
                <a:latin typeface="Arial" panose="020B0604020202020204" pitchFamily="34" charset="0"/>
              </a:rPr>
              <a:t>属于有模运算</a:t>
            </a:r>
            <a:r>
              <a:rPr kumimoji="1" lang="en-US" altLang="zh-CN" sz="2400" b="1" dirty="0" smtClean="0">
                <a:latin typeface="Arial" panose="020B0604020202020204" pitchFamily="34" charset="0"/>
              </a:rPr>
              <a:t>. </a:t>
            </a:r>
            <a:endParaRPr kumimoji="1" lang="en-US" altLang="zh-CN" sz="2400" b="1" dirty="0" smtClean="0">
              <a:latin typeface="Arial" panose="020B0604020202020204" pitchFamily="34" charset="0"/>
            </a:endParaRPr>
          </a:p>
          <a:p>
            <a:pPr eaLnBrk="1" hangingPunct="1">
              <a:lnSpc>
                <a:spcPct val="80000"/>
              </a:lnSpc>
              <a:buFont typeface="Wingdings" panose="05000000000000000000" pitchFamily="2" charset="2"/>
              <a:buNone/>
            </a:pPr>
            <a:r>
              <a:rPr kumimoji="1" lang="en-US" altLang="zh-CN" sz="2400" b="1" dirty="0" smtClean="0">
                <a:latin typeface="Arial" panose="020B0604020202020204" pitchFamily="34" charset="0"/>
              </a:rPr>
              <a:t>    </a:t>
            </a:r>
            <a:r>
              <a:rPr kumimoji="1" lang="zh-CN" altLang="en-US" sz="2400" b="1" dirty="0" smtClean="0">
                <a:latin typeface="Arial" panose="020B0604020202020204" pitchFamily="34" charset="0"/>
              </a:rPr>
              <a:t>定点小数</a:t>
            </a:r>
            <a:r>
              <a:rPr kumimoji="1" lang="en-US" altLang="zh-CN" sz="2400" b="1" dirty="0" smtClean="0">
                <a:latin typeface="Arial" panose="020B0604020202020204" pitchFamily="34" charset="0"/>
              </a:rPr>
              <a:t>x0.x1x2…</a:t>
            </a:r>
            <a:r>
              <a:rPr kumimoji="1" lang="en-US" altLang="zh-CN" sz="2400" b="1" dirty="0" err="1" smtClean="0">
                <a:latin typeface="Arial" panose="020B0604020202020204" pitchFamily="34" charset="0"/>
              </a:rPr>
              <a:t>xn</a:t>
            </a:r>
            <a:r>
              <a:rPr kumimoji="1" lang="en-US" altLang="zh-CN" sz="2400" b="1" dirty="0" smtClean="0">
                <a:latin typeface="Arial" panose="020B0604020202020204" pitchFamily="34" charset="0"/>
              </a:rPr>
              <a:t> </a:t>
            </a:r>
            <a:r>
              <a:rPr kumimoji="1" lang="zh-CN" altLang="en-US" sz="2400" b="1" dirty="0" smtClean="0">
                <a:latin typeface="Arial" panose="020B0604020202020204" pitchFamily="34" charset="0"/>
              </a:rPr>
              <a:t>，以</a:t>
            </a:r>
            <a:r>
              <a:rPr kumimoji="1" lang="en-US" altLang="zh-CN" sz="2400" b="1" dirty="0" smtClean="0">
                <a:latin typeface="Arial" panose="020B0604020202020204" pitchFamily="34" charset="0"/>
              </a:rPr>
              <a:t>2</a:t>
            </a:r>
            <a:r>
              <a:rPr kumimoji="1" lang="zh-CN" altLang="en-US" sz="2400" b="1" dirty="0" smtClean="0">
                <a:latin typeface="Arial" panose="020B0604020202020204" pitchFamily="34" charset="0"/>
              </a:rPr>
              <a:t>为模</a:t>
            </a:r>
            <a:endParaRPr kumimoji="1" lang="zh-CN" altLang="en-US" sz="2400" b="1" dirty="0" smtClean="0">
              <a:latin typeface="Arial" panose="020B0604020202020204" pitchFamily="34" charset="0"/>
            </a:endParaRPr>
          </a:p>
          <a:p>
            <a:pPr eaLnBrk="1" hangingPunct="1">
              <a:lnSpc>
                <a:spcPct val="80000"/>
              </a:lnSpc>
              <a:buFont typeface="Wingdings" panose="05000000000000000000" pitchFamily="2" charset="2"/>
              <a:buNone/>
            </a:pPr>
            <a:r>
              <a:rPr kumimoji="1" lang="zh-CN" altLang="en-US" sz="2400" b="1" dirty="0" smtClean="0">
                <a:latin typeface="Arial" panose="020B0604020202020204" pitchFamily="34" charset="0"/>
              </a:rPr>
              <a:t>    定点整数</a:t>
            </a:r>
            <a:r>
              <a:rPr kumimoji="1" lang="en-US" altLang="zh-CN" sz="2400" b="1" dirty="0" smtClean="0">
                <a:latin typeface="Arial" panose="020B0604020202020204" pitchFamily="34" charset="0"/>
              </a:rPr>
              <a:t>x0x1x2…</a:t>
            </a:r>
            <a:r>
              <a:rPr kumimoji="1" lang="en-US" altLang="zh-CN" sz="2400" b="1" dirty="0" err="1" smtClean="0">
                <a:latin typeface="Arial" panose="020B0604020202020204" pitchFamily="34" charset="0"/>
              </a:rPr>
              <a:t>xn</a:t>
            </a:r>
            <a:r>
              <a:rPr kumimoji="1" lang="en-US" altLang="zh-CN" sz="2400" b="1" dirty="0" smtClean="0">
                <a:latin typeface="Arial" panose="020B0604020202020204" pitchFamily="34" charset="0"/>
              </a:rPr>
              <a:t> </a:t>
            </a:r>
            <a:r>
              <a:rPr kumimoji="1" lang="zh-CN" altLang="en-US" sz="2400" b="1" dirty="0" smtClean="0">
                <a:latin typeface="Arial" panose="020B0604020202020204" pitchFamily="34" charset="0"/>
              </a:rPr>
              <a:t>，以</a:t>
            </a:r>
            <a:r>
              <a:rPr kumimoji="1" lang="en-US" altLang="zh-CN" sz="2400" b="1" dirty="0" smtClean="0">
                <a:latin typeface="Arial" panose="020B0604020202020204" pitchFamily="34" charset="0"/>
              </a:rPr>
              <a:t>2</a:t>
            </a:r>
            <a:r>
              <a:rPr kumimoji="1" lang="en-US" altLang="zh-CN" sz="2400" b="1" baseline="30000" dirty="0" smtClean="0">
                <a:latin typeface="Arial" panose="020B0604020202020204" pitchFamily="34" charset="0"/>
              </a:rPr>
              <a:t>n+1</a:t>
            </a:r>
            <a:r>
              <a:rPr kumimoji="1" lang="zh-CN" altLang="en-US" sz="2400" b="1" dirty="0" smtClean="0">
                <a:latin typeface="Arial" panose="020B0604020202020204" pitchFamily="34" charset="0"/>
              </a:rPr>
              <a:t>为模</a:t>
            </a:r>
            <a:endParaRPr kumimoji="1" lang="en-US" altLang="zh-CN" sz="2400" b="1" dirty="0" smtClean="0">
              <a:latin typeface="Arial" panose="020B0604020202020204" pitchFamily="34" charset="0"/>
            </a:endParaRPr>
          </a:p>
          <a:p>
            <a:pPr eaLnBrk="1" hangingPunct="1">
              <a:lnSpc>
                <a:spcPct val="80000"/>
              </a:lnSpc>
              <a:buFont typeface="Wingdings" panose="05000000000000000000" pitchFamily="2" charset="2"/>
              <a:buNone/>
            </a:pPr>
            <a:endParaRPr kumimoji="1" lang="zh-CN" altLang="en-US" sz="2400" b="1" dirty="0" smtClean="0">
              <a:latin typeface="Arial" panose="020B0604020202020204" pitchFamily="34" charset="0"/>
            </a:endParaRPr>
          </a:p>
          <a:p>
            <a:pPr eaLnBrk="1" hangingPunct="1">
              <a:lnSpc>
                <a:spcPct val="80000"/>
              </a:lnSpc>
            </a:pPr>
            <a:r>
              <a:rPr kumimoji="1" lang="zh-CN" altLang="en-US" sz="2400" b="1" dirty="0" smtClean="0">
                <a:latin typeface="Arial" panose="020B0604020202020204" pitchFamily="34" charset="0"/>
              </a:rPr>
              <a:t>有模运算性质</a:t>
            </a:r>
            <a:endParaRPr kumimoji="1" lang="en-US" altLang="zh-CN" sz="2400" b="1" dirty="0" smtClean="0">
              <a:latin typeface="Arial" panose="020B0604020202020204" pitchFamily="34" charset="0"/>
            </a:endParaRPr>
          </a:p>
          <a:p>
            <a:pPr eaLnBrk="1" hangingPunct="1">
              <a:lnSpc>
                <a:spcPct val="80000"/>
              </a:lnSpc>
              <a:buFont typeface="Wingdings" panose="05000000000000000000" pitchFamily="2" charset="2"/>
              <a:buNone/>
            </a:pPr>
            <a:r>
              <a:rPr kumimoji="1" lang="zh-CN" altLang="en-US" sz="2400" b="1" dirty="0" smtClean="0">
                <a:latin typeface="Arial" panose="020B0604020202020204" pitchFamily="34" charset="0"/>
              </a:rPr>
              <a:t>          生活例子：现为北京时间下午</a:t>
            </a:r>
            <a:r>
              <a:rPr kumimoji="1" lang="en-US" altLang="zh-CN" sz="2400" b="1" dirty="0" smtClean="0">
                <a:latin typeface="Arial" panose="020B0604020202020204" pitchFamily="34" charset="0"/>
              </a:rPr>
              <a:t>4</a:t>
            </a:r>
            <a:r>
              <a:rPr kumimoji="1" lang="zh-CN" altLang="en-US" sz="2400" b="1" dirty="0" smtClean="0">
                <a:latin typeface="Arial" panose="020B0604020202020204" pitchFamily="34" charset="0"/>
              </a:rPr>
              <a:t>点，但钟表显示为</a:t>
            </a:r>
            <a:r>
              <a:rPr kumimoji="1" lang="en-US" altLang="zh-CN" sz="2400" b="1" dirty="0" smtClean="0">
                <a:latin typeface="Arial" panose="020B0604020202020204" pitchFamily="34" charset="0"/>
              </a:rPr>
              <a:t>7</a:t>
            </a:r>
            <a:r>
              <a:rPr kumimoji="1" lang="zh-CN" altLang="en-US" sz="2400" b="1" dirty="0" smtClean="0">
                <a:latin typeface="Arial" panose="020B0604020202020204" pitchFamily="34" charset="0"/>
              </a:rPr>
              <a:t>点。有两种办法校对：</a:t>
            </a:r>
            <a:br>
              <a:rPr kumimoji="1" lang="zh-CN" altLang="en-US" sz="2400" b="1" dirty="0" smtClean="0">
                <a:latin typeface="Arial" panose="020B0604020202020204" pitchFamily="34" charset="0"/>
              </a:rPr>
            </a:br>
            <a:r>
              <a:rPr kumimoji="1" lang="en-US" altLang="zh-CN" sz="2400" b="1" dirty="0" smtClean="0">
                <a:latin typeface="Arial" panose="020B0604020202020204" pitchFamily="34" charset="0"/>
              </a:rPr>
              <a:t>(1) </a:t>
            </a:r>
            <a:r>
              <a:rPr kumimoji="1" lang="zh-CN" altLang="en-US" sz="2400" b="1" dirty="0" smtClean="0">
                <a:latin typeface="Arial" panose="020B0604020202020204" pitchFamily="34" charset="0"/>
              </a:rPr>
              <a:t>做减法 </a:t>
            </a:r>
            <a:r>
              <a:rPr kumimoji="1" lang="en-US" altLang="zh-CN" sz="2400" b="1" dirty="0" smtClean="0">
                <a:latin typeface="Arial" panose="020B0604020202020204" pitchFamily="34" charset="0"/>
              </a:rPr>
              <a:t>7-3 = 4    (</a:t>
            </a:r>
            <a:r>
              <a:rPr kumimoji="1" lang="zh-CN" altLang="en-US" sz="2400" b="1" dirty="0" smtClean="0">
                <a:latin typeface="Arial" panose="020B0604020202020204" pitchFamily="34" charset="0"/>
              </a:rPr>
              <a:t>逆时针退</a:t>
            </a:r>
            <a:r>
              <a:rPr kumimoji="1" lang="en-US" altLang="zh-CN" sz="2400" b="1" dirty="0" smtClean="0">
                <a:latin typeface="Arial" panose="020B0604020202020204" pitchFamily="34" charset="0"/>
              </a:rPr>
              <a:t>3</a:t>
            </a:r>
            <a:r>
              <a:rPr kumimoji="1" lang="zh-CN" altLang="en-US" sz="2400" b="1" dirty="0" smtClean="0">
                <a:latin typeface="Arial" panose="020B0604020202020204" pitchFamily="34" charset="0"/>
              </a:rPr>
              <a:t>格</a:t>
            </a:r>
            <a:r>
              <a:rPr kumimoji="1" lang="en-US" altLang="zh-CN" sz="2400" b="1" dirty="0" smtClean="0">
                <a:latin typeface="Arial" panose="020B0604020202020204" pitchFamily="34" charset="0"/>
              </a:rPr>
              <a:t>)</a:t>
            </a:r>
            <a:br>
              <a:rPr kumimoji="1" lang="en-US" altLang="zh-CN" sz="2400" b="1" dirty="0" smtClean="0">
                <a:latin typeface="Arial" panose="020B0604020202020204" pitchFamily="34" charset="0"/>
              </a:rPr>
            </a:br>
            <a:r>
              <a:rPr kumimoji="1" lang="en-US" altLang="zh-CN" sz="2400" b="1" dirty="0" smtClean="0">
                <a:latin typeface="Arial" panose="020B0604020202020204" pitchFamily="34" charset="0"/>
              </a:rPr>
              <a:t>(2) </a:t>
            </a:r>
            <a:r>
              <a:rPr kumimoji="1" lang="zh-CN" altLang="en-US" sz="2400" b="1" dirty="0" smtClean="0">
                <a:latin typeface="Arial" panose="020B0604020202020204" pitchFamily="34" charset="0"/>
              </a:rPr>
              <a:t>做加法 </a:t>
            </a:r>
            <a:r>
              <a:rPr kumimoji="1" lang="en-US" altLang="zh-CN" sz="2400" b="1" dirty="0" smtClean="0">
                <a:latin typeface="Arial" panose="020B0604020202020204" pitchFamily="34" charset="0"/>
              </a:rPr>
              <a:t>7+9 = 16 (</a:t>
            </a:r>
            <a:r>
              <a:rPr kumimoji="1" lang="zh-CN" altLang="en-US" sz="2400" b="1" dirty="0" smtClean="0">
                <a:latin typeface="Arial" panose="020B0604020202020204" pitchFamily="34" charset="0"/>
              </a:rPr>
              <a:t>顺时针进</a:t>
            </a:r>
            <a:r>
              <a:rPr kumimoji="1" lang="en-US" altLang="zh-CN" sz="2400" b="1" dirty="0" smtClean="0">
                <a:latin typeface="Arial" panose="020B0604020202020204" pitchFamily="34" charset="0"/>
              </a:rPr>
              <a:t>9</a:t>
            </a:r>
            <a:r>
              <a:rPr kumimoji="1" lang="zh-CN" altLang="en-US" sz="2400" b="1" dirty="0" smtClean="0">
                <a:latin typeface="Arial" panose="020B0604020202020204" pitchFamily="34" charset="0"/>
              </a:rPr>
              <a:t>格</a:t>
            </a:r>
            <a:r>
              <a:rPr kumimoji="1" lang="en-US" altLang="zh-CN" sz="2400" b="1" dirty="0" smtClean="0">
                <a:latin typeface="Arial" panose="020B0604020202020204" pitchFamily="34" charset="0"/>
              </a:rPr>
              <a:t>)</a:t>
            </a:r>
            <a:br>
              <a:rPr kumimoji="1" lang="en-US" altLang="zh-CN" sz="2400" b="1" dirty="0" smtClean="0">
                <a:latin typeface="Arial" panose="020B0604020202020204" pitchFamily="34" charset="0"/>
              </a:rPr>
            </a:br>
            <a:r>
              <a:rPr kumimoji="1" lang="en-US" altLang="zh-CN" sz="2400" b="1" dirty="0" smtClean="0">
                <a:latin typeface="Arial" panose="020B0604020202020204" pitchFamily="34" charset="0"/>
              </a:rPr>
              <a:t>16 (mod 12) = 16-12 = 4 (</a:t>
            </a:r>
            <a:r>
              <a:rPr kumimoji="1" lang="zh-CN" altLang="en-US" sz="2400" b="1" dirty="0" smtClean="0">
                <a:latin typeface="Arial" panose="020B0604020202020204" pitchFamily="34" charset="0"/>
              </a:rPr>
              <a:t>以</a:t>
            </a:r>
            <a:r>
              <a:rPr kumimoji="1" lang="en-US" altLang="zh-CN" sz="2400" b="1" dirty="0" smtClean="0">
                <a:latin typeface="Arial" panose="020B0604020202020204" pitchFamily="34" charset="0"/>
              </a:rPr>
              <a:t>12</a:t>
            </a:r>
            <a:r>
              <a:rPr kumimoji="1" lang="zh-CN" altLang="en-US" sz="2400" b="1" dirty="0" smtClean="0">
                <a:latin typeface="Arial" panose="020B0604020202020204" pitchFamily="34" charset="0"/>
              </a:rPr>
              <a:t>为模，变成</a:t>
            </a:r>
            <a:r>
              <a:rPr kumimoji="1" lang="en-US" altLang="zh-CN" sz="2400" b="1" dirty="0" smtClean="0">
                <a:latin typeface="Arial" panose="020B0604020202020204" pitchFamily="34" charset="0"/>
              </a:rPr>
              <a:t>4).</a:t>
            </a:r>
            <a:br>
              <a:rPr kumimoji="1" lang="en-US" altLang="zh-CN" sz="2400" b="1" dirty="0" smtClean="0">
                <a:latin typeface="Arial" panose="020B0604020202020204" pitchFamily="34" charset="0"/>
              </a:rPr>
            </a:br>
            <a:r>
              <a:rPr kumimoji="1" lang="en-US" altLang="zh-CN" sz="2400" b="1" dirty="0" smtClean="0">
                <a:latin typeface="Arial" panose="020B0604020202020204" pitchFamily="34" charset="0"/>
              </a:rPr>
              <a:t> </a:t>
            </a:r>
            <a:r>
              <a:rPr kumimoji="1" lang="zh-CN" altLang="en-US" sz="2400" b="1" dirty="0" smtClean="0">
                <a:latin typeface="Arial" panose="020B0604020202020204" pitchFamily="34" charset="0"/>
              </a:rPr>
              <a:t>定义钟表的模为</a:t>
            </a:r>
            <a:r>
              <a:rPr kumimoji="1" lang="en-US" altLang="zh-CN" sz="2400" b="1" dirty="0" smtClean="0">
                <a:latin typeface="Arial" panose="020B0604020202020204" pitchFamily="34" charset="0"/>
              </a:rPr>
              <a:t>12</a:t>
            </a:r>
            <a:r>
              <a:rPr kumimoji="1" lang="zh-CN" altLang="en-US" sz="2400" b="1" dirty="0" smtClean="0">
                <a:latin typeface="Arial" panose="020B0604020202020204" pitchFamily="34" charset="0"/>
              </a:rPr>
              <a:t>：钟表所能表达的数的个数</a:t>
            </a:r>
            <a:endParaRPr kumimoji="1" lang="zh-CN" altLang="en-US" sz="2400" b="1" dirty="0" smtClean="0">
              <a:latin typeface="Arial" panose="020B0604020202020204" pitchFamily="34" charset="0"/>
            </a:endParaRPr>
          </a:p>
          <a:p>
            <a:pPr eaLnBrk="1" hangingPunct="1">
              <a:lnSpc>
                <a:spcPct val="80000"/>
              </a:lnSpc>
              <a:buFont typeface="Wingdings" panose="05000000000000000000" pitchFamily="2" charset="2"/>
              <a:buNone/>
            </a:pPr>
            <a:r>
              <a:rPr kumimoji="1" lang="zh-CN" altLang="en-US" sz="2400" b="1" dirty="0" smtClean="0">
                <a:latin typeface="Arial" panose="020B0604020202020204" pitchFamily="34" charset="0"/>
              </a:rPr>
              <a:t>       定义</a:t>
            </a:r>
            <a:r>
              <a:rPr kumimoji="1" lang="en-US" altLang="zh-CN" sz="2400" b="1" dirty="0" smtClean="0">
                <a:latin typeface="Arial" panose="020B0604020202020204" pitchFamily="34" charset="0"/>
              </a:rPr>
              <a:t>-3</a:t>
            </a:r>
            <a:r>
              <a:rPr kumimoji="1" lang="zh-CN" altLang="en-US" sz="2400" b="1" dirty="0" smtClean="0">
                <a:latin typeface="Arial" panose="020B0604020202020204" pitchFamily="34" charset="0"/>
              </a:rPr>
              <a:t>和</a:t>
            </a:r>
            <a:r>
              <a:rPr kumimoji="1" lang="en-US" altLang="zh-CN" sz="2400" b="1" dirty="0" smtClean="0">
                <a:latin typeface="Arial" panose="020B0604020202020204" pitchFamily="34" charset="0"/>
              </a:rPr>
              <a:t>9</a:t>
            </a:r>
            <a:r>
              <a:rPr kumimoji="1" lang="zh-CN" altLang="en-US" sz="2400" b="1" dirty="0" smtClean="0">
                <a:latin typeface="Arial" panose="020B0604020202020204" pitchFamily="34" charset="0"/>
              </a:rPr>
              <a:t>互为补数 即 </a:t>
            </a:r>
            <a:r>
              <a:rPr kumimoji="1" lang="en-US" altLang="zh-CN" sz="2400" b="1" dirty="0" smtClean="0">
                <a:latin typeface="Arial" panose="020B0604020202020204" pitchFamily="34" charset="0"/>
              </a:rPr>
              <a:t>7-3 </a:t>
            </a:r>
            <a:r>
              <a:rPr kumimoji="1" lang="en-US" altLang="zh-CN" sz="2400" b="1" dirty="0" smtClean="0">
                <a:latin typeface="Arial" panose="020B0604020202020204" pitchFamily="34" charset="0"/>
                <a:sym typeface="Wingdings" panose="05000000000000000000" pitchFamily="2" charset="2"/>
              </a:rPr>
              <a:t> </a:t>
            </a:r>
            <a:r>
              <a:rPr kumimoji="1" lang="zh-CN" altLang="en-US" sz="2400" b="1" dirty="0" smtClean="0">
                <a:latin typeface="Arial" panose="020B0604020202020204" pitchFamily="34" charset="0"/>
                <a:sym typeface="Wingdings" panose="05000000000000000000" pitchFamily="2" charset="2"/>
              </a:rPr>
              <a:t>（</a:t>
            </a:r>
            <a:r>
              <a:rPr kumimoji="1" lang="en-US" altLang="zh-CN" sz="2400" b="1" dirty="0" smtClean="0">
                <a:latin typeface="Arial" panose="020B0604020202020204" pitchFamily="34" charset="0"/>
                <a:sym typeface="Wingdings" panose="05000000000000000000" pitchFamily="2" charset="2"/>
              </a:rPr>
              <a:t>7+9</a:t>
            </a:r>
            <a:r>
              <a:rPr kumimoji="1" lang="zh-CN" altLang="en-US" sz="2400" b="1" dirty="0" smtClean="0">
                <a:latin typeface="Arial" panose="020B0604020202020204" pitchFamily="34" charset="0"/>
                <a:sym typeface="Wingdings" panose="05000000000000000000" pitchFamily="2" charset="2"/>
              </a:rPr>
              <a:t>）</a:t>
            </a:r>
            <a:r>
              <a:rPr kumimoji="1" lang="en-US" altLang="zh-CN" sz="2400" b="1" dirty="0" smtClean="0">
                <a:latin typeface="Arial" panose="020B0604020202020204" pitchFamily="34" charset="0"/>
                <a:sym typeface="Wingdings" panose="05000000000000000000" pitchFamily="2" charset="2"/>
              </a:rPr>
              <a:t> mod</a:t>
            </a:r>
            <a:r>
              <a:rPr kumimoji="1" lang="zh-CN" altLang="en-US" sz="2400" b="1" dirty="0" smtClean="0">
                <a:latin typeface="Arial" panose="020B0604020202020204" pitchFamily="34" charset="0"/>
                <a:sym typeface="Wingdings" panose="05000000000000000000" pitchFamily="2" charset="2"/>
              </a:rPr>
              <a:t> </a:t>
            </a:r>
            <a:r>
              <a:rPr kumimoji="1" lang="en-US" altLang="zh-CN" sz="2400" b="1" dirty="0" smtClean="0">
                <a:latin typeface="Arial" panose="020B0604020202020204" pitchFamily="34" charset="0"/>
                <a:sym typeface="Wingdings" panose="05000000000000000000" pitchFamily="2" charset="2"/>
              </a:rPr>
              <a:t>12</a:t>
            </a:r>
            <a:endParaRPr kumimoji="1" lang="zh-CN" altLang="en-US" sz="2400" b="1" dirty="0" smtClean="0">
              <a:latin typeface="Arial" panose="020B0604020202020204" pitchFamily="34" charset="0"/>
              <a:sym typeface="Wingdings" panose="05000000000000000000" pitchFamily="2" charset="2"/>
            </a:endParaRPr>
          </a:p>
          <a:p>
            <a:pPr eaLnBrk="1" hangingPunct="1">
              <a:lnSpc>
                <a:spcPct val="80000"/>
              </a:lnSpc>
              <a:buFont typeface="Wingdings" panose="05000000000000000000" pitchFamily="2" charset="2"/>
              <a:buNone/>
            </a:pPr>
            <a:r>
              <a:rPr kumimoji="1" lang="zh-CN" altLang="en-US" sz="2000" b="1" dirty="0" smtClean="0">
                <a:latin typeface="Arial" panose="020B0604020202020204" pitchFamily="34" charset="0"/>
              </a:rPr>
              <a:t>       </a:t>
            </a:r>
            <a:endParaRPr kumimoji="1" lang="en-US" altLang="zh-CN" sz="2000" b="1" dirty="0" smtClean="0">
              <a:latin typeface="Arial" panose="020B0604020202020204" pitchFamily="34" charset="0"/>
            </a:endParaRPr>
          </a:p>
          <a:p>
            <a:pPr eaLnBrk="1" hangingPunct="1">
              <a:lnSpc>
                <a:spcPct val="80000"/>
              </a:lnSpc>
              <a:buFont typeface="Wingdings" panose="05000000000000000000" pitchFamily="2" charset="2"/>
              <a:buNone/>
            </a:pPr>
            <a:endParaRPr kumimoji="1" lang="zh-CN" altLang="en-US" sz="2000" b="1" dirty="0" smtClean="0">
              <a:latin typeface="Arial" panose="020B0604020202020204" pitchFamily="34" charset="0"/>
            </a:endParaRPr>
          </a:p>
          <a:p>
            <a:pPr eaLnBrk="1" hangingPunct="1">
              <a:lnSpc>
                <a:spcPct val="80000"/>
              </a:lnSpc>
              <a:buFont typeface="Wingdings" panose="05000000000000000000" pitchFamily="2" charset="2"/>
              <a:buNone/>
            </a:pPr>
            <a:endParaRPr lang="zh-CN" altLang="en-US" sz="1200" dirty="0" smtClean="0"/>
          </a:p>
          <a:p>
            <a:pPr eaLnBrk="1" hangingPunct="1">
              <a:lnSpc>
                <a:spcPct val="80000"/>
              </a:lnSpc>
              <a:buFont typeface="Wingdings" panose="05000000000000000000" pitchFamily="2" charset="2"/>
              <a:buNone/>
            </a:pPr>
            <a:endParaRPr lang="en-US" altLang="zh-CN" sz="2200" dirty="0" smtClean="0"/>
          </a:p>
        </p:txBody>
      </p:sp>
      <p:pic>
        <p:nvPicPr>
          <p:cNvPr id="21508" name="Picture 4" descr="test2-3-20"/>
          <p:cNvPicPr>
            <a:picLocks noChangeAspect="1" noChangeArrowheads="1"/>
          </p:cNvPicPr>
          <p:nvPr/>
        </p:nvPicPr>
        <p:blipFill>
          <a:blip r:embed="rId1" cstate="print"/>
          <a:srcRect/>
          <a:stretch>
            <a:fillRect/>
          </a:stretch>
        </p:blipFill>
        <p:spPr bwMode="auto">
          <a:xfrm>
            <a:off x="6732240" y="1844824"/>
            <a:ext cx="1987550" cy="17668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b="1" smtClean="0">
                <a:solidFill>
                  <a:srgbClr val="FF3300"/>
                </a:solidFill>
                <a:latin typeface="华文楷体" panose="02010600040101010101" pitchFamily="2" charset="-122"/>
                <a:ea typeface="华文楷体" panose="02010600040101010101" pitchFamily="2" charset="-122"/>
              </a:rPr>
              <a:t>（</a:t>
            </a:r>
            <a:r>
              <a:rPr lang="en-US" altLang="zh-CN" b="1" smtClean="0">
                <a:solidFill>
                  <a:srgbClr val="FF3300"/>
                </a:solidFill>
                <a:latin typeface="华文楷体" panose="02010600040101010101" pitchFamily="2" charset="-122"/>
                <a:ea typeface="华文楷体" panose="02010600040101010101" pitchFamily="2" charset="-122"/>
              </a:rPr>
              <a:t>1</a:t>
            </a:r>
            <a:r>
              <a:rPr lang="zh-CN" altLang="en-US" b="1" smtClean="0">
                <a:solidFill>
                  <a:srgbClr val="FF3300"/>
                </a:solidFill>
                <a:latin typeface="华文楷体" panose="02010600040101010101" pitchFamily="2" charset="-122"/>
                <a:ea typeface="华文楷体" panose="02010600040101010101" pitchFamily="2" charset="-122"/>
              </a:rPr>
              <a:t>）补码表示</a:t>
            </a:r>
            <a:endParaRPr lang="zh-CN" altLang="en-US" smtClean="0"/>
          </a:p>
        </p:txBody>
      </p:sp>
      <p:sp>
        <p:nvSpPr>
          <p:cNvPr id="22531" name="内容占位符 2"/>
          <p:cNvSpPr>
            <a:spLocks noGrp="1"/>
          </p:cNvSpPr>
          <p:nvPr>
            <p:ph idx="1"/>
          </p:nvPr>
        </p:nvSpPr>
        <p:spPr>
          <a:xfrm>
            <a:off x="539552" y="1268760"/>
            <a:ext cx="8181975" cy="4916488"/>
          </a:xfrm>
        </p:spPr>
        <p:txBody>
          <a:bodyPr>
            <a:normAutofit lnSpcReduction="10000"/>
          </a:bodyPr>
          <a:lstStyle/>
          <a:p>
            <a:pPr eaLnBrk="1" hangingPunct="1">
              <a:lnSpc>
                <a:spcPct val="80000"/>
              </a:lnSpc>
            </a:pPr>
            <a:r>
              <a:rPr kumimoji="1" lang="zh-CN" altLang="en-US" sz="2800" dirty="0" smtClean="0">
                <a:latin typeface="Arial" panose="020B0604020202020204" pitchFamily="34" charset="0"/>
              </a:rPr>
              <a:t>有模运算：</a:t>
            </a:r>
            <a:r>
              <a:rPr kumimoji="1" lang="en-US" altLang="zh-CN" sz="2800" dirty="0" smtClean="0">
                <a:latin typeface="Arial" panose="020B0604020202020204" pitchFamily="34" charset="0"/>
              </a:rPr>
              <a:t>X-Y= [X+(-Y)</a:t>
            </a:r>
            <a:r>
              <a:rPr kumimoji="1" lang="zh-CN" altLang="en-US" sz="2800" dirty="0" smtClean="0">
                <a:latin typeface="Arial" panose="020B0604020202020204" pitchFamily="34" charset="0"/>
              </a:rPr>
              <a:t>补</a:t>
            </a:r>
            <a:r>
              <a:rPr kumimoji="1" lang="en-US" altLang="zh-CN" sz="2800" dirty="0" smtClean="0">
                <a:latin typeface="Arial" panose="020B0604020202020204" pitchFamily="34" charset="0"/>
              </a:rPr>
              <a:t>]  </a:t>
            </a:r>
            <a:r>
              <a:rPr kumimoji="1" lang="en-US" altLang="zh-CN" sz="2800" dirty="0" smtClean="0">
                <a:solidFill>
                  <a:srgbClr val="FF0000"/>
                </a:solidFill>
                <a:latin typeface="Arial" panose="020B0604020202020204" pitchFamily="34" charset="0"/>
              </a:rPr>
              <a:t>mod </a:t>
            </a:r>
            <a:r>
              <a:rPr kumimoji="1" lang="zh-CN" altLang="en-US" sz="2800" dirty="0" smtClean="0">
                <a:solidFill>
                  <a:srgbClr val="FF0000"/>
                </a:solidFill>
                <a:latin typeface="Arial" panose="020B0604020202020204" pitchFamily="34" charset="0"/>
              </a:rPr>
              <a:t>补数</a:t>
            </a:r>
            <a:endParaRPr kumimoji="1" lang="en-US" altLang="zh-CN" sz="2800" dirty="0" smtClean="0">
              <a:latin typeface="Arial" panose="020B0604020202020204" pitchFamily="34" charset="0"/>
            </a:endParaRPr>
          </a:p>
          <a:p>
            <a:pPr eaLnBrk="1" hangingPunct="1">
              <a:lnSpc>
                <a:spcPct val="80000"/>
              </a:lnSpc>
              <a:buFont typeface="Wingdings" panose="05000000000000000000" pitchFamily="2" charset="2"/>
              <a:buNone/>
            </a:pPr>
            <a:r>
              <a:rPr kumimoji="1" lang="zh-CN" altLang="en-US" sz="2800" dirty="0" smtClean="0">
                <a:latin typeface="Arial" panose="020B0604020202020204" pitchFamily="34" charset="0"/>
              </a:rPr>
              <a:t>    负数</a:t>
            </a:r>
            <a:r>
              <a:rPr kumimoji="1" lang="en-US" altLang="zh-CN" sz="2800" dirty="0" smtClean="0">
                <a:latin typeface="Arial" panose="020B0604020202020204" pitchFamily="34" charset="0"/>
              </a:rPr>
              <a:t>X</a:t>
            </a:r>
            <a:r>
              <a:rPr kumimoji="1" lang="zh-CN" altLang="en-US" sz="2800" dirty="0" smtClean="0">
                <a:latin typeface="Arial" panose="020B0604020202020204" pitchFamily="34" charset="0"/>
              </a:rPr>
              <a:t>的补数：模</a:t>
            </a:r>
            <a:r>
              <a:rPr kumimoji="1" lang="en-US" altLang="zh-CN" sz="2800" dirty="0" smtClean="0">
                <a:latin typeface="Arial" panose="020B0604020202020204" pitchFamily="34" charset="0"/>
              </a:rPr>
              <a:t>+X=</a:t>
            </a:r>
            <a:r>
              <a:rPr kumimoji="1" lang="zh-CN" altLang="en-US" sz="2800" dirty="0" smtClean="0">
                <a:latin typeface="Arial" panose="020B0604020202020204" pitchFamily="34" charset="0"/>
              </a:rPr>
              <a:t>模</a:t>
            </a:r>
            <a:r>
              <a:rPr kumimoji="1" lang="en-US" altLang="zh-CN" sz="2800" dirty="0" smtClean="0">
                <a:latin typeface="Arial" panose="020B0604020202020204" pitchFamily="34" charset="0"/>
              </a:rPr>
              <a:t>-|X|</a:t>
            </a:r>
            <a:endParaRPr kumimoji="1" lang="en-US" altLang="zh-CN" sz="2800" dirty="0" smtClean="0">
              <a:latin typeface="Arial" panose="020B0604020202020204" pitchFamily="34" charset="0"/>
            </a:endParaRPr>
          </a:p>
          <a:p>
            <a:pPr eaLnBrk="1" hangingPunct="1">
              <a:lnSpc>
                <a:spcPct val="80000"/>
              </a:lnSpc>
            </a:pPr>
            <a:r>
              <a:rPr kumimoji="1" lang="zh-CN" altLang="en-US" sz="2800" dirty="0" smtClean="0">
                <a:latin typeface="Arial" panose="020B0604020202020204" pitchFamily="34" charset="0"/>
              </a:rPr>
              <a:t>确定了“模”</a:t>
            </a:r>
            <a:r>
              <a:rPr kumimoji="1" lang="en-US" altLang="zh-CN" sz="2800" dirty="0" smtClean="0">
                <a:latin typeface="Arial" panose="020B0604020202020204" pitchFamily="34" charset="0"/>
              </a:rPr>
              <a:t>, </a:t>
            </a:r>
            <a:r>
              <a:rPr kumimoji="1" lang="zh-CN" altLang="en-US" sz="2800" dirty="0" smtClean="0">
                <a:latin typeface="Arial" panose="020B0604020202020204" pitchFamily="34" charset="0"/>
              </a:rPr>
              <a:t>就可找到一个与负数等价的正数</a:t>
            </a:r>
            <a:r>
              <a:rPr kumimoji="1" lang="en-US" altLang="zh-CN" sz="2800" dirty="0" smtClean="0">
                <a:latin typeface="Arial" panose="020B0604020202020204" pitchFamily="34" charset="0"/>
              </a:rPr>
              <a:t>( </a:t>
            </a:r>
            <a:r>
              <a:rPr kumimoji="1" lang="zh-CN" altLang="en-US" sz="2800" dirty="0" smtClean="0">
                <a:latin typeface="Arial" panose="020B0604020202020204" pitchFamily="34" charset="0"/>
              </a:rPr>
              <a:t>该正数是负数的补数 </a:t>
            </a:r>
            <a:r>
              <a:rPr kumimoji="1" lang="en-US" altLang="zh-CN" sz="2800" dirty="0" smtClean="0">
                <a:latin typeface="Arial" panose="020B0604020202020204" pitchFamily="34" charset="0"/>
              </a:rPr>
              <a:t>)</a:t>
            </a:r>
            <a:r>
              <a:rPr kumimoji="1" lang="zh-CN" altLang="en-US" sz="2800" dirty="0" smtClean="0">
                <a:latin typeface="Arial" panose="020B0604020202020204" pitchFamily="34" charset="0"/>
              </a:rPr>
              <a:t>来代替此负数，而这个正数可用模加上负数本身求得</a:t>
            </a:r>
            <a:r>
              <a:rPr kumimoji="1" lang="en-US" altLang="zh-CN" sz="2800" dirty="0" smtClean="0">
                <a:latin typeface="Arial" panose="020B0604020202020204" pitchFamily="34" charset="0"/>
              </a:rPr>
              <a:t>, </a:t>
            </a:r>
            <a:r>
              <a:rPr kumimoji="1" lang="zh-CN" altLang="en-US" sz="2800" dirty="0" smtClean="0">
                <a:latin typeface="Arial" panose="020B0604020202020204" pitchFamily="34" charset="0"/>
              </a:rPr>
              <a:t>这样就可把减法运算用加法实现了。</a:t>
            </a:r>
            <a:endParaRPr kumimoji="1" lang="zh-CN" altLang="en-US" sz="2800" dirty="0" smtClean="0">
              <a:latin typeface="Arial" panose="020B0604020202020204" pitchFamily="34" charset="0"/>
            </a:endParaRPr>
          </a:p>
          <a:p>
            <a:pPr marL="109855" indent="0" eaLnBrk="1" hangingPunct="1">
              <a:lnSpc>
                <a:spcPct val="80000"/>
              </a:lnSpc>
              <a:buNone/>
            </a:pPr>
            <a:r>
              <a:rPr kumimoji="1" lang="en-US" altLang="zh-CN" sz="2800" dirty="0" smtClean="0">
                <a:latin typeface="Arial" panose="020B0604020202020204" pitchFamily="34" charset="0"/>
              </a:rPr>
              <a:t>  </a:t>
            </a:r>
            <a:endParaRPr kumimoji="1" lang="en-US" altLang="zh-CN" sz="2800" dirty="0" smtClean="0">
              <a:latin typeface="Arial" panose="020B0604020202020204" pitchFamily="34" charset="0"/>
            </a:endParaRPr>
          </a:p>
          <a:p>
            <a:pPr marL="109855" indent="0" eaLnBrk="1" hangingPunct="1">
              <a:lnSpc>
                <a:spcPct val="80000"/>
              </a:lnSpc>
              <a:buNone/>
            </a:pPr>
            <a:r>
              <a:rPr kumimoji="1" lang="en-US" altLang="zh-CN" sz="2800" dirty="0" smtClean="0">
                <a:latin typeface="Arial" panose="020B0604020202020204" pitchFamily="34" charset="0"/>
              </a:rPr>
              <a:t> (5)</a:t>
            </a:r>
            <a:r>
              <a:rPr kumimoji="1" lang="en-US" altLang="zh-CN" sz="2800" baseline="-25000" dirty="0" smtClean="0">
                <a:latin typeface="Arial" panose="020B0604020202020204" pitchFamily="34" charset="0"/>
              </a:rPr>
              <a:t>2</a:t>
            </a:r>
            <a:r>
              <a:rPr kumimoji="1" lang="zh-CN" altLang="en-US" sz="2800" dirty="0" smtClean="0">
                <a:latin typeface="Arial" panose="020B0604020202020204" pitchFamily="34" charset="0"/>
              </a:rPr>
              <a:t>：</a:t>
            </a:r>
            <a:r>
              <a:rPr kumimoji="1" lang="en-US" altLang="zh-CN" sz="2800" dirty="0" smtClean="0">
                <a:latin typeface="Arial" panose="020B0604020202020204" pitchFamily="34" charset="0"/>
              </a:rPr>
              <a:t>00101  </a:t>
            </a:r>
            <a:r>
              <a:rPr kumimoji="1" lang="en-US" altLang="zh-CN" sz="2800" dirty="0" smtClean="0">
                <a:latin typeface="Arial" panose="020B0604020202020204" pitchFamily="34" charset="0"/>
                <a:sym typeface="+mn-ea"/>
              </a:rPr>
              <a:t>(-5)</a:t>
            </a:r>
            <a:r>
              <a:rPr kumimoji="1" lang="en-US" altLang="zh-CN" sz="2800" baseline="-25000" dirty="0" smtClean="0">
                <a:latin typeface="Arial" panose="020B0604020202020204" pitchFamily="34" charset="0"/>
                <a:sym typeface="+mn-ea"/>
              </a:rPr>
              <a:t>2</a:t>
            </a:r>
            <a:r>
              <a:rPr kumimoji="1" lang="zh-CN" altLang="en-US" sz="2800" dirty="0" smtClean="0">
                <a:latin typeface="Arial" panose="020B0604020202020204" pitchFamily="34" charset="0"/>
                <a:sym typeface="+mn-ea"/>
              </a:rPr>
              <a:t>：</a:t>
            </a:r>
            <a:r>
              <a:rPr kumimoji="1" lang="en-US" altLang="zh-CN" sz="2800" dirty="0" smtClean="0">
                <a:solidFill>
                  <a:srgbClr val="FF0000"/>
                </a:solidFill>
                <a:latin typeface="Arial" panose="020B0604020202020204" pitchFamily="34" charset="0"/>
                <a:sym typeface="+mn-ea"/>
              </a:rPr>
              <a:t>1</a:t>
            </a:r>
            <a:r>
              <a:rPr kumimoji="1" lang="en-US" altLang="zh-CN" sz="2800" dirty="0" smtClean="0">
                <a:latin typeface="Arial" panose="020B0604020202020204" pitchFamily="34" charset="0"/>
                <a:sym typeface="+mn-ea"/>
              </a:rPr>
              <a:t>1011  I-5I+11=16</a:t>
            </a:r>
            <a:endParaRPr kumimoji="1" lang="en-US" altLang="zh-CN" sz="2800" dirty="0" smtClean="0">
              <a:latin typeface="Arial" panose="020B0604020202020204" pitchFamily="34" charset="0"/>
            </a:endParaRPr>
          </a:p>
          <a:p>
            <a:pPr marL="109855" indent="0" eaLnBrk="1" hangingPunct="1">
              <a:lnSpc>
                <a:spcPct val="80000"/>
              </a:lnSpc>
              <a:buNone/>
            </a:pPr>
            <a:r>
              <a:rPr kumimoji="1" lang="zh-CN" altLang="en-US" sz="2800" dirty="0" smtClean="0">
                <a:latin typeface="Arial" panose="020B0604020202020204" pitchFamily="34" charset="0"/>
              </a:rPr>
              <a:t>        </a:t>
            </a:r>
            <a:endParaRPr kumimoji="1" lang="zh-CN" altLang="en-US" sz="2800" dirty="0" smtClean="0">
              <a:latin typeface="Arial" panose="020B0604020202020204" pitchFamily="34" charset="0"/>
            </a:endParaRPr>
          </a:p>
          <a:p>
            <a:pPr eaLnBrk="1" hangingPunct="1">
              <a:lnSpc>
                <a:spcPct val="80000"/>
              </a:lnSpc>
            </a:pPr>
            <a:r>
              <a:rPr kumimoji="1" lang="zh-CN" altLang="en-US" sz="2800" dirty="0" smtClean="0">
                <a:latin typeface="Arial" panose="020B0604020202020204" pitchFamily="34" charset="0"/>
              </a:rPr>
              <a:t>补码表示法利用模和互补的概念</a:t>
            </a:r>
            <a:r>
              <a:rPr kumimoji="1" lang="en-US" altLang="zh-CN" sz="2800" dirty="0" smtClean="0">
                <a:latin typeface="Arial" panose="020B0604020202020204" pitchFamily="34" charset="0"/>
              </a:rPr>
              <a:t>, </a:t>
            </a:r>
            <a:r>
              <a:rPr kumimoji="1" lang="zh-CN" altLang="en-US" sz="2800" dirty="0" smtClean="0">
                <a:latin typeface="Arial" panose="020B0604020202020204" pitchFamily="34" charset="0"/>
              </a:rPr>
              <a:t>可使减法运算转化成加法</a:t>
            </a:r>
            <a:r>
              <a:rPr kumimoji="1" lang="en-US" altLang="zh-CN" sz="2800" dirty="0" smtClean="0">
                <a:latin typeface="Arial" panose="020B0604020202020204" pitchFamily="34" charset="0"/>
              </a:rPr>
              <a:t>, </a:t>
            </a:r>
            <a:r>
              <a:rPr kumimoji="1" lang="zh-CN" altLang="en-US" sz="2800" dirty="0" smtClean="0">
                <a:latin typeface="Arial" panose="020B0604020202020204" pitchFamily="34" charset="0"/>
              </a:rPr>
              <a:t>从而简化计算机的运算器电路。</a:t>
            </a:r>
            <a:endParaRPr kumimoji="1" lang="en-US" altLang="zh-CN" sz="2800" dirty="0" smtClean="0">
              <a:latin typeface="Arial" panose="020B0604020202020204" pitchFamily="34" charset="0"/>
            </a:endParaRPr>
          </a:p>
          <a:p>
            <a:pPr eaLnBrk="1" hangingPunct="1">
              <a:lnSpc>
                <a:spcPct val="80000"/>
              </a:lnSpc>
              <a:buFont typeface="Wingdings" panose="05000000000000000000" pitchFamily="2" charset="2"/>
              <a:buNone/>
            </a:pPr>
            <a:r>
              <a:rPr kumimoji="1" lang="zh-CN" altLang="en-US" sz="2800" dirty="0" smtClean="0">
                <a:latin typeface="Arial" panose="020B0604020202020204" pitchFamily="34" charset="0"/>
              </a:rPr>
              <a:t>     </a:t>
            </a:r>
            <a:endParaRPr kumimoji="1" lang="zh-CN" altLang="en-US" sz="2800" dirty="0" smtClean="0">
              <a:latin typeface="Arial" panose="020B0604020202020204" pitchFamily="34" charset="0"/>
            </a:endParaRPr>
          </a:p>
          <a:p>
            <a:pPr eaLnBrk="1" hangingPunct="1">
              <a:lnSpc>
                <a:spcPct val="80000"/>
              </a:lnSpc>
              <a:buFont typeface="Wingdings" panose="05000000000000000000" pitchFamily="2" charset="2"/>
              <a:buNone/>
            </a:pPr>
            <a:r>
              <a:rPr kumimoji="1" lang="zh-CN" altLang="en-US" sz="2800" dirty="0" smtClean="0">
                <a:latin typeface="Arial" panose="020B0604020202020204" pitchFamily="34" charset="0"/>
              </a:rPr>
              <a:t> </a:t>
            </a:r>
            <a:r>
              <a:rPr kumimoji="1" lang="en-US" altLang="zh-CN" sz="2800" dirty="0" smtClean="0">
                <a:latin typeface="Arial" panose="020B0604020202020204" pitchFamily="34" charset="0"/>
              </a:rPr>
              <a:t>      </a:t>
            </a:r>
            <a:r>
              <a:rPr kumimoji="1" lang="zh-CN" altLang="en-US" sz="2800" dirty="0" smtClean="0">
                <a:solidFill>
                  <a:srgbClr val="FF0000"/>
                </a:solidFill>
                <a:latin typeface="Arial" panose="020B0604020202020204" pitchFamily="34" charset="0"/>
              </a:rPr>
              <a:t>二进制运算通过丢弃高位自动进行模运算</a:t>
            </a:r>
            <a:r>
              <a:rPr kumimoji="1" lang="zh-CN" altLang="en-US" sz="2800" dirty="0" smtClean="0">
                <a:latin typeface="Arial" panose="020B0604020202020204" pitchFamily="34" charset="0"/>
              </a:rPr>
              <a:t>。</a:t>
            </a:r>
            <a:endParaRPr kumimoji="1" lang="en-US" altLang="zh-CN" sz="2800" dirty="0" smtClean="0">
              <a:latin typeface="Arial" panose="020B0604020202020204" pitchFamily="34" charset="0"/>
            </a:endParaRPr>
          </a:p>
          <a:p>
            <a:endParaRPr lang="zh-CN" altLang="en-US" sz="28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22898" y="116205"/>
            <a:ext cx="7812087" cy="1143000"/>
          </a:xfrm>
        </p:spPr>
        <p:txBody>
          <a:bodyPr/>
          <a:lstStyle/>
          <a:p>
            <a:pPr eaLnBrk="1" hangingPunct="1"/>
            <a:r>
              <a:rPr lang="zh-CN" altLang="en-US" b="1" smtClean="0">
                <a:solidFill>
                  <a:srgbClr val="FF3300"/>
                </a:solidFill>
                <a:latin typeface="华文楷体" panose="02010600040101010101" pitchFamily="2" charset="-122"/>
                <a:ea typeface="华文楷体" panose="02010600040101010101" pitchFamily="2" charset="-122"/>
              </a:rPr>
              <a:t>（</a:t>
            </a:r>
            <a:r>
              <a:rPr lang="en-US" altLang="zh-CN" b="1" smtClean="0">
                <a:solidFill>
                  <a:srgbClr val="FF3300"/>
                </a:solidFill>
                <a:latin typeface="华文楷体" panose="02010600040101010101" pitchFamily="2" charset="-122"/>
                <a:ea typeface="华文楷体" panose="02010600040101010101" pitchFamily="2" charset="-122"/>
              </a:rPr>
              <a:t>2</a:t>
            </a:r>
            <a:r>
              <a:rPr lang="zh-CN" altLang="en-US" b="1" smtClean="0">
                <a:solidFill>
                  <a:srgbClr val="FF3300"/>
                </a:solidFill>
                <a:latin typeface="华文楷体" panose="02010600040101010101" pitchFamily="2" charset="-122"/>
                <a:ea typeface="华文楷体" panose="02010600040101010101" pitchFamily="2" charset="-122"/>
              </a:rPr>
              <a:t>）补码表示</a:t>
            </a:r>
            <a:endParaRPr lang="zh-CN" altLang="en-US" b="1" smtClean="0">
              <a:solidFill>
                <a:srgbClr val="FF3300"/>
              </a:solidFill>
              <a:latin typeface="华文楷体" panose="02010600040101010101" pitchFamily="2" charset="-122"/>
              <a:ea typeface="华文楷体" panose="02010600040101010101" pitchFamily="2" charset="-122"/>
            </a:endParaRPr>
          </a:p>
        </p:txBody>
      </p:sp>
      <p:sp>
        <p:nvSpPr>
          <p:cNvPr id="23555" name="Rectangle 3"/>
          <p:cNvSpPr>
            <a:spLocks noGrp="1" noChangeArrowheads="1"/>
          </p:cNvSpPr>
          <p:nvPr>
            <p:ph type="body" idx="1"/>
          </p:nvPr>
        </p:nvSpPr>
        <p:spPr>
          <a:xfrm>
            <a:off x="755015" y="980123"/>
            <a:ext cx="7885113" cy="5257800"/>
          </a:xfrm>
        </p:spPr>
        <p:txBody>
          <a:bodyPr>
            <a:normAutofit lnSpcReduction="10000"/>
          </a:bodyPr>
          <a:lstStyle/>
          <a:p>
            <a:pPr eaLnBrk="1" hangingPunct="1">
              <a:buFont typeface="Wingdings" panose="05000000000000000000" pitchFamily="2" charset="2"/>
              <a:buNone/>
            </a:pPr>
            <a:r>
              <a:rPr lang="zh-CN" altLang="en-US" sz="2900" b="1" smtClean="0">
                <a:solidFill>
                  <a:srgbClr val="FF3300"/>
                </a:solidFill>
                <a:latin typeface="华文楷体" panose="02010600040101010101" pitchFamily="2" charset="-122"/>
                <a:ea typeface="华文楷体" panose="02010600040101010101" pitchFamily="2" charset="-122"/>
              </a:rPr>
              <a:t>若真值为纯小数</a:t>
            </a:r>
            <a:r>
              <a:rPr lang="en-US" altLang="zh-CN" sz="2900" b="1" smtClean="0">
                <a:latin typeface="华文楷体" panose="02010600040101010101" pitchFamily="2" charset="-122"/>
                <a:ea typeface="华文楷体" panose="02010600040101010101" pitchFamily="2" charset="-122"/>
              </a:rPr>
              <a:t>, </a:t>
            </a:r>
            <a:r>
              <a:rPr lang="zh-CN" altLang="en-US" sz="2900" b="1" smtClean="0">
                <a:latin typeface="华文楷体" panose="02010600040101010101" pitchFamily="2" charset="-122"/>
                <a:ea typeface="华文楷体" panose="02010600040101010101" pitchFamily="2" charset="-122"/>
              </a:rPr>
              <a:t>其原码形式为</a:t>
            </a:r>
            <a:r>
              <a:rPr lang="en-US" altLang="zh-CN" sz="2900" b="1" smtClean="0">
                <a:latin typeface="华文楷体" panose="02010600040101010101" pitchFamily="2" charset="-122"/>
                <a:ea typeface="华文楷体" panose="02010600040101010101" pitchFamily="2" charset="-122"/>
              </a:rPr>
              <a:t>X</a:t>
            </a:r>
            <a:r>
              <a:rPr lang="en-US" altLang="zh-CN" sz="2900" b="1" baseline="-25000" smtClean="0">
                <a:latin typeface="华文楷体" panose="02010600040101010101" pitchFamily="2" charset="-122"/>
                <a:ea typeface="华文楷体" panose="02010600040101010101" pitchFamily="2" charset="-122"/>
              </a:rPr>
              <a:t>n .</a:t>
            </a:r>
            <a:r>
              <a:rPr lang="en-US" altLang="zh-CN" sz="2900" b="1" smtClean="0">
                <a:latin typeface="华文楷体" panose="02010600040101010101" pitchFamily="2" charset="-122"/>
                <a:ea typeface="华文楷体" panose="02010600040101010101" pitchFamily="2" charset="-122"/>
              </a:rPr>
              <a:t>X</a:t>
            </a:r>
            <a:r>
              <a:rPr lang="en-US" altLang="zh-CN" sz="2900" b="1" baseline="-25000" smtClean="0">
                <a:latin typeface="华文楷体" panose="02010600040101010101" pitchFamily="2" charset="-122"/>
                <a:ea typeface="华文楷体" panose="02010600040101010101" pitchFamily="2" charset="-122"/>
              </a:rPr>
              <a:t>n-1</a:t>
            </a:r>
            <a:r>
              <a:rPr lang="en-US" altLang="zh-CN" sz="2900" b="1" smtClean="0">
                <a:latin typeface="华文楷体" panose="02010600040101010101" pitchFamily="2" charset="-122"/>
                <a:ea typeface="华文楷体" panose="02010600040101010101" pitchFamily="2" charset="-122"/>
              </a:rPr>
              <a:t>…X</a:t>
            </a:r>
            <a:r>
              <a:rPr lang="en-US" altLang="zh-CN" sz="2900" b="1" baseline="-25000" smtClean="0">
                <a:latin typeface="华文楷体" panose="02010600040101010101" pitchFamily="2" charset="-122"/>
                <a:ea typeface="华文楷体" panose="02010600040101010101" pitchFamily="2" charset="-122"/>
              </a:rPr>
              <a:t>1</a:t>
            </a:r>
            <a:r>
              <a:rPr lang="en-US" altLang="zh-CN" sz="2900" b="1" smtClean="0">
                <a:latin typeface="华文楷体" panose="02010600040101010101" pitchFamily="2" charset="-122"/>
                <a:ea typeface="华文楷体" panose="02010600040101010101" pitchFamily="2" charset="-122"/>
              </a:rPr>
              <a:t>X</a:t>
            </a:r>
            <a:r>
              <a:rPr lang="en-US" altLang="zh-CN" sz="2900" b="1" baseline="-25000" smtClean="0">
                <a:latin typeface="华文楷体" panose="02010600040101010101" pitchFamily="2" charset="-122"/>
                <a:ea typeface="华文楷体" panose="02010600040101010101" pitchFamily="2" charset="-122"/>
              </a:rPr>
              <a:t>0</a:t>
            </a:r>
            <a:r>
              <a:rPr lang="en-US" altLang="zh-CN" sz="2900" b="1" smtClean="0">
                <a:latin typeface="华文楷体" panose="02010600040101010101" pitchFamily="2" charset="-122"/>
                <a:ea typeface="华文楷体" panose="02010600040101010101" pitchFamily="2" charset="-122"/>
              </a:rPr>
              <a:t> , </a:t>
            </a:r>
            <a:r>
              <a:rPr lang="zh-CN" altLang="en-US" sz="2900" b="1" smtClean="0">
                <a:latin typeface="华文楷体" panose="02010600040101010101" pitchFamily="2" charset="-122"/>
                <a:ea typeface="华文楷体" panose="02010600040101010101" pitchFamily="2" charset="-122"/>
              </a:rPr>
              <a:t>其中</a:t>
            </a:r>
            <a:r>
              <a:rPr lang="en-US" altLang="zh-CN" sz="2900" b="1" smtClean="0">
                <a:latin typeface="华文楷体" panose="02010600040101010101" pitchFamily="2" charset="-122"/>
                <a:ea typeface="华文楷体" panose="02010600040101010101" pitchFamily="2" charset="-122"/>
              </a:rPr>
              <a:t>X</a:t>
            </a:r>
            <a:r>
              <a:rPr lang="en-US" altLang="zh-CN" sz="2900" b="1" baseline="-25000" smtClean="0">
                <a:latin typeface="华文楷体" panose="02010600040101010101" pitchFamily="2" charset="-122"/>
                <a:ea typeface="华文楷体" panose="02010600040101010101" pitchFamily="2" charset="-122"/>
              </a:rPr>
              <a:t>n</a:t>
            </a:r>
            <a:r>
              <a:rPr lang="zh-CN" altLang="en-US" sz="2900" b="1" smtClean="0">
                <a:latin typeface="华文楷体" panose="02010600040101010101" pitchFamily="2" charset="-122"/>
                <a:ea typeface="华文楷体" panose="02010600040101010101" pitchFamily="2" charset="-122"/>
              </a:rPr>
              <a:t>为符号位。</a:t>
            </a:r>
            <a:endParaRPr lang="zh-CN" altLang="en-US" sz="2900" b="1" smtClean="0">
              <a:latin typeface="华文楷体" panose="02010600040101010101" pitchFamily="2" charset="-122"/>
              <a:ea typeface="华文楷体" panose="02010600040101010101" pitchFamily="2" charset="-122"/>
            </a:endParaRPr>
          </a:p>
          <a:p>
            <a:pPr eaLnBrk="1" hangingPunct="1"/>
            <a:r>
              <a:rPr lang="zh-CN" altLang="en-US" sz="2900" b="1" smtClean="0">
                <a:latin typeface="华文楷体" panose="02010600040101010101" pitchFamily="2" charset="-122"/>
                <a:ea typeface="华文楷体" panose="02010600040101010101" pitchFamily="2" charset="-122"/>
              </a:rPr>
              <a:t>补码的定义为： </a:t>
            </a:r>
            <a:r>
              <a:rPr lang="en-US" altLang="zh-CN" sz="2900" b="1" smtClean="0">
                <a:latin typeface="华文楷体" panose="02010600040101010101" pitchFamily="2" charset="-122"/>
                <a:ea typeface="华文楷体" panose="02010600040101010101" pitchFamily="2" charset="-122"/>
              </a:rPr>
              <a:t>[X]</a:t>
            </a:r>
            <a:r>
              <a:rPr lang="zh-CN" altLang="en-US" sz="2900" b="1" baseline="-25000" smtClean="0">
                <a:latin typeface="华文楷体" panose="02010600040101010101" pitchFamily="2" charset="-122"/>
                <a:ea typeface="华文楷体" panose="02010600040101010101" pitchFamily="2" charset="-122"/>
              </a:rPr>
              <a:t>补</a:t>
            </a:r>
            <a:r>
              <a:rPr lang="zh-CN" altLang="en-US" sz="2900" b="1" smtClean="0">
                <a:latin typeface="华文楷体" panose="02010600040101010101" pitchFamily="2" charset="-122"/>
                <a:ea typeface="华文楷体" panose="02010600040101010101" pitchFamily="2" charset="-122"/>
              </a:rPr>
              <a:t>＝</a:t>
            </a:r>
            <a:endParaRPr lang="zh-CN" altLang="en-US" sz="2900" b="1" smtClean="0">
              <a:latin typeface="华文楷体" panose="02010600040101010101" pitchFamily="2" charset="-122"/>
              <a:ea typeface="华文楷体" panose="02010600040101010101" pitchFamily="2" charset="-122"/>
            </a:endParaRPr>
          </a:p>
          <a:p>
            <a:pPr eaLnBrk="1" hangingPunct="1"/>
            <a:endParaRPr lang="zh-CN" altLang="en-US" sz="2900" b="1" smtClean="0">
              <a:latin typeface="华文楷体" panose="02010600040101010101" pitchFamily="2" charset="-122"/>
              <a:ea typeface="华文楷体" panose="02010600040101010101" pitchFamily="2" charset="-122"/>
            </a:endParaRPr>
          </a:p>
          <a:p>
            <a:pPr eaLnBrk="1" hangingPunct="1"/>
            <a:r>
              <a:rPr lang="zh-CN" altLang="en-US" sz="2900" b="1" smtClean="0">
                <a:latin typeface="华文楷体" panose="02010600040101010101" pitchFamily="2" charset="-122"/>
                <a:ea typeface="华文楷体" panose="02010600040101010101" pitchFamily="2" charset="-122"/>
              </a:rPr>
              <a:t>例：</a:t>
            </a:r>
            <a:r>
              <a:rPr lang="en-US" altLang="zh-CN" sz="2900" b="1" smtClean="0">
                <a:latin typeface="华文楷体" panose="02010600040101010101" pitchFamily="2" charset="-122"/>
                <a:ea typeface="华文楷体" panose="02010600040101010101" pitchFamily="2" charset="-122"/>
              </a:rPr>
              <a:t>X</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0.0110     [X]</a:t>
            </a:r>
            <a:r>
              <a:rPr lang="zh-CN" altLang="en-US" sz="2900" b="1" baseline="-25000" smtClean="0">
                <a:latin typeface="华文楷体" panose="02010600040101010101" pitchFamily="2" charset="-122"/>
                <a:ea typeface="华文楷体" panose="02010600040101010101" pitchFamily="2" charset="-122"/>
              </a:rPr>
              <a:t>补</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X</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0.0110</a:t>
            </a:r>
            <a:endParaRPr lang="en-US" altLang="zh-CN" sz="2900" b="1"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en-US" altLang="zh-CN" sz="2900" b="1" smtClean="0">
                <a:latin typeface="华文楷体" panose="02010600040101010101" pitchFamily="2" charset="-122"/>
                <a:ea typeface="华文楷体" panose="02010600040101010101" pitchFamily="2" charset="-122"/>
              </a:rPr>
              <a:t>  X</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0.0110   [X]</a:t>
            </a:r>
            <a:r>
              <a:rPr lang="zh-CN" altLang="en-US" sz="2900" b="1" baseline="-25000" smtClean="0">
                <a:latin typeface="华文楷体" panose="02010600040101010101" pitchFamily="2" charset="-122"/>
                <a:ea typeface="华文楷体" panose="02010600040101010101" pitchFamily="2" charset="-122"/>
              </a:rPr>
              <a:t>补</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2</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X</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2</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0.0110) </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10.0000</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0.0110                                                                      </a:t>
            </a:r>
            <a:r>
              <a:rPr lang="zh-CN" altLang="en-US" sz="2900" b="1" smtClean="0">
                <a:latin typeface="华文楷体" panose="02010600040101010101" pitchFamily="2" charset="-122"/>
                <a:ea typeface="华文楷体" panose="02010600040101010101" pitchFamily="2" charset="-122"/>
              </a:rPr>
              <a:t>＝ </a:t>
            </a:r>
            <a:r>
              <a:rPr lang="en-US" altLang="zh-CN" sz="2900" b="1" smtClean="0">
                <a:latin typeface="华文楷体" panose="02010600040101010101" pitchFamily="2" charset="-122"/>
                <a:ea typeface="华文楷体" panose="02010600040101010101" pitchFamily="2" charset="-122"/>
              </a:rPr>
              <a:t>1.1010</a:t>
            </a:r>
            <a:endParaRPr lang="en-US" altLang="zh-CN" sz="2900" b="1"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en-US" altLang="zh-CN" sz="2900" b="1" smtClean="0">
                <a:latin typeface="华文楷体" panose="02010600040101010101" pitchFamily="2" charset="-122"/>
                <a:ea typeface="华文楷体" panose="02010600040101010101" pitchFamily="2" charset="-122"/>
              </a:rPr>
              <a:t>   X=</a:t>
            </a:r>
            <a:r>
              <a:rPr lang="zh-CN" altLang="en-US" sz="2900" b="1" smtClean="0">
                <a:latin typeface="华文楷体" panose="02010600040101010101" pitchFamily="2" charset="-122"/>
                <a:ea typeface="华文楷体" panose="02010600040101010101" pitchFamily="2" charset="-122"/>
                <a:sym typeface="+mn-ea"/>
              </a:rPr>
              <a:t>－</a:t>
            </a:r>
            <a:r>
              <a:rPr lang="en-US" altLang="zh-CN" sz="2900" b="1" smtClean="0">
                <a:latin typeface="华文楷体" panose="02010600040101010101" pitchFamily="2" charset="-122"/>
                <a:ea typeface="华文楷体" panose="02010600040101010101" pitchFamily="2" charset="-122"/>
                <a:sym typeface="+mn-ea"/>
              </a:rPr>
              <a:t>0.0110=-0.375</a:t>
            </a:r>
            <a:endParaRPr lang="en-US" altLang="zh-CN" sz="2900" b="1" smtClean="0">
              <a:latin typeface="华文楷体" panose="02010600040101010101" pitchFamily="2" charset="-122"/>
              <a:ea typeface="华文楷体" panose="02010600040101010101" pitchFamily="2" charset="-122"/>
              <a:sym typeface="+mn-ea"/>
            </a:endParaRPr>
          </a:p>
          <a:p>
            <a:pPr eaLnBrk="1" hangingPunct="1">
              <a:buFont typeface="Wingdings" panose="05000000000000000000" pitchFamily="2" charset="2"/>
              <a:buNone/>
            </a:pPr>
            <a:r>
              <a:rPr lang="en-US" altLang="zh-CN" sz="2900" b="1" smtClean="0">
                <a:latin typeface="华文楷体" panose="02010600040101010101" pitchFamily="2" charset="-122"/>
                <a:ea typeface="华文楷体" panose="02010600040101010101" pitchFamily="2" charset="-122"/>
              </a:rPr>
              <a:t>   2-0.375=1.625</a:t>
            </a:r>
            <a:endParaRPr lang="en-US" altLang="zh-CN" sz="2900" b="1"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en-US" altLang="zh-CN" sz="2900" b="1" smtClean="0">
                <a:latin typeface="华文楷体" panose="02010600040101010101" pitchFamily="2" charset="-122"/>
                <a:ea typeface="华文楷体" panose="02010600040101010101" pitchFamily="2" charset="-122"/>
              </a:rPr>
              <a:t>(1.625)</a:t>
            </a:r>
            <a:r>
              <a:rPr lang="en-US" altLang="zh-CN" sz="2900" b="1" baseline="-25000" smtClean="0">
                <a:latin typeface="华文楷体" panose="02010600040101010101" pitchFamily="2" charset="-122"/>
                <a:ea typeface="华文楷体" panose="02010600040101010101" pitchFamily="2" charset="-122"/>
              </a:rPr>
              <a:t>2</a:t>
            </a:r>
            <a:r>
              <a:rPr lang="en-US" altLang="zh-CN" sz="2900" b="1" smtClean="0">
                <a:latin typeface="华文楷体" panose="02010600040101010101" pitchFamily="2" charset="-122"/>
                <a:ea typeface="华文楷体" panose="02010600040101010101" pitchFamily="2" charset="-122"/>
              </a:rPr>
              <a:t>=1.1010</a:t>
            </a:r>
            <a:endParaRPr lang="en-US" altLang="zh-CN" sz="2900" b="1" baseline="30000" smtClean="0">
              <a:latin typeface="华文楷体" panose="02010600040101010101" pitchFamily="2" charset="-122"/>
              <a:ea typeface="华文楷体" panose="02010600040101010101" pitchFamily="2" charset="-122"/>
            </a:endParaRPr>
          </a:p>
        </p:txBody>
      </p:sp>
      <p:sp>
        <p:nvSpPr>
          <p:cNvPr id="23556" name="Rectangle 4"/>
          <p:cNvSpPr>
            <a:spLocks noChangeArrowheads="1"/>
          </p:cNvSpPr>
          <p:nvPr/>
        </p:nvSpPr>
        <p:spPr bwMode="auto">
          <a:xfrm>
            <a:off x="5219700" y="1776730"/>
            <a:ext cx="3914775" cy="595313"/>
          </a:xfrm>
          <a:prstGeom prst="rect">
            <a:avLst/>
          </a:prstGeom>
          <a:noFill/>
          <a:ln w="9525">
            <a:noFill/>
            <a:miter lim="800000"/>
          </a:ln>
        </p:spPr>
        <p:txBody>
          <a:bodyPr/>
          <a:lstStyle/>
          <a:p>
            <a:pPr algn="just"/>
            <a:r>
              <a:rPr lang="en-US" altLang="zh-CN" sz="1000">
                <a:latin typeface="Times New Roman" panose="02020603050405020304" pitchFamily="18" charset="0"/>
              </a:rPr>
              <a:t>     </a:t>
            </a:r>
            <a:r>
              <a:rPr lang="en-US" altLang="zh-CN" sz="2000" b="1">
                <a:latin typeface="华文楷体" panose="02010600040101010101" pitchFamily="2" charset="-122"/>
                <a:ea typeface="华文楷体" panose="02010600040101010101" pitchFamily="2" charset="-122"/>
              </a:rPr>
              <a:t>X             , 0≤X</a:t>
            </a:r>
            <a:r>
              <a:rPr lang="zh-CN" altLang="en-US" sz="2000" b="1">
                <a:latin typeface="华文楷体" panose="02010600040101010101" pitchFamily="2" charset="-122"/>
                <a:ea typeface="华文楷体" panose="02010600040101010101" pitchFamily="2" charset="-122"/>
              </a:rPr>
              <a:t>＜</a:t>
            </a:r>
            <a:r>
              <a:rPr lang="en-US" altLang="zh-CN" sz="2000" b="1">
                <a:latin typeface="华文楷体" panose="02010600040101010101" pitchFamily="2" charset="-122"/>
                <a:ea typeface="华文楷体" panose="02010600040101010101" pitchFamily="2" charset="-122"/>
              </a:rPr>
              <a:t>1</a:t>
            </a:r>
            <a:endParaRPr lang="en-US" altLang="zh-CN" sz="2000" b="1">
              <a:latin typeface="华文楷体" panose="02010600040101010101" pitchFamily="2" charset="-122"/>
              <a:ea typeface="华文楷体" panose="02010600040101010101" pitchFamily="2" charset="-122"/>
            </a:endParaRPr>
          </a:p>
          <a:p>
            <a:pPr algn="just"/>
            <a:r>
              <a:rPr lang="en-US" altLang="zh-CN" sz="2000" b="1">
                <a:latin typeface="华文楷体" panose="02010600040101010101" pitchFamily="2" charset="-122"/>
                <a:ea typeface="华文楷体" panose="02010600040101010101" pitchFamily="2" charset="-122"/>
              </a:rPr>
              <a:t> 2</a:t>
            </a:r>
            <a:r>
              <a:rPr lang="zh-CN" altLang="en-US" sz="2000" b="1">
                <a:latin typeface="华文楷体" panose="02010600040101010101" pitchFamily="2" charset="-122"/>
                <a:ea typeface="华文楷体" panose="02010600040101010101" pitchFamily="2" charset="-122"/>
              </a:rPr>
              <a:t>＋</a:t>
            </a:r>
            <a:r>
              <a:rPr lang="en-US" altLang="zh-CN" sz="2000" b="1">
                <a:latin typeface="华文楷体" panose="02010600040101010101" pitchFamily="2" charset="-122"/>
                <a:ea typeface="华文楷体" panose="02010600040101010101" pitchFamily="2" charset="-122"/>
              </a:rPr>
              <a:t>X</a:t>
            </a:r>
            <a:r>
              <a:rPr lang="zh-CN" altLang="en-US" sz="2000" b="1">
                <a:latin typeface="华文楷体" panose="02010600040101010101" pitchFamily="2" charset="-122"/>
                <a:ea typeface="华文楷体" panose="02010600040101010101" pitchFamily="2" charset="-122"/>
              </a:rPr>
              <a:t>＝</a:t>
            </a:r>
            <a:r>
              <a:rPr lang="en-US" altLang="zh-CN" sz="2000" b="1">
                <a:latin typeface="华文楷体" panose="02010600040101010101" pitchFamily="2" charset="-122"/>
                <a:ea typeface="华文楷体" panose="02010600040101010101" pitchFamily="2" charset="-122"/>
              </a:rPr>
              <a:t>2</a:t>
            </a:r>
            <a:r>
              <a:rPr lang="zh-CN" altLang="en-US" sz="2000" b="1">
                <a:latin typeface="华文楷体" panose="02010600040101010101" pitchFamily="2" charset="-122"/>
                <a:ea typeface="华文楷体" panose="02010600040101010101" pitchFamily="2" charset="-122"/>
              </a:rPr>
              <a:t>－∣</a:t>
            </a:r>
            <a:r>
              <a:rPr lang="en-US" altLang="zh-CN" sz="2000" b="1">
                <a:latin typeface="华文楷体" panose="02010600040101010101" pitchFamily="2" charset="-122"/>
                <a:ea typeface="华文楷体" panose="02010600040101010101" pitchFamily="2" charset="-122"/>
              </a:rPr>
              <a:t>X∣, </a:t>
            </a:r>
            <a:r>
              <a:rPr lang="zh-CN" altLang="en-US" sz="2000" b="1">
                <a:latin typeface="华文楷体" panose="02010600040101010101" pitchFamily="2" charset="-122"/>
                <a:ea typeface="华文楷体" panose="02010600040101010101" pitchFamily="2" charset="-122"/>
              </a:rPr>
              <a:t>－</a:t>
            </a:r>
            <a:r>
              <a:rPr lang="en-US" altLang="zh-CN" sz="2000" b="1">
                <a:latin typeface="华文楷体" panose="02010600040101010101" pitchFamily="2" charset="-122"/>
                <a:ea typeface="华文楷体" panose="02010600040101010101" pitchFamily="2" charset="-122"/>
              </a:rPr>
              <a:t>1</a:t>
            </a:r>
            <a:r>
              <a:rPr lang="zh-CN" altLang="en-US" sz="2000" b="1">
                <a:latin typeface="华文楷体" panose="02010600040101010101" pitchFamily="2" charset="-122"/>
                <a:ea typeface="华文楷体" panose="02010600040101010101" pitchFamily="2" charset="-122"/>
              </a:rPr>
              <a:t>＜</a:t>
            </a:r>
            <a:r>
              <a:rPr lang="en-US" altLang="zh-CN" sz="2000" b="1">
                <a:latin typeface="华文楷体" panose="02010600040101010101" pitchFamily="2" charset="-122"/>
                <a:ea typeface="华文楷体" panose="02010600040101010101" pitchFamily="2" charset="-122"/>
              </a:rPr>
              <a:t>X≤0</a:t>
            </a:r>
            <a:endParaRPr lang="en-US" altLang="zh-CN" sz="2000" b="1">
              <a:latin typeface="华文楷体" panose="02010600040101010101" pitchFamily="2" charset="-122"/>
              <a:ea typeface="华文楷体" panose="02010600040101010101" pitchFamily="2" charset="-122"/>
            </a:endParaRPr>
          </a:p>
        </p:txBody>
      </p:sp>
      <p:sp>
        <p:nvSpPr>
          <p:cNvPr id="23557" name="AutoShape 5"/>
          <p:cNvSpPr/>
          <p:nvPr/>
        </p:nvSpPr>
        <p:spPr bwMode="auto">
          <a:xfrm>
            <a:off x="5003800" y="1776730"/>
            <a:ext cx="144463" cy="504825"/>
          </a:xfrm>
          <a:prstGeom prst="leftBrace">
            <a:avLst>
              <a:gd name="adj1" fmla="val 29121"/>
              <a:gd name="adj2" fmla="val 50000"/>
            </a:avLst>
          </a:prstGeom>
          <a:noFill/>
          <a:ln w="28575">
            <a:solidFill>
              <a:schemeClr val="tx1"/>
            </a:solidFill>
            <a:rou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9750" y="476250"/>
            <a:ext cx="7561263" cy="1143000"/>
          </a:xfrm>
        </p:spPr>
        <p:txBody>
          <a:bodyPr/>
          <a:lstStyle/>
          <a:p>
            <a:pPr eaLnBrk="1" hangingPunct="1"/>
            <a:r>
              <a:rPr lang="zh-CN" altLang="en-US" b="1" smtClean="0">
                <a:solidFill>
                  <a:srgbClr val="FF3300"/>
                </a:solidFill>
                <a:latin typeface="华文楷体" panose="02010600040101010101" pitchFamily="2" charset="-122"/>
                <a:ea typeface="华文楷体" panose="02010600040101010101" pitchFamily="2" charset="-122"/>
              </a:rPr>
              <a:t>（</a:t>
            </a:r>
            <a:r>
              <a:rPr lang="en-US" altLang="zh-CN" b="1" smtClean="0">
                <a:solidFill>
                  <a:srgbClr val="FF3300"/>
                </a:solidFill>
                <a:latin typeface="华文楷体" panose="02010600040101010101" pitchFamily="2" charset="-122"/>
                <a:ea typeface="华文楷体" panose="02010600040101010101" pitchFamily="2" charset="-122"/>
              </a:rPr>
              <a:t>2</a:t>
            </a:r>
            <a:r>
              <a:rPr lang="zh-CN" altLang="en-US" b="1" smtClean="0">
                <a:solidFill>
                  <a:srgbClr val="FF3300"/>
                </a:solidFill>
                <a:latin typeface="华文楷体" panose="02010600040101010101" pitchFamily="2" charset="-122"/>
                <a:ea typeface="华文楷体" panose="02010600040101010101" pitchFamily="2" charset="-122"/>
              </a:rPr>
              <a:t>）补码表示</a:t>
            </a:r>
            <a:endParaRPr lang="zh-CN" altLang="en-US" b="1" smtClean="0">
              <a:solidFill>
                <a:srgbClr val="FF3300"/>
              </a:solidFill>
              <a:latin typeface="华文楷体" panose="02010600040101010101" pitchFamily="2" charset="-122"/>
              <a:ea typeface="华文楷体" panose="02010600040101010101" pitchFamily="2" charset="-122"/>
            </a:endParaRPr>
          </a:p>
        </p:txBody>
      </p:sp>
      <p:sp>
        <p:nvSpPr>
          <p:cNvPr id="24579" name="Rectangle 3"/>
          <p:cNvSpPr>
            <a:spLocks noGrp="1" noChangeArrowheads="1"/>
          </p:cNvSpPr>
          <p:nvPr>
            <p:ph type="body" idx="1"/>
          </p:nvPr>
        </p:nvSpPr>
        <p:spPr>
          <a:xfrm>
            <a:off x="684213" y="1600200"/>
            <a:ext cx="8280400" cy="5257800"/>
          </a:xfrm>
        </p:spPr>
        <p:txBody>
          <a:bodyPr/>
          <a:lstStyle/>
          <a:p>
            <a:pPr eaLnBrk="1" hangingPunct="1">
              <a:buFont typeface="Wingdings" panose="05000000000000000000" pitchFamily="2" charset="2"/>
              <a:buNone/>
            </a:pPr>
            <a:r>
              <a:rPr lang="zh-CN" altLang="en-US" sz="2900" b="1" smtClean="0">
                <a:solidFill>
                  <a:srgbClr val="FF3300"/>
                </a:solidFill>
                <a:latin typeface="华文楷体" panose="02010600040101010101" pitchFamily="2" charset="-122"/>
                <a:ea typeface="华文楷体" panose="02010600040101010101" pitchFamily="2" charset="-122"/>
              </a:rPr>
              <a:t>若真值为纯整数</a:t>
            </a:r>
            <a:r>
              <a:rPr lang="en-US" altLang="zh-CN" sz="2900" b="1" smtClean="0">
                <a:latin typeface="华文楷体" panose="02010600040101010101" pitchFamily="2" charset="-122"/>
                <a:ea typeface="华文楷体" panose="02010600040101010101" pitchFamily="2" charset="-122"/>
              </a:rPr>
              <a:t>, </a:t>
            </a:r>
            <a:r>
              <a:rPr lang="zh-CN" altLang="en-US" sz="2900" b="1" smtClean="0">
                <a:latin typeface="华文楷体" panose="02010600040101010101" pitchFamily="2" charset="-122"/>
                <a:ea typeface="华文楷体" panose="02010600040101010101" pitchFamily="2" charset="-122"/>
              </a:rPr>
              <a:t>其原码形式为</a:t>
            </a:r>
            <a:r>
              <a:rPr lang="en-US" altLang="zh-CN" sz="2900" b="1" smtClean="0">
                <a:latin typeface="华文楷体" panose="02010600040101010101" pitchFamily="2" charset="-122"/>
                <a:ea typeface="华文楷体" panose="02010600040101010101" pitchFamily="2" charset="-122"/>
              </a:rPr>
              <a:t>X</a:t>
            </a:r>
            <a:r>
              <a:rPr lang="en-US" altLang="zh-CN" sz="2900" b="1" baseline="-25000" smtClean="0">
                <a:latin typeface="华文楷体" panose="02010600040101010101" pitchFamily="2" charset="-122"/>
                <a:ea typeface="华文楷体" panose="02010600040101010101" pitchFamily="2" charset="-122"/>
              </a:rPr>
              <a:t>n </a:t>
            </a:r>
            <a:r>
              <a:rPr lang="en-US" altLang="zh-CN" sz="2900" b="1" smtClean="0">
                <a:latin typeface="华文楷体" panose="02010600040101010101" pitchFamily="2" charset="-122"/>
                <a:ea typeface="华文楷体" panose="02010600040101010101" pitchFamily="2" charset="-122"/>
              </a:rPr>
              <a:t>X</a:t>
            </a:r>
            <a:r>
              <a:rPr lang="en-US" altLang="zh-CN" sz="2900" b="1" baseline="-25000" smtClean="0">
                <a:latin typeface="华文楷体" panose="02010600040101010101" pitchFamily="2" charset="-122"/>
                <a:ea typeface="华文楷体" panose="02010600040101010101" pitchFamily="2" charset="-122"/>
              </a:rPr>
              <a:t>n-1</a:t>
            </a:r>
            <a:r>
              <a:rPr lang="en-US" altLang="zh-CN" sz="2900" b="1" smtClean="0">
                <a:latin typeface="华文楷体" panose="02010600040101010101" pitchFamily="2" charset="-122"/>
                <a:ea typeface="华文楷体" panose="02010600040101010101" pitchFamily="2" charset="-122"/>
              </a:rPr>
              <a:t>…X</a:t>
            </a:r>
            <a:r>
              <a:rPr lang="en-US" altLang="zh-CN" sz="2900" b="1" baseline="-25000" smtClean="0">
                <a:latin typeface="华文楷体" panose="02010600040101010101" pitchFamily="2" charset="-122"/>
                <a:ea typeface="华文楷体" panose="02010600040101010101" pitchFamily="2" charset="-122"/>
              </a:rPr>
              <a:t>1</a:t>
            </a:r>
            <a:r>
              <a:rPr lang="en-US" altLang="zh-CN" sz="2900" b="1" smtClean="0">
                <a:latin typeface="华文楷体" panose="02010600040101010101" pitchFamily="2" charset="-122"/>
                <a:ea typeface="华文楷体" panose="02010600040101010101" pitchFamily="2" charset="-122"/>
              </a:rPr>
              <a:t>X</a:t>
            </a:r>
            <a:r>
              <a:rPr lang="en-US" altLang="zh-CN" sz="2900" b="1" baseline="-25000" smtClean="0">
                <a:latin typeface="华文楷体" panose="02010600040101010101" pitchFamily="2" charset="-122"/>
                <a:ea typeface="华文楷体" panose="02010600040101010101" pitchFamily="2" charset="-122"/>
              </a:rPr>
              <a:t>0</a:t>
            </a:r>
            <a:r>
              <a:rPr lang="en-US" altLang="zh-CN" sz="2900" b="1" smtClean="0">
                <a:latin typeface="华文楷体" panose="02010600040101010101" pitchFamily="2" charset="-122"/>
                <a:ea typeface="华文楷体" panose="02010600040101010101" pitchFamily="2" charset="-122"/>
              </a:rPr>
              <a:t> , </a:t>
            </a:r>
            <a:r>
              <a:rPr lang="zh-CN" altLang="en-US" sz="2900" b="1" smtClean="0">
                <a:latin typeface="华文楷体" panose="02010600040101010101" pitchFamily="2" charset="-122"/>
                <a:ea typeface="华文楷体" panose="02010600040101010101" pitchFamily="2" charset="-122"/>
              </a:rPr>
              <a:t>其中</a:t>
            </a:r>
            <a:r>
              <a:rPr lang="en-US" altLang="zh-CN" sz="2900" b="1" smtClean="0">
                <a:latin typeface="华文楷体" panose="02010600040101010101" pitchFamily="2" charset="-122"/>
                <a:ea typeface="华文楷体" panose="02010600040101010101" pitchFamily="2" charset="-122"/>
              </a:rPr>
              <a:t>X</a:t>
            </a:r>
            <a:r>
              <a:rPr lang="en-US" altLang="zh-CN" sz="2900" b="1" baseline="-25000" smtClean="0">
                <a:latin typeface="华文楷体" panose="02010600040101010101" pitchFamily="2" charset="-122"/>
                <a:ea typeface="华文楷体" panose="02010600040101010101" pitchFamily="2" charset="-122"/>
              </a:rPr>
              <a:t>n</a:t>
            </a:r>
            <a:r>
              <a:rPr lang="zh-CN" altLang="en-US" sz="2900" b="1" smtClean="0">
                <a:latin typeface="华文楷体" panose="02010600040101010101" pitchFamily="2" charset="-122"/>
                <a:ea typeface="华文楷体" panose="02010600040101010101" pitchFamily="2" charset="-122"/>
              </a:rPr>
              <a:t>为符号位。</a:t>
            </a:r>
            <a:endParaRPr lang="zh-CN" altLang="en-US" sz="2900" b="1" smtClean="0">
              <a:latin typeface="华文楷体" panose="02010600040101010101" pitchFamily="2" charset="-122"/>
              <a:ea typeface="华文楷体" panose="02010600040101010101" pitchFamily="2" charset="-122"/>
            </a:endParaRPr>
          </a:p>
          <a:p>
            <a:pPr eaLnBrk="1" hangingPunct="1"/>
            <a:r>
              <a:rPr lang="zh-CN" altLang="en-US" sz="2900" b="1" smtClean="0">
                <a:latin typeface="华文楷体" panose="02010600040101010101" pitchFamily="2" charset="-122"/>
                <a:ea typeface="华文楷体" panose="02010600040101010101" pitchFamily="2" charset="-122"/>
              </a:rPr>
              <a:t>补码的定义为</a:t>
            </a:r>
            <a:r>
              <a:rPr lang="en-US" altLang="zh-CN" sz="2900" b="1" smtClean="0">
                <a:latin typeface="华文楷体" panose="02010600040101010101" pitchFamily="2" charset="-122"/>
                <a:ea typeface="华文楷体" panose="02010600040101010101" pitchFamily="2" charset="-122"/>
              </a:rPr>
              <a:t>: [X]</a:t>
            </a:r>
            <a:r>
              <a:rPr lang="zh-CN" altLang="en-US" sz="2900" b="1" baseline="-25000" smtClean="0">
                <a:latin typeface="华文楷体" panose="02010600040101010101" pitchFamily="2" charset="-122"/>
                <a:ea typeface="华文楷体" panose="02010600040101010101" pitchFamily="2" charset="-122"/>
              </a:rPr>
              <a:t>补</a:t>
            </a:r>
            <a:r>
              <a:rPr lang="zh-CN" altLang="en-US" sz="2900" b="1" smtClean="0">
                <a:latin typeface="华文楷体" panose="02010600040101010101" pitchFamily="2" charset="-122"/>
                <a:ea typeface="华文楷体" panose="02010600040101010101" pitchFamily="2" charset="-122"/>
              </a:rPr>
              <a:t>＝</a:t>
            </a:r>
            <a:endParaRPr lang="zh-CN" altLang="en-US" sz="2900" b="1"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zh-CN" altLang="en-US" sz="2900" b="1" smtClean="0">
                <a:latin typeface="华文楷体" panose="02010600040101010101" pitchFamily="2" charset="-122"/>
                <a:ea typeface="华文楷体" panose="02010600040101010101" pitchFamily="2" charset="-122"/>
              </a:rPr>
              <a:t>例</a:t>
            </a:r>
            <a:r>
              <a:rPr lang="en-US" altLang="zh-CN" sz="2900" b="1" smtClean="0">
                <a:latin typeface="华文楷体" panose="02010600040101010101" pitchFamily="2" charset="-122"/>
                <a:ea typeface="华文楷体" panose="02010600040101010101" pitchFamily="2" charset="-122"/>
              </a:rPr>
              <a:t>3.17</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X</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+1101     [X]</a:t>
            </a:r>
            <a:r>
              <a:rPr lang="zh-CN" altLang="en-US" sz="2900" b="1" baseline="-25000" smtClean="0">
                <a:latin typeface="华文楷体" panose="02010600040101010101" pitchFamily="2" charset="-122"/>
                <a:ea typeface="华文楷体" panose="02010600040101010101" pitchFamily="2" charset="-122"/>
              </a:rPr>
              <a:t>补</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X</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01101</a:t>
            </a:r>
            <a:endParaRPr lang="en-US" altLang="zh-CN" sz="2900" b="1"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en-US" altLang="zh-CN" sz="2900" b="1" smtClean="0">
                <a:latin typeface="华文楷体" panose="02010600040101010101" pitchFamily="2" charset="-122"/>
                <a:ea typeface="华文楷体" panose="02010600040101010101" pitchFamily="2" charset="-122"/>
              </a:rPr>
              <a:t> X</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1101    [X]</a:t>
            </a:r>
            <a:r>
              <a:rPr lang="zh-CN" altLang="en-US" sz="2900" b="1" baseline="-25000" smtClean="0">
                <a:latin typeface="华文楷体" panose="02010600040101010101" pitchFamily="2" charset="-122"/>
                <a:ea typeface="华文楷体" panose="02010600040101010101" pitchFamily="2" charset="-122"/>
              </a:rPr>
              <a:t>补</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2</a:t>
            </a:r>
            <a:r>
              <a:rPr lang="en-US" altLang="zh-CN" sz="2900" b="1" baseline="30000" smtClean="0">
                <a:latin typeface="华文楷体" panose="02010600040101010101" pitchFamily="2" charset="-122"/>
                <a:ea typeface="华文楷体" panose="02010600040101010101" pitchFamily="2" charset="-122"/>
              </a:rPr>
              <a:t>n+1</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X</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2</a:t>
            </a:r>
            <a:r>
              <a:rPr lang="en-US" altLang="zh-CN" sz="2900" b="1" baseline="30000" smtClean="0">
                <a:latin typeface="华文楷体" panose="02010600040101010101" pitchFamily="2" charset="-122"/>
                <a:ea typeface="华文楷体" panose="02010600040101010101" pitchFamily="2" charset="-122"/>
              </a:rPr>
              <a:t>4</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1101)</a:t>
            </a:r>
            <a:r>
              <a:rPr lang="zh-CN" altLang="en-US" sz="2900" b="1" smtClean="0">
                <a:latin typeface="华文楷体" panose="02010600040101010101" pitchFamily="2" charset="-122"/>
                <a:ea typeface="华文楷体" panose="02010600040101010101" pitchFamily="2" charset="-122"/>
              </a:rPr>
              <a:t>＝</a:t>
            </a:r>
            <a:endParaRPr lang="zh-CN" altLang="en-US" sz="2900" b="1"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zh-CN" altLang="en-US" sz="2900" b="1" smtClean="0">
                <a:latin typeface="华文楷体" panose="02010600040101010101" pitchFamily="2" charset="-122"/>
                <a:ea typeface="华文楷体" panose="02010600040101010101" pitchFamily="2" charset="-122"/>
              </a:rPr>
              <a:t> </a:t>
            </a:r>
            <a:r>
              <a:rPr lang="en-US" altLang="zh-CN" sz="2900" b="1" smtClean="0">
                <a:latin typeface="华文楷体" panose="02010600040101010101" pitchFamily="2" charset="-122"/>
                <a:ea typeface="华文楷体" panose="02010600040101010101" pitchFamily="2" charset="-122"/>
              </a:rPr>
              <a:t>10000</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1101=10011       </a:t>
            </a:r>
            <a:endParaRPr lang="en-US" altLang="zh-CN" sz="2900" b="1"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en-US" altLang="zh-CN" sz="2900" b="1" smtClean="0">
                <a:latin typeface="华文楷体" panose="02010600040101010101" pitchFamily="2" charset="-122"/>
                <a:ea typeface="华文楷体" panose="02010600040101010101" pitchFamily="2" charset="-122"/>
              </a:rPr>
              <a:t>16-13=3    (3)</a:t>
            </a:r>
            <a:r>
              <a:rPr lang="en-US" altLang="zh-CN" sz="2900" b="1" baseline="-25000" smtClean="0">
                <a:latin typeface="华文楷体" panose="02010600040101010101" pitchFamily="2" charset="-122"/>
                <a:ea typeface="华文楷体" panose="02010600040101010101" pitchFamily="2" charset="-122"/>
              </a:rPr>
              <a:t>2</a:t>
            </a:r>
            <a:r>
              <a:rPr lang="en-US" altLang="zh-CN" sz="2900" b="1" smtClean="0">
                <a:latin typeface="华文楷体" panose="02010600040101010101" pitchFamily="2" charset="-122"/>
                <a:ea typeface="华文楷体" panose="02010600040101010101" pitchFamily="2" charset="-122"/>
              </a:rPr>
              <a:t>=0011    </a:t>
            </a:r>
            <a:r>
              <a:rPr lang="zh-CN" altLang="en-US" sz="2900" b="1" smtClean="0">
                <a:latin typeface="华文楷体" panose="02010600040101010101" pitchFamily="2" charset="-122"/>
                <a:ea typeface="华文楷体" panose="02010600040101010101" pitchFamily="2" charset="-122"/>
              </a:rPr>
              <a:t>加符号位</a:t>
            </a:r>
            <a:r>
              <a:rPr lang="en-US" altLang="zh-CN" sz="2900" b="1" smtClean="0">
                <a:solidFill>
                  <a:srgbClr val="FF0000"/>
                </a:solidFill>
                <a:latin typeface="华文楷体" panose="02010600040101010101" pitchFamily="2" charset="-122"/>
                <a:ea typeface="华文楷体" panose="02010600040101010101" pitchFamily="2" charset="-122"/>
              </a:rPr>
              <a:t>1</a:t>
            </a:r>
            <a:r>
              <a:rPr lang="en-US" altLang="zh-CN" sz="2900" b="1" smtClean="0">
                <a:latin typeface="华文楷体" panose="02010600040101010101" pitchFamily="2" charset="-122"/>
                <a:ea typeface="华文楷体" panose="02010600040101010101" pitchFamily="2" charset="-122"/>
              </a:rPr>
              <a:t>0011                                                      </a:t>
            </a:r>
            <a:endParaRPr lang="en-US" altLang="zh-CN" sz="2900" b="1"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zh-CN" altLang="en-US" sz="2900" b="1" smtClean="0">
                <a:latin typeface="华文楷体" panose="02010600040101010101" pitchFamily="2" charset="-122"/>
                <a:ea typeface="华文楷体" panose="02010600040101010101" pitchFamily="2" charset="-122"/>
              </a:rPr>
              <a:t>在补码表示中</a:t>
            </a:r>
            <a:r>
              <a:rPr lang="en-US" altLang="zh-CN" sz="2900" b="1" smtClean="0">
                <a:latin typeface="华文楷体" panose="02010600040101010101" pitchFamily="2" charset="-122"/>
                <a:ea typeface="华文楷体" panose="02010600040101010101" pitchFamily="2" charset="-122"/>
              </a:rPr>
              <a:t>, </a:t>
            </a:r>
            <a:r>
              <a:rPr lang="zh-CN" altLang="en-US" sz="2900" b="1" smtClean="0">
                <a:latin typeface="华文楷体" panose="02010600040101010101" pitchFamily="2" charset="-122"/>
                <a:ea typeface="华文楷体" panose="02010600040101010101" pitchFamily="2" charset="-122"/>
              </a:rPr>
              <a:t>真值</a:t>
            </a:r>
            <a:r>
              <a:rPr lang="en-US" altLang="zh-CN" sz="2900" b="1" smtClean="0">
                <a:latin typeface="华文楷体" panose="02010600040101010101" pitchFamily="2" charset="-122"/>
                <a:ea typeface="华文楷体" panose="02010600040101010101" pitchFamily="2" charset="-122"/>
              </a:rPr>
              <a:t>0</a:t>
            </a:r>
            <a:r>
              <a:rPr lang="zh-CN" altLang="en-US" sz="2900" b="1" smtClean="0">
                <a:latin typeface="华文楷体" panose="02010600040101010101" pitchFamily="2" charset="-122"/>
                <a:ea typeface="华文楷体" panose="02010600040101010101" pitchFamily="2" charset="-122"/>
              </a:rPr>
              <a:t>的表示形式是唯一的：</a:t>
            </a:r>
            <a:endParaRPr lang="zh-CN" altLang="en-US" sz="2900" b="1"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en-US" altLang="zh-CN" sz="2900" b="1" smtClean="0">
                <a:latin typeface="华文楷体" panose="02010600040101010101" pitchFamily="2" charset="-122"/>
                <a:ea typeface="华文楷体" panose="02010600040101010101" pitchFamily="2" charset="-122"/>
              </a:rPr>
              <a:t>[</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0]</a:t>
            </a:r>
            <a:r>
              <a:rPr lang="zh-CN" altLang="en-US" sz="2900" b="1" baseline="-25000" smtClean="0">
                <a:latin typeface="华文楷体" panose="02010600040101010101" pitchFamily="2" charset="-122"/>
                <a:ea typeface="华文楷体" panose="02010600040101010101" pitchFamily="2" charset="-122"/>
              </a:rPr>
              <a:t>补</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0]</a:t>
            </a:r>
            <a:r>
              <a:rPr lang="zh-CN" altLang="en-US" sz="2900" b="1" baseline="-25000" smtClean="0">
                <a:latin typeface="华文楷体" panose="02010600040101010101" pitchFamily="2" charset="-122"/>
                <a:ea typeface="华文楷体" panose="02010600040101010101" pitchFamily="2" charset="-122"/>
              </a:rPr>
              <a:t>补</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00000</a:t>
            </a:r>
            <a:r>
              <a:rPr lang="zh-CN" altLang="en-US" sz="2900" b="1" smtClean="0">
                <a:latin typeface="华文楷体" panose="02010600040101010101" pitchFamily="2" charset="-122"/>
                <a:ea typeface="华文楷体" panose="02010600040101010101" pitchFamily="2" charset="-122"/>
              </a:rPr>
              <a:t>。</a:t>
            </a:r>
            <a:r>
              <a:rPr lang="en-US" altLang="zh-CN" sz="2900" b="1" smtClean="0">
                <a:latin typeface="华文楷体" panose="02010600040101010101" pitchFamily="2" charset="-122"/>
                <a:ea typeface="华文楷体" panose="02010600040101010101" pitchFamily="2" charset="-122"/>
              </a:rPr>
              <a:t>10000</a:t>
            </a:r>
            <a:r>
              <a:rPr lang="zh-CN" altLang="en-US" sz="2900" b="1" smtClean="0">
                <a:latin typeface="华文楷体" panose="02010600040101010101" pitchFamily="2" charset="-122"/>
                <a:ea typeface="华文楷体" panose="02010600040101010101" pitchFamily="2" charset="-122"/>
              </a:rPr>
              <a:t>定义为最小的数</a:t>
            </a:r>
            <a:r>
              <a:rPr lang="en-US" altLang="zh-CN" sz="2900" b="1" smtClean="0">
                <a:latin typeface="华文楷体" panose="02010600040101010101" pitchFamily="2" charset="-122"/>
                <a:ea typeface="华文楷体" panose="02010600040101010101" pitchFamily="2" charset="-122"/>
              </a:rPr>
              <a:t>-16</a:t>
            </a:r>
            <a:endParaRPr lang="zh-CN" altLang="en-US" sz="2900" b="1" smtClean="0">
              <a:latin typeface="华文楷体" panose="02010600040101010101" pitchFamily="2" charset="-122"/>
              <a:ea typeface="华文楷体" panose="02010600040101010101" pitchFamily="2" charset="-122"/>
            </a:endParaRPr>
          </a:p>
        </p:txBody>
      </p:sp>
      <p:sp>
        <p:nvSpPr>
          <p:cNvPr id="24580" name="Rectangle 4"/>
          <p:cNvSpPr>
            <a:spLocks noChangeArrowheads="1"/>
          </p:cNvSpPr>
          <p:nvPr/>
        </p:nvSpPr>
        <p:spPr bwMode="auto">
          <a:xfrm>
            <a:off x="5219700" y="2420620"/>
            <a:ext cx="3612515" cy="582930"/>
          </a:xfrm>
          <a:prstGeom prst="rect">
            <a:avLst/>
          </a:prstGeom>
          <a:noFill/>
          <a:ln w="9525">
            <a:noFill/>
            <a:miter lim="800000"/>
          </a:ln>
        </p:spPr>
        <p:txBody>
          <a:bodyPr/>
          <a:lstStyle/>
          <a:p>
            <a:pPr algn="just"/>
            <a:r>
              <a:rPr lang="en-US" altLang="zh-CN" sz="2000" b="1">
                <a:latin typeface="华文楷体" panose="02010600040101010101" pitchFamily="2" charset="-122"/>
                <a:ea typeface="华文楷体" panose="02010600040101010101" pitchFamily="2" charset="-122"/>
              </a:rPr>
              <a:t>X                   , 0≤X</a:t>
            </a:r>
            <a:r>
              <a:rPr lang="zh-CN" altLang="en-US" sz="2000" b="1">
                <a:latin typeface="华文楷体" panose="02010600040101010101" pitchFamily="2" charset="-122"/>
                <a:ea typeface="华文楷体" panose="02010600040101010101" pitchFamily="2" charset="-122"/>
              </a:rPr>
              <a:t>＜</a:t>
            </a:r>
            <a:r>
              <a:rPr lang="en-US" altLang="zh-CN" sz="2000" b="1">
                <a:latin typeface="华文楷体" panose="02010600040101010101" pitchFamily="2" charset="-122"/>
                <a:ea typeface="华文楷体" panose="02010600040101010101" pitchFamily="2" charset="-122"/>
              </a:rPr>
              <a:t>2</a:t>
            </a:r>
            <a:r>
              <a:rPr lang="en-US" altLang="zh-CN" sz="2000" b="1" baseline="30000">
                <a:latin typeface="华文楷体" panose="02010600040101010101" pitchFamily="2" charset="-122"/>
                <a:ea typeface="华文楷体" panose="02010600040101010101" pitchFamily="2" charset="-122"/>
              </a:rPr>
              <a:t>n</a:t>
            </a:r>
            <a:endParaRPr lang="en-US" altLang="zh-CN" sz="2000" b="1">
              <a:latin typeface="华文楷体" panose="02010600040101010101" pitchFamily="2" charset="-122"/>
              <a:ea typeface="华文楷体" panose="02010600040101010101" pitchFamily="2" charset="-122"/>
            </a:endParaRPr>
          </a:p>
          <a:p>
            <a:pPr algn="just"/>
            <a:r>
              <a:rPr lang="en-US" altLang="zh-CN" sz="2000" b="1">
                <a:latin typeface="华文楷体" panose="02010600040101010101" pitchFamily="2" charset="-122"/>
                <a:ea typeface="华文楷体" panose="02010600040101010101" pitchFamily="2" charset="-122"/>
              </a:rPr>
              <a:t>2</a:t>
            </a:r>
            <a:r>
              <a:rPr lang="en-US" altLang="zh-CN" sz="2000" b="1" baseline="30000">
                <a:latin typeface="华文楷体" panose="02010600040101010101" pitchFamily="2" charset="-122"/>
                <a:ea typeface="华文楷体" panose="02010600040101010101" pitchFamily="2" charset="-122"/>
              </a:rPr>
              <a:t>n+1</a:t>
            </a:r>
            <a:r>
              <a:rPr lang="zh-CN" altLang="en-US" sz="2000" b="1">
                <a:latin typeface="华文楷体" panose="02010600040101010101" pitchFamily="2" charset="-122"/>
                <a:ea typeface="华文楷体" panose="02010600040101010101" pitchFamily="2" charset="-122"/>
              </a:rPr>
              <a:t>＋</a:t>
            </a:r>
            <a:r>
              <a:rPr lang="en-US" altLang="zh-CN" sz="2000" b="1">
                <a:latin typeface="华文楷体" panose="02010600040101010101" pitchFamily="2" charset="-122"/>
                <a:ea typeface="华文楷体" panose="02010600040101010101" pitchFamily="2" charset="-122"/>
              </a:rPr>
              <a:t>X</a:t>
            </a:r>
            <a:r>
              <a:rPr lang="zh-CN" altLang="en-US" sz="2000" b="1">
                <a:latin typeface="华文楷体" panose="02010600040101010101" pitchFamily="2" charset="-122"/>
                <a:ea typeface="华文楷体" panose="02010600040101010101" pitchFamily="2" charset="-122"/>
              </a:rPr>
              <a:t>＝</a:t>
            </a:r>
            <a:r>
              <a:rPr lang="en-US" altLang="zh-CN" sz="2000" b="1">
                <a:latin typeface="华文楷体" panose="02010600040101010101" pitchFamily="2" charset="-122"/>
                <a:ea typeface="华文楷体" panose="02010600040101010101" pitchFamily="2" charset="-122"/>
              </a:rPr>
              <a:t>2</a:t>
            </a:r>
            <a:r>
              <a:rPr lang="en-US" altLang="zh-CN" sz="2000" b="1" baseline="30000">
                <a:latin typeface="华文楷体" panose="02010600040101010101" pitchFamily="2" charset="-122"/>
                <a:ea typeface="华文楷体" panose="02010600040101010101" pitchFamily="2" charset="-122"/>
              </a:rPr>
              <a:t>n+1</a:t>
            </a:r>
            <a:r>
              <a:rPr lang="zh-CN" altLang="en-US" sz="2000" b="1">
                <a:latin typeface="华文楷体" panose="02010600040101010101" pitchFamily="2" charset="-122"/>
                <a:ea typeface="华文楷体" panose="02010600040101010101" pitchFamily="2" charset="-122"/>
              </a:rPr>
              <a:t>－∣</a:t>
            </a:r>
            <a:r>
              <a:rPr lang="en-US" altLang="zh-CN" sz="2000" b="1">
                <a:latin typeface="华文楷体" panose="02010600040101010101" pitchFamily="2" charset="-122"/>
                <a:ea typeface="华文楷体" panose="02010600040101010101" pitchFamily="2" charset="-122"/>
              </a:rPr>
              <a:t>X∣   ,</a:t>
            </a:r>
            <a:r>
              <a:rPr lang="zh-CN" altLang="en-US" sz="2000" b="1">
                <a:latin typeface="华文楷体" panose="02010600040101010101" pitchFamily="2" charset="-122"/>
                <a:ea typeface="华文楷体" panose="02010600040101010101" pitchFamily="2" charset="-122"/>
              </a:rPr>
              <a:t>－</a:t>
            </a:r>
            <a:r>
              <a:rPr lang="en-US" altLang="zh-CN" sz="2000" b="1">
                <a:latin typeface="华文楷体" panose="02010600040101010101" pitchFamily="2" charset="-122"/>
                <a:ea typeface="华文楷体" panose="02010600040101010101" pitchFamily="2" charset="-122"/>
              </a:rPr>
              <a:t>2</a:t>
            </a:r>
            <a:r>
              <a:rPr lang="en-US" altLang="zh-CN" sz="2000" b="1" baseline="30000">
                <a:latin typeface="华文楷体" panose="02010600040101010101" pitchFamily="2" charset="-122"/>
                <a:ea typeface="华文楷体" panose="02010600040101010101" pitchFamily="2" charset="-122"/>
              </a:rPr>
              <a:t>n</a:t>
            </a:r>
            <a:r>
              <a:rPr lang="zh-CN" altLang="en-US" sz="2000" b="1">
                <a:latin typeface="华文楷体" panose="02010600040101010101" pitchFamily="2" charset="-122"/>
                <a:ea typeface="华文楷体" panose="02010600040101010101" pitchFamily="2" charset="-122"/>
              </a:rPr>
              <a:t>＜</a:t>
            </a:r>
            <a:r>
              <a:rPr lang="en-US" altLang="zh-CN" sz="2000" b="1">
                <a:latin typeface="华文楷体" panose="02010600040101010101" pitchFamily="2" charset="-122"/>
                <a:ea typeface="华文楷体" panose="02010600040101010101" pitchFamily="2" charset="-122"/>
              </a:rPr>
              <a:t>X≤0</a:t>
            </a:r>
            <a:endParaRPr lang="en-US" altLang="zh-CN" sz="2000" b="1">
              <a:latin typeface="华文楷体" panose="02010600040101010101" pitchFamily="2" charset="-122"/>
              <a:ea typeface="华文楷体" panose="02010600040101010101" pitchFamily="2" charset="-122"/>
            </a:endParaRPr>
          </a:p>
          <a:p>
            <a:pPr algn="just"/>
            <a:endParaRPr lang="en-US" altLang="zh-CN" sz="2000" b="1">
              <a:latin typeface="华文楷体" panose="02010600040101010101" pitchFamily="2" charset="-122"/>
              <a:ea typeface="华文楷体" panose="02010600040101010101" pitchFamily="2" charset="-122"/>
            </a:endParaRPr>
          </a:p>
          <a:p>
            <a:pPr algn="l"/>
            <a:endParaRPr lang="en-US" altLang="zh-CN" sz="2000" b="1">
              <a:latin typeface="华文楷体" panose="02010600040101010101" pitchFamily="2" charset="-122"/>
              <a:ea typeface="华文楷体" panose="02010600040101010101" pitchFamily="2" charset="-122"/>
            </a:endParaRPr>
          </a:p>
        </p:txBody>
      </p:sp>
      <p:sp>
        <p:nvSpPr>
          <p:cNvPr id="24581" name="AutoShape 5"/>
          <p:cNvSpPr/>
          <p:nvPr/>
        </p:nvSpPr>
        <p:spPr bwMode="auto">
          <a:xfrm>
            <a:off x="5076825" y="2492375"/>
            <a:ext cx="71438" cy="503238"/>
          </a:xfrm>
          <a:prstGeom prst="leftBrace">
            <a:avLst>
              <a:gd name="adj1" fmla="val 58703"/>
              <a:gd name="adj2" fmla="val 50000"/>
            </a:avLst>
          </a:prstGeom>
          <a:noFill/>
          <a:ln w="28575">
            <a:solidFill>
              <a:schemeClr val="tx1"/>
            </a:solidFill>
            <a:rou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574675" y="873125"/>
            <a:ext cx="8001000" cy="647700"/>
          </a:xfrm>
        </p:spPr>
        <p:txBody>
          <a:bodyPr>
            <a:normAutofit fontScale="90000"/>
          </a:bodyPr>
          <a:lstStyle/>
          <a:p>
            <a:pPr eaLnBrk="1" hangingPunct="1"/>
            <a:r>
              <a:rPr lang="zh-CN" altLang="en-US" b="1" dirty="0" smtClean="0"/>
              <a:t>（</a:t>
            </a:r>
            <a:r>
              <a:rPr lang="en-US" altLang="zh-CN" b="1" dirty="0" smtClean="0"/>
              <a:t>3</a:t>
            </a:r>
            <a:r>
              <a:rPr lang="zh-CN" altLang="en-US" b="1" dirty="0" smtClean="0"/>
              <a:t>）</a:t>
            </a:r>
            <a:r>
              <a:rPr lang="en-US" altLang="zh-CN" b="1" dirty="0" smtClean="0"/>
              <a:t> </a:t>
            </a:r>
            <a:r>
              <a:rPr lang="zh-CN" altLang="en-US" b="1" dirty="0" smtClean="0"/>
              <a:t>补码运算规则</a:t>
            </a:r>
            <a:endParaRPr lang="zh-CN" altLang="en-US" b="1" dirty="0" smtClean="0"/>
          </a:p>
        </p:txBody>
      </p:sp>
      <p:sp>
        <p:nvSpPr>
          <p:cNvPr id="155651" name="Rectangle 3"/>
          <p:cNvSpPr>
            <a:spLocks noGrp="1" noChangeArrowheads="1"/>
          </p:cNvSpPr>
          <p:nvPr>
            <p:ph type="body" idx="1"/>
          </p:nvPr>
        </p:nvSpPr>
        <p:spPr>
          <a:xfrm>
            <a:off x="683568" y="1628800"/>
            <a:ext cx="8305800" cy="4687887"/>
          </a:xfrm>
        </p:spPr>
        <p:txBody>
          <a:bodyPr/>
          <a:lstStyle/>
          <a:p>
            <a:pPr marL="609600" indent="-609600" eaLnBrk="1" hangingPunct="1">
              <a:lnSpc>
                <a:spcPct val="80000"/>
              </a:lnSpc>
              <a:buFont typeface="Wingdings" panose="05000000000000000000" pitchFamily="2" charset="2"/>
              <a:buNone/>
            </a:pPr>
            <a:r>
              <a:rPr lang="zh-CN" altLang="en-US" sz="3400" b="1" dirty="0" smtClean="0">
                <a:solidFill>
                  <a:schemeClr val="tx2"/>
                </a:solidFill>
              </a:rPr>
              <a:t>补码加减法</a:t>
            </a:r>
            <a:r>
              <a:rPr lang="en-US" altLang="zh-CN" sz="3400" b="1" dirty="0" smtClean="0">
                <a:solidFill>
                  <a:schemeClr val="tx2"/>
                </a:solidFill>
              </a:rPr>
              <a:t>:</a:t>
            </a:r>
            <a:endParaRPr lang="en-US" altLang="zh-CN" sz="3400" b="1" dirty="0" smtClean="0">
              <a:solidFill>
                <a:schemeClr val="tx2"/>
              </a:solidFill>
            </a:endParaRPr>
          </a:p>
          <a:p>
            <a:pPr marL="609600" indent="-609600" eaLnBrk="1" hangingPunct="1">
              <a:lnSpc>
                <a:spcPct val="80000"/>
              </a:lnSpc>
            </a:pPr>
            <a:r>
              <a:rPr lang="zh-CN" altLang="en-US" b="1" dirty="0" smtClean="0"/>
              <a:t>补码的一个重要特点是它可以直接进行加减法运算，并且计算简单，因此计算机中基本采用补码加减法。</a:t>
            </a:r>
            <a:endParaRPr lang="zh-CN" altLang="en-US" b="1" dirty="0" smtClean="0"/>
          </a:p>
          <a:p>
            <a:pPr marL="609600" indent="-609600" eaLnBrk="1" hangingPunct="1">
              <a:lnSpc>
                <a:spcPct val="80000"/>
              </a:lnSpc>
            </a:pPr>
            <a:r>
              <a:rPr lang="zh-CN" altLang="en-US" b="1" dirty="0" smtClean="0"/>
              <a:t>运算规则：</a:t>
            </a:r>
            <a:endParaRPr lang="zh-CN" altLang="en-US" b="1" dirty="0" smtClean="0"/>
          </a:p>
          <a:p>
            <a:pPr marL="609600" indent="-609600" eaLnBrk="1" hangingPunct="1">
              <a:lnSpc>
                <a:spcPct val="80000"/>
              </a:lnSpc>
              <a:buFont typeface="Wingdings" panose="05000000000000000000" pitchFamily="2" charset="2"/>
              <a:buNone/>
            </a:pPr>
            <a:r>
              <a:rPr lang="zh-CN" altLang="en-US" sz="2600" b="1" dirty="0" smtClean="0"/>
              <a:t>（</a:t>
            </a:r>
            <a:r>
              <a:rPr lang="en-US" altLang="zh-CN" sz="2600" b="1" dirty="0" smtClean="0">
                <a:solidFill>
                  <a:schemeClr val="tx2"/>
                </a:solidFill>
              </a:rPr>
              <a:t>1</a:t>
            </a:r>
            <a:r>
              <a:rPr lang="zh-CN" altLang="en-US" sz="2600" b="1" dirty="0" smtClean="0">
                <a:solidFill>
                  <a:schemeClr val="tx2"/>
                </a:solidFill>
              </a:rPr>
              <a:t>）参与运算的操作数用补码表示，符号位作为数的一部分直接参与运算，所得即为补码表示的运算结果。</a:t>
            </a:r>
            <a:endParaRPr lang="zh-CN" altLang="en-US" sz="2600" b="1" dirty="0" smtClean="0">
              <a:solidFill>
                <a:schemeClr val="tx2"/>
              </a:solidFill>
            </a:endParaRPr>
          </a:p>
          <a:p>
            <a:pPr marL="609600" indent="-609600" eaLnBrk="1" hangingPunct="1">
              <a:lnSpc>
                <a:spcPct val="80000"/>
              </a:lnSpc>
              <a:buFont typeface="Wingdings" panose="05000000000000000000" pitchFamily="2" charset="2"/>
              <a:buNone/>
            </a:pPr>
            <a:r>
              <a:rPr lang="zh-CN" altLang="en-US" sz="2600" b="1" dirty="0" smtClean="0">
                <a:solidFill>
                  <a:schemeClr val="tx2"/>
                </a:solidFill>
              </a:rPr>
              <a:t>（</a:t>
            </a:r>
            <a:r>
              <a:rPr lang="en-US" altLang="zh-CN" sz="2600" b="1" dirty="0" smtClean="0">
                <a:solidFill>
                  <a:schemeClr val="tx2"/>
                </a:solidFill>
              </a:rPr>
              <a:t>2</a:t>
            </a:r>
            <a:r>
              <a:rPr lang="zh-CN" altLang="en-US" sz="2600" b="1" dirty="0" smtClean="0">
                <a:solidFill>
                  <a:schemeClr val="tx2"/>
                </a:solidFill>
              </a:rPr>
              <a:t>）若操作码为加，则两数直接相加；</a:t>
            </a:r>
            <a:endParaRPr lang="zh-CN" altLang="en-US" sz="2600" b="1" dirty="0" smtClean="0">
              <a:solidFill>
                <a:schemeClr val="tx2"/>
              </a:solidFill>
            </a:endParaRPr>
          </a:p>
          <a:p>
            <a:pPr marL="609600" indent="-609600" eaLnBrk="1" hangingPunct="1">
              <a:lnSpc>
                <a:spcPct val="80000"/>
              </a:lnSpc>
              <a:buFont typeface="Wingdings" panose="05000000000000000000" pitchFamily="2" charset="2"/>
              <a:buNone/>
            </a:pPr>
            <a:r>
              <a:rPr lang="zh-CN" altLang="en-US" sz="2600" b="1" dirty="0" smtClean="0">
                <a:solidFill>
                  <a:schemeClr val="tx2"/>
                </a:solidFill>
              </a:rPr>
              <a:t>（</a:t>
            </a:r>
            <a:r>
              <a:rPr lang="en-US" altLang="zh-CN" sz="2600" b="1" dirty="0" smtClean="0">
                <a:solidFill>
                  <a:schemeClr val="tx2"/>
                </a:solidFill>
              </a:rPr>
              <a:t>3</a:t>
            </a:r>
            <a:r>
              <a:rPr lang="zh-CN" altLang="en-US" sz="2600" b="1" dirty="0" smtClean="0">
                <a:solidFill>
                  <a:schemeClr val="tx2"/>
                </a:solidFill>
              </a:rPr>
              <a:t>）若操作码为减，则将减数</a:t>
            </a:r>
            <a:r>
              <a:rPr lang="zh-CN" altLang="en-US" sz="2600" b="1" dirty="0" smtClean="0">
                <a:solidFill>
                  <a:srgbClr val="FF0000"/>
                </a:solidFill>
              </a:rPr>
              <a:t>变补</a:t>
            </a:r>
            <a:r>
              <a:rPr lang="zh-CN" altLang="en-US" sz="2600" b="1" dirty="0" smtClean="0">
                <a:solidFill>
                  <a:schemeClr val="tx2"/>
                </a:solidFill>
              </a:rPr>
              <a:t>后再与被减数相加。</a:t>
            </a:r>
            <a:endParaRPr lang="zh-CN" altLang="en-US" sz="2600" b="1" dirty="0" smtClean="0">
              <a:solidFill>
                <a:schemeClr val="tx2"/>
              </a:solidFill>
            </a:endParaRPr>
          </a:p>
        </p:txBody>
      </p:sp>
    </p:spTree>
    <p:custDataLst>
      <p:tags r:id="rId1"/>
    </p:custDataLst>
  </p:cSld>
  <p:clrMapOvr>
    <a:masterClrMapping/>
  </p:clrMapOvr>
  <p:timing>
    <p:tnLst>
      <p:par>
        <p:cTn id="1" dur="indefinite" restart="never" nodeType="tmRoot"/>
      </p:par>
    </p:tnLst>
    <p:bldLst>
      <p:bldP spid="155650" grpId="0" autoUpdateAnimBg="0"/>
      <p:bldP spid="155651"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574675" y="873125"/>
            <a:ext cx="8001000" cy="647700"/>
          </a:xfrm>
        </p:spPr>
        <p:txBody>
          <a:bodyPr>
            <a:normAutofit fontScale="90000"/>
          </a:bodyPr>
          <a:lstStyle/>
          <a:p>
            <a:pPr eaLnBrk="1" hangingPunct="1"/>
            <a:r>
              <a:rPr lang="zh-CN" altLang="en-US" b="1" smtClean="0"/>
              <a:t>定点加减运算</a:t>
            </a:r>
            <a:endParaRPr lang="zh-CN" altLang="en-US" b="1" smtClean="0"/>
          </a:p>
        </p:txBody>
      </p:sp>
      <p:sp>
        <p:nvSpPr>
          <p:cNvPr id="161795" name="Rectangle 3"/>
          <p:cNvSpPr>
            <a:spLocks noGrp="1" noChangeArrowheads="1"/>
          </p:cNvSpPr>
          <p:nvPr>
            <p:ph type="body" idx="1"/>
          </p:nvPr>
        </p:nvSpPr>
        <p:spPr>
          <a:xfrm>
            <a:off x="912813" y="1905000"/>
            <a:ext cx="8231187" cy="4953000"/>
          </a:xfrm>
        </p:spPr>
        <p:txBody>
          <a:bodyPr/>
          <a:lstStyle/>
          <a:p>
            <a:pPr eaLnBrk="1" hangingPunct="1">
              <a:lnSpc>
                <a:spcPct val="90000"/>
              </a:lnSpc>
            </a:pPr>
            <a:r>
              <a:rPr lang="zh-CN" altLang="en-US" sz="2600" b="1" smtClean="0">
                <a:solidFill>
                  <a:schemeClr val="folHlink"/>
                </a:solidFill>
              </a:rPr>
              <a:t>计算公式</a:t>
            </a:r>
            <a:endParaRPr lang="zh-CN" altLang="en-US" sz="1700" b="1" smtClean="0">
              <a:solidFill>
                <a:schemeClr val="folHlink"/>
              </a:solidFill>
            </a:endParaRPr>
          </a:p>
          <a:p>
            <a:pPr eaLnBrk="1" hangingPunct="1">
              <a:lnSpc>
                <a:spcPct val="90000"/>
              </a:lnSpc>
              <a:buFont typeface="Wingdings" panose="05000000000000000000" pitchFamily="2" charset="2"/>
              <a:buNone/>
            </a:pPr>
            <a:r>
              <a:rPr lang="zh-CN" altLang="en-US" sz="2600" b="1" smtClean="0"/>
              <a:t> </a:t>
            </a:r>
            <a:r>
              <a:rPr lang="en-US" altLang="zh-CN" sz="2600" b="1" smtClean="0"/>
              <a:t>[X+Y]</a:t>
            </a:r>
            <a:r>
              <a:rPr lang="zh-CN" altLang="en-US" sz="2600" b="1" baseline="-30000" smtClean="0"/>
              <a:t>补</a:t>
            </a:r>
            <a:r>
              <a:rPr lang="en-US" altLang="zh-CN" sz="2600" b="1" smtClean="0"/>
              <a:t>=[X]</a:t>
            </a:r>
            <a:r>
              <a:rPr lang="zh-CN" altLang="en-US" sz="2600" b="1" baseline="-30000" smtClean="0"/>
              <a:t>补</a:t>
            </a:r>
            <a:r>
              <a:rPr lang="en-US" altLang="zh-CN" sz="2600" b="1" smtClean="0"/>
              <a:t>+[Y]</a:t>
            </a:r>
            <a:r>
              <a:rPr lang="zh-CN" altLang="en-US" sz="2600" b="1" baseline="-30000" smtClean="0"/>
              <a:t>补</a:t>
            </a:r>
            <a:endParaRPr lang="zh-CN" altLang="en-US" sz="2600" b="1" smtClean="0"/>
          </a:p>
          <a:p>
            <a:pPr eaLnBrk="1" hangingPunct="1">
              <a:lnSpc>
                <a:spcPct val="90000"/>
              </a:lnSpc>
              <a:buFont typeface="Wingdings" panose="05000000000000000000" pitchFamily="2" charset="2"/>
              <a:buNone/>
            </a:pPr>
            <a:r>
              <a:rPr lang="zh-CN" altLang="en-US" sz="2600" b="1" smtClean="0"/>
              <a:t> </a:t>
            </a:r>
            <a:r>
              <a:rPr lang="en-US" altLang="zh-CN" sz="2600" b="1" smtClean="0"/>
              <a:t>[X-Y]</a:t>
            </a:r>
            <a:r>
              <a:rPr lang="zh-CN" altLang="en-US" sz="2600" b="1" baseline="-30000" smtClean="0"/>
              <a:t>补</a:t>
            </a:r>
            <a:r>
              <a:rPr lang="en-US" altLang="zh-CN" sz="2600" b="1" smtClean="0"/>
              <a:t>=[X]</a:t>
            </a:r>
            <a:r>
              <a:rPr lang="zh-CN" altLang="en-US" sz="2600" b="1" baseline="-30000" smtClean="0"/>
              <a:t>补</a:t>
            </a:r>
            <a:r>
              <a:rPr lang="en-US" altLang="zh-CN" sz="2600" b="1" smtClean="0"/>
              <a:t>+[-Y]</a:t>
            </a:r>
            <a:r>
              <a:rPr lang="zh-CN" altLang="en-US" sz="2600" b="1" baseline="-30000" smtClean="0"/>
              <a:t>补</a:t>
            </a:r>
            <a:endParaRPr lang="zh-CN" altLang="en-US" sz="2600" b="1" smtClean="0"/>
          </a:p>
          <a:p>
            <a:pPr eaLnBrk="1" hangingPunct="1">
              <a:lnSpc>
                <a:spcPct val="90000"/>
              </a:lnSpc>
            </a:pPr>
            <a:r>
              <a:rPr lang="zh-CN" altLang="en-US" sz="2600" b="1" smtClean="0">
                <a:solidFill>
                  <a:schemeClr val="folHlink"/>
                </a:solidFill>
              </a:rPr>
              <a:t>例</a:t>
            </a:r>
            <a:r>
              <a:rPr lang="en-US" altLang="zh-CN" sz="2600" b="1" smtClean="0">
                <a:solidFill>
                  <a:schemeClr val="folHlink"/>
                </a:solidFill>
              </a:rPr>
              <a:t>1</a:t>
            </a:r>
            <a:endParaRPr lang="en-US" altLang="zh-CN" sz="2600" b="1" smtClean="0">
              <a:solidFill>
                <a:schemeClr val="folHlink"/>
              </a:solidFill>
            </a:endParaRPr>
          </a:p>
          <a:p>
            <a:pPr eaLnBrk="1" hangingPunct="1">
              <a:lnSpc>
                <a:spcPct val="90000"/>
              </a:lnSpc>
              <a:buFont typeface="Wingdings" panose="05000000000000000000" pitchFamily="2" charset="2"/>
              <a:buNone/>
            </a:pPr>
            <a:r>
              <a:rPr lang="zh-CN" altLang="en-US" sz="2100" b="1" smtClean="0">
                <a:solidFill>
                  <a:schemeClr val="folHlink"/>
                </a:solidFill>
              </a:rPr>
              <a:t>已知</a:t>
            </a:r>
            <a:r>
              <a:rPr lang="en-US" altLang="zh-CN" sz="2100" b="1" smtClean="0">
                <a:solidFill>
                  <a:schemeClr val="folHlink"/>
                </a:solidFill>
              </a:rPr>
              <a:t>X=9</a:t>
            </a:r>
            <a:r>
              <a:rPr lang="zh-CN" altLang="en-US" sz="2100" b="1" smtClean="0">
                <a:solidFill>
                  <a:schemeClr val="folHlink"/>
                </a:solidFill>
              </a:rPr>
              <a:t>，</a:t>
            </a:r>
            <a:r>
              <a:rPr lang="en-US" altLang="zh-CN" sz="2100" b="1" smtClean="0">
                <a:solidFill>
                  <a:schemeClr val="folHlink"/>
                </a:solidFill>
              </a:rPr>
              <a:t>Y=3</a:t>
            </a:r>
            <a:r>
              <a:rPr lang="zh-CN" altLang="en-US" sz="2100" b="1" smtClean="0">
                <a:solidFill>
                  <a:schemeClr val="folHlink"/>
                </a:solidFill>
              </a:rPr>
              <a:t>，求</a:t>
            </a:r>
            <a:r>
              <a:rPr lang="en-US" altLang="zh-CN" sz="2100" b="1" smtClean="0">
                <a:solidFill>
                  <a:schemeClr val="folHlink"/>
                </a:solidFill>
              </a:rPr>
              <a:t>[X+Y]</a:t>
            </a:r>
            <a:r>
              <a:rPr lang="zh-CN" altLang="en-US" sz="2100" b="1" baseline="-30000" smtClean="0">
                <a:solidFill>
                  <a:schemeClr val="folHlink"/>
                </a:solidFill>
              </a:rPr>
              <a:t>补</a:t>
            </a:r>
            <a:r>
              <a:rPr lang="zh-CN" altLang="en-US" sz="2100" b="1" smtClean="0">
                <a:solidFill>
                  <a:schemeClr val="folHlink"/>
                </a:solidFill>
              </a:rPr>
              <a:t>， </a:t>
            </a:r>
            <a:r>
              <a:rPr lang="en-US" altLang="zh-CN" sz="2100" b="1" smtClean="0">
                <a:solidFill>
                  <a:schemeClr val="folHlink"/>
                </a:solidFill>
              </a:rPr>
              <a:t>[X-Y]</a:t>
            </a:r>
            <a:r>
              <a:rPr lang="zh-CN" altLang="en-US" sz="2100" b="1" baseline="-30000" smtClean="0">
                <a:solidFill>
                  <a:schemeClr val="folHlink"/>
                </a:solidFill>
              </a:rPr>
              <a:t>补</a:t>
            </a:r>
            <a:r>
              <a:rPr lang="zh-CN" altLang="en-US" sz="2100" b="1" smtClean="0">
                <a:solidFill>
                  <a:schemeClr val="folHlink"/>
                </a:solidFill>
              </a:rPr>
              <a:t>， </a:t>
            </a:r>
            <a:r>
              <a:rPr lang="en-US" altLang="zh-CN" sz="2100" b="1" smtClean="0">
                <a:solidFill>
                  <a:schemeClr val="folHlink"/>
                </a:solidFill>
              </a:rPr>
              <a:t>[Y-X]</a:t>
            </a:r>
            <a:r>
              <a:rPr lang="zh-CN" altLang="en-US" sz="2100" b="1" baseline="-30000" smtClean="0">
                <a:solidFill>
                  <a:schemeClr val="folHlink"/>
                </a:solidFill>
              </a:rPr>
              <a:t>补</a:t>
            </a:r>
            <a:r>
              <a:rPr lang="zh-CN" altLang="en-US" sz="2100" b="1" smtClean="0">
                <a:solidFill>
                  <a:schemeClr val="folHlink"/>
                </a:solidFill>
              </a:rPr>
              <a:t>。</a:t>
            </a:r>
            <a:endParaRPr lang="zh-CN" altLang="en-US" sz="2100" b="1" smtClean="0">
              <a:solidFill>
                <a:schemeClr val="folHlink"/>
              </a:solidFill>
            </a:endParaRPr>
          </a:p>
          <a:p>
            <a:pPr eaLnBrk="1" hangingPunct="1">
              <a:lnSpc>
                <a:spcPct val="90000"/>
              </a:lnSpc>
              <a:buFont typeface="Wingdings" panose="05000000000000000000" pitchFamily="2" charset="2"/>
              <a:buNone/>
            </a:pPr>
            <a:r>
              <a:rPr lang="zh-CN" altLang="en-US" sz="2600" b="1" smtClean="0"/>
              <a:t>解： </a:t>
            </a:r>
            <a:r>
              <a:rPr lang="en-US" altLang="zh-CN" sz="2600" b="1" smtClean="0"/>
              <a:t>[X+Y]</a:t>
            </a:r>
            <a:r>
              <a:rPr lang="zh-CN" altLang="en-US" sz="2600" b="1" baseline="-30000" smtClean="0"/>
              <a:t>补</a:t>
            </a:r>
            <a:r>
              <a:rPr lang="en-US" altLang="zh-CN" sz="2600" b="1" smtClean="0"/>
              <a:t>= [X]</a:t>
            </a:r>
            <a:r>
              <a:rPr lang="zh-CN" altLang="en-US" sz="2600" b="1" baseline="-30000" smtClean="0"/>
              <a:t>补</a:t>
            </a:r>
            <a:r>
              <a:rPr lang="en-US" altLang="zh-CN" sz="2600" b="1" smtClean="0"/>
              <a:t>+[Y]</a:t>
            </a:r>
            <a:r>
              <a:rPr lang="zh-CN" altLang="en-US" sz="2600" b="1" baseline="-30000" smtClean="0"/>
              <a:t>补</a:t>
            </a:r>
            <a:r>
              <a:rPr lang="en-US" altLang="zh-CN" sz="2600" b="1" smtClean="0"/>
              <a:t>=01001+00011=01100</a:t>
            </a:r>
            <a:endParaRPr lang="en-US" altLang="zh-CN" sz="2600" b="1" smtClean="0"/>
          </a:p>
          <a:p>
            <a:pPr eaLnBrk="1" hangingPunct="1">
              <a:lnSpc>
                <a:spcPct val="90000"/>
              </a:lnSpc>
              <a:buFont typeface="Wingdings" panose="05000000000000000000" pitchFamily="2" charset="2"/>
              <a:buNone/>
            </a:pPr>
            <a:r>
              <a:rPr lang="en-US" altLang="zh-CN" sz="2600" b="1" smtClean="0"/>
              <a:t>      [X-Y]</a:t>
            </a:r>
            <a:r>
              <a:rPr lang="zh-CN" altLang="en-US" sz="2600" b="1" baseline="-30000" smtClean="0"/>
              <a:t>补</a:t>
            </a:r>
            <a:r>
              <a:rPr lang="en-US" altLang="zh-CN" sz="2600" b="1" smtClean="0"/>
              <a:t>=[X]</a:t>
            </a:r>
            <a:r>
              <a:rPr lang="zh-CN" altLang="en-US" sz="2600" b="1" baseline="-30000" smtClean="0"/>
              <a:t>补</a:t>
            </a:r>
            <a:r>
              <a:rPr lang="en-US" altLang="zh-CN" sz="2600" b="1" smtClean="0"/>
              <a:t>+[-Y]</a:t>
            </a:r>
            <a:r>
              <a:rPr lang="zh-CN" altLang="en-US" sz="2600" b="1" baseline="-30000" smtClean="0"/>
              <a:t>补</a:t>
            </a:r>
            <a:r>
              <a:rPr lang="en-US" altLang="zh-CN" sz="2600" b="1" smtClean="0"/>
              <a:t>=01001+11101=</a:t>
            </a:r>
            <a:r>
              <a:rPr lang="en-US" altLang="zh-CN" sz="2600" b="1" smtClean="0">
                <a:solidFill>
                  <a:srgbClr val="FF0701"/>
                </a:solidFill>
              </a:rPr>
              <a:t>1</a:t>
            </a:r>
            <a:r>
              <a:rPr lang="en-US" altLang="zh-CN" sz="2600" b="1" smtClean="0"/>
              <a:t>00110</a:t>
            </a:r>
            <a:endParaRPr lang="en-US" altLang="zh-CN" sz="2600" b="1" smtClean="0"/>
          </a:p>
          <a:p>
            <a:pPr eaLnBrk="1" hangingPunct="1">
              <a:lnSpc>
                <a:spcPct val="90000"/>
              </a:lnSpc>
              <a:buFont typeface="Wingdings" panose="05000000000000000000" pitchFamily="2" charset="2"/>
              <a:buNone/>
            </a:pPr>
            <a:r>
              <a:rPr lang="en-US" altLang="zh-CN" sz="2600" b="1" smtClean="0"/>
              <a:t>      [Y-X]</a:t>
            </a:r>
            <a:r>
              <a:rPr lang="zh-CN" altLang="en-US" sz="2600" b="1" baseline="-30000" smtClean="0"/>
              <a:t>补</a:t>
            </a:r>
            <a:r>
              <a:rPr lang="en-US" altLang="zh-CN" sz="2600" b="1" smtClean="0"/>
              <a:t>=[Y]</a:t>
            </a:r>
            <a:r>
              <a:rPr lang="zh-CN" altLang="en-US" sz="2600" b="1" baseline="-30000" smtClean="0"/>
              <a:t>补</a:t>
            </a:r>
            <a:r>
              <a:rPr lang="en-US" altLang="zh-CN" sz="2600" b="1" smtClean="0"/>
              <a:t>+[-X]</a:t>
            </a:r>
            <a:r>
              <a:rPr lang="zh-CN" altLang="en-US" sz="2600" b="1" baseline="-30000" smtClean="0"/>
              <a:t>补</a:t>
            </a:r>
            <a:r>
              <a:rPr lang="en-US" altLang="zh-CN" sz="2600" b="1" smtClean="0"/>
              <a:t>=00011+10111=11010</a:t>
            </a:r>
            <a:endParaRPr lang="en-US" altLang="zh-CN" sz="1300" b="1" smtClean="0">
              <a:solidFill>
                <a:schemeClr val="folHlink"/>
              </a:solidFill>
            </a:endParaRPr>
          </a:p>
        </p:txBody>
      </p:sp>
    </p:spTree>
  </p:cSld>
  <p:clrMapOvr>
    <a:masterClrMapping/>
  </p:clrMapOvr>
  <p:timing>
    <p:tnLst>
      <p:par>
        <p:cTn id="1" dur="indefinite" restart="never" nodeType="tmRoot"/>
      </p:par>
    </p:tnLst>
    <p:bldLst>
      <p:bldP spid="161795" grpId="0"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p:cNvSpPr>
            <a:spLocks noGrp="1"/>
          </p:cNvSpPr>
          <p:nvPr>
            <p:ph type="sldNum" sz="quarter" idx="10"/>
          </p:nvPr>
        </p:nvSpPr>
        <p:spPr/>
        <p:txBody>
          <a:bodyPr/>
          <a:lstStyle/>
          <a:p>
            <a:r>
              <a:rPr lang="en-US" altLang="zh-CN"/>
              <a:t>2-</a:t>
            </a:r>
            <a:fld id="{267D012F-0BBB-43B4-9791-03D4AE87DAA3}" type="slidenum">
              <a:rPr lang="en-US" altLang="zh-CN"/>
            </a:fld>
            <a:endParaRPr lang="en-US" altLang="zh-CN"/>
          </a:p>
        </p:txBody>
      </p:sp>
      <p:sp>
        <p:nvSpPr>
          <p:cNvPr id="36866" name="Rectangle 2"/>
          <p:cNvSpPr>
            <a:spLocks noGrp="1" noChangeArrowheads="1"/>
          </p:cNvSpPr>
          <p:nvPr>
            <p:ph type="title"/>
          </p:nvPr>
        </p:nvSpPr>
        <p:spPr>
          <a:xfrm>
            <a:off x="457200" y="44624"/>
            <a:ext cx="8229600" cy="1143000"/>
          </a:xfrm>
        </p:spPr>
        <p:txBody>
          <a:bodyPr>
            <a:normAutofit/>
          </a:bodyPr>
          <a:lstStyle/>
          <a:p>
            <a:r>
              <a:rPr lang="zh-CN" altLang="en-US" dirty="0" smtClean="0">
                <a:ea typeface="宋体" panose="02010600030101010101" pitchFamily="2" charset="-122"/>
              </a:rPr>
              <a:t>计算机是采用二进制的数字系统</a:t>
            </a:r>
            <a:endParaRPr lang="en-US" altLang="zh-CN" dirty="0">
              <a:ea typeface="宋体" panose="02010600030101010101" pitchFamily="2" charset="-122"/>
            </a:endParaRPr>
          </a:p>
        </p:txBody>
      </p:sp>
      <p:sp>
        <p:nvSpPr>
          <p:cNvPr id="36867" name="Rectangle 3"/>
          <p:cNvSpPr>
            <a:spLocks noGrp="1" noChangeArrowheads="1"/>
          </p:cNvSpPr>
          <p:nvPr>
            <p:ph type="body" idx="1"/>
          </p:nvPr>
        </p:nvSpPr>
        <p:spPr>
          <a:xfrm>
            <a:off x="246063" y="3356992"/>
            <a:ext cx="8288337" cy="2971800"/>
          </a:xfrm>
        </p:spPr>
        <p:txBody>
          <a:bodyPr>
            <a:normAutofit lnSpcReduction="10000"/>
          </a:bodyPr>
          <a:lstStyle/>
          <a:p>
            <a:r>
              <a:rPr lang="zh-CN" altLang="en-US" dirty="0" smtClean="0">
                <a:ea typeface="宋体" panose="02010600030101010101" pitchFamily="2" charset="-122"/>
              </a:rPr>
              <a:t>二进制系统最基本的信息单元：位 </a:t>
            </a:r>
            <a:r>
              <a:rPr lang="en-US" altLang="zh-CN" i="1" dirty="0" smtClean="0">
                <a:solidFill>
                  <a:schemeClr val="accent2"/>
                </a:solidFill>
                <a:ea typeface="宋体" panose="02010600030101010101" pitchFamily="2" charset="-122"/>
              </a:rPr>
              <a:t>bit</a:t>
            </a:r>
            <a:r>
              <a:rPr lang="en-US" altLang="zh-CN" dirty="0" smtClean="0">
                <a:ea typeface="宋体" panose="02010600030101010101" pitchFamily="2" charset="-122"/>
              </a:rPr>
              <a:t>. </a:t>
            </a:r>
            <a:r>
              <a:rPr lang="zh-CN" altLang="en-US" dirty="0" smtClean="0">
                <a:ea typeface="宋体" panose="02010600030101010101" pitchFamily="2" charset="-122"/>
              </a:rPr>
              <a:t>（比特</a:t>
            </a:r>
            <a:r>
              <a:rPr lang="en-US" altLang="zh-CN" dirty="0" smtClean="0">
                <a:ea typeface="宋体" panose="02010600030101010101" pitchFamily="2" charset="-122"/>
              </a:rPr>
              <a:t>/</a:t>
            </a:r>
            <a:r>
              <a:rPr lang="zh-CN" altLang="en-US" dirty="0" smtClean="0">
                <a:ea typeface="宋体" panose="02010600030101010101" pitchFamily="2" charset="-122"/>
              </a:rPr>
              <a:t>位）</a:t>
            </a:r>
            <a:endParaRPr lang="en-US" altLang="zh-CN" dirty="0">
              <a:ea typeface="宋体" panose="02010600030101010101" pitchFamily="2" charset="-122"/>
            </a:endParaRPr>
          </a:p>
          <a:p>
            <a:r>
              <a:rPr lang="zh-CN" altLang="en-US" dirty="0" smtClean="0">
                <a:ea typeface="宋体" panose="02010600030101010101" pitchFamily="2" charset="-122"/>
              </a:rPr>
              <a:t>用</a:t>
            </a:r>
            <a:r>
              <a:rPr lang="zh-CN" altLang="en-US" dirty="0" smtClean="0">
                <a:solidFill>
                  <a:srgbClr val="FF0000"/>
                </a:solidFill>
                <a:ea typeface="宋体" panose="02010600030101010101" pitchFamily="2" charset="-122"/>
              </a:rPr>
              <a:t>多个位</a:t>
            </a:r>
            <a:r>
              <a:rPr lang="zh-CN" altLang="en-US" dirty="0" smtClean="0">
                <a:ea typeface="宋体" panose="02010600030101010101" pitchFamily="2" charset="-122"/>
              </a:rPr>
              <a:t>来表示</a:t>
            </a:r>
            <a:r>
              <a:rPr lang="zh-CN" altLang="en-US" dirty="0" smtClean="0">
                <a:solidFill>
                  <a:srgbClr val="FF0000"/>
                </a:solidFill>
                <a:ea typeface="宋体" panose="02010600030101010101" pitchFamily="2" charset="-122"/>
              </a:rPr>
              <a:t>超过两个状态</a:t>
            </a:r>
            <a:r>
              <a:rPr lang="zh-CN" altLang="en-US" dirty="0" smtClean="0">
                <a:ea typeface="宋体" panose="02010600030101010101" pitchFamily="2" charset="-122"/>
              </a:rPr>
              <a:t>的数值。</a:t>
            </a:r>
            <a:endParaRPr lang="en-US" altLang="zh-CN" dirty="0" smtClean="0">
              <a:ea typeface="宋体" panose="02010600030101010101" pitchFamily="2" charset="-122"/>
            </a:endParaRPr>
          </a:p>
          <a:p>
            <a:pPr lvl="1"/>
            <a:r>
              <a:rPr lang="zh-CN" altLang="en-US" dirty="0" smtClean="0">
                <a:ea typeface="宋体" panose="02010600030101010101" pitchFamily="2" charset="-122"/>
              </a:rPr>
              <a:t>两位（</a:t>
            </a:r>
            <a:r>
              <a:rPr lang="en-US" altLang="zh-CN" dirty="0" smtClean="0">
                <a:ea typeface="宋体" panose="02010600030101010101" pitchFamily="2" charset="-122"/>
              </a:rPr>
              <a:t> </a:t>
            </a:r>
            <a:r>
              <a:rPr lang="en-US" altLang="zh-CN" dirty="0" smtClean="0">
                <a:solidFill>
                  <a:srgbClr val="CE0000"/>
                </a:solidFill>
                <a:ea typeface="宋体" panose="02010600030101010101" pitchFamily="2" charset="-122"/>
              </a:rPr>
              <a:t>two</a:t>
            </a:r>
            <a:r>
              <a:rPr lang="en-US" altLang="zh-CN" dirty="0" smtClean="0">
                <a:ea typeface="宋体" panose="02010600030101010101" pitchFamily="2" charset="-122"/>
              </a:rPr>
              <a:t> bits</a:t>
            </a:r>
            <a:r>
              <a:rPr lang="zh-CN" altLang="en-US" dirty="0" smtClean="0">
                <a:ea typeface="宋体" panose="02010600030101010101" pitchFamily="2" charset="-122"/>
              </a:rPr>
              <a:t>）二进制可以表示</a:t>
            </a:r>
            <a:r>
              <a:rPr lang="en-US" altLang="zh-CN" dirty="0" smtClean="0">
                <a:ea typeface="宋体" panose="02010600030101010101" pitchFamily="2" charset="-122"/>
              </a:rPr>
              <a:t>4</a:t>
            </a:r>
            <a:r>
              <a:rPr lang="zh-CN" altLang="en-US" dirty="0" smtClean="0">
                <a:ea typeface="宋体" panose="02010600030101010101" pitchFamily="2" charset="-122"/>
              </a:rPr>
              <a:t>个状态的数值</a:t>
            </a:r>
            <a:r>
              <a:rPr lang="en-US" altLang="zh-CN" dirty="0" smtClean="0">
                <a:ea typeface="宋体" panose="02010600030101010101" pitchFamily="2" charset="-122"/>
              </a:rPr>
              <a:t>:</a:t>
            </a:r>
            <a:br>
              <a:rPr lang="en-US" altLang="zh-CN" dirty="0" smtClean="0">
                <a:ea typeface="宋体" panose="02010600030101010101" pitchFamily="2" charset="-122"/>
              </a:rPr>
            </a:br>
            <a:r>
              <a:rPr lang="en-US" altLang="zh-CN" dirty="0" smtClean="0">
                <a:solidFill>
                  <a:srgbClr val="CE0000"/>
                </a:solidFill>
                <a:ea typeface="宋体" panose="02010600030101010101" pitchFamily="2" charset="-122"/>
              </a:rPr>
              <a:t>00, 01, 10, 11</a:t>
            </a:r>
            <a:endParaRPr lang="en-US" altLang="zh-CN" dirty="0" smtClean="0">
              <a:solidFill>
                <a:srgbClr val="CE0000"/>
              </a:solidFill>
              <a:ea typeface="宋体" panose="02010600030101010101" pitchFamily="2" charset="-122"/>
            </a:endParaRPr>
          </a:p>
          <a:p>
            <a:pPr lvl="1">
              <a:lnSpc>
                <a:spcPct val="120000"/>
              </a:lnSpc>
            </a:pPr>
            <a:r>
              <a:rPr lang="zh-CN" altLang="en-US" dirty="0" smtClean="0">
                <a:ea typeface="宋体" panose="02010600030101010101" pitchFamily="2" charset="-122"/>
              </a:rPr>
              <a:t>三位（</a:t>
            </a:r>
            <a:r>
              <a:rPr lang="en-US" altLang="zh-CN" dirty="0" smtClean="0">
                <a:ea typeface="宋体" panose="02010600030101010101" pitchFamily="2" charset="-122"/>
              </a:rPr>
              <a:t> </a:t>
            </a:r>
            <a:r>
              <a:rPr lang="en-US" altLang="zh-CN" dirty="0" smtClean="0">
                <a:solidFill>
                  <a:srgbClr val="CE0000"/>
                </a:solidFill>
                <a:ea typeface="宋体" panose="02010600030101010101" pitchFamily="2" charset="-122"/>
              </a:rPr>
              <a:t>three</a:t>
            </a:r>
            <a:r>
              <a:rPr lang="en-US" altLang="zh-CN" dirty="0" smtClean="0">
                <a:ea typeface="宋体" panose="02010600030101010101" pitchFamily="2" charset="-122"/>
              </a:rPr>
              <a:t> bits</a:t>
            </a:r>
            <a:r>
              <a:rPr lang="zh-CN" altLang="en-US" dirty="0" smtClean="0">
                <a:ea typeface="宋体" panose="02010600030101010101" pitchFamily="2" charset="-122"/>
              </a:rPr>
              <a:t>）二进制可以表示</a:t>
            </a:r>
            <a:r>
              <a:rPr lang="en-US" altLang="zh-CN" dirty="0" smtClean="0">
                <a:ea typeface="宋体" panose="02010600030101010101" pitchFamily="2" charset="-122"/>
              </a:rPr>
              <a:t>8</a:t>
            </a:r>
            <a:r>
              <a:rPr lang="zh-CN" altLang="en-US" dirty="0" smtClean="0">
                <a:ea typeface="宋体" panose="02010600030101010101" pitchFamily="2" charset="-122"/>
              </a:rPr>
              <a:t>个状态的数值</a:t>
            </a:r>
            <a:r>
              <a:rPr lang="en-US" altLang="zh-CN" dirty="0" smtClean="0">
                <a:ea typeface="宋体" panose="02010600030101010101" pitchFamily="2" charset="-122"/>
              </a:rPr>
              <a:t>:</a:t>
            </a:r>
            <a:br>
              <a:rPr lang="en-US" altLang="zh-CN" dirty="0">
                <a:ea typeface="宋体" panose="02010600030101010101" pitchFamily="2" charset="-122"/>
              </a:rPr>
            </a:br>
            <a:r>
              <a:rPr lang="en-US" altLang="zh-CN" dirty="0">
                <a:solidFill>
                  <a:srgbClr val="CE0000"/>
                </a:solidFill>
                <a:ea typeface="宋体" panose="02010600030101010101" pitchFamily="2" charset="-122"/>
              </a:rPr>
              <a:t>000, 001, 010, 011, 100, 101, 110, </a:t>
            </a:r>
            <a:r>
              <a:rPr lang="en-US" altLang="zh-CN" dirty="0" smtClean="0">
                <a:solidFill>
                  <a:srgbClr val="CE0000"/>
                </a:solidFill>
                <a:ea typeface="宋体" panose="02010600030101010101" pitchFamily="2" charset="-122"/>
              </a:rPr>
              <a:t>111</a:t>
            </a:r>
            <a:endParaRPr lang="en-US" altLang="zh-CN" dirty="0" smtClean="0">
              <a:solidFill>
                <a:srgbClr val="CE0000"/>
              </a:solidFill>
              <a:ea typeface="宋体" panose="02010600030101010101" pitchFamily="2" charset="-122"/>
            </a:endParaRPr>
          </a:p>
          <a:p>
            <a:pPr lvl="1">
              <a:lnSpc>
                <a:spcPct val="110000"/>
              </a:lnSpc>
            </a:pPr>
            <a:r>
              <a:rPr lang="en-US" altLang="zh-CN" i="1" u="sng" dirty="0" smtClean="0">
                <a:solidFill>
                  <a:srgbClr val="CE0000"/>
                </a:solidFill>
                <a:ea typeface="宋体" panose="02010600030101010101" pitchFamily="2" charset="-122"/>
              </a:rPr>
              <a:t>n</a:t>
            </a:r>
            <a:r>
              <a:rPr lang="en-US" altLang="zh-CN" i="1" u="sng" dirty="0" smtClean="0">
                <a:ea typeface="宋体" panose="02010600030101010101" pitchFamily="2" charset="-122"/>
              </a:rPr>
              <a:t> </a:t>
            </a:r>
            <a:r>
              <a:rPr lang="en-US" altLang="zh-CN" i="1" u="sng" dirty="0">
                <a:ea typeface="宋体" panose="02010600030101010101" pitchFamily="2" charset="-122"/>
              </a:rPr>
              <a:t>bits </a:t>
            </a:r>
            <a:r>
              <a:rPr lang="zh-CN" altLang="en-US" i="1" u="sng" dirty="0" smtClean="0">
                <a:ea typeface="宋体" panose="02010600030101010101" pitchFamily="2" charset="-122"/>
              </a:rPr>
              <a:t>可以表示</a:t>
            </a:r>
            <a:r>
              <a:rPr lang="en-US" altLang="zh-CN" i="1" u="sng" dirty="0" smtClean="0">
                <a:solidFill>
                  <a:srgbClr val="CE0000"/>
                </a:solidFill>
                <a:ea typeface="宋体" panose="02010600030101010101" pitchFamily="2" charset="-122"/>
              </a:rPr>
              <a:t>2</a:t>
            </a:r>
            <a:r>
              <a:rPr lang="en-US" altLang="zh-CN" i="1" u="sng" baseline="30000" dirty="0" smtClean="0">
                <a:solidFill>
                  <a:srgbClr val="CE0000"/>
                </a:solidFill>
                <a:ea typeface="宋体" panose="02010600030101010101" pitchFamily="2" charset="-122"/>
              </a:rPr>
              <a:t>n</a:t>
            </a:r>
            <a:r>
              <a:rPr lang="en-US" altLang="zh-CN" i="1" u="sng" dirty="0" smtClean="0">
                <a:ea typeface="宋体" panose="02010600030101010101" pitchFamily="2" charset="-122"/>
              </a:rPr>
              <a:t> </a:t>
            </a:r>
            <a:r>
              <a:rPr lang="zh-CN" altLang="en-US" i="1" u="sng" dirty="0" smtClean="0">
                <a:ea typeface="宋体" panose="02010600030101010101" pitchFamily="2" charset="-122"/>
              </a:rPr>
              <a:t>个状态的数值</a:t>
            </a:r>
            <a:r>
              <a:rPr lang="en-US" altLang="zh-CN" i="1" u="sng" dirty="0" smtClean="0">
                <a:ea typeface="宋体" panose="02010600030101010101" pitchFamily="2" charset="-122"/>
              </a:rPr>
              <a:t>.</a:t>
            </a:r>
            <a:endParaRPr lang="en-US" altLang="zh-CN" i="1" u="sng" dirty="0">
              <a:ea typeface="宋体" panose="02010600030101010101" pitchFamily="2" charset="-122"/>
            </a:endParaRPr>
          </a:p>
        </p:txBody>
      </p:sp>
      <p:sp>
        <p:nvSpPr>
          <p:cNvPr id="36869" name="Text Box 5"/>
          <p:cNvSpPr txBox="1">
            <a:spLocks noChangeArrowheads="1"/>
          </p:cNvSpPr>
          <p:nvPr/>
        </p:nvSpPr>
        <p:spPr bwMode="auto">
          <a:xfrm>
            <a:off x="4589463" y="1052736"/>
            <a:ext cx="3107261" cy="1356269"/>
          </a:xfrm>
          <a:prstGeom prst="rect">
            <a:avLst/>
          </a:prstGeom>
          <a:noFill/>
          <a:ln w="9525">
            <a:noFill/>
            <a:miter lim="800000"/>
          </a:ln>
          <a:effectLst/>
        </p:spPr>
        <p:txBody>
          <a:bodyPr wrap="none">
            <a:spAutoFit/>
          </a:bodyPr>
          <a:lstStyle/>
          <a:p>
            <a:pPr algn="l">
              <a:spcBef>
                <a:spcPct val="20000"/>
              </a:spcBef>
            </a:pPr>
            <a:r>
              <a:rPr lang="zh-CN" altLang="en-US" sz="2800" dirty="0" smtClean="0">
                <a:ea typeface="宋体" panose="02010600030101010101" pitchFamily="2" charset="-122"/>
              </a:rPr>
              <a:t>二进制数字系统</a:t>
            </a:r>
            <a:r>
              <a:rPr lang="en-US" altLang="zh-CN" sz="2800" dirty="0" smtClean="0">
                <a:ea typeface="宋体" panose="02010600030101010101" pitchFamily="2" charset="-122"/>
              </a:rPr>
              <a:t>:</a:t>
            </a:r>
            <a:endParaRPr lang="en-US" altLang="zh-CN" sz="2800" dirty="0" smtClean="0">
              <a:ea typeface="宋体" panose="02010600030101010101" pitchFamily="2" charset="-122"/>
            </a:endParaRPr>
          </a:p>
          <a:p>
            <a:pPr algn="l">
              <a:spcBef>
                <a:spcPct val="20000"/>
              </a:spcBef>
              <a:buFont typeface="Arial" panose="020B0604020202020204" pitchFamily="34" charset="0"/>
              <a:buChar char="•"/>
            </a:pPr>
            <a:r>
              <a:rPr lang="zh-CN" altLang="en-US" sz="2800" dirty="0" smtClean="0">
                <a:ea typeface="宋体" panose="02010600030101010101" pitchFamily="2" charset="-122"/>
              </a:rPr>
              <a:t>   最简单的数字系统</a:t>
            </a:r>
            <a:endParaRPr lang="en-US" altLang="zh-CN" sz="2800" dirty="0" smtClean="0">
              <a:ea typeface="宋体" panose="02010600030101010101" pitchFamily="2" charset="-122"/>
            </a:endParaRPr>
          </a:p>
          <a:p>
            <a:pPr marL="462280" lvl="1" indent="-238125" algn="l">
              <a:spcBef>
                <a:spcPct val="20000"/>
              </a:spcBef>
              <a:buFontTx/>
              <a:buChar char="•"/>
            </a:pPr>
            <a:r>
              <a:rPr lang="en-US" altLang="zh-CN" sz="2800" dirty="0" smtClean="0">
                <a:ea typeface="宋体" panose="02010600030101010101" pitchFamily="2" charset="-122"/>
              </a:rPr>
              <a:t>has </a:t>
            </a:r>
            <a:r>
              <a:rPr lang="en-US" altLang="zh-CN" sz="2800" dirty="0">
                <a:ea typeface="宋体" panose="02010600030101010101" pitchFamily="2" charset="-122"/>
              </a:rPr>
              <a:t>two states: 0 and 1</a:t>
            </a:r>
            <a:endParaRPr lang="en-US" altLang="zh-CN" sz="2800" dirty="0">
              <a:ea typeface="宋体" panose="02010600030101010101" pitchFamily="2" charset="-122"/>
            </a:endParaRPr>
          </a:p>
          <a:p>
            <a:pPr algn="l"/>
            <a:endParaRPr lang="en-US" altLang="zh-CN" sz="2800" dirty="0">
              <a:ea typeface="宋体" panose="02010600030101010101" pitchFamily="2" charset="-122"/>
            </a:endParaRPr>
          </a:p>
        </p:txBody>
      </p:sp>
      <p:sp>
        <p:nvSpPr>
          <p:cNvPr id="36871" name="Text Box 7"/>
          <p:cNvSpPr txBox="1">
            <a:spLocks noChangeArrowheads="1"/>
          </p:cNvSpPr>
          <p:nvPr/>
        </p:nvSpPr>
        <p:spPr bwMode="auto">
          <a:xfrm>
            <a:off x="228600" y="1052736"/>
            <a:ext cx="3039935" cy="1356269"/>
          </a:xfrm>
          <a:prstGeom prst="rect">
            <a:avLst/>
          </a:prstGeom>
          <a:noFill/>
          <a:ln w="9525">
            <a:noFill/>
            <a:miter lim="800000"/>
          </a:ln>
          <a:effectLst/>
        </p:spPr>
        <p:txBody>
          <a:bodyPr wrap="none">
            <a:spAutoFit/>
          </a:bodyPr>
          <a:lstStyle/>
          <a:p>
            <a:pPr algn="l">
              <a:spcBef>
                <a:spcPct val="20000"/>
              </a:spcBef>
            </a:pPr>
            <a:r>
              <a:rPr lang="zh-CN" altLang="en-US" sz="2800" dirty="0" smtClean="0">
                <a:ea typeface="宋体" panose="02010600030101010101" pitchFamily="2" charset="-122"/>
              </a:rPr>
              <a:t>数字系统</a:t>
            </a:r>
            <a:endParaRPr lang="en-US" altLang="zh-CN" sz="2800" dirty="0" smtClean="0">
              <a:ea typeface="宋体" panose="02010600030101010101" pitchFamily="2" charset="-122"/>
            </a:endParaRPr>
          </a:p>
          <a:p>
            <a:pPr marL="462280" lvl="1" indent="-238125" algn="l">
              <a:spcBef>
                <a:spcPct val="20000"/>
              </a:spcBef>
              <a:buFontTx/>
              <a:buChar char="•"/>
            </a:pPr>
            <a:r>
              <a:rPr lang="zh-CN" altLang="en-US" sz="2800" dirty="0" smtClean="0">
                <a:ea typeface="宋体" panose="02010600030101010101" pitchFamily="2" charset="-122"/>
              </a:rPr>
              <a:t>变量具有有限个状态，</a:t>
            </a:r>
            <a:endParaRPr lang="en-US" altLang="zh-CN" sz="2800" dirty="0" smtClean="0">
              <a:ea typeface="宋体" panose="02010600030101010101" pitchFamily="2" charset="-122"/>
            </a:endParaRPr>
          </a:p>
          <a:p>
            <a:pPr marL="462280" lvl="1" indent="-238125" algn="l">
              <a:spcBef>
                <a:spcPct val="20000"/>
              </a:spcBef>
              <a:buFontTx/>
              <a:buChar char="•"/>
            </a:pPr>
            <a:r>
              <a:rPr lang="zh-CN" altLang="en-US" sz="2800" dirty="0" smtClean="0">
                <a:ea typeface="宋体" panose="02010600030101010101" pitchFamily="2" charset="-122"/>
              </a:rPr>
              <a:t>用有限个符号表示</a:t>
            </a:r>
            <a:endParaRPr lang="en-US" altLang="zh-CN" sz="2800" dirty="0">
              <a:ea typeface="宋体" panose="02010600030101010101" pitchFamily="2" charset="-122"/>
            </a:endParaRPr>
          </a:p>
          <a:p>
            <a:pPr algn="l"/>
            <a:endParaRPr lang="en-US" altLang="zh-CN" sz="2800" dirty="0">
              <a:ea typeface="宋体" panose="02010600030101010101" pitchFamily="2" charset="-122"/>
            </a:endParaRPr>
          </a:p>
        </p:txBody>
      </p:sp>
      <p:pic>
        <p:nvPicPr>
          <p:cNvPr id="36873" name="Picture 9" descr="C:\Documents and Settings\Greg Byrd\My Documents\ece206\mh-slides\ch02\ch02-digital.jpg"/>
          <p:cNvPicPr>
            <a:picLocks noChangeAspect="1" noChangeArrowheads="1"/>
          </p:cNvPicPr>
          <p:nvPr/>
        </p:nvPicPr>
        <p:blipFill>
          <a:blip r:embed="rId1" cstate="print"/>
          <a:srcRect/>
          <a:stretch>
            <a:fillRect/>
          </a:stretch>
        </p:blipFill>
        <p:spPr bwMode="auto">
          <a:xfrm>
            <a:off x="228600" y="2348880"/>
            <a:ext cx="8662988" cy="974725"/>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66738" y="863600"/>
            <a:ext cx="8001000" cy="647700"/>
          </a:xfrm>
        </p:spPr>
        <p:txBody>
          <a:bodyPr>
            <a:normAutofit fontScale="90000"/>
          </a:bodyPr>
          <a:lstStyle/>
          <a:p>
            <a:pPr eaLnBrk="1" hangingPunct="1"/>
            <a:r>
              <a:rPr lang="zh-CN" altLang="en-US" b="1" smtClean="0"/>
              <a:t>定点加减运算</a:t>
            </a:r>
            <a:endParaRPr lang="zh-CN" altLang="en-US" b="1" smtClean="0"/>
          </a:p>
        </p:txBody>
      </p:sp>
      <p:sp>
        <p:nvSpPr>
          <p:cNvPr id="162819" name="Rectangle 3"/>
          <p:cNvSpPr>
            <a:spLocks noGrp="1" noChangeArrowheads="1"/>
          </p:cNvSpPr>
          <p:nvPr>
            <p:ph type="body" idx="1"/>
          </p:nvPr>
        </p:nvSpPr>
        <p:spPr>
          <a:xfrm>
            <a:off x="762000" y="1905000"/>
            <a:ext cx="8261350" cy="4191000"/>
          </a:xfrm>
        </p:spPr>
        <p:txBody>
          <a:bodyPr/>
          <a:lstStyle/>
          <a:p>
            <a:pPr eaLnBrk="1" hangingPunct="1"/>
            <a:r>
              <a:rPr lang="zh-CN" altLang="en-US" b="1" dirty="0" smtClean="0">
                <a:solidFill>
                  <a:schemeClr val="folHlink"/>
                </a:solidFill>
              </a:rPr>
              <a:t>例</a:t>
            </a:r>
            <a:r>
              <a:rPr lang="en-US" altLang="zh-CN" b="1" dirty="0" smtClean="0">
                <a:solidFill>
                  <a:schemeClr val="folHlink"/>
                </a:solidFill>
              </a:rPr>
              <a:t>2 :  </a:t>
            </a:r>
            <a:r>
              <a:rPr lang="zh-CN" altLang="en-US" b="1" dirty="0" smtClean="0">
                <a:solidFill>
                  <a:schemeClr val="folHlink"/>
                </a:solidFill>
              </a:rPr>
              <a:t>计算 </a:t>
            </a:r>
            <a:r>
              <a:rPr lang="en-US" altLang="zh-CN" b="1" dirty="0" err="1" smtClean="0">
                <a:solidFill>
                  <a:schemeClr val="folHlink"/>
                </a:solidFill>
              </a:rPr>
              <a:t>x+y</a:t>
            </a:r>
            <a:endParaRPr lang="en-US" altLang="zh-CN" b="1" dirty="0" smtClean="0">
              <a:solidFill>
                <a:schemeClr val="folHlink"/>
              </a:solidFill>
            </a:endParaRPr>
          </a:p>
          <a:p>
            <a:pPr eaLnBrk="1" hangingPunct="1">
              <a:buFont typeface="Wingdings" panose="05000000000000000000" pitchFamily="2" charset="2"/>
              <a:buNone/>
            </a:pPr>
            <a:r>
              <a:rPr lang="en-US" altLang="zh-CN" b="1" dirty="0" smtClean="0">
                <a:solidFill>
                  <a:schemeClr val="folHlink"/>
                </a:solidFill>
              </a:rPr>
              <a:t>  </a:t>
            </a:r>
            <a:r>
              <a:rPr lang="zh-CN" altLang="en-US" b="1" dirty="0" smtClean="0">
                <a:solidFill>
                  <a:schemeClr val="folHlink"/>
                </a:solidFill>
              </a:rPr>
              <a:t> </a:t>
            </a:r>
            <a:r>
              <a:rPr lang="en-US" altLang="zh-CN" b="1" dirty="0" smtClean="0">
                <a:solidFill>
                  <a:schemeClr val="folHlink"/>
                </a:solidFill>
              </a:rPr>
              <a:t>(1)x=-1011  y=(-1000) </a:t>
            </a:r>
            <a:endParaRPr lang="en-US" altLang="zh-CN" b="1" dirty="0" smtClean="0">
              <a:solidFill>
                <a:schemeClr val="folHlink"/>
              </a:solidFill>
            </a:endParaRPr>
          </a:p>
          <a:p>
            <a:pPr eaLnBrk="1" hangingPunct="1">
              <a:buFont typeface="Wingdings" panose="05000000000000000000" pitchFamily="2" charset="2"/>
              <a:buNone/>
            </a:pPr>
            <a:r>
              <a:rPr lang="zh-CN" altLang="en-US" b="1" dirty="0" smtClean="0">
                <a:solidFill>
                  <a:schemeClr val="folHlink"/>
                </a:solidFill>
              </a:rPr>
              <a:t>   </a:t>
            </a:r>
            <a:r>
              <a:rPr lang="en-US" altLang="zh-CN" b="1" dirty="0" smtClean="0">
                <a:solidFill>
                  <a:schemeClr val="folHlink"/>
                </a:solidFill>
              </a:rPr>
              <a:t>(2)x=+1010 y=+1000</a:t>
            </a:r>
            <a:r>
              <a:rPr lang="zh-CN" altLang="en-US" b="1" dirty="0" smtClean="0">
                <a:solidFill>
                  <a:schemeClr val="folHlink"/>
                </a:solidFill>
              </a:rPr>
              <a:t>            </a:t>
            </a:r>
            <a:endParaRPr lang="en-US" altLang="zh-CN" sz="1700" b="1" dirty="0" smtClean="0">
              <a:solidFill>
                <a:schemeClr val="folHlink"/>
              </a:solidFill>
            </a:endParaRPr>
          </a:p>
          <a:p>
            <a:pPr eaLnBrk="1" hangingPunct="1">
              <a:buFont typeface="Wingdings" panose="05000000000000000000" pitchFamily="2" charset="2"/>
              <a:buNone/>
            </a:pPr>
            <a:endParaRPr lang="en-US" altLang="zh-CN" b="1" dirty="0" smtClean="0"/>
          </a:p>
          <a:p>
            <a:pPr eaLnBrk="1" hangingPunct="1">
              <a:buFont typeface="Wingdings" panose="05000000000000000000" pitchFamily="2" charset="2"/>
              <a:buNone/>
            </a:pPr>
            <a:r>
              <a:rPr lang="zh-CN" altLang="en-US" b="1" dirty="0" smtClean="0"/>
              <a:t>解：             </a:t>
            </a:r>
            <a:r>
              <a:rPr lang="en-US" altLang="zh-CN" b="1" dirty="0" smtClean="0">
                <a:solidFill>
                  <a:srgbClr val="00B050"/>
                </a:solidFill>
              </a:rPr>
              <a:t>1</a:t>
            </a:r>
            <a:r>
              <a:rPr lang="en-US" altLang="zh-CN" b="1" dirty="0" smtClean="0"/>
              <a:t>0101           </a:t>
            </a:r>
            <a:r>
              <a:rPr lang="en-US" altLang="zh-CN" b="1" dirty="0" smtClean="0">
                <a:solidFill>
                  <a:srgbClr val="00B050"/>
                </a:solidFill>
              </a:rPr>
              <a:t>0</a:t>
            </a:r>
            <a:r>
              <a:rPr lang="en-US" altLang="zh-CN" b="1" dirty="0" smtClean="0"/>
              <a:t>1010</a:t>
            </a:r>
            <a:endParaRPr lang="en-US" altLang="zh-CN" b="1" dirty="0" smtClean="0"/>
          </a:p>
          <a:p>
            <a:pPr eaLnBrk="1" hangingPunct="1">
              <a:buFont typeface="Wingdings" panose="05000000000000000000" pitchFamily="2" charset="2"/>
              <a:buNone/>
            </a:pPr>
            <a:r>
              <a:rPr lang="en-US" altLang="zh-CN" b="1" dirty="0" smtClean="0"/>
              <a:t>          +  </a:t>
            </a:r>
            <a:r>
              <a:rPr lang="zh-CN" altLang="en-US" b="1" dirty="0" smtClean="0"/>
              <a:t> </a:t>
            </a:r>
            <a:r>
              <a:rPr lang="en-US" altLang="zh-CN" b="1" dirty="0" smtClean="0"/>
              <a:t>    </a:t>
            </a:r>
            <a:r>
              <a:rPr lang="en-US" altLang="zh-CN" b="1" dirty="0" smtClean="0">
                <a:solidFill>
                  <a:srgbClr val="00B050"/>
                </a:solidFill>
              </a:rPr>
              <a:t>1</a:t>
            </a:r>
            <a:r>
              <a:rPr lang="en-US" altLang="zh-CN" b="1" dirty="0" smtClean="0"/>
              <a:t>1000       +  </a:t>
            </a:r>
            <a:r>
              <a:rPr lang="en-US" altLang="zh-CN" b="1" dirty="0" smtClean="0">
                <a:solidFill>
                  <a:srgbClr val="00B050"/>
                </a:solidFill>
              </a:rPr>
              <a:t>0</a:t>
            </a:r>
            <a:r>
              <a:rPr lang="en-US" altLang="zh-CN" b="1" dirty="0" smtClean="0"/>
              <a:t>1000</a:t>
            </a:r>
            <a:endParaRPr lang="en-US" altLang="zh-CN" b="1" dirty="0" smtClean="0"/>
          </a:p>
          <a:p>
            <a:pPr eaLnBrk="1" hangingPunct="1">
              <a:buFont typeface="Wingdings" panose="05000000000000000000" pitchFamily="2" charset="2"/>
              <a:buNone/>
            </a:pPr>
            <a:r>
              <a:rPr lang="en-US" altLang="zh-CN" b="1" dirty="0" smtClean="0"/>
              <a:t>               </a:t>
            </a:r>
            <a:r>
              <a:rPr lang="zh-CN" altLang="en-US" b="1" dirty="0" smtClean="0"/>
              <a:t> </a:t>
            </a:r>
            <a:r>
              <a:rPr lang="en-US" altLang="zh-CN" b="1" dirty="0" smtClean="0"/>
              <a:t>  </a:t>
            </a:r>
            <a:r>
              <a:rPr lang="en-US" altLang="zh-CN" b="1" dirty="0" smtClean="0">
                <a:solidFill>
                  <a:srgbClr val="FF0000"/>
                </a:solidFill>
              </a:rPr>
              <a:t>1</a:t>
            </a:r>
            <a:r>
              <a:rPr lang="en-US" altLang="zh-CN" b="1" dirty="0" smtClean="0">
                <a:solidFill>
                  <a:srgbClr val="33CC33"/>
                </a:solidFill>
              </a:rPr>
              <a:t>0</a:t>
            </a:r>
            <a:r>
              <a:rPr lang="en-US" altLang="zh-CN" b="1" dirty="0" smtClean="0"/>
              <a:t>1101           </a:t>
            </a:r>
            <a:r>
              <a:rPr lang="en-US" altLang="zh-CN" b="1" dirty="0" smtClean="0">
                <a:solidFill>
                  <a:srgbClr val="33CC33"/>
                </a:solidFill>
              </a:rPr>
              <a:t>1</a:t>
            </a:r>
            <a:r>
              <a:rPr lang="en-US" altLang="zh-CN" b="1" dirty="0" smtClean="0"/>
              <a:t>0010</a:t>
            </a:r>
            <a:endParaRPr lang="en-US" altLang="zh-CN" b="1" dirty="0" smtClean="0"/>
          </a:p>
        </p:txBody>
      </p:sp>
      <p:sp>
        <p:nvSpPr>
          <p:cNvPr id="12292" name="Line 4"/>
          <p:cNvSpPr>
            <a:spLocks noChangeShapeType="1"/>
          </p:cNvSpPr>
          <p:nvPr/>
        </p:nvSpPr>
        <p:spPr bwMode="auto">
          <a:xfrm>
            <a:off x="2816225" y="4643438"/>
            <a:ext cx="1890713" cy="0"/>
          </a:xfrm>
          <a:prstGeom prst="line">
            <a:avLst/>
          </a:prstGeom>
          <a:noFill/>
          <a:ln w="9525">
            <a:solidFill>
              <a:schemeClr val="tx1"/>
            </a:solidFill>
            <a:miter lim="800000"/>
          </a:ln>
        </p:spPr>
        <p:txBody>
          <a:bodyPr wrap="none"/>
          <a:lstStyle/>
          <a:p>
            <a:endParaRPr lang="zh-CN" altLang="en-US"/>
          </a:p>
        </p:txBody>
      </p:sp>
      <p:sp>
        <p:nvSpPr>
          <p:cNvPr id="2" name="Line 4"/>
          <p:cNvSpPr>
            <a:spLocks noChangeShapeType="1"/>
          </p:cNvSpPr>
          <p:nvPr/>
        </p:nvSpPr>
        <p:spPr bwMode="auto">
          <a:xfrm>
            <a:off x="5075555" y="4643438"/>
            <a:ext cx="1890713" cy="0"/>
          </a:xfrm>
          <a:prstGeom prst="line">
            <a:avLst/>
          </a:prstGeom>
          <a:noFill/>
          <a:ln w="9525">
            <a:solidFill>
              <a:schemeClr val="tx1"/>
            </a:solidFill>
            <a:miter lim="800000"/>
          </a:ln>
        </p:spPr>
        <p:txBody>
          <a:bodyPr wrap="none"/>
          <a:p>
            <a:endParaRPr lang="zh-CN" altLang="en-US"/>
          </a:p>
        </p:txBody>
      </p:sp>
    </p:spTree>
    <p:custDataLst>
      <p:tags r:id="rId1"/>
    </p:custDataLst>
  </p:cSld>
  <p:clrMapOvr>
    <a:masterClrMapping/>
  </p:clrMapOvr>
  <p:timing>
    <p:tnLst>
      <p:par>
        <p:cTn id="1" dur="indefinite" restart="never" nodeType="tmRoot"/>
      </p:par>
    </p:tnLst>
    <p:bldLst>
      <p:bldP spid="162819" grpId="0" autoUpdateAnimBg="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574675" y="873125"/>
            <a:ext cx="8001000" cy="647700"/>
          </a:xfrm>
        </p:spPr>
        <p:txBody>
          <a:bodyPr>
            <a:normAutofit fontScale="90000"/>
          </a:bodyPr>
          <a:lstStyle/>
          <a:p>
            <a:pPr eaLnBrk="1" hangingPunct="1"/>
            <a:r>
              <a:rPr lang="zh-CN" altLang="en-US" b="1" smtClean="0"/>
              <a:t>溢出判断</a:t>
            </a:r>
            <a:endParaRPr lang="zh-CN" altLang="en-US" b="1" smtClean="0"/>
          </a:p>
        </p:txBody>
      </p:sp>
      <p:sp>
        <p:nvSpPr>
          <p:cNvPr id="163843" name="Rectangle 3"/>
          <p:cNvSpPr>
            <a:spLocks noGrp="1" noChangeArrowheads="1"/>
          </p:cNvSpPr>
          <p:nvPr>
            <p:ph type="body" idx="1"/>
          </p:nvPr>
        </p:nvSpPr>
        <p:spPr>
          <a:xfrm>
            <a:off x="1033463" y="1905000"/>
            <a:ext cx="7729537" cy="4495800"/>
          </a:xfrm>
        </p:spPr>
        <p:txBody>
          <a:bodyPr/>
          <a:lstStyle/>
          <a:p>
            <a:pPr eaLnBrk="1" hangingPunct="1">
              <a:spcBef>
                <a:spcPct val="50000"/>
              </a:spcBef>
              <a:buClrTx/>
              <a:buFontTx/>
              <a:buNone/>
            </a:pPr>
            <a:r>
              <a:rPr lang="zh-CN" altLang="en-US" sz="3400" b="1" smtClean="0">
                <a:latin typeface="Times New Roman" panose="02020603050405020304" pitchFamily="18" charset="0"/>
              </a:rPr>
              <a:t>一</a:t>
            </a:r>
            <a:r>
              <a:rPr lang="en-US" altLang="zh-CN" sz="3400" b="1" smtClean="0">
                <a:latin typeface="Times New Roman" panose="02020603050405020304" pitchFamily="18" charset="0"/>
              </a:rPr>
              <a:t>.</a:t>
            </a:r>
            <a:r>
              <a:rPr lang="zh-CN" altLang="en-US" sz="3400" b="1" smtClean="0">
                <a:latin typeface="Times New Roman" panose="02020603050405020304" pitchFamily="18" charset="0"/>
              </a:rPr>
              <a:t>溢出</a:t>
            </a:r>
            <a:endParaRPr lang="zh-CN" altLang="en-US" sz="3400" b="1" smtClean="0">
              <a:latin typeface="Times New Roman" panose="02020603050405020304" pitchFamily="18" charset="0"/>
            </a:endParaRPr>
          </a:p>
          <a:p>
            <a:pPr eaLnBrk="1" hangingPunct="1">
              <a:spcBef>
                <a:spcPct val="50000"/>
              </a:spcBef>
              <a:buClrTx/>
              <a:buFontTx/>
              <a:buNone/>
            </a:pPr>
            <a:r>
              <a:rPr lang="zh-CN" altLang="en-US" sz="2600" b="1" smtClean="0">
                <a:latin typeface="Times New Roman" panose="02020603050405020304" pitchFamily="18" charset="0"/>
              </a:rPr>
              <a:t>    </a:t>
            </a:r>
            <a:r>
              <a:rPr lang="zh-CN" altLang="en-US" b="1" smtClean="0">
                <a:latin typeface="Times New Roman" panose="02020603050405020304" pitchFamily="18" charset="0"/>
              </a:rPr>
              <a:t>机器数字长</a:t>
            </a:r>
            <a:r>
              <a:rPr lang="en-US" altLang="zh-CN" b="1" smtClean="0">
                <a:latin typeface="Times New Roman" panose="02020603050405020304" pitchFamily="18" charset="0"/>
              </a:rPr>
              <a:t>8</a:t>
            </a:r>
            <a:r>
              <a:rPr lang="zh-CN" altLang="en-US" b="1" smtClean="0">
                <a:latin typeface="Times New Roman" panose="02020603050405020304" pitchFamily="18" charset="0"/>
              </a:rPr>
              <a:t>位，其中含</a:t>
            </a:r>
            <a:r>
              <a:rPr lang="en-US" altLang="zh-CN" b="1" smtClean="0">
                <a:latin typeface="Times New Roman" panose="02020603050405020304" pitchFamily="18" charset="0"/>
              </a:rPr>
              <a:t>1</a:t>
            </a:r>
            <a:r>
              <a:rPr lang="zh-CN" altLang="en-US" b="1" smtClean="0">
                <a:latin typeface="Times New Roman" panose="02020603050405020304" pitchFamily="18" charset="0"/>
              </a:rPr>
              <a:t>位数符，补码运算，定点整数表示范围为：</a:t>
            </a:r>
            <a:endParaRPr lang="zh-CN" altLang="en-US" b="1" smtClean="0">
              <a:latin typeface="Times New Roman" panose="02020603050405020304" pitchFamily="18" charset="0"/>
            </a:endParaRPr>
          </a:p>
          <a:p>
            <a:pPr eaLnBrk="1" hangingPunct="1">
              <a:spcBef>
                <a:spcPct val="50000"/>
              </a:spcBef>
              <a:buClrTx/>
              <a:buFontTx/>
              <a:buNone/>
            </a:pPr>
            <a:r>
              <a:rPr lang="zh-CN" altLang="en-US" b="1" smtClean="0">
                <a:solidFill>
                  <a:schemeClr val="tx2"/>
                </a:solidFill>
                <a:latin typeface="Times New Roman" panose="02020603050405020304" pitchFamily="18" charset="0"/>
              </a:rPr>
              <a:t>            </a:t>
            </a:r>
            <a:r>
              <a:rPr lang="en-US" altLang="zh-CN" b="1" smtClean="0">
                <a:solidFill>
                  <a:schemeClr val="tx2"/>
                </a:solidFill>
                <a:latin typeface="Times New Roman" panose="02020603050405020304" pitchFamily="18" charset="0"/>
              </a:rPr>
              <a:t>-128 ~ +127 </a:t>
            </a:r>
            <a:r>
              <a:rPr lang="zh-CN" altLang="en-US" b="1" smtClean="0">
                <a:solidFill>
                  <a:schemeClr val="tx2"/>
                </a:solidFill>
                <a:latin typeface="Times New Roman" panose="02020603050405020304" pitchFamily="18" charset="0"/>
              </a:rPr>
              <a:t>（</a:t>
            </a:r>
            <a:r>
              <a:rPr lang="en-US" altLang="zh-CN" b="1" smtClean="0">
                <a:solidFill>
                  <a:schemeClr val="tx2"/>
                </a:solidFill>
                <a:latin typeface="Times New Roman" panose="02020603050405020304" pitchFamily="18" charset="0"/>
              </a:rPr>
              <a:t>10000000~ 01111111</a:t>
            </a:r>
            <a:r>
              <a:rPr lang="zh-CN" altLang="en-US" b="1" smtClean="0">
                <a:solidFill>
                  <a:schemeClr val="tx2"/>
                </a:solidFill>
                <a:latin typeface="Times New Roman" panose="02020603050405020304" pitchFamily="18" charset="0"/>
              </a:rPr>
              <a:t>）</a:t>
            </a:r>
            <a:endParaRPr lang="zh-CN" altLang="en-US" b="1" smtClean="0">
              <a:solidFill>
                <a:schemeClr val="tx2"/>
              </a:solidFill>
              <a:latin typeface="Times New Roman" panose="02020603050405020304" pitchFamily="18" charset="0"/>
            </a:endParaRPr>
          </a:p>
          <a:p>
            <a:pPr eaLnBrk="1" hangingPunct="1">
              <a:buFont typeface="Wingdings" panose="05000000000000000000" pitchFamily="2" charset="2"/>
              <a:buNone/>
            </a:pPr>
            <a:r>
              <a:rPr lang="zh-CN" altLang="en-US" b="1" smtClean="0">
                <a:solidFill>
                  <a:schemeClr val="folHlink"/>
                </a:solidFill>
              </a:rPr>
              <a:t>   所谓溢出就是指运算结果大于机器所能表示的最大正数或小于机器所能表示的最小负数。</a:t>
            </a:r>
            <a:endParaRPr lang="zh-CN" altLang="en-US" b="1" smtClean="0">
              <a:solidFill>
                <a:schemeClr val="folHlink"/>
              </a:solidFill>
            </a:endParaRPr>
          </a:p>
          <a:p>
            <a:pPr eaLnBrk="1" hangingPunct="1">
              <a:buFont typeface="Wingdings" panose="05000000000000000000" pitchFamily="2" charset="2"/>
              <a:buNone/>
            </a:pPr>
            <a:endParaRPr lang="en-US" altLang="zh-CN" sz="1500" b="1" smtClean="0">
              <a:solidFill>
                <a:schemeClr val="folHlink"/>
              </a:solidFill>
            </a:endParaRPr>
          </a:p>
        </p:txBody>
      </p:sp>
    </p:spTree>
  </p:cSld>
  <p:clrMapOvr>
    <a:masterClrMapping/>
  </p:clrMapOvr>
  <p:timing>
    <p:tnLst>
      <p:par>
        <p:cTn id="1" dur="indefinite" restart="never" nodeType="tmRoot"/>
      </p:par>
    </p:tnLst>
    <p:bldLst>
      <p:bldP spid="163842" grpId="0" autoUpdateAnimBg="0"/>
      <p:bldP spid="163843" grpId="0" autoUpdateAnimBg="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74675" y="873125"/>
            <a:ext cx="8001000" cy="647700"/>
          </a:xfrm>
        </p:spPr>
        <p:txBody>
          <a:bodyPr>
            <a:normAutofit fontScale="90000"/>
          </a:bodyPr>
          <a:lstStyle/>
          <a:p>
            <a:pPr eaLnBrk="1" hangingPunct="1"/>
            <a:r>
              <a:rPr lang="zh-CN" altLang="en-US" b="1" smtClean="0"/>
              <a:t>溢出判断</a:t>
            </a:r>
            <a:endParaRPr lang="zh-CN" altLang="en-US" b="1" smtClean="0"/>
          </a:p>
        </p:txBody>
      </p:sp>
      <p:sp>
        <p:nvSpPr>
          <p:cNvPr id="1027" name="Rectangle 3"/>
          <p:cNvSpPr>
            <a:spLocks noGrp="1" noChangeArrowheads="1"/>
          </p:cNvSpPr>
          <p:nvPr>
            <p:ph type="body" idx="1"/>
          </p:nvPr>
        </p:nvSpPr>
        <p:spPr>
          <a:xfrm>
            <a:off x="1033463" y="1905000"/>
            <a:ext cx="7729537" cy="4495800"/>
          </a:xfrm>
        </p:spPr>
        <p:txBody>
          <a:bodyPr/>
          <a:lstStyle/>
          <a:p>
            <a:pPr eaLnBrk="1" hangingPunct="1"/>
            <a:r>
              <a:rPr lang="zh-CN" altLang="en-US" b="1" dirty="0" smtClean="0"/>
              <a:t>正溢：两个正数相加后结果超出允许的表示范围。</a:t>
            </a:r>
            <a:endParaRPr lang="en-US" altLang="zh-CN" b="1" dirty="0" smtClean="0"/>
          </a:p>
          <a:p>
            <a:pPr eaLnBrk="1" hangingPunct="1">
              <a:buNone/>
            </a:pPr>
            <a:r>
              <a:rPr lang="zh-CN" altLang="en-US" b="1" dirty="0" smtClean="0"/>
              <a:t>    两个正数相加得到负数</a:t>
            </a:r>
            <a:endParaRPr lang="zh-CN" altLang="en-US" b="1" dirty="0" smtClean="0"/>
          </a:p>
          <a:p>
            <a:pPr eaLnBrk="1" hangingPunct="1"/>
            <a:r>
              <a:rPr lang="zh-CN" altLang="en-US" b="1" dirty="0" smtClean="0"/>
              <a:t>负溢：两个负数相加后结果超出允许的表示范围。</a:t>
            </a:r>
            <a:endParaRPr lang="en-US" altLang="zh-CN" b="1" dirty="0" smtClean="0"/>
          </a:p>
          <a:p>
            <a:pPr>
              <a:buNone/>
            </a:pPr>
            <a:r>
              <a:rPr lang="zh-CN" altLang="en-US" b="1" dirty="0" smtClean="0"/>
              <a:t>    两个负数相加得正数</a:t>
            </a:r>
            <a:endParaRPr lang="zh-CN" altLang="en-US" b="1" dirty="0" smtClean="0"/>
          </a:p>
          <a:p>
            <a:pPr eaLnBrk="1" hangingPunct="1">
              <a:buFont typeface="Wingdings" panose="05000000000000000000" pitchFamily="2" charset="2"/>
              <a:buNone/>
            </a:pPr>
            <a:r>
              <a:rPr lang="zh-CN" altLang="en-US" sz="2600" b="1" dirty="0" smtClean="0"/>
              <a:t>     </a:t>
            </a:r>
            <a:endParaRPr lang="zh-CN" altLang="en-US" sz="2600" b="1" dirty="0" smtClean="0"/>
          </a:p>
        </p:txBody>
      </p:sp>
    </p:spTree>
    <p:custDataLst>
      <p:tags r:id="rId1"/>
    </p:custDataLst>
  </p:cSld>
  <p:clrMapOvr>
    <a:masterClrMapping/>
  </p:clrMapOvr>
  <p:timing>
    <p:tnLst>
      <p:par>
        <p:cTn id="1" dur="indefinite" restart="never" nodeType="tmRoot"/>
      </p:par>
    </p:tnLst>
    <p:bldLst>
      <p:bldP spid="1027" grpId="0" autoUpdateAnimBg="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74675" y="873125"/>
            <a:ext cx="8001000" cy="647700"/>
          </a:xfrm>
        </p:spPr>
        <p:txBody>
          <a:bodyPr>
            <a:normAutofit fontScale="90000"/>
          </a:bodyPr>
          <a:lstStyle/>
          <a:p>
            <a:pPr eaLnBrk="1" hangingPunct="1"/>
            <a:r>
              <a:rPr lang="zh-CN" altLang="en-US" b="1" smtClean="0"/>
              <a:t>溢出判断</a:t>
            </a:r>
            <a:endParaRPr lang="zh-CN" altLang="en-US" b="1" smtClean="0"/>
          </a:p>
        </p:txBody>
      </p:sp>
      <p:sp>
        <p:nvSpPr>
          <p:cNvPr id="164867" name="Rectangle 3"/>
          <p:cNvSpPr>
            <a:spLocks noGrp="1" noChangeArrowheads="1"/>
          </p:cNvSpPr>
          <p:nvPr>
            <p:ph type="body" idx="1"/>
          </p:nvPr>
        </p:nvSpPr>
        <p:spPr/>
        <p:txBody>
          <a:bodyPr/>
          <a:lstStyle/>
          <a:p>
            <a:pPr eaLnBrk="1" hangingPunct="1"/>
            <a:r>
              <a:rPr lang="zh-CN" altLang="en-US" b="1" smtClean="0">
                <a:solidFill>
                  <a:schemeClr val="tx2"/>
                </a:solidFill>
              </a:rPr>
              <a:t>溢出判别</a:t>
            </a:r>
            <a:endParaRPr lang="zh-CN" altLang="en-US" b="1" smtClean="0"/>
          </a:p>
          <a:p>
            <a:pPr eaLnBrk="1" hangingPunct="1">
              <a:buFont typeface="Wingdings" panose="05000000000000000000" pitchFamily="2" charset="2"/>
              <a:buNone/>
            </a:pPr>
            <a:r>
              <a:rPr lang="zh-CN" altLang="en-US" b="1" smtClean="0"/>
              <a:t>定义：补码运算时符号位直接参与运算，产生的符号位进位为</a:t>
            </a:r>
            <a:r>
              <a:rPr lang="en-US" altLang="zh-CN" b="1" smtClean="0"/>
              <a:t>C</a:t>
            </a:r>
            <a:r>
              <a:rPr lang="en-US" altLang="zh-CN" sz="1300" b="1" smtClean="0"/>
              <a:t>f</a:t>
            </a:r>
            <a:r>
              <a:rPr lang="zh-CN" altLang="en-US" b="1" smtClean="0"/>
              <a:t>。最高有效数位产生的进位为</a:t>
            </a:r>
            <a:r>
              <a:rPr lang="en-US" altLang="zh-CN" b="1" smtClean="0"/>
              <a:t>C</a:t>
            </a:r>
            <a:r>
              <a:rPr lang="zh-CN" altLang="en-US" b="1" smtClean="0"/>
              <a:t>。</a:t>
            </a:r>
            <a:endParaRPr lang="zh-CN" altLang="en-US" sz="1500" b="1" smtClean="0"/>
          </a:p>
        </p:txBody>
      </p:sp>
    </p:spTree>
  </p:cSld>
  <p:clrMapOvr>
    <a:masterClrMapping/>
  </p:clrMapOvr>
  <p:timing>
    <p:tnLst>
      <p:par>
        <p:cTn id="1" dur="indefinite" restart="never" nodeType="tmRoot"/>
      </p:par>
    </p:tnLst>
    <p:bldLst>
      <p:bldP spid="164867" grpId="0" autoUpdateAnimBg="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566738" y="863600"/>
            <a:ext cx="8001000" cy="647700"/>
          </a:xfrm>
        </p:spPr>
        <p:txBody>
          <a:bodyPr>
            <a:normAutofit fontScale="90000"/>
          </a:bodyPr>
          <a:lstStyle/>
          <a:p>
            <a:pPr eaLnBrk="1" hangingPunct="1"/>
            <a:r>
              <a:rPr lang="zh-CN" altLang="en-US" b="1" smtClean="0"/>
              <a:t>溢出判断</a:t>
            </a:r>
            <a:endParaRPr lang="zh-CN" altLang="en-US" b="1" smtClean="0"/>
          </a:p>
        </p:txBody>
      </p:sp>
      <p:sp>
        <p:nvSpPr>
          <p:cNvPr id="165891" name="Rectangle 3"/>
          <p:cNvSpPr>
            <a:spLocks noGrp="1" noChangeArrowheads="1"/>
          </p:cNvSpPr>
          <p:nvPr>
            <p:ph type="body" idx="1"/>
          </p:nvPr>
        </p:nvSpPr>
        <p:spPr>
          <a:xfrm>
            <a:off x="566738" y="1752600"/>
            <a:ext cx="8001000" cy="1319213"/>
          </a:xfrm>
        </p:spPr>
        <p:txBody>
          <a:bodyPr/>
          <a:lstStyle/>
          <a:p>
            <a:pPr eaLnBrk="1" hangingPunct="1">
              <a:buFont typeface="Wingdings" panose="05000000000000000000" pitchFamily="2" charset="2"/>
              <a:buNone/>
            </a:pPr>
            <a:r>
              <a:rPr lang="zh-CN" altLang="en-US" b="1" dirty="0" smtClean="0">
                <a:solidFill>
                  <a:schemeClr val="tx2"/>
                </a:solidFill>
              </a:rPr>
              <a:t>判别方法：</a:t>
            </a:r>
            <a:endParaRPr lang="zh-CN" altLang="en-US" b="1" dirty="0" smtClean="0">
              <a:solidFill>
                <a:schemeClr val="tx2"/>
              </a:solidFill>
            </a:endParaRPr>
          </a:p>
          <a:p>
            <a:pPr eaLnBrk="1" hangingPunct="1">
              <a:buFont typeface="Wingdings" panose="05000000000000000000" pitchFamily="2" charset="2"/>
              <a:buNone/>
            </a:pPr>
            <a:r>
              <a:rPr lang="zh-CN" altLang="en-US" b="1" dirty="0" smtClean="0">
                <a:solidFill>
                  <a:schemeClr val="folHlink"/>
                </a:solidFill>
              </a:rPr>
              <a:t>  </a:t>
            </a:r>
            <a:r>
              <a:rPr lang="zh-CN" altLang="en-US" sz="2600" b="1" dirty="0" smtClean="0"/>
              <a:t>溢出</a:t>
            </a:r>
            <a:r>
              <a:rPr lang="en-US" altLang="zh-CN" sz="2600" b="1" dirty="0" smtClean="0"/>
              <a:t>=</a:t>
            </a:r>
            <a:endParaRPr lang="en-US" altLang="zh-CN" sz="2600" b="1" dirty="0" smtClean="0"/>
          </a:p>
        </p:txBody>
      </p:sp>
      <p:graphicFrame>
        <p:nvGraphicFramePr>
          <p:cNvPr id="165892" name="Object 4"/>
          <p:cNvGraphicFramePr>
            <a:graphicFrameLocks noChangeAspect="1"/>
          </p:cNvGraphicFramePr>
          <p:nvPr/>
        </p:nvGraphicFramePr>
        <p:xfrm>
          <a:off x="2123599" y="2276619"/>
          <a:ext cx="1068388" cy="520700"/>
        </p:xfrm>
        <a:graphic>
          <a:graphicData uri="http://schemas.openxmlformats.org/presentationml/2006/ole">
            <mc:AlternateContent xmlns:mc="http://schemas.openxmlformats.org/markup-compatibility/2006">
              <mc:Choice xmlns:v="urn:schemas-microsoft-com:vml" Requires="v">
                <p:oleObj spid="_x0000_s351245" name="公式" r:id="rId1" imgW="495300" imgH="241300" progId="Equation.3">
                  <p:embed/>
                </p:oleObj>
              </mc:Choice>
              <mc:Fallback>
                <p:oleObj name="公式" r:id="rId1" imgW="495300" imgH="2413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599" y="2276619"/>
                        <a:ext cx="1068388" cy="52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5893" name="Text Box 5"/>
          <p:cNvSpPr txBox="1">
            <a:spLocks noChangeArrowheads="1"/>
          </p:cNvSpPr>
          <p:nvPr/>
        </p:nvSpPr>
        <p:spPr bwMode="auto">
          <a:xfrm>
            <a:off x="0" y="3114675"/>
            <a:ext cx="9144000" cy="593090"/>
          </a:xfrm>
          <a:prstGeom prst="rect">
            <a:avLst/>
          </a:prstGeom>
          <a:noFill/>
          <a:ln w="9525">
            <a:noFill/>
            <a:miter lim="800000"/>
          </a:ln>
        </p:spPr>
        <p:txBody>
          <a:bodyPr>
            <a:noAutofit/>
          </a:bodyPr>
          <a:lstStyle/>
          <a:p>
            <a:pPr algn="ctr">
              <a:spcBef>
                <a:spcPct val="50000"/>
              </a:spcBef>
            </a:pPr>
            <a:r>
              <a:rPr kumimoji="1" lang="zh-CN" altLang="en-US" sz="2400" b="1"/>
              <a:t>（</a:t>
            </a:r>
            <a:r>
              <a:rPr kumimoji="1" lang="en-US" altLang="zh-CN" sz="3200" b="1"/>
              <a:t>Cf</a:t>
            </a:r>
            <a:r>
              <a:rPr kumimoji="1" lang="zh-CN" altLang="en-US" sz="3200" b="1"/>
              <a:t>为符号位运算产生的进位，</a:t>
            </a:r>
            <a:r>
              <a:rPr kumimoji="1" lang="en-US" altLang="zh-CN" sz="3200" b="1"/>
              <a:t>C</a:t>
            </a:r>
            <a:r>
              <a:rPr kumimoji="1" lang="zh-CN" altLang="en-US" sz="3200" b="1"/>
              <a:t>为最高有效数位产生的进位。）</a:t>
            </a:r>
            <a:endParaRPr kumimoji="1" lang="zh-CN" altLang="en-US" sz="3200" b="1"/>
          </a:p>
        </p:txBody>
      </p:sp>
      <p:sp>
        <p:nvSpPr>
          <p:cNvPr id="165894" name="Text Box 6"/>
          <p:cNvSpPr txBox="1">
            <a:spLocks noChangeArrowheads="1"/>
          </p:cNvSpPr>
          <p:nvPr/>
        </p:nvSpPr>
        <p:spPr bwMode="auto">
          <a:xfrm>
            <a:off x="899160" y="3789045"/>
            <a:ext cx="6781800" cy="648335"/>
          </a:xfrm>
          <a:prstGeom prst="rect">
            <a:avLst/>
          </a:prstGeom>
          <a:noFill/>
          <a:ln w="9525">
            <a:noFill/>
            <a:miter lim="800000"/>
          </a:ln>
        </p:spPr>
        <p:txBody>
          <a:bodyPr>
            <a:noAutofit/>
          </a:bodyPr>
          <a:lstStyle/>
          <a:p>
            <a:pPr>
              <a:spcBef>
                <a:spcPct val="50000"/>
              </a:spcBef>
              <a:buFontTx/>
              <a:buChar char="•"/>
            </a:pPr>
            <a:r>
              <a:rPr kumimoji="1" lang="en-US" altLang="zh-CN" sz="3200" b="1">
                <a:solidFill>
                  <a:schemeClr val="folHlink"/>
                </a:solidFill>
              </a:rPr>
              <a:t> Cf </a:t>
            </a:r>
            <a:r>
              <a:rPr kumimoji="1" lang="zh-CN" altLang="en-US" sz="3200" b="1">
                <a:solidFill>
                  <a:schemeClr val="folHlink"/>
                </a:solidFill>
              </a:rPr>
              <a:t>和</a:t>
            </a:r>
            <a:r>
              <a:rPr kumimoji="1" lang="en-US" altLang="zh-CN" sz="3200" b="1">
                <a:solidFill>
                  <a:schemeClr val="folHlink"/>
                </a:solidFill>
              </a:rPr>
              <a:t>C</a:t>
            </a:r>
            <a:r>
              <a:rPr kumimoji="1" lang="zh-CN" altLang="en-US" sz="3200" b="1">
                <a:solidFill>
                  <a:schemeClr val="folHlink"/>
                </a:solidFill>
              </a:rPr>
              <a:t>不同时表明溢出</a:t>
            </a:r>
            <a:endParaRPr kumimoji="1" lang="zh-CN" altLang="en-US" sz="3200" b="1">
              <a:solidFill>
                <a:schemeClr val="folHlink"/>
              </a:solidFill>
            </a:endParaRPr>
          </a:p>
        </p:txBody>
      </p:sp>
    </p:spTree>
    <p:custDataLst>
      <p:tags r:id="rId3"/>
    </p:custDataLst>
  </p:cSld>
  <p:clrMapOvr>
    <a:masterClrMapping/>
  </p:clrMapOvr>
  <p:timing>
    <p:tnLst>
      <p:par>
        <p:cTn id="1" dur="indefinite" restart="never" nodeType="tmRoot"/>
      </p:par>
    </p:tnLst>
    <p:bldLst>
      <p:bldP spid="165891" grpId="0" autoUpdateAnimBg="0" build="p"/>
      <p:bldP spid="165893" grpId="0" autoUpdateAnimBg="0"/>
      <p:bldP spid="165894"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body" idx="1"/>
          </p:nvPr>
        </p:nvSpPr>
        <p:spPr>
          <a:xfrm>
            <a:off x="457200" y="980313"/>
            <a:ext cx="8229600" cy="4525963"/>
          </a:xfrm>
        </p:spPr>
        <p:txBody>
          <a:bodyPr/>
          <a:lstStyle/>
          <a:p>
            <a:pPr eaLnBrk="1" hangingPunct="1">
              <a:lnSpc>
                <a:spcPct val="90000"/>
              </a:lnSpc>
            </a:pPr>
            <a:r>
              <a:rPr lang="zh-CN" altLang="en-US" b="1" dirty="0" smtClean="0">
                <a:solidFill>
                  <a:schemeClr val="folHlink"/>
                </a:solidFill>
              </a:rPr>
              <a:t>例</a:t>
            </a:r>
            <a:r>
              <a:rPr lang="en-US" altLang="zh-CN" b="1" dirty="0" smtClean="0">
                <a:solidFill>
                  <a:schemeClr val="folHlink"/>
                </a:solidFill>
              </a:rPr>
              <a:t>3</a:t>
            </a:r>
            <a:endParaRPr lang="en-US" altLang="zh-CN" b="1" dirty="0" smtClean="0">
              <a:solidFill>
                <a:schemeClr val="folHlink"/>
              </a:solidFill>
            </a:endParaRPr>
          </a:p>
          <a:p>
            <a:pPr eaLnBrk="1" hangingPunct="1">
              <a:lnSpc>
                <a:spcPct val="90000"/>
              </a:lnSpc>
              <a:buFont typeface="Wingdings" panose="05000000000000000000" pitchFamily="2" charset="2"/>
              <a:buNone/>
            </a:pPr>
            <a:endParaRPr lang="en-US" altLang="zh-CN" sz="1500" b="1" dirty="0" smtClean="0">
              <a:solidFill>
                <a:schemeClr val="folHlink"/>
              </a:solidFill>
            </a:endParaRPr>
          </a:p>
          <a:p>
            <a:pPr eaLnBrk="1" hangingPunct="1">
              <a:lnSpc>
                <a:spcPct val="90000"/>
              </a:lnSpc>
              <a:buFont typeface="Wingdings" panose="05000000000000000000" pitchFamily="2" charset="2"/>
              <a:buNone/>
            </a:pPr>
            <a:r>
              <a:rPr lang="en-US" altLang="zh-CN" b="1" dirty="0" smtClean="0"/>
              <a:t>  </a:t>
            </a:r>
            <a:r>
              <a:rPr lang="en-US" altLang="zh-CN" b="1" dirty="0" smtClean="0">
                <a:solidFill>
                  <a:schemeClr val="folHlink"/>
                </a:solidFill>
              </a:rPr>
              <a:t>X</a:t>
            </a:r>
            <a:r>
              <a:rPr lang="zh-CN" altLang="en-US" b="1" dirty="0" smtClean="0">
                <a:solidFill>
                  <a:schemeClr val="folHlink"/>
                </a:solidFill>
              </a:rPr>
              <a:t>补</a:t>
            </a:r>
            <a:r>
              <a:rPr lang="en-US" altLang="zh-CN" b="1" dirty="0" smtClean="0">
                <a:solidFill>
                  <a:schemeClr val="folHlink"/>
                </a:solidFill>
              </a:rPr>
              <a:t>=10101    Y</a:t>
            </a:r>
            <a:r>
              <a:rPr lang="zh-CN" altLang="en-US" b="1" dirty="0" smtClean="0">
                <a:solidFill>
                  <a:schemeClr val="folHlink"/>
                </a:solidFill>
              </a:rPr>
              <a:t>补</a:t>
            </a:r>
            <a:r>
              <a:rPr lang="en-US" altLang="zh-CN" b="1" dirty="0" smtClean="0">
                <a:solidFill>
                  <a:schemeClr val="folHlink"/>
                </a:solidFill>
              </a:rPr>
              <a:t>=11000    </a:t>
            </a:r>
            <a:r>
              <a:rPr lang="zh-CN" altLang="en-US" b="1" dirty="0" smtClean="0">
                <a:solidFill>
                  <a:schemeClr val="folHlink"/>
                </a:solidFill>
              </a:rPr>
              <a:t>求</a:t>
            </a:r>
            <a:r>
              <a:rPr lang="en-US" altLang="zh-CN" b="1" dirty="0" smtClean="0">
                <a:solidFill>
                  <a:schemeClr val="folHlink"/>
                </a:solidFill>
              </a:rPr>
              <a:t>X+Y</a:t>
            </a:r>
            <a:endParaRPr lang="en-US" altLang="zh-CN" b="1" baseline="-30000" dirty="0" smtClean="0">
              <a:solidFill>
                <a:schemeClr val="folHlink"/>
              </a:solidFill>
            </a:endParaRPr>
          </a:p>
          <a:p>
            <a:pPr eaLnBrk="1" hangingPunct="1">
              <a:lnSpc>
                <a:spcPct val="90000"/>
              </a:lnSpc>
              <a:buFont typeface="Wingdings" panose="05000000000000000000" pitchFamily="2" charset="2"/>
              <a:buNone/>
            </a:pPr>
            <a:endParaRPr lang="en-US" altLang="zh-CN" sz="1700" b="1" dirty="0" smtClean="0">
              <a:solidFill>
                <a:schemeClr val="folHlink"/>
              </a:solidFill>
            </a:endParaRPr>
          </a:p>
          <a:p>
            <a:pPr eaLnBrk="1" hangingPunct="1">
              <a:lnSpc>
                <a:spcPct val="90000"/>
              </a:lnSpc>
              <a:buFont typeface="Wingdings" panose="05000000000000000000" pitchFamily="2" charset="2"/>
              <a:buNone/>
            </a:pPr>
            <a:r>
              <a:rPr lang="en-US" altLang="zh-CN" sz="1700" b="1" dirty="0" smtClean="0">
                <a:solidFill>
                  <a:schemeClr val="folHlink"/>
                </a:solidFill>
              </a:rPr>
              <a:t>  </a:t>
            </a:r>
            <a:r>
              <a:rPr lang="en-US" altLang="zh-CN" sz="3200" b="1" dirty="0" smtClean="0">
                <a:solidFill>
                  <a:schemeClr val="folHlink"/>
                </a:solidFill>
              </a:rPr>
              <a:t>  </a:t>
            </a:r>
            <a:r>
              <a:rPr lang="en-US" altLang="zh-CN" sz="3200" b="1" dirty="0" smtClean="0">
                <a:solidFill>
                  <a:srgbClr val="FF0000"/>
                </a:solidFill>
              </a:rPr>
              <a:t>1</a:t>
            </a:r>
            <a:r>
              <a:rPr lang="en-US" altLang="zh-CN" sz="3200" b="1" dirty="0" smtClean="0">
                <a:solidFill>
                  <a:srgbClr val="33CC33"/>
                </a:solidFill>
              </a:rPr>
              <a:t>0</a:t>
            </a:r>
            <a:r>
              <a:rPr lang="en-US" altLang="zh-CN" sz="3200" b="1" dirty="0" smtClean="0">
                <a:solidFill>
                  <a:schemeClr val="folHlink"/>
                </a:solidFill>
              </a:rPr>
              <a:t>101</a:t>
            </a:r>
            <a:endParaRPr lang="en-US" altLang="zh-CN" sz="3200" b="1" dirty="0" smtClean="0">
              <a:solidFill>
                <a:schemeClr val="folHlink"/>
              </a:solidFill>
            </a:endParaRPr>
          </a:p>
          <a:p>
            <a:pPr eaLnBrk="1" hangingPunct="1">
              <a:lnSpc>
                <a:spcPct val="90000"/>
              </a:lnSpc>
              <a:buFont typeface="Wingdings" panose="05000000000000000000" pitchFamily="2" charset="2"/>
              <a:buNone/>
            </a:pPr>
            <a:r>
              <a:rPr lang="en-US" altLang="zh-CN" sz="3200" b="1" dirty="0" smtClean="0">
                <a:solidFill>
                  <a:schemeClr val="folHlink"/>
                </a:solidFill>
              </a:rPr>
              <a:t>+ </a:t>
            </a:r>
            <a:r>
              <a:rPr lang="en-US" altLang="zh-CN" sz="3200" b="1" dirty="0" smtClean="0">
                <a:solidFill>
                  <a:srgbClr val="FF0000"/>
                </a:solidFill>
              </a:rPr>
              <a:t>1</a:t>
            </a:r>
            <a:r>
              <a:rPr lang="en-US" altLang="zh-CN" sz="3200" b="1" dirty="0" smtClean="0">
                <a:solidFill>
                  <a:srgbClr val="33CC33"/>
                </a:solidFill>
              </a:rPr>
              <a:t>1</a:t>
            </a:r>
            <a:r>
              <a:rPr lang="en-US" altLang="zh-CN" sz="3200" b="1" dirty="0" smtClean="0">
                <a:solidFill>
                  <a:schemeClr val="folHlink"/>
                </a:solidFill>
              </a:rPr>
              <a:t>000 </a:t>
            </a:r>
            <a:endParaRPr lang="en-US" altLang="zh-CN" sz="3200" b="1" dirty="0" smtClean="0">
              <a:solidFill>
                <a:schemeClr val="folHlink"/>
              </a:solidFill>
            </a:endParaRPr>
          </a:p>
          <a:p>
            <a:pPr eaLnBrk="1" hangingPunct="1">
              <a:lnSpc>
                <a:spcPct val="90000"/>
              </a:lnSpc>
              <a:buFont typeface="Wingdings" panose="05000000000000000000" pitchFamily="2" charset="2"/>
              <a:buNone/>
            </a:pPr>
            <a:r>
              <a:rPr lang="en-US" altLang="zh-CN" sz="3200" b="1" dirty="0" smtClean="0">
                <a:solidFill>
                  <a:schemeClr val="folHlink"/>
                </a:solidFill>
              </a:rPr>
              <a:t>  </a:t>
            </a:r>
            <a:r>
              <a:rPr lang="en-US" altLang="zh-CN" sz="3200" b="1" dirty="0" smtClean="0">
                <a:solidFill>
                  <a:srgbClr val="FF0000"/>
                </a:solidFill>
              </a:rPr>
              <a:t>1</a:t>
            </a:r>
            <a:r>
              <a:rPr lang="en-US" altLang="zh-CN" sz="3200" b="1" dirty="0" smtClean="0">
                <a:solidFill>
                  <a:schemeClr val="folHlink"/>
                </a:solidFill>
              </a:rPr>
              <a:t>01101</a:t>
            </a:r>
            <a:endParaRPr lang="en-US" altLang="zh-CN" sz="3200" b="1" dirty="0" smtClean="0">
              <a:solidFill>
                <a:schemeClr val="folHlink"/>
              </a:solidFill>
            </a:endParaRPr>
          </a:p>
        </p:txBody>
      </p:sp>
      <p:cxnSp>
        <p:nvCxnSpPr>
          <p:cNvPr id="2" name="直接连接符 1"/>
          <p:cNvCxnSpPr/>
          <p:nvPr/>
        </p:nvCxnSpPr>
        <p:spPr>
          <a:xfrm flipV="1">
            <a:off x="577215" y="3356610"/>
            <a:ext cx="1978025" cy="635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94653" y="125730"/>
            <a:ext cx="7705725" cy="1143000"/>
          </a:xfrm>
        </p:spPr>
        <p:txBody>
          <a:bodyPr/>
          <a:lstStyle/>
          <a:p>
            <a:pPr eaLnBrk="1" hangingPunct="1"/>
            <a:r>
              <a:rPr lang="en-US" altLang="zh-CN" b="1" smtClean="0">
                <a:solidFill>
                  <a:srgbClr val="FF3300"/>
                </a:solidFill>
                <a:latin typeface="华文楷体" panose="02010600040101010101" pitchFamily="2" charset="-122"/>
                <a:ea typeface="华文楷体" panose="02010600040101010101" pitchFamily="2" charset="-122"/>
              </a:rPr>
              <a:t>5.3</a:t>
            </a:r>
            <a:r>
              <a:rPr lang="zh-CN" altLang="en-US" b="1" smtClean="0">
                <a:solidFill>
                  <a:srgbClr val="FF3300"/>
                </a:solidFill>
                <a:latin typeface="华文楷体" panose="02010600040101010101" pitchFamily="2" charset="-122"/>
                <a:ea typeface="华文楷体" panose="02010600040101010101" pitchFamily="2" charset="-122"/>
              </a:rPr>
              <a:t> 反码 </a:t>
            </a:r>
            <a:endParaRPr lang="zh-CN" altLang="en-US" b="1" smtClean="0">
              <a:solidFill>
                <a:srgbClr val="FF3300"/>
              </a:solidFill>
              <a:latin typeface="华文楷体" panose="02010600040101010101" pitchFamily="2" charset="-122"/>
              <a:ea typeface="华文楷体" panose="02010600040101010101" pitchFamily="2" charset="-122"/>
            </a:endParaRPr>
          </a:p>
        </p:txBody>
      </p:sp>
      <p:sp>
        <p:nvSpPr>
          <p:cNvPr id="26627" name="Rectangle 3"/>
          <p:cNvSpPr>
            <a:spLocks noGrp="1" noChangeArrowheads="1"/>
          </p:cNvSpPr>
          <p:nvPr>
            <p:ph type="body" idx="1"/>
          </p:nvPr>
        </p:nvSpPr>
        <p:spPr>
          <a:xfrm>
            <a:off x="683568" y="1268631"/>
            <a:ext cx="7705725" cy="5257800"/>
          </a:xfrm>
        </p:spPr>
        <p:txBody>
          <a:bodyPr/>
          <a:lstStyle/>
          <a:p>
            <a:pPr eaLnBrk="1" hangingPunct="1">
              <a:buFont typeface="Wingdings" panose="05000000000000000000" pitchFamily="2" charset="2"/>
              <a:buNone/>
            </a:pP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1</a:t>
            </a:r>
            <a:r>
              <a:rPr lang="zh-CN" altLang="en-US" sz="2500" b="1" dirty="0" smtClean="0">
                <a:latin typeface="华文楷体" panose="02010600040101010101" pitchFamily="2" charset="-122"/>
                <a:ea typeface="华文楷体" panose="02010600040101010101" pitchFamily="2" charset="-122"/>
              </a:rPr>
              <a:t>）定义</a:t>
            </a:r>
            <a:endParaRPr lang="zh-CN" altLang="en-US" sz="2500" b="1" dirty="0"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zh-CN" altLang="en-US" sz="2500" b="1" dirty="0" smtClean="0">
                <a:latin typeface="华文楷体" panose="02010600040101010101" pitchFamily="2" charset="-122"/>
                <a:ea typeface="华文楷体" panose="02010600040101010101" pitchFamily="2" charset="-122"/>
              </a:rPr>
              <a:t>    为方便计算机实现对负数求补。可通过反码求补码。将求补操作改变为简单的求反。</a:t>
            </a:r>
            <a:endParaRPr lang="zh-CN" altLang="en-US" sz="2500" b="1" dirty="0" smtClean="0">
              <a:latin typeface="华文楷体" panose="02010600040101010101" pitchFamily="2" charset="-122"/>
              <a:ea typeface="华文楷体" panose="02010600040101010101" pitchFamily="2" charset="-122"/>
            </a:endParaRPr>
          </a:p>
          <a:p>
            <a:pPr eaLnBrk="1" hangingPunct="1"/>
            <a:r>
              <a:rPr lang="zh-CN" altLang="en-US" sz="2500" b="1" dirty="0" smtClean="0">
                <a:latin typeface="华文楷体" panose="02010600040101010101" pitchFamily="2" charset="-122"/>
                <a:ea typeface="华文楷体" panose="02010600040101010101" pitchFamily="2" charset="-122"/>
              </a:rPr>
              <a:t>对正数来说，其反码和原码的形式是相同的，</a:t>
            </a:r>
            <a:r>
              <a:rPr lang="zh-CN" altLang="en-US" sz="2500" b="1" dirty="0" smtClean="0">
                <a:solidFill>
                  <a:srgbClr val="FF0000"/>
                </a:solidFill>
                <a:latin typeface="华文楷体" panose="02010600040101010101" pitchFamily="2" charset="-122"/>
                <a:ea typeface="华文楷体" panose="02010600040101010101" pitchFamily="2" charset="-122"/>
              </a:rPr>
              <a:t>而负数的反码是符号位为</a:t>
            </a:r>
            <a:r>
              <a:rPr lang="en-US" altLang="zh-CN" sz="2500" b="1" dirty="0" smtClean="0">
                <a:solidFill>
                  <a:srgbClr val="FF0000"/>
                </a:solidFill>
                <a:latin typeface="华文楷体" panose="02010600040101010101" pitchFamily="2" charset="-122"/>
                <a:ea typeface="华文楷体" panose="02010600040101010101" pitchFamily="2" charset="-122"/>
              </a:rPr>
              <a:t>1</a:t>
            </a:r>
            <a:r>
              <a:rPr lang="zh-CN" altLang="en-US" sz="2500" b="1" dirty="0" smtClean="0">
                <a:latin typeface="华文楷体" panose="02010600040101010101" pitchFamily="2" charset="-122"/>
                <a:ea typeface="华文楷体" panose="02010600040101010101" pitchFamily="2" charset="-122"/>
              </a:rPr>
              <a:t>，数值部分等于其各位的绝对值求反。</a:t>
            </a:r>
            <a:r>
              <a:rPr lang="zh-CN" altLang="en-US" sz="2100" b="1" dirty="0" smtClean="0">
                <a:latin typeface="华文楷体" panose="02010600040101010101" pitchFamily="2" charset="-122"/>
                <a:ea typeface="华文楷体" panose="02010600040101010101" pitchFamily="2" charset="-122"/>
              </a:rPr>
              <a:t>如</a:t>
            </a:r>
            <a:r>
              <a:rPr lang="en-US" altLang="zh-CN" sz="2100" b="1" dirty="0" smtClean="0">
                <a:latin typeface="华文楷体" panose="02010600040101010101" pitchFamily="2" charset="-122"/>
                <a:ea typeface="华文楷体" panose="02010600040101010101" pitchFamily="2" charset="-122"/>
              </a:rPr>
              <a:t>:X        [X]</a:t>
            </a:r>
            <a:r>
              <a:rPr lang="zh-CN" altLang="en-US" sz="2100" b="1" baseline="-25000" dirty="0" smtClean="0">
                <a:latin typeface="华文楷体" panose="02010600040101010101" pitchFamily="2" charset="-122"/>
                <a:ea typeface="华文楷体" panose="02010600040101010101" pitchFamily="2" charset="-122"/>
              </a:rPr>
              <a:t>原</a:t>
            </a:r>
            <a:r>
              <a:rPr lang="zh-CN" altLang="en-US" sz="2100" b="1" dirty="0" smtClean="0">
                <a:latin typeface="华文楷体" panose="02010600040101010101" pitchFamily="2" charset="-122"/>
                <a:ea typeface="华文楷体" panose="02010600040101010101" pitchFamily="2" charset="-122"/>
              </a:rPr>
              <a:t>      </a:t>
            </a:r>
            <a:r>
              <a:rPr lang="en-US" altLang="zh-CN" sz="2100" b="1" dirty="0" smtClean="0">
                <a:latin typeface="华文楷体" panose="02010600040101010101" pitchFamily="2" charset="-122"/>
                <a:ea typeface="华文楷体" panose="02010600040101010101" pitchFamily="2" charset="-122"/>
              </a:rPr>
              <a:t>[X]</a:t>
            </a:r>
            <a:r>
              <a:rPr lang="zh-CN" altLang="en-US" sz="2100" b="1" baseline="-25000" dirty="0" smtClean="0">
                <a:latin typeface="华文楷体" panose="02010600040101010101" pitchFamily="2" charset="-122"/>
                <a:ea typeface="华文楷体" panose="02010600040101010101" pitchFamily="2" charset="-122"/>
              </a:rPr>
              <a:t>反</a:t>
            </a:r>
            <a:endParaRPr lang="zh-CN" altLang="en-US" sz="2100" b="1" baseline="-25000" dirty="0"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zh-CN" altLang="en-US" sz="2100" b="1" dirty="0" smtClean="0">
                <a:latin typeface="华文楷体" panose="02010600040101010101" pitchFamily="2" charset="-122"/>
                <a:ea typeface="华文楷体" panose="02010600040101010101" pitchFamily="2" charset="-122"/>
              </a:rPr>
              <a:t>                ＋</a:t>
            </a:r>
            <a:r>
              <a:rPr lang="en-US" altLang="zh-CN" sz="2100" b="1" dirty="0" smtClean="0">
                <a:latin typeface="华文楷体" panose="02010600040101010101" pitchFamily="2" charset="-122"/>
                <a:ea typeface="华文楷体" panose="02010600040101010101" pitchFamily="2" charset="-122"/>
              </a:rPr>
              <a:t>1101     01101      01101</a:t>
            </a:r>
            <a:endParaRPr lang="en-US" altLang="zh-CN" sz="2100" b="1" dirty="0"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en-US" altLang="zh-CN" sz="2100" b="1" dirty="0" smtClean="0">
                <a:latin typeface="华文楷体" panose="02010600040101010101" pitchFamily="2" charset="-122"/>
                <a:ea typeface="华文楷体" panose="02010600040101010101" pitchFamily="2" charset="-122"/>
              </a:rPr>
              <a:t>                </a:t>
            </a:r>
            <a:r>
              <a:rPr lang="zh-CN" altLang="en-US" sz="2100" b="1" dirty="0" smtClean="0">
                <a:latin typeface="华文楷体" panose="02010600040101010101" pitchFamily="2" charset="-122"/>
                <a:ea typeface="华文楷体" panose="02010600040101010101" pitchFamily="2" charset="-122"/>
              </a:rPr>
              <a:t>－</a:t>
            </a:r>
            <a:r>
              <a:rPr lang="en-US" altLang="zh-CN" sz="2100" b="1" dirty="0" smtClean="0">
                <a:latin typeface="华文楷体" panose="02010600040101010101" pitchFamily="2" charset="-122"/>
                <a:ea typeface="华文楷体" panose="02010600040101010101" pitchFamily="2" charset="-122"/>
              </a:rPr>
              <a:t>1101     11101      10010</a:t>
            </a:r>
            <a:endParaRPr lang="en-US" altLang="zh-CN" sz="2100" b="1" dirty="0" smtClean="0">
              <a:latin typeface="华文楷体" panose="02010600040101010101" pitchFamily="2" charset="-122"/>
              <a:ea typeface="华文楷体" panose="02010600040101010101" pitchFamily="2" charset="-122"/>
            </a:endParaRPr>
          </a:p>
          <a:p>
            <a:pPr eaLnBrk="1" hangingPunct="1"/>
            <a:r>
              <a:rPr lang="zh-CN" altLang="en-US" sz="2500" b="1" dirty="0" smtClean="0">
                <a:latin typeface="华文楷体" panose="02010600040101010101" pitchFamily="2" charset="-122"/>
                <a:ea typeface="华文楷体" panose="02010600040101010101" pitchFamily="2" charset="-122"/>
              </a:rPr>
              <a:t>在反码表示中，真值</a:t>
            </a:r>
            <a:r>
              <a:rPr lang="en-US" altLang="zh-CN" sz="2500" b="1" dirty="0" smtClean="0">
                <a:latin typeface="华文楷体" panose="02010600040101010101" pitchFamily="2" charset="-122"/>
                <a:ea typeface="华文楷体" panose="02010600040101010101" pitchFamily="2" charset="-122"/>
              </a:rPr>
              <a:t>0</a:t>
            </a:r>
            <a:r>
              <a:rPr lang="zh-CN" altLang="en-US" sz="2500" b="1" dirty="0" smtClean="0">
                <a:latin typeface="华文楷体" panose="02010600040101010101" pitchFamily="2" charset="-122"/>
                <a:ea typeface="华文楷体" panose="02010600040101010101" pitchFamily="2" charset="-122"/>
              </a:rPr>
              <a:t>也有两种不同的表示形式：</a:t>
            </a:r>
            <a:endParaRPr lang="zh-CN" altLang="en-US" sz="2500" b="1" dirty="0"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zh-CN" altLang="en-US" sz="2500" b="1" dirty="0" smtClean="0">
                <a:latin typeface="华文楷体" panose="02010600040101010101" pitchFamily="2" charset="-122"/>
                <a:ea typeface="华文楷体" panose="02010600040101010101" pitchFamily="2" charset="-122"/>
              </a:rPr>
              <a:t>   </a:t>
            </a:r>
            <a:r>
              <a:rPr lang="en-US" altLang="zh-CN" sz="2500" b="1" dirty="0" smtClean="0">
                <a:latin typeface="华文楷体" panose="02010600040101010101" pitchFamily="2" charset="-122"/>
                <a:ea typeface="华文楷体" panose="02010600040101010101" pitchFamily="2" charset="-122"/>
              </a:rPr>
              <a:t>[</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0]</a:t>
            </a:r>
            <a:r>
              <a:rPr lang="zh-CN" altLang="en-US" sz="2500" b="1" baseline="-25000" dirty="0" smtClean="0">
                <a:latin typeface="华文楷体" panose="02010600040101010101" pitchFamily="2" charset="-122"/>
                <a:ea typeface="华文楷体" panose="02010600040101010101" pitchFamily="2" charset="-122"/>
              </a:rPr>
              <a:t>反</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00000</a:t>
            </a:r>
            <a:endParaRPr lang="en-US" altLang="zh-CN" sz="2500" b="1" dirty="0"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en-US" altLang="zh-CN" sz="2500" b="1" dirty="0" smtClean="0">
                <a:latin typeface="华文楷体" panose="02010600040101010101" pitchFamily="2" charset="-122"/>
                <a:ea typeface="华文楷体" panose="02010600040101010101" pitchFamily="2" charset="-122"/>
              </a:rPr>
              <a:t>   [</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0]</a:t>
            </a:r>
            <a:r>
              <a:rPr lang="zh-CN" altLang="en-US" sz="2500" b="1" baseline="-25000" dirty="0" smtClean="0">
                <a:latin typeface="华文楷体" panose="02010600040101010101" pitchFamily="2" charset="-122"/>
                <a:ea typeface="华文楷体" panose="02010600040101010101" pitchFamily="2" charset="-122"/>
              </a:rPr>
              <a:t>反</a:t>
            </a: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11111</a:t>
            </a:r>
            <a:endParaRPr lang="en-US" altLang="zh-CN" sz="2500" b="1" dirty="0"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r>
              <a:rPr lang="zh-CN" altLang="en-US" sz="2500" b="1" dirty="0" smtClean="0">
                <a:latin typeface="华文楷体" panose="02010600040101010101" pitchFamily="2" charset="-122"/>
                <a:ea typeface="华文楷体" panose="02010600040101010101" pitchFamily="2" charset="-122"/>
              </a:rPr>
              <a:t>（</a:t>
            </a:r>
            <a:r>
              <a:rPr lang="en-US" altLang="zh-CN" sz="2500" b="1" dirty="0" smtClean="0">
                <a:latin typeface="华文楷体" panose="02010600040101010101" pitchFamily="2" charset="-122"/>
                <a:ea typeface="华文楷体" panose="02010600040101010101" pitchFamily="2" charset="-122"/>
              </a:rPr>
              <a:t>2</a:t>
            </a:r>
            <a:r>
              <a:rPr lang="zh-CN" altLang="en-US" sz="2500" b="1" dirty="0" smtClean="0">
                <a:latin typeface="华文楷体" panose="02010600040101010101" pitchFamily="2" charset="-122"/>
                <a:ea typeface="华文楷体" panose="02010600040101010101" pitchFamily="2" charset="-122"/>
              </a:rPr>
              <a:t>）负数的补码</a:t>
            </a:r>
            <a:r>
              <a:rPr lang="en-US" altLang="zh-CN" sz="2500" b="1" dirty="0" smtClean="0">
                <a:latin typeface="华文楷体" panose="02010600040101010101" pitchFamily="2" charset="-122"/>
                <a:ea typeface="华文楷体" panose="02010600040101010101" pitchFamily="2" charset="-122"/>
              </a:rPr>
              <a:t>=</a:t>
            </a:r>
            <a:r>
              <a:rPr lang="zh-CN" altLang="en-US" sz="2500" b="1" dirty="0" smtClean="0">
                <a:latin typeface="华文楷体" panose="02010600040101010101" pitchFamily="2" charset="-122"/>
                <a:ea typeface="华文楷体" panose="02010600040101010101" pitchFamily="2" charset="-122"/>
              </a:rPr>
              <a:t>反码</a:t>
            </a:r>
            <a:r>
              <a:rPr lang="en-US" altLang="zh-CN" sz="2500" b="1" dirty="0" smtClean="0">
                <a:latin typeface="华文楷体" panose="02010600040101010101" pitchFamily="2" charset="-122"/>
                <a:ea typeface="华文楷体" panose="02010600040101010101" pitchFamily="2" charset="-122"/>
              </a:rPr>
              <a:t>+1 </a:t>
            </a:r>
            <a:endParaRPr lang="en-US" altLang="zh-CN" sz="2500" b="1" dirty="0" smtClean="0">
              <a:latin typeface="华文楷体" panose="02010600040101010101" pitchFamily="2" charset="-122"/>
              <a:ea typeface="华文楷体" panose="02010600040101010101" pitchFamily="2" charset="-122"/>
            </a:endParaRPr>
          </a:p>
          <a:p>
            <a:pPr eaLnBrk="1" hangingPunct="1">
              <a:buFont typeface="Wingdings" panose="05000000000000000000" pitchFamily="2" charset="2"/>
              <a:buNone/>
            </a:pPr>
            <a:endParaRPr lang="en-US" altLang="zh-CN" sz="2500" b="1" dirty="0" smtClean="0">
              <a:latin typeface="华文楷体" panose="02010600040101010101" pitchFamily="2" charset="-122"/>
              <a:ea typeface="华文楷体" panose="02010600040101010101" pitchFamily="2" charset="-122"/>
            </a:endParaRPr>
          </a:p>
          <a:p>
            <a:pPr eaLnBrk="1" hangingPunct="1"/>
            <a:endParaRPr lang="en-US" altLang="zh-CN" sz="2500" b="1" dirty="0" smtClean="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11188" y="333375"/>
            <a:ext cx="8001000" cy="1216025"/>
          </a:xfrm>
        </p:spPr>
        <p:txBody>
          <a:bodyPr/>
          <a:lstStyle/>
          <a:p>
            <a:pPr eaLnBrk="1" hangingPunct="1"/>
            <a:r>
              <a:rPr lang="zh-CN" altLang="en-US" b="1" smtClean="0">
                <a:solidFill>
                  <a:srgbClr val="FF3300"/>
                </a:solidFill>
                <a:latin typeface="华文楷体" panose="02010600040101010101" pitchFamily="2" charset="-122"/>
                <a:ea typeface="华文楷体" panose="02010600040101010101" pitchFamily="2" charset="-122"/>
              </a:rPr>
              <a:t>证明：负数的补码</a:t>
            </a:r>
            <a:r>
              <a:rPr lang="en-US" altLang="zh-CN" b="1" smtClean="0">
                <a:solidFill>
                  <a:srgbClr val="FF3300"/>
                </a:solidFill>
                <a:latin typeface="华文楷体" panose="02010600040101010101" pitchFamily="2" charset="-122"/>
                <a:ea typeface="华文楷体" panose="02010600040101010101" pitchFamily="2" charset="-122"/>
              </a:rPr>
              <a:t>=</a:t>
            </a:r>
            <a:r>
              <a:rPr lang="zh-CN" altLang="en-US" b="1" smtClean="0">
                <a:solidFill>
                  <a:srgbClr val="FF3300"/>
                </a:solidFill>
                <a:latin typeface="华文楷体" panose="02010600040101010101" pitchFamily="2" charset="-122"/>
                <a:ea typeface="华文楷体" panose="02010600040101010101" pitchFamily="2" charset="-122"/>
              </a:rPr>
              <a:t>反码</a:t>
            </a:r>
            <a:r>
              <a:rPr lang="en-US" altLang="zh-CN" b="1" smtClean="0">
                <a:solidFill>
                  <a:srgbClr val="FF3300"/>
                </a:solidFill>
                <a:latin typeface="华文楷体" panose="02010600040101010101" pitchFamily="2" charset="-122"/>
                <a:ea typeface="华文楷体" panose="02010600040101010101" pitchFamily="2" charset="-122"/>
              </a:rPr>
              <a:t>+1</a:t>
            </a:r>
            <a:endParaRPr lang="en-US" altLang="zh-CN" b="1" smtClean="0">
              <a:solidFill>
                <a:srgbClr val="FF3300"/>
              </a:solidFill>
              <a:latin typeface="华文楷体" panose="02010600040101010101" pitchFamily="2" charset="-122"/>
              <a:ea typeface="华文楷体" panose="02010600040101010101" pitchFamily="2" charset="-122"/>
            </a:endParaRPr>
          </a:p>
        </p:txBody>
      </p:sp>
      <p:sp>
        <p:nvSpPr>
          <p:cNvPr id="27651" name="Rectangle 3"/>
          <p:cNvSpPr>
            <a:spLocks noGrp="1" noChangeArrowheads="1"/>
          </p:cNvSpPr>
          <p:nvPr>
            <p:ph type="body" idx="1"/>
          </p:nvPr>
        </p:nvSpPr>
        <p:spPr>
          <a:xfrm>
            <a:off x="539433" y="1412875"/>
            <a:ext cx="8001000" cy="4916488"/>
          </a:xfrm>
        </p:spPr>
        <p:txBody>
          <a:bodyPr/>
          <a:lstStyle/>
          <a:p>
            <a:pPr eaLnBrk="1" hangingPunct="1">
              <a:lnSpc>
                <a:spcPct val="80000"/>
              </a:lnSpc>
              <a:buFont typeface="Wingdings" panose="05000000000000000000" pitchFamily="2" charset="2"/>
              <a:buNone/>
            </a:pPr>
            <a:r>
              <a:rPr lang="en-US" altLang="zh-CN" sz="2500" smtClean="0"/>
              <a:t>        </a:t>
            </a:r>
            <a:r>
              <a:rPr lang="zh-CN" altLang="en-US" sz="2500" smtClean="0"/>
              <a:t>假设二进制补</a:t>
            </a:r>
            <a:r>
              <a:rPr lang="zh-CN" altLang="en-US" sz="2400" b="1" smtClean="0">
                <a:latin typeface="华文楷体" panose="02010600040101010101" pitchFamily="2" charset="-122"/>
                <a:ea typeface="华文楷体" panose="02010600040101010101" pitchFamily="2" charset="-122"/>
              </a:rPr>
              <a:t>码形式为</a:t>
            </a:r>
            <a:r>
              <a:rPr lang="en-US" altLang="zh-CN" sz="2400" b="1" smtClean="0">
                <a:latin typeface="华文楷体" panose="02010600040101010101" pitchFamily="2" charset="-122"/>
                <a:ea typeface="华文楷体" panose="02010600040101010101" pitchFamily="2" charset="-122"/>
              </a:rPr>
              <a:t>X</a:t>
            </a:r>
            <a:r>
              <a:rPr lang="en-US" altLang="zh-CN" sz="2400" b="1" baseline="-25000" smtClean="0">
                <a:latin typeface="华文楷体" panose="02010600040101010101" pitchFamily="2" charset="-122"/>
                <a:ea typeface="华文楷体" panose="02010600040101010101" pitchFamily="2" charset="-122"/>
              </a:rPr>
              <a:t>n </a:t>
            </a:r>
            <a:r>
              <a:rPr lang="en-US" altLang="zh-CN" sz="2400" b="1" smtClean="0">
                <a:latin typeface="华文楷体" panose="02010600040101010101" pitchFamily="2" charset="-122"/>
                <a:ea typeface="华文楷体" panose="02010600040101010101" pitchFamily="2" charset="-122"/>
              </a:rPr>
              <a:t>X</a:t>
            </a:r>
            <a:r>
              <a:rPr lang="en-US" altLang="zh-CN" sz="2400" b="1" baseline="-25000" smtClean="0">
                <a:latin typeface="华文楷体" panose="02010600040101010101" pitchFamily="2" charset="-122"/>
                <a:ea typeface="华文楷体" panose="02010600040101010101" pitchFamily="2" charset="-122"/>
              </a:rPr>
              <a:t>n-1</a:t>
            </a:r>
            <a:r>
              <a:rPr lang="en-US" altLang="zh-CN" sz="2400" b="1" smtClean="0">
                <a:latin typeface="华文楷体" panose="02010600040101010101" pitchFamily="2" charset="-122"/>
                <a:ea typeface="华文楷体" panose="02010600040101010101" pitchFamily="2" charset="-122"/>
              </a:rPr>
              <a:t>…X</a:t>
            </a:r>
            <a:r>
              <a:rPr lang="en-US" altLang="zh-CN" sz="2400" b="1" baseline="-25000" smtClean="0">
                <a:latin typeface="华文楷体" panose="02010600040101010101" pitchFamily="2" charset="-122"/>
                <a:ea typeface="华文楷体" panose="02010600040101010101" pitchFamily="2" charset="-122"/>
              </a:rPr>
              <a:t>1</a:t>
            </a:r>
            <a:r>
              <a:rPr lang="en-US" altLang="zh-CN" sz="2400" b="1" smtClean="0">
                <a:latin typeface="华文楷体" panose="02010600040101010101" pitchFamily="2" charset="-122"/>
                <a:ea typeface="华文楷体" panose="02010600040101010101" pitchFamily="2" charset="-122"/>
              </a:rPr>
              <a:t>X</a:t>
            </a:r>
            <a:r>
              <a:rPr lang="en-US" altLang="zh-CN" sz="2400" b="1" baseline="-25000" smtClean="0">
                <a:latin typeface="华文楷体" panose="02010600040101010101" pitchFamily="2" charset="-122"/>
                <a:ea typeface="华文楷体" panose="02010600040101010101" pitchFamily="2" charset="-122"/>
              </a:rPr>
              <a:t>0</a:t>
            </a:r>
            <a:r>
              <a:rPr lang="en-US" altLang="zh-CN" sz="2400" b="1" smtClean="0">
                <a:latin typeface="华文楷体" panose="02010600040101010101" pitchFamily="2" charset="-122"/>
                <a:ea typeface="华文楷体" panose="02010600040101010101" pitchFamily="2" charset="-122"/>
              </a:rPr>
              <a:t> , </a:t>
            </a:r>
            <a:r>
              <a:rPr lang="zh-CN" altLang="en-US" sz="2400" b="1" smtClean="0">
                <a:latin typeface="华文楷体" panose="02010600040101010101" pitchFamily="2" charset="-122"/>
                <a:ea typeface="华文楷体" panose="02010600040101010101" pitchFamily="2" charset="-122"/>
              </a:rPr>
              <a:t>其中</a:t>
            </a:r>
            <a:r>
              <a:rPr lang="en-US" altLang="zh-CN" sz="2400" b="1" smtClean="0">
                <a:latin typeface="华文楷体" panose="02010600040101010101" pitchFamily="2" charset="-122"/>
                <a:ea typeface="华文楷体" panose="02010600040101010101" pitchFamily="2" charset="-122"/>
              </a:rPr>
              <a:t>X</a:t>
            </a:r>
            <a:r>
              <a:rPr lang="en-US" altLang="zh-CN" sz="2400" b="1" baseline="-25000" smtClean="0">
                <a:latin typeface="华文楷体" panose="02010600040101010101" pitchFamily="2" charset="-122"/>
                <a:ea typeface="华文楷体" panose="02010600040101010101" pitchFamily="2" charset="-122"/>
              </a:rPr>
              <a:t>n</a:t>
            </a:r>
            <a:r>
              <a:rPr lang="zh-CN" altLang="en-US" sz="2400" b="1" baseline="-25000" smtClean="0">
                <a:latin typeface="华文楷体" panose="02010600040101010101" pitchFamily="2" charset="-122"/>
                <a:ea typeface="华文楷体" panose="02010600040101010101" pitchFamily="2" charset="-122"/>
              </a:rPr>
              <a:t>为</a:t>
            </a:r>
            <a:r>
              <a:rPr lang="zh-CN" altLang="en-US" sz="2400" b="1" smtClean="0">
                <a:latin typeface="华文楷体" panose="02010600040101010101" pitchFamily="2" charset="-122"/>
                <a:ea typeface="华文楷体" panose="02010600040101010101" pitchFamily="2" charset="-122"/>
              </a:rPr>
              <a:t>符号位，共有</a:t>
            </a:r>
            <a:r>
              <a:rPr lang="en-US" altLang="zh-CN" sz="2400" b="1" smtClean="0">
                <a:latin typeface="华文楷体" panose="02010600040101010101" pitchFamily="2" charset="-122"/>
                <a:ea typeface="华文楷体" panose="02010600040101010101" pitchFamily="2" charset="-122"/>
              </a:rPr>
              <a:t>n+1</a:t>
            </a:r>
            <a:r>
              <a:rPr lang="zh-CN" altLang="en-US" sz="2400" b="1" smtClean="0">
                <a:latin typeface="华文楷体" panose="02010600040101010101" pitchFamily="2" charset="-122"/>
                <a:ea typeface="华文楷体" panose="02010600040101010101" pitchFamily="2" charset="-122"/>
              </a:rPr>
              <a:t>位。</a:t>
            </a:r>
            <a:r>
              <a:rPr lang="zh-CN" altLang="en-US" sz="2500" smtClean="0"/>
              <a:t>定点整数表示。</a:t>
            </a:r>
            <a:endParaRPr lang="zh-CN" altLang="en-US" sz="2500" smtClean="0"/>
          </a:p>
          <a:p>
            <a:pPr eaLnBrk="1" hangingPunct="1">
              <a:lnSpc>
                <a:spcPct val="80000"/>
              </a:lnSpc>
              <a:buFont typeface="Wingdings" panose="05000000000000000000" pitchFamily="2" charset="2"/>
              <a:buNone/>
            </a:pPr>
            <a:r>
              <a:rPr lang="zh-CN" altLang="en-US" sz="2500" smtClean="0"/>
              <a:t>       证明</a:t>
            </a:r>
            <a:r>
              <a:rPr lang="en-US" altLang="zh-CN" sz="2500" smtClean="0"/>
              <a:t>: </a:t>
            </a:r>
            <a:r>
              <a:rPr lang="zh-CN" altLang="en-US" sz="2500" smtClean="0"/>
              <a:t>负数补码的定义： </a:t>
            </a:r>
            <a:r>
              <a:rPr lang="en-US" altLang="zh-CN" sz="2400" b="1" smtClean="0">
                <a:latin typeface="华文楷体" panose="02010600040101010101" pitchFamily="2" charset="-122"/>
                <a:ea typeface="华文楷体" panose="02010600040101010101" pitchFamily="2" charset="-122"/>
              </a:rPr>
              <a:t>[X]</a:t>
            </a:r>
            <a:r>
              <a:rPr lang="zh-CN" altLang="en-US" sz="2400" b="1" baseline="-25000" smtClean="0">
                <a:latin typeface="华文楷体" panose="02010600040101010101" pitchFamily="2" charset="-122"/>
                <a:ea typeface="华文楷体" panose="02010600040101010101" pitchFamily="2" charset="-122"/>
              </a:rPr>
              <a:t>补</a:t>
            </a:r>
            <a:r>
              <a:rPr lang="zh-CN" altLang="en-US" sz="2400" b="1" smtClean="0">
                <a:latin typeface="华文楷体" panose="02010600040101010101" pitchFamily="2" charset="-122"/>
                <a:ea typeface="华文楷体" panose="02010600040101010101" pitchFamily="2" charset="-122"/>
              </a:rPr>
              <a:t>＝</a:t>
            </a:r>
            <a:r>
              <a:rPr lang="zh-CN" altLang="en-US" sz="2500" smtClean="0"/>
              <a:t> </a:t>
            </a:r>
            <a:r>
              <a:rPr lang="en-US" altLang="zh-CN" sz="2500" b="1" smtClean="0"/>
              <a:t>2</a:t>
            </a:r>
            <a:r>
              <a:rPr lang="en-US" altLang="zh-CN" sz="2500" b="1" baseline="30000" smtClean="0"/>
              <a:t>n+1</a:t>
            </a:r>
            <a:r>
              <a:rPr lang="en-US" altLang="zh-CN" sz="2500" b="1" smtClean="0"/>
              <a:t>-|X|</a:t>
            </a:r>
            <a:endParaRPr lang="en-US" altLang="zh-CN" sz="2500" b="1" smtClean="0"/>
          </a:p>
          <a:p>
            <a:pPr eaLnBrk="1" hangingPunct="1">
              <a:lnSpc>
                <a:spcPct val="80000"/>
              </a:lnSpc>
              <a:buFont typeface="Wingdings" panose="05000000000000000000" pitchFamily="2" charset="2"/>
              <a:buNone/>
            </a:pPr>
            <a:r>
              <a:rPr lang="en-US" altLang="zh-CN" sz="2500" b="1" smtClean="0"/>
              <a:t>        </a:t>
            </a:r>
            <a:r>
              <a:rPr lang="zh-CN" altLang="en-US" sz="2500" b="1" smtClean="0"/>
              <a:t>其中 </a:t>
            </a:r>
            <a:r>
              <a:rPr lang="en-US" altLang="zh-CN" sz="2500" smtClean="0"/>
              <a:t>|X|</a:t>
            </a:r>
            <a:r>
              <a:rPr lang="zh-CN" altLang="en-US" sz="2500" smtClean="0"/>
              <a:t>为</a:t>
            </a:r>
            <a:r>
              <a:rPr lang="en-US" altLang="zh-CN" sz="2500" smtClean="0"/>
              <a:t>X</a:t>
            </a:r>
            <a:r>
              <a:rPr lang="zh-CN" altLang="en-US" sz="2500" smtClean="0"/>
              <a:t>符号位由</a:t>
            </a:r>
            <a:r>
              <a:rPr lang="en-US" altLang="zh-CN" sz="2500" smtClean="0"/>
              <a:t>1</a:t>
            </a:r>
            <a:r>
              <a:rPr lang="zh-CN" altLang="en-US" sz="2500" smtClean="0"/>
              <a:t>改为</a:t>
            </a:r>
            <a:r>
              <a:rPr lang="en-US" altLang="zh-CN" sz="2500" smtClean="0"/>
              <a:t>0</a:t>
            </a:r>
            <a:r>
              <a:rPr lang="zh-CN" altLang="en-US" sz="2500" smtClean="0"/>
              <a:t>，</a:t>
            </a:r>
            <a:endParaRPr lang="zh-CN" altLang="en-US" sz="2500" smtClean="0"/>
          </a:p>
          <a:p>
            <a:pPr eaLnBrk="1" hangingPunct="1">
              <a:lnSpc>
                <a:spcPct val="80000"/>
              </a:lnSpc>
              <a:buFont typeface="Wingdings" panose="05000000000000000000" pitchFamily="2" charset="2"/>
              <a:buNone/>
            </a:pPr>
            <a:r>
              <a:rPr lang="zh-CN" altLang="en-US" sz="2500" smtClean="0"/>
              <a:t>        可知一个负数</a:t>
            </a:r>
            <a:r>
              <a:rPr lang="en-US" altLang="zh-CN" sz="2500" smtClean="0"/>
              <a:t>|X|</a:t>
            </a:r>
            <a:r>
              <a:rPr lang="zh-CN" altLang="en-US" sz="2500" smtClean="0"/>
              <a:t>加上它的反码</a:t>
            </a:r>
            <a:r>
              <a:rPr lang="en-US" altLang="zh-CN" sz="2500" smtClean="0"/>
              <a:t>x</a:t>
            </a:r>
            <a:r>
              <a:rPr lang="zh-CN" altLang="en-US" sz="2500" baseline="-25000" smtClean="0"/>
              <a:t>反</a:t>
            </a:r>
            <a:r>
              <a:rPr lang="zh-CN" altLang="en-US" sz="2500" smtClean="0"/>
              <a:t> ，则此全部二进制位是满的，也就是全部是</a:t>
            </a:r>
            <a:r>
              <a:rPr lang="en-US" altLang="zh-CN" sz="2500" smtClean="0"/>
              <a:t>1</a:t>
            </a:r>
            <a:r>
              <a:rPr lang="zh-CN" altLang="en-US" sz="2500" smtClean="0"/>
              <a:t>，其值为</a:t>
            </a:r>
            <a:r>
              <a:rPr lang="en-US" altLang="zh-CN" sz="2500" smtClean="0"/>
              <a:t>2</a:t>
            </a:r>
            <a:r>
              <a:rPr lang="en-US" altLang="zh-CN" sz="2500" baseline="30000" smtClean="0"/>
              <a:t>n</a:t>
            </a:r>
            <a:r>
              <a:rPr lang="en-US" altLang="zh-CN" sz="2500" smtClean="0"/>
              <a:t> + 2</a:t>
            </a:r>
            <a:r>
              <a:rPr lang="en-US" altLang="zh-CN" sz="2500" baseline="30000" smtClean="0"/>
              <a:t>n-1</a:t>
            </a:r>
            <a:r>
              <a:rPr lang="en-US" altLang="zh-CN" sz="2500" smtClean="0"/>
              <a:t> + </a:t>
            </a:r>
            <a:r>
              <a:rPr lang="en-US" altLang="zh-CN" sz="2500" smtClean="0">
                <a:latin typeface="Arial" panose="020B0604020202020204" pitchFamily="34" charset="0"/>
              </a:rPr>
              <a:t>…</a:t>
            </a:r>
            <a:r>
              <a:rPr lang="en-US" altLang="zh-CN" sz="2500" smtClean="0"/>
              <a:t> + 2</a:t>
            </a:r>
            <a:r>
              <a:rPr lang="en-US" altLang="zh-CN" sz="2500" baseline="30000" smtClean="0"/>
              <a:t>2</a:t>
            </a:r>
            <a:r>
              <a:rPr lang="en-US" altLang="zh-CN" sz="2500" smtClean="0"/>
              <a:t> + 2</a:t>
            </a:r>
            <a:r>
              <a:rPr lang="en-US" altLang="zh-CN" sz="2500" baseline="30000" smtClean="0"/>
              <a:t>1</a:t>
            </a:r>
            <a:r>
              <a:rPr lang="en-US" altLang="zh-CN" sz="2500" smtClean="0"/>
              <a:t> + 2</a:t>
            </a:r>
            <a:r>
              <a:rPr lang="en-US" altLang="zh-CN" sz="2500" baseline="30000" smtClean="0"/>
              <a:t>0</a:t>
            </a:r>
            <a:r>
              <a:rPr lang="en-US" altLang="zh-CN" sz="2500" smtClean="0"/>
              <a:t> = 2</a:t>
            </a:r>
            <a:r>
              <a:rPr lang="en-US" altLang="zh-CN" sz="2500" baseline="30000" smtClean="0"/>
              <a:t>n+1 </a:t>
            </a:r>
            <a:r>
              <a:rPr lang="en-US" altLang="zh-CN" sz="2500" smtClean="0"/>
              <a:t>– 1</a:t>
            </a:r>
            <a:br>
              <a:rPr lang="en-US" altLang="zh-CN" sz="2500" smtClean="0"/>
            </a:br>
            <a:r>
              <a:rPr lang="zh-CN" altLang="en-US" sz="2500" smtClean="0"/>
              <a:t>我们得出一个结论</a:t>
            </a:r>
            <a:br>
              <a:rPr lang="zh-CN" altLang="en-US" sz="2500" smtClean="0"/>
            </a:br>
            <a:r>
              <a:rPr lang="en-US" altLang="zh-CN" sz="2500" smtClean="0"/>
              <a:t>x</a:t>
            </a:r>
            <a:r>
              <a:rPr lang="zh-CN" altLang="en-US" sz="2500" baseline="-25000" smtClean="0"/>
              <a:t>反</a:t>
            </a:r>
            <a:r>
              <a:rPr lang="zh-CN" altLang="en-US" sz="2500" smtClean="0"/>
              <a:t> </a:t>
            </a:r>
            <a:r>
              <a:rPr lang="en-US" altLang="zh-CN" sz="2500" smtClean="0"/>
              <a:t>+ |x| = 2</a:t>
            </a:r>
            <a:r>
              <a:rPr lang="en-US" altLang="zh-CN" sz="2500" baseline="30000" smtClean="0"/>
              <a:t>n+1 </a:t>
            </a:r>
            <a:r>
              <a:rPr lang="en-US" altLang="zh-CN" sz="2500" smtClean="0"/>
              <a:t>– 1</a:t>
            </a:r>
            <a:r>
              <a:rPr lang="zh-CN" altLang="en-US" sz="2500" smtClean="0"/>
              <a:t>， </a:t>
            </a:r>
            <a:r>
              <a:rPr lang="en-US" altLang="zh-CN" sz="2500" smtClean="0"/>
              <a:t>x</a:t>
            </a:r>
            <a:r>
              <a:rPr lang="zh-CN" altLang="en-US" sz="2500" baseline="-25000" smtClean="0"/>
              <a:t>反</a:t>
            </a:r>
            <a:r>
              <a:rPr lang="zh-CN" altLang="en-US" sz="2500" smtClean="0"/>
              <a:t> </a:t>
            </a:r>
            <a:r>
              <a:rPr lang="en-US" altLang="zh-CN" sz="2500" smtClean="0"/>
              <a:t>= 2</a:t>
            </a:r>
            <a:r>
              <a:rPr lang="en-US" altLang="zh-CN" sz="2500" baseline="30000" smtClean="0"/>
              <a:t>n+1 </a:t>
            </a:r>
            <a:r>
              <a:rPr lang="en-US" altLang="zh-CN" sz="2500" smtClean="0"/>
              <a:t>– 1- |x| </a:t>
            </a:r>
            <a:endParaRPr lang="en-US" altLang="zh-CN" sz="2500" smtClean="0"/>
          </a:p>
          <a:p>
            <a:pPr eaLnBrk="1" hangingPunct="1">
              <a:lnSpc>
                <a:spcPct val="80000"/>
              </a:lnSpc>
              <a:buFont typeface="Wingdings" panose="05000000000000000000" pitchFamily="2" charset="2"/>
              <a:buNone/>
            </a:pPr>
            <a:r>
              <a:rPr lang="zh-CN" altLang="en-US" sz="2500" smtClean="0"/>
              <a:t>根据负数补码的定义： </a:t>
            </a:r>
            <a:r>
              <a:rPr lang="en-US" altLang="zh-CN" sz="2400" b="1" smtClean="0">
                <a:latin typeface="华文楷体" panose="02010600040101010101" pitchFamily="2" charset="-122"/>
                <a:ea typeface="华文楷体" panose="02010600040101010101" pitchFamily="2" charset="-122"/>
              </a:rPr>
              <a:t>[X]</a:t>
            </a:r>
            <a:r>
              <a:rPr lang="zh-CN" altLang="en-US" sz="2400" b="1" baseline="-25000" smtClean="0">
                <a:latin typeface="华文楷体" panose="02010600040101010101" pitchFamily="2" charset="-122"/>
                <a:ea typeface="华文楷体" panose="02010600040101010101" pitchFamily="2" charset="-122"/>
              </a:rPr>
              <a:t>补</a:t>
            </a:r>
            <a:r>
              <a:rPr lang="zh-CN" altLang="en-US" sz="2400" b="1" smtClean="0">
                <a:latin typeface="华文楷体" panose="02010600040101010101" pitchFamily="2" charset="-122"/>
                <a:ea typeface="华文楷体" panose="02010600040101010101" pitchFamily="2" charset="-122"/>
              </a:rPr>
              <a:t>＝</a:t>
            </a:r>
            <a:r>
              <a:rPr lang="zh-CN" altLang="en-US" sz="2500" smtClean="0"/>
              <a:t> </a:t>
            </a:r>
            <a:r>
              <a:rPr lang="en-US" altLang="zh-CN" sz="2500" b="1" smtClean="0"/>
              <a:t>2</a:t>
            </a:r>
            <a:r>
              <a:rPr lang="en-US" altLang="zh-CN" sz="2500" b="1" baseline="30000" smtClean="0"/>
              <a:t>n+1</a:t>
            </a:r>
            <a:r>
              <a:rPr lang="en-US" altLang="zh-CN" sz="2500" b="1" smtClean="0"/>
              <a:t>-|X|= (2</a:t>
            </a:r>
            <a:r>
              <a:rPr lang="en-US" altLang="zh-CN" sz="2500" b="1" baseline="30000" smtClean="0"/>
              <a:t>n+1</a:t>
            </a:r>
            <a:r>
              <a:rPr lang="en-US" altLang="zh-CN" sz="2500" b="1" smtClean="0"/>
              <a:t>-X-1)+1= </a:t>
            </a:r>
            <a:r>
              <a:rPr lang="en-US" altLang="zh-CN" sz="2500" smtClean="0"/>
              <a:t>x</a:t>
            </a:r>
            <a:r>
              <a:rPr lang="zh-CN" altLang="en-US" sz="2500" baseline="-25000" smtClean="0"/>
              <a:t>反</a:t>
            </a:r>
            <a:r>
              <a:rPr lang="zh-CN" altLang="en-US" sz="2500" smtClean="0"/>
              <a:t> </a:t>
            </a:r>
            <a:r>
              <a:rPr lang="en-US" altLang="zh-CN" sz="2500" smtClean="0"/>
              <a:t>+1</a:t>
            </a:r>
            <a:endParaRPr lang="en-US" altLang="zh-CN" sz="2500" smtClean="0"/>
          </a:p>
          <a:p>
            <a:pPr eaLnBrk="1" hangingPunct="1">
              <a:lnSpc>
                <a:spcPct val="80000"/>
              </a:lnSpc>
              <a:buFont typeface="Wingdings" panose="05000000000000000000" pitchFamily="2" charset="2"/>
              <a:buNone/>
            </a:pPr>
            <a:r>
              <a:rPr lang="en-US" altLang="zh-CN" sz="2500" smtClean="0"/>
              <a:t>       </a:t>
            </a:r>
            <a:r>
              <a:rPr lang="zh-CN" altLang="en-US" sz="2500" smtClean="0"/>
              <a:t>通过反码，计算机内部可以通过求反操作和加法得到负数的补码。</a:t>
            </a:r>
            <a:endParaRPr lang="zh-CN" altLang="en-US" sz="250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50825" y="404813"/>
            <a:ext cx="8605838" cy="1143000"/>
          </a:xfrm>
        </p:spPr>
        <p:txBody>
          <a:bodyPr/>
          <a:lstStyle/>
          <a:p>
            <a:pPr eaLnBrk="1" hangingPunct="1"/>
            <a:r>
              <a:rPr lang="zh-CN" altLang="en-US" b="1" dirty="0" smtClean="0">
                <a:solidFill>
                  <a:srgbClr val="FF3300"/>
                </a:solidFill>
                <a:latin typeface="华文楷体" panose="02010600040101010101" pitchFamily="2" charset="-122"/>
                <a:ea typeface="华文楷体" panose="02010600040101010101" pitchFamily="2" charset="-122"/>
              </a:rPr>
              <a:t>定点原码、补码、反码的比较与转换</a:t>
            </a:r>
            <a:r>
              <a:rPr lang="zh-CN" altLang="en-US" dirty="0" smtClean="0"/>
              <a:t> </a:t>
            </a:r>
            <a:endParaRPr lang="zh-CN" altLang="en-US" dirty="0" smtClean="0"/>
          </a:p>
        </p:txBody>
      </p:sp>
      <p:grpSp>
        <p:nvGrpSpPr>
          <p:cNvPr id="2" name="Group 4"/>
          <p:cNvGrpSpPr>
            <a:grpSpLocks noChangeAspect="1"/>
          </p:cNvGrpSpPr>
          <p:nvPr/>
        </p:nvGrpSpPr>
        <p:grpSpPr bwMode="auto">
          <a:xfrm>
            <a:off x="395536" y="1700808"/>
            <a:ext cx="4248844" cy="3071812"/>
            <a:chOff x="2236" y="9629"/>
            <a:chExt cx="8280" cy="4836"/>
          </a:xfrm>
        </p:grpSpPr>
        <p:sp>
          <p:nvSpPr>
            <p:cNvPr id="28678" name="AutoShape 5"/>
            <p:cNvSpPr>
              <a:spLocks noChangeAspect="1" noChangeArrowheads="1"/>
            </p:cNvSpPr>
            <p:nvPr/>
          </p:nvSpPr>
          <p:spPr bwMode="auto">
            <a:xfrm>
              <a:off x="2236" y="9629"/>
              <a:ext cx="8280" cy="4836"/>
            </a:xfrm>
            <a:prstGeom prst="rect">
              <a:avLst/>
            </a:prstGeom>
            <a:noFill/>
            <a:ln w="9525">
              <a:noFill/>
              <a:miter lim="800000"/>
            </a:ln>
          </p:spPr>
          <p:txBody>
            <a:bodyPr/>
            <a:lstStyle/>
            <a:p>
              <a:endParaRPr lang="zh-CN" altLang="en-US"/>
            </a:p>
          </p:txBody>
        </p:sp>
        <p:sp>
          <p:nvSpPr>
            <p:cNvPr id="28679" name="Rectangle 6"/>
            <p:cNvSpPr>
              <a:spLocks noChangeArrowheads="1"/>
            </p:cNvSpPr>
            <p:nvPr/>
          </p:nvSpPr>
          <p:spPr bwMode="auto">
            <a:xfrm>
              <a:off x="6305" y="9743"/>
              <a:ext cx="899" cy="624"/>
            </a:xfrm>
            <a:prstGeom prst="rect">
              <a:avLst/>
            </a:prstGeom>
            <a:solidFill>
              <a:srgbClr val="FFFFFF"/>
            </a:solidFill>
            <a:ln w="9525">
              <a:solidFill>
                <a:srgbClr val="000000"/>
              </a:solidFill>
              <a:miter lim="800000"/>
            </a:ln>
          </p:spPr>
          <p:txBody>
            <a:bodyPr/>
            <a:lstStyle/>
            <a:p>
              <a:pPr algn="ctr"/>
              <a:r>
                <a:rPr lang="en-US" altLang="zh-CN" sz="1400" dirty="0">
                  <a:latin typeface="Times New Roman" panose="02020603050405020304" pitchFamily="18" charset="0"/>
                </a:rPr>
                <a:t>[X]</a:t>
              </a:r>
              <a:r>
                <a:rPr lang="zh-CN" altLang="en-US" sz="1400" baseline="-25000" dirty="0">
                  <a:latin typeface="黑体" panose="02010609060101010101" charset="-122"/>
                  <a:ea typeface="黑体" panose="02010609060101010101" charset="-122"/>
                </a:rPr>
                <a:t>补</a:t>
              </a:r>
              <a:endParaRPr lang="zh-CN" altLang="en-US" sz="1400" dirty="0">
                <a:latin typeface="Arial" panose="020B0604020202020204" pitchFamily="34" charset="0"/>
              </a:endParaRPr>
            </a:p>
          </p:txBody>
        </p:sp>
        <p:sp>
          <p:nvSpPr>
            <p:cNvPr id="28680" name="Rectangle 7"/>
            <p:cNvSpPr>
              <a:spLocks noChangeArrowheads="1"/>
            </p:cNvSpPr>
            <p:nvPr/>
          </p:nvSpPr>
          <p:spPr bwMode="auto">
            <a:xfrm>
              <a:off x="6375" y="11502"/>
              <a:ext cx="899" cy="624"/>
            </a:xfrm>
            <a:prstGeom prst="rect">
              <a:avLst/>
            </a:prstGeom>
            <a:solidFill>
              <a:srgbClr val="FFFFFF"/>
            </a:solidFill>
            <a:ln w="9525">
              <a:solidFill>
                <a:srgbClr val="000000"/>
              </a:solidFill>
              <a:miter lim="800000"/>
            </a:ln>
          </p:spPr>
          <p:txBody>
            <a:bodyPr/>
            <a:lstStyle/>
            <a:p>
              <a:pPr algn="ctr"/>
              <a:r>
                <a:rPr lang="en-US" altLang="zh-CN" sz="1400" dirty="0">
                  <a:latin typeface="Times New Roman" panose="02020603050405020304" pitchFamily="18" charset="0"/>
                </a:rPr>
                <a:t>[X]</a:t>
              </a:r>
              <a:r>
                <a:rPr lang="zh-CN" altLang="en-US" sz="1400" baseline="-25000" dirty="0">
                  <a:latin typeface="黑体" panose="02010609060101010101" charset="-122"/>
                  <a:ea typeface="黑体" panose="02010609060101010101" charset="-122"/>
                </a:rPr>
                <a:t>原</a:t>
              </a:r>
              <a:endParaRPr lang="zh-CN" altLang="en-US" sz="1400" dirty="0">
                <a:latin typeface="Arial" panose="020B0604020202020204" pitchFamily="34" charset="0"/>
              </a:endParaRPr>
            </a:p>
          </p:txBody>
        </p:sp>
        <p:sp>
          <p:nvSpPr>
            <p:cNvPr id="28681" name="Rectangle 8"/>
            <p:cNvSpPr>
              <a:spLocks noChangeArrowheads="1"/>
            </p:cNvSpPr>
            <p:nvPr/>
          </p:nvSpPr>
          <p:spPr bwMode="auto">
            <a:xfrm>
              <a:off x="6375" y="13218"/>
              <a:ext cx="899" cy="624"/>
            </a:xfrm>
            <a:prstGeom prst="rect">
              <a:avLst/>
            </a:prstGeom>
            <a:solidFill>
              <a:srgbClr val="FFFFFF"/>
            </a:solidFill>
            <a:ln w="9525">
              <a:solidFill>
                <a:srgbClr val="000000"/>
              </a:solidFill>
              <a:miter lim="800000"/>
            </a:ln>
          </p:spPr>
          <p:txBody>
            <a:bodyPr/>
            <a:lstStyle/>
            <a:p>
              <a:pPr algn="ctr"/>
              <a:r>
                <a:rPr lang="en-US" altLang="zh-CN" sz="1400" dirty="0">
                  <a:latin typeface="Times New Roman" panose="02020603050405020304" pitchFamily="18" charset="0"/>
                </a:rPr>
                <a:t>[X]</a:t>
              </a:r>
              <a:r>
                <a:rPr lang="zh-CN" altLang="en-US" sz="1400" baseline="-25000" dirty="0">
                  <a:latin typeface="黑体" panose="02010609060101010101" charset="-122"/>
                  <a:ea typeface="黑体" panose="02010609060101010101" charset="-122"/>
                </a:rPr>
                <a:t>反</a:t>
              </a:r>
              <a:endParaRPr lang="zh-CN" altLang="en-US" sz="1400" dirty="0">
                <a:latin typeface="Arial" panose="020B0604020202020204" pitchFamily="34" charset="0"/>
              </a:endParaRPr>
            </a:p>
          </p:txBody>
        </p:sp>
        <p:sp>
          <p:nvSpPr>
            <p:cNvPr id="28682" name="Rectangle 9"/>
            <p:cNvSpPr>
              <a:spLocks noChangeArrowheads="1"/>
            </p:cNvSpPr>
            <p:nvPr/>
          </p:nvSpPr>
          <p:spPr bwMode="auto">
            <a:xfrm>
              <a:off x="2955" y="11502"/>
              <a:ext cx="899" cy="624"/>
            </a:xfrm>
            <a:prstGeom prst="rect">
              <a:avLst/>
            </a:prstGeom>
            <a:solidFill>
              <a:srgbClr val="FFFFFF"/>
            </a:solidFill>
            <a:ln w="9525">
              <a:solidFill>
                <a:srgbClr val="000000"/>
              </a:solidFill>
              <a:miter lim="800000"/>
            </a:ln>
          </p:spPr>
          <p:txBody>
            <a:bodyPr/>
            <a:lstStyle/>
            <a:p>
              <a:pPr algn="ctr"/>
              <a:r>
                <a:rPr lang="en-US" altLang="zh-CN" sz="1000" dirty="0">
                  <a:latin typeface="Times New Roman" panose="02020603050405020304" pitchFamily="18" charset="0"/>
                </a:rPr>
                <a:t>X</a:t>
              </a:r>
              <a:r>
                <a:rPr lang="zh-CN" altLang="en-US" sz="1200" baseline="-25000" dirty="0">
                  <a:latin typeface="黑体" panose="02010609060101010101" charset="-122"/>
                  <a:ea typeface="黑体" panose="02010609060101010101" charset="-122"/>
                </a:rPr>
                <a:t>真值</a:t>
              </a:r>
              <a:endParaRPr lang="zh-CN" altLang="en-US" dirty="0">
                <a:latin typeface="Arial" panose="020B0604020202020204" pitchFamily="34" charset="0"/>
              </a:endParaRPr>
            </a:p>
          </p:txBody>
        </p:sp>
        <p:sp>
          <p:nvSpPr>
            <p:cNvPr id="28683" name="Rectangle 10"/>
            <p:cNvSpPr>
              <a:spLocks noChangeArrowheads="1"/>
            </p:cNvSpPr>
            <p:nvPr/>
          </p:nvSpPr>
          <p:spPr bwMode="auto">
            <a:xfrm>
              <a:off x="4215" y="11346"/>
              <a:ext cx="1800" cy="780"/>
            </a:xfrm>
            <a:prstGeom prst="rect">
              <a:avLst/>
            </a:prstGeom>
            <a:noFill/>
            <a:ln w="9525">
              <a:noFill/>
              <a:miter lim="800000"/>
            </a:ln>
          </p:spPr>
          <p:txBody>
            <a:bodyPr/>
            <a:lstStyle/>
            <a:p>
              <a:pPr algn="l"/>
              <a:r>
                <a:rPr lang="zh-CN" altLang="en-US" sz="1200" dirty="0">
                  <a:latin typeface="Times New Roman" panose="02020603050405020304" pitchFamily="18" charset="0"/>
                </a:rPr>
                <a:t>符号位</a:t>
              </a:r>
              <a:r>
                <a:rPr lang="en-US" altLang="zh-CN" sz="1200" dirty="0">
                  <a:latin typeface="Times New Roman" panose="02020603050405020304" pitchFamily="18" charset="0"/>
                </a:rPr>
                <a:t>+/ -</a:t>
              </a:r>
              <a:r>
                <a:rPr lang="zh-CN" altLang="en-US" sz="1200" dirty="0">
                  <a:latin typeface="Times New Roman" panose="02020603050405020304" pitchFamily="18" charset="0"/>
                </a:rPr>
                <a:t>变成</a:t>
              </a:r>
              <a:r>
                <a:rPr lang="en-US" altLang="zh-CN" sz="1200" dirty="0">
                  <a:latin typeface="Times New Roman" panose="02020603050405020304" pitchFamily="18" charset="0"/>
                </a:rPr>
                <a:t>0/1</a:t>
              </a:r>
              <a:endParaRPr lang="en-US" altLang="zh-CN" sz="1200" dirty="0">
                <a:latin typeface="Times New Roman" panose="02020603050405020304" pitchFamily="18" charset="0"/>
              </a:endParaRPr>
            </a:p>
            <a:p>
              <a:pPr algn="l"/>
              <a:r>
                <a:rPr lang="zh-CN" altLang="en-US" sz="1200" dirty="0">
                  <a:latin typeface="Times New Roman" panose="02020603050405020304" pitchFamily="18" charset="0"/>
                </a:rPr>
                <a:t>数值位不变</a:t>
              </a:r>
              <a:endParaRPr lang="zh-CN" altLang="en-US" sz="1200" dirty="0">
                <a:latin typeface="Arial" panose="020B0604020202020204" pitchFamily="34" charset="0"/>
              </a:endParaRPr>
            </a:p>
          </p:txBody>
        </p:sp>
        <p:sp>
          <p:nvSpPr>
            <p:cNvPr id="28684" name="Line 11"/>
            <p:cNvSpPr>
              <a:spLocks noChangeShapeType="1"/>
            </p:cNvSpPr>
            <p:nvPr/>
          </p:nvSpPr>
          <p:spPr bwMode="auto">
            <a:xfrm flipH="1">
              <a:off x="3855" y="11813"/>
              <a:ext cx="360" cy="1"/>
            </a:xfrm>
            <a:prstGeom prst="line">
              <a:avLst/>
            </a:prstGeom>
            <a:noFill/>
            <a:ln w="9525">
              <a:solidFill>
                <a:srgbClr val="000000"/>
              </a:solidFill>
              <a:round/>
              <a:tailEnd type="triangle" w="med" len="med"/>
            </a:ln>
          </p:spPr>
          <p:txBody>
            <a:bodyPr/>
            <a:lstStyle/>
            <a:p>
              <a:endParaRPr lang="zh-CN" altLang="en-US"/>
            </a:p>
          </p:txBody>
        </p:sp>
        <p:sp>
          <p:nvSpPr>
            <p:cNvPr id="28685" name="Line 12"/>
            <p:cNvSpPr>
              <a:spLocks noChangeShapeType="1"/>
            </p:cNvSpPr>
            <p:nvPr/>
          </p:nvSpPr>
          <p:spPr bwMode="auto">
            <a:xfrm>
              <a:off x="6015" y="11813"/>
              <a:ext cx="360" cy="1"/>
            </a:xfrm>
            <a:prstGeom prst="line">
              <a:avLst/>
            </a:prstGeom>
            <a:noFill/>
            <a:ln w="9525">
              <a:solidFill>
                <a:srgbClr val="000000"/>
              </a:solidFill>
              <a:round/>
              <a:tailEnd type="triangle" w="med" len="med"/>
            </a:ln>
          </p:spPr>
          <p:txBody>
            <a:bodyPr/>
            <a:lstStyle/>
            <a:p>
              <a:endParaRPr lang="zh-CN" altLang="en-US"/>
            </a:p>
          </p:txBody>
        </p:sp>
        <p:sp>
          <p:nvSpPr>
            <p:cNvPr id="28686" name="Rectangle 13"/>
            <p:cNvSpPr>
              <a:spLocks noChangeArrowheads="1"/>
            </p:cNvSpPr>
            <p:nvPr/>
          </p:nvSpPr>
          <p:spPr bwMode="auto">
            <a:xfrm>
              <a:off x="5323" y="10650"/>
              <a:ext cx="3789" cy="780"/>
            </a:xfrm>
            <a:prstGeom prst="rect">
              <a:avLst/>
            </a:prstGeom>
            <a:noFill/>
            <a:ln w="9525">
              <a:noFill/>
              <a:miter lim="800000"/>
            </a:ln>
          </p:spPr>
          <p:txBody>
            <a:bodyPr/>
            <a:lstStyle/>
            <a:p>
              <a:r>
                <a:rPr lang="zh-CN" altLang="en-US" sz="1200" dirty="0">
                  <a:latin typeface="Times New Roman" panose="02020603050405020304" pitchFamily="18" charset="0"/>
                </a:rPr>
                <a:t>符号位</a:t>
              </a:r>
              <a:r>
                <a:rPr lang="zh-CN" altLang="en-US" sz="1200" dirty="0" smtClean="0">
                  <a:latin typeface="Times New Roman" panose="02020603050405020304" pitchFamily="18" charset="0"/>
                </a:rPr>
                <a:t>不变</a:t>
              </a:r>
              <a:r>
                <a:rPr lang="en-US" altLang="zh-CN" sz="1200" dirty="0" smtClean="0">
                  <a:latin typeface="Times New Roman" panose="02020603050405020304" pitchFamily="18" charset="0"/>
                </a:rPr>
                <a:t>:</a:t>
              </a:r>
              <a:r>
                <a:rPr lang="en-US" altLang="zh-CN" sz="1200" baseline="0" dirty="0" smtClean="0">
                  <a:latin typeface="Times New Roman" panose="02020603050405020304" pitchFamily="18" charset="0"/>
                </a:rPr>
                <a:t> </a:t>
              </a:r>
              <a:r>
                <a:rPr lang="en-US" altLang="zh-CN" sz="1200" dirty="0" smtClean="0">
                  <a:latin typeface="Times New Roman" panose="02020603050405020304" pitchFamily="18" charset="0"/>
                </a:rPr>
                <a:t>(XS=0)</a:t>
              </a:r>
              <a:r>
                <a:rPr lang="zh-CN" altLang="en-US" sz="1200" dirty="0" smtClean="0">
                  <a:latin typeface="Times New Roman" panose="02020603050405020304" pitchFamily="18" charset="0"/>
                </a:rPr>
                <a:t>数值</a:t>
              </a:r>
              <a:r>
                <a:rPr lang="zh-CN" altLang="en-US" sz="1200" dirty="0">
                  <a:latin typeface="Times New Roman" panose="02020603050405020304" pitchFamily="18" charset="0"/>
                </a:rPr>
                <a:t>位</a:t>
              </a:r>
              <a:r>
                <a:rPr lang="zh-CN" altLang="en-US" sz="1200" dirty="0" smtClean="0">
                  <a:latin typeface="Times New Roman" panose="02020603050405020304" pitchFamily="18" charset="0"/>
                </a:rPr>
                <a:t>不变</a:t>
              </a:r>
              <a:endParaRPr lang="en-US" altLang="zh-CN" sz="1200" dirty="0">
                <a:latin typeface="Times New Roman" panose="02020603050405020304" pitchFamily="18" charset="0"/>
              </a:endParaRPr>
            </a:p>
            <a:p>
              <a:r>
                <a:rPr lang="en-US" altLang="zh-CN" sz="1200" dirty="0">
                  <a:latin typeface="Times New Roman" panose="02020603050405020304" pitchFamily="18" charset="0"/>
                </a:rPr>
                <a:t>                   </a:t>
              </a:r>
              <a:r>
                <a:rPr lang="en-US" altLang="zh-CN" sz="1200" dirty="0" smtClean="0">
                  <a:latin typeface="Times New Roman" panose="02020603050405020304" pitchFamily="18" charset="0"/>
                </a:rPr>
                <a:t>    (XS=1)</a:t>
              </a:r>
              <a:r>
                <a:rPr lang="zh-CN" altLang="en-US" sz="1200" dirty="0" smtClean="0">
                  <a:latin typeface="Times New Roman" panose="02020603050405020304" pitchFamily="18" charset="0"/>
                </a:rPr>
                <a:t>数值位变</a:t>
              </a:r>
              <a:r>
                <a:rPr lang="zh-CN" altLang="en-US" sz="1200" dirty="0">
                  <a:latin typeface="Times New Roman" panose="02020603050405020304" pitchFamily="18" charset="0"/>
                </a:rPr>
                <a:t>反</a:t>
              </a:r>
              <a:r>
                <a:rPr lang="en-US" altLang="zh-CN" sz="1200" dirty="0">
                  <a:latin typeface="Times New Roman" panose="02020603050405020304" pitchFamily="18" charset="0"/>
                </a:rPr>
                <a:t>,</a:t>
              </a:r>
              <a:r>
                <a:rPr lang="zh-CN" altLang="en-US" sz="1200" dirty="0">
                  <a:latin typeface="Times New Roman" panose="02020603050405020304" pitchFamily="18" charset="0"/>
                </a:rPr>
                <a:t>末位</a:t>
              </a:r>
              <a:r>
                <a:rPr lang="en-US" altLang="zh-CN" sz="1200" dirty="0">
                  <a:latin typeface="Times New Roman" panose="02020603050405020304" pitchFamily="18" charset="0"/>
                </a:rPr>
                <a:t>+</a:t>
              </a:r>
              <a:r>
                <a:rPr lang="en-US" altLang="zh-CN" sz="1200" dirty="0" smtClean="0">
                  <a:latin typeface="Times New Roman" panose="02020603050405020304" pitchFamily="18" charset="0"/>
                </a:rPr>
                <a:t>1</a:t>
              </a:r>
              <a:endParaRPr lang="en-US" altLang="zh-CN" sz="1200" dirty="0">
                <a:latin typeface="Arial" panose="020B0604020202020204" pitchFamily="34" charset="0"/>
              </a:endParaRPr>
            </a:p>
          </p:txBody>
        </p:sp>
        <p:sp>
          <p:nvSpPr>
            <p:cNvPr id="28688" name="Line 15"/>
            <p:cNvSpPr>
              <a:spLocks noChangeShapeType="1"/>
            </p:cNvSpPr>
            <p:nvPr/>
          </p:nvSpPr>
          <p:spPr bwMode="auto">
            <a:xfrm flipV="1">
              <a:off x="6735" y="10410"/>
              <a:ext cx="1" cy="312"/>
            </a:xfrm>
            <a:prstGeom prst="line">
              <a:avLst/>
            </a:prstGeom>
            <a:noFill/>
            <a:ln w="9525">
              <a:solidFill>
                <a:srgbClr val="000000"/>
              </a:solidFill>
              <a:round/>
              <a:tailEnd type="triangle" w="med" len="med"/>
            </a:ln>
          </p:spPr>
          <p:txBody>
            <a:bodyPr/>
            <a:lstStyle/>
            <a:p>
              <a:endParaRPr lang="zh-CN" altLang="en-US"/>
            </a:p>
          </p:txBody>
        </p:sp>
        <p:sp>
          <p:nvSpPr>
            <p:cNvPr id="28689" name="Line 16"/>
            <p:cNvSpPr>
              <a:spLocks noChangeShapeType="1"/>
            </p:cNvSpPr>
            <p:nvPr/>
          </p:nvSpPr>
          <p:spPr bwMode="auto">
            <a:xfrm>
              <a:off x="6735" y="11190"/>
              <a:ext cx="0" cy="312"/>
            </a:xfrm>
            <a:prstGeom prst="line">
              <a:avLst/>
            </a:prstGeom>
            <a:noFill/>
            <a:ln w="9525">
              <a:solidFill>
                <a:srgbClr val="000000"/>
              </a:solidFill>
              <a:round/>
              <a:tailEnd type="triangle" w="med" len="med"/>
            </a:ln>
          </p:spPr>
          <p:txBody>
            <a:bodyPr/>
            <a:lstStyle/>
            <a:p>
              <a:endParaRPr lang="zh-CN" altLang="en-US"/>
            </a:p>
          </p:txBody>
        </p:sp>
        <p:sp>
          <p:nvSpPr>
            <p:cNvPr id="28690" name="Rectangle 17"/>
            <p:cNvSpPr>
              <a:spLocks noChangeArrowheads="1"/>
            </p:cNvSpPr>
            <p:nvPr/>
          </p:nvSpPr>
          <p:spPr bwMode="auto">
            <a:xfrm>
              <a:off x="6195" y="12282"/>
              <a:ext cx="3420" cy="780"/>
            </a:xfrm>
            <a:prstGeom prst="rect">
              <a:avLst/>
            </a:prstGeom>
            <a:noFill/>
            <a:ln w="9525">
              <a:noFill/>
              <a:miter lim="800000"/>
            </a:ln>
          </p:spPr>
          <p:txBody>
            <a:bodyPr/>
            <a:lstStyle/>
            <a:p>
              <a:pPr algn="l"/>
              <a:endParaRPr lang="en-US" altLang="zh-CN" sz="1200" dirty="0">
                <a:latin typeface="Arial" panose="020B0604020202020204" pitchFamily="34" charset="0"/>
              </a:endParaRPr>
            </a:p>
          </p:txBody>
        </p:sp>
        <p:sp>
          <p:nvSpPr>
            <p:cNvPr id="28692" name="Line 19"/>
            <p:cNvSpPr>
              <a:spLocks noChangeShapeType="1"/>
            </p:cNvSpPr>
            <p:nvPr/>
          </p:nvSpPr>
          <p:spPr bwMode="auto">
            <a:xfrm flipV="1">
              <a:off x="6735" y="12126"/>
              <a:ext cx="0" cy="312"/>
            </a:xfrm>
            <a:prstGeom prst="line">
              <a:avLst/>
            </a:prstGeom>
            <a:noFill/>
            <a:ln w="9525">
              <a:solidFill>
                <a:srgbClr val="000000"/>
              </a:solidFill>
              <a:round/>
              <a:tailEnd type="triangle" w="med" len="med"/>
            </a:ln>
          </p:spPr>
          <p:txBody>
            <a:bodyPr/>
            <a:lstStyle/>
            <a:p>
              <a:endParaRPr lang="zh-CN" altLang="en-US"/>
            </a:p>
          </p:txBody>
        </p:sp>
        <p:sp>
          <p:nvSpPr>
            <p:cNvPr id="28693" name="Line 20"/>
            <p:cNvSpPr>
              <a:spLocks noChangeShapeType="1"/>
            </p:cNvSpPr>
            <p:nvPr/>
          </p:nvSpPr>
          <p:spPr bwMode="auto">
            <a:xfrm>
              <a:off x="6735" y="12906"/>
              <a:ext cx="0" cy="312"/>
            </a:xfrm>
            <a:prstGeom prst="line">
              <a:avLst/>
            </a:prstGeom>
            <a:noFill/>
            <a:ln w="9525">
              <a:solidFill>
                <a:srgbClr val="000000"/>
              </a:solidFill>
              <a:round/>
              <a:tailEnd type="triangle" w="med" len="med"/>
            </a:ln>
          </p:spPr>
          <p:txBody>
            <a:bodyPr/>
            <a:lstStyle/>
            <a:p>
              <a:endParaRPr lang="zh-CN" altLang="en-US"/>
            </a:p>
          </p:txBody>
        </p:sp>
        <p:sp>
          <p:nvSpPr>
            <p:cNvPr id="28694" name="Rectangle 21"/>
            <p:cNvSpPr>
              <a:spLocks noChangeArrowheads="1"/>
            </p:cNvSpPr>
            <p:nvPr/>
          </p:nvSpPr>
          <p:spPr bwMode="auto">
            <a:xfrm>
              <a:off x="3495" y="13842"/>
              <a:ext cx="6660" cy="468"/>
            </a:xfrm>
            <a:prstGeom prst="rect">
              <a:avLst/>
            </a:prstGeom>
            <a:noFill/>
            <a:ln w="9525">
              <a:noFill/>
              <a:miter lim="800000"/>
            </a:ln>
          </p:spPr>
          <p:txBody>
            <a:bodyPr/>
            <a:lstStyle/>
            <a:p>
              <a:pPr algn="ctr"/>
              <a:r>
                <a:rPr lang="en-US" altLang="zh-CN" sz="1200" b="1" dirty="0" smtClean="0">
                  <a:latin typeface="Times New Roman" panose="02020603050405020304" pitchFamily="18" charset="0"/>
                </a:rPr>
                <a:t> </a:t>
              </a:r>
              <a:r>
                <a:rPr lang="zh-CN" altLang="en-US" sz="1200" b="1" dirty="0">
                  <a:latin typeface="Times New Roman" panose="02020603050405020304" pitchFamily="18" charset="0"/>
                </a:rPr>
                <a:t>三种机器数及真值间的转换关系</a:t>
              </a:r>
              <a:endParaRPr lang="zh-CN" altLang="en-US" sz="1200" b="1" dirty="0">
                <a:latin typeface="Times New Roman" panose="02020603050405020304" pitchFamily="18" charset="0"/>
              </a:endParaRPr>
            </a:p>
          </p:txBody>
        </p:sp>
      </p:grpSp>
      <p:sp>
        <p:nvSpPr>
          <p:cNvPr id="28676" name="Rectangle 22"/>
          <p:cNvSpPr>
            <a:spLocks noChangeArrowheads="1"/>
          </p:cNvSpPr>
          <p:nvPr/>
        </p:nvSpPr>
        <p:spPr bwMode="auto">
          <a:xfrm>
            <a:off x="4572000" y="1700530"/>
            <a:ext cx="3635375" cy="3289935"/>
          </a:xfrm>
          <a:prstGeom prst="rect">
            <a:avLst/>
          </a:prstGeom>
          <a:noFill/>
          <a:ln w="9525">
            <a:noFill/>
            <a:miter lim="800000"/>
          </a:ln>
        </p:spPr>
        <p:txBody>
          <a:bodyPr wrap="none" anchor="ctr"/>
          <a:lstStyle/>
          <a:p>
            <a:pPr algn="l"/>
            <a:r>
              <a:rPr lang="en-US" altLang="zh-CN" sz="2800" b="1" dirty="0">
                <a:solidFill>
                  <a:srgbClr val="FF3300"/>
                </a:solidFill>
                <a:latin typeface="华文楷体" panose="02010600040101010101" pitchFamily="2" charset="-122"/>
                <a:ea typeface="华文楷体" panose="02010600040101010101" pitchFamily="2" charset="-122"/>
              </a:rPr>
              <a:t>(1)</a:t>
            </a:r>
            <a:r>
              <a:rPr lang="zh-CN" altLang="en-US" sz="2800" b="1" dirty="0">
                <a:solidFill>
                  <a:srgbClr val="FF3300"/>
                </a:solidFill>
                <a:latin typeface="华文楷体" panose="02010600040101010101" pitchFamily="2" charset="-122"/>
                <a:ea typeface="华文楷体" panose="02010600040101010101" pitchFamily="2" charset="-122"/>
              </a:rPr>
              <a:t>比较</a:t>
            </a:r>
            <a:endParaRPr lang="zh-CN" altLang="en-US" sz="2800" b="1" dirty="0">
              <a:solidFill>
                <a:srgbClr val="FF3300"/>
              </a:solidFill>
              <a:latin typeface="华文楷体" panose="02010600040101010101" pitchFamily="2" charset="-122"/>
              <a:ea typeface="华文楷体" panose="02010600040101010101" pitchFamily="2" charset="-122"/>
            </a:endParaRPr>
          </a:p>
          <a:p>
            <a:pPr algn="l"/>
            <a:r>
              <a:rPr lang="zh-CN" altLang="en-US" sz="2800" b="1" dirty="0">
                <a:latin typeface="华文楷体" panose="02010600040101010101" pitchFamily="2" charset="-122"/>
                <a:ea typeface="华文楷体" panose="02010600040101010101" pitchFamily="2" charset="-122"/>
              </a:rPr>
              <a:t>● 对正数而言</a:t>
            </a: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上述三种码都等</a:t>
            </a:r>
            <a:endParaRPr lang="zh-CN" altLang="en-US" sz="2800" b="1" dirty="0">
              <a:latin typeface="华文楷体" panose="02010600040101010101" pitchFamily="2" charset="-122"/>
              <a:ea typeface="华文楷体" panose="02010600040101010101" pitchFamily="2" charset="-122"/>
            </a:endParaRPr>
          </a:p>
          <a:p>
            <a:pPr algn="l"/>
            <a:r>
              <a:rPr lang="zh-CN" altLang="en-US" sz="2800" b="1" dirty="0">
                <a:latin typeface="华文楷体" panose="02010600040101010101" pitchFamily="2" charset="-122"/>
                <a:ea typeface="华文楷体" panose="02010600040101010101" pitchFamily="2" charset="-122"/>
              </a:rPr>
              <a:t>于真值本身。</a:t>
            </a:r>
            <a:endParaRPr lang="zh-CN" altLang="en-US" sz="2800" b="1" dirty="0">
              <a:latin typeface="华文楷体" panose="02010600040101010101" pitchFamily="2" charset="-122"/>
              <a:ea typeface="华文楷体" panose="02010600040101010101" pitchFamily="2" charset="-122"/>
            </a:endParaRPr>
          </a:p>
          <a:p>
            <a:pPr algn="l"/>
            <a:r>
              <a:rPr lang="zh-CN" altLang="en-US" sz="2800" b="1" dirty="0">
                <a:latin typeface="Arial" panose="020B0604020202020204" pitchFamily="34" charset="0"/>
              </a:rPr>
              <a:t>●</a:t>
            </a:r>
            <a:r>
              <a:rPr lang="zh-CN" altLang="zh-CN" sz="2800" b="1" dirty="0">
                <a:latin typeface="华文楷体" panose="02010600040101010101" pitchFamily="2" charset="-122"/>
                <a:ea typeface="华文楷体" panose="02010600040101010101" pitchFamily="2" charset="-122"/>
              </a:rPr>
              <a:t>最高位都表示符号位</a:t>
            </a:r>
            <a:r>
              <a:rPr lang="en-US" altLang="zh-CN" sz="2800" b="1" dirty="0">
                <a:latin typeface="华文楷体" panose="02010600040101010101" pitchFamily="2" charset="-122"/>
                <a:ea typeface="华文楷体" panose="02010600040101010101" pitchFamily="2" charset="-122"/>
              </a:rPr>
              <a:t>,</a:t>
            </a:r>
            <a:r>
              <a:rPr lang="zh-CN" altLang="zh-CN" sz="2800" b="1" dirty="0">
                <a:latin typeface="华文楷体" panose="02010600040101010101" pitchFamily="2" charset="-122"/>
                <a:ea typeface="华文楷体" panose="02010600040101010101" pitchFamily="2" charset="-122"/>
              </a:rPr>
              <a:t>补码</a:t>
            </a:r>
            <a:endParaRPr lang="zh-CN" altLang="en-US" sz="2800" b="1" dirty="0">
              <a:latin typeface="华文楷体" panose="02010600040101010101" pitchFamily="2" charset="-122"/>
              <a:ea typeface="华文楷体" panose="02010600040101010101" pitchFamily="2" charset="-122"/>
            </a:endParaRPr>
          </a:p>
          <a:p>
            <a:pPr algn="l"/>
            <a:r>
              <a:rPr lang="zh-CN" altLang="zh-CN" sz="2800" b="1" dirty="0">
                <a:latin typeface="华文楷体" panose="02010600040101010101" pitchFamily="2" charset="-122"/>
                <a:ea typeface="华文楷体" panose="02010600040101010101" pitchFamily="2" charset="-122"/>
              </a:rPr>
              <a:t>的符号位可</a:t>
            </a:r>
            <a:r>
              <a:rPr lang="zh-CN" altLang="en-US" sz="2800" b="1" dirty="0">
                <a:latin typeface="华文楷体" panose="02010600040101010101" pitchFamily="2" charset="-122"/>
                <a:ea typeface="华文楷体" panose="02010600040101010101" pitchFamily="2" charset="-122"/>
              </a:rPr>
              <a:t>与</a:t>
            </a:r>
            <a:r>
              <a:rPr lang="zh-CN" altLang="zh-CN" sz="2800" b="1" dirty="0">
                <a:latin typeface="华文楷体" panose="02010600040101010101" pitchFamily="2" charset="-122"/>
                <a:ea typeface="华文楷体" panose="02010600040101010101" pitchFamily="2" charset="-122"/>
              </a:rPr>
              <a:t>数值位一</a:t>
            </a:r>
            <a:r>
              <a:rPr lang="zh-CN" altLang="en-US" sz="2800" b="1" dirty="0">
                <a:latin typeface="华文楷体" panose="02010600040101010101" pitchFamily="2" charset="-122"/>
                <a:ea typeface="华文楷体" panose="02010600040101010101" pitchFamily="2" charset="-122"/>
              </a:rPr>
              <a:t>样</a:t>
            </a:r>
            <a:r>
              <a:rPr lang="zh-CN" altLang="zh-CN" sz="2800" b="1" dirty="0">
                <a:latin typeface="华文楷体" panose="02010600040101010101" pitchFamily="2" charset="-122"/>
                <a:ea typeface="华文楷体" panose="02010600040101010101" pitchFamily="2" charset="-122"/>
              </a:rPr>
              <a:t>看待</a:t>
            </a:r>
            <a:r>
              <a:rPr lang="en-US" altLang="zh-CN" sz="2800" b="1" dirty="0">
                <a:latin typeface="华文楷体" panose="02010600040101010101" pitchFamily="2" charset="-122"/>
                <a:ea typeface="华文楷体" panose="02010600040101010101" pitchFamily="2" charset="-122"/>
              </a:rPr>
              <a:t>,</a:t>
            </a:r>
            <a:endParaRPr lang="en-US" altLang="zh-CN" sz="2800" b="1" dirty="0">
              <a:latin typeface="华文楷体" panose="02010600040101010101" pitchFamily="2" charset="-122"/>
              <a:ea typeface="华文楷体" panose="02010600040101010101" pitchFamily="2" charset="-122"/>
            </a:endParaRPr>
          </a:p>
          <a:p>
            <a:pPr algn="l"/>
            <a:r>
              <a:rPr lang="zh-CN" altLang="zh-CN" sz="2800" b="1" dirty="0">
                <a:latin typeface="华文楷体" panose="02010600040101010101" pitchFamily="2" charset="-122"/>
                <a:ea typeface="华文楷体" panose="02010600040101010101" pitchFamily="2" charset="-122"/>
              </a:rPr>
              <a:t>和数值位一起参加运算；但原码</a:t>
            </a:r>
            <a:endParaRPr lang="zh-CN" altLang="en-US" sz="2800" b="1" dirty="0">
              <a:latin typeface="华文楷体" panose="02010600040101010101" pitchFamily="2" charset="-122"/>
              <a:ea typeface="华文楷体" panose="02010600040101010101" pitchFamily="2" charset="-122"/>
            </a:endParaRPr>
          </a:p>
          <a:p>
            <a:pPr algn="l"/>
            <a:r>
              <a:rPr lang="zh-CN" altLang="zh-CN" sz="2800" b="1" dirty="0">
                <a:latin typeface="华文楷体" panose="02010600040101010101" pitchFamily="2" charset="-122"/>
                <a:ea typeface="华文楷体" panose="02010600040101010101" pitchFamily="2" charset="-122"/>
              </a:rPr>
              <a:t>的符号位必须</a:t>
            </a:r>
            <a:r>
              <a:rPr lang="zh-CN" altLang="en-US" sz="2800" b="1" dirty="0">
                <a:latin typeface="华文楷体" panose="02010600040101010101" pitchFamily="2" charset="-122"/>
                <a:ea typeface="华文楷体" panose="02010600040101010101" pitchFamily="2" charset="-122"/>
              </a:rPr>
              <a:t>与数值位</a:t>
            </a:r>
            <a:r>
              <a:rPr lang="zh-CN" altLang="zh-CN" sz="2800" b="1" dirty="0">
                <a:latin typeface="华文楷体" panose="02010600040101010101" pitchFamily="2" charset="-122"/>
                <a:ea typeface="华文楷体" panose="02010600040101010101" pitchFamily="2" charset="-122"/>
              </a:rPr>
              <a:t>分开处理。</a:t>
            </a:r>
            <a:endParaRPr lang="zh-CN" altLang="en-US" sz="2800" b="1" dirty="0">
              <a:latin typeface="华文楷体" panose="02010600040101010101" pitchFamily="2" charset="-122"/>
              <a:ea typeface="华文楷体" panose="02010600040101010101" pitchFamily="2" charset="-122"/>
            </a:endParaRPr>
          </a:p>
          <a:p>
            <a:pPr algn="l"/>
            <a:r>
              <a:rPr lang="zh-CN" altLang="en-US" sz="2800" b="1" dirty="0">
                <a:latin typeface="华文楷体" panose="02010600040101010101" pitchFamily="2" charset="-122"/>
                <a:ea typeface="华文楷体" panose="02010600040101010101" pitchFamily="2" charset="-122"/>
              </a:rPr>
              <a:t>● 原码和反码的真值</a:t>
            </a:r>
            <a:r>
              <a:rPr lang="en-US" altLang="zh-CN" sz="2800" b="1" dirty="0">
                <a:latin typeface="华文楷体" panose="02010600040101010101" pitchFamily="2" charset="-122"/>
                <a:ea typeface="华文楷体" panose="02010600040101010101" pitchFamily="2" charset="-122"/>
              </a:rPr>
              <a:t>0</a:t>
            </a:r>
            <a:r>
              <a:rPr lang="zh-CN" altLang="en-US" sz="2800" b="1" dirty="0">
                <a:latin typeface="华文楷体" panose="02010600040101010101" pitchFamily="2" charset="-122"/>
                <a:ea typeface="华文楷体" panose="02010600040101010101" pitchFamily="2" charset="-122"/>
              </a:rPr>
              <a:t>各有两种</a:t>
            </a:r>
            <a:endParaRPr lang="zh-CN" altLang="en-US" sz="2800" b="1" dirty="0">
              <a:latin typeface="华文楷体" panose="02010600040101010101" pitchFamily="2" charset="-122"/>
              <a:ea typeface="华文楷体" panose="02010600040101010101" pitchFamily="2" charset="-122"/>
            </a:endParaRPr>
          </a:p>
          <a:p>
            <a:pPr algn="l"/>
            <a:r>
              <a:rPr lang="zh-CN" altLang="en-US" sz="2800" b="1" dirty="0">
                <a:latin typeface="华文楷体" panose="02010600040101010101" pitchFamily="2" charset="-122"/>
                <a:ea typeface="华文楷体" panose="02010600040101010101" pitchFamily="2" charset="-122"/>
              </a:rPr>
              <a:t>不同的表示方式</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而补码的真值</a:t>
            </a:r>
            <a:r>
              <a:rPr lang="en-US" altLang="zh-CN" sz="2800" b="1" dirty="0">
                <a:latin typeface="华文楷体" panose="02010600040101010101" pitchFamily="2" charset="-122"/>
                <a:ea typeface="华文楷体" panose="02010600040101010101" pitchFamily="2" charset="-122"/>
              </a:rPr>
              <a:t>0</a:t>
            </a:r>
            <a:endParaRPr lang="en-US" altLang="zh-CN" sz="2800" b="1" dirty="0">
              <a:latin typeface="华文楷体" panose="02010600040101010101" pitchFamily="2" charset="-122"/>
              <a:ea typeface="华文楷体" panose="02010600040101010101" pitchFamily="2" charset="-122"/>
            </a:endParaRPr>
          </a:p>
          <a:p>
            <a:pPr algn="l"/>
            <a:r>
              <a:rPr lang="zh-CN" altLang="en-US" sz="2800" b="1" dirty="0">
                <a:latin typeface="华文楷体" panose="02010600040101010101" pitchFamily="2" charset="-122"/>
                <a:ea typeface="华文楷体" panose="02010600040101010101" pitchFamily="2" charset="-122"/>
              </a:rPr>
              <a:t>表示</a:t>
            </a:r>
            <a:r>
              <a:rPr lang="zh-CN" altLang="en-US" sz="2800" b="1" dirty="0">
                <a:latin typeface="Arial" panose="020B0604020202020204" pitchFamily="34" charset="0"/>
                <a:ea typeface="华文楷体" panose="02010600040101010101" pitchFamily="2" charset="-122"/>
              </a:rPr>
              <a:t>是</a:t>
            </a:r>
            <a:r>
              <a:rPr lang="zh-CN" altLang="en-US" sz="2800" b="1" dirty="0">
                <a:latin typeface="华文楷体" panose="02010600040101010101" pitchFamily="2" charset="-122"/>
                <a:ea typeface="华文楷体" panose="02010600040101010101" pitchFamily="2" charset="-122"/>
              </a:rPr>
              <a:t>唯一的</a:t>
            </a:r>
            <a:r>
              <a:rPr lang="zh-CN" altLang="en-US" sz="2800" dirty="0">
                <a:latin typeface="华文楷体" panose="02010600040101010101" pitchFamily="2" charset="-122"/>
                <a:ea typeface="华文楷体" panose="02010600040101010101" pitchFamily="2" charset="-122"/>
              </a:rPr>
              <a:t>。</a:t>
            </a:r>
            <a:endParaRPr lang="en-US" altLang="zh-CN" sz="2800" dirty="0">
              <a:latin typeface="华文楷体" panose="02010600040101010101" pitchFamily="2" charset="-122"/>
              <a:ea typeface="华文楷体" panose="02010600040101010101" pitchFamily="2" charset="-122"/>
            </a:endParaRPr>
          </a:p>
        </p:txBody>
      </p:sp>
      <p:sp>
        <p:nvSpPr>
          <p:cNvPr id="28677" name="Rectangle 23"/>
          <p:cNvSpPr>
            <a:spLocks noChangeArrowheads="1"/>
          </p:cNvSpPr>
          <p:nvPr/>
        </p:nvSpPr>
        <p:spPr bwMode="auto">
          <a:xfrm>
            <a:off x="538917" y="4602078"/>
            <a:ext cx="8424936" cy="1440160"/>
          </a:xfrm>
          <a:prstGeom prst="rect">
            <a:avLst/>
          </a:prstGeom>
          <a:noFill/>
          <a:ln w="9525">
            <a:noFill/>
            <a:miter lim="800000"/>
          </a:ln>
        </p:spPr>
        <p:txBody>
          <a:bodyPr wrap="none" anchor="ctr"/>
          <a:lstStyle/>
          <a:p>
            <a:pPr algn="l"/>
            <a:r>
              <a:rPr lang="en-US" altLang="zh-CN" sz="3200" b="1" dirty="0">
                <a:solidFill>
                  <a:srgbClr val="FF3300"/>
                </a:solidFill>
                <a:latin typeface="华文楷体" panose="02010600040101010101" pitchFamily="2" charset="-122"/>
                <a:ea typeface="华文楷体" panose="02010600040101010101" pitchFamily="2" charset="-122"/>
              </a:rPr>
              <a:t>(2)</a:t>
            </a:r>
            <a:r>
              <a:rPr lang="zh-CN" altLang="en-US" sz="3200" b="1" dirty="0">
                <a:solidFill>
                  <a:srgbClr val="FF3300"/>
                </a:solidFill>
                <a:latin typeface="华文楷体" panose="02010600040101010101" pitchFamily="2" charset="-122"/>
                <a:ea typeface="华文楷体" panose="02010600040101010101" pitchFamily="2" charset="-122"/>
              </a:rPr>
              <a:t>转换</a:t>
            </a:r>
            <a:endParaRPr lang="zh-CN" altLang="en-US" sz="3200" b="1" dirty="0">
              <a:solidFill>
                <a:srgbClr val="FF3300"/>
              </a:solidFill>
              <a:latin typeface="华文楷体" panose="02010600040101010101" pitchFamily="2" charset="-122"/>
              <a:ea typeface="华文楷体" panose="02010600040101010101" pitchFamily="2" charset="-122"/>
            </a:endParaRPr>
          </a:p>
          <a:p>
            <a:pPr algn="l"/>
            <a:r>
              <a:rPr lang="zh-CN" altLang="en-US" sz="3200" b="1" dirty="0">
                <a:latin typeface="华文楷体" panose="02010600040101010101" pitchFamily="2" charset="-122"/>
                <a:ea typeface="华文楷体" panose="02010600040101010101" pitchFamily="2" charset="-122"/>
              </a:rPr>
              <a:t>三种机器数及真值的转换关系如上图所示。从图中可见</a:t>
            </a: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真值</a:t>
            </a:r>
            <a:r>
              <a:rPr lang="en-US" altLang="zh-CN" sz="3200" b="1" dirty="0">
                <a:latin typeface="华文楷体" panose="02010600040101010101" pitchFamily="2" charset="-122"/>
                <a:ea typeface="华文楷体" panose="02010600040101010101" pitchFamily="2" charset="-122"/>
              </a:rPr>
              <a:t>X</a:t>
            </a:r>
            <a:r>
              <a:rPr lang="zh-CN" altLang="en-US" sz="3200" b="1" dirty="0">
                <a:latin typeface="华文楷体" panose="02010600040101010101" pitchFamily="2" charset="-122"/>
                <a:ea typeface="华文楷体" panose="02010600040101010101" pitchFamily="2" charset="-122"/>
              </a:rPr>
              <a:t>与补</a:t>
            </a:r>
            <a:endParaRPr lang="zh-CN" altLang="en-US" sz="3200" b="1" dirty="0">
              <a:latin typeface="华文楷体" panose="02010600040101010101" pitchFamily="2" charset="-122"/>
              <a:ea typeface="华文楷体" panose="02010600040101010101" pitchFamily="2" charset="-122"/>
            </a:endParaRPr>
          </a:p>
          <a:p>
            <a:pPr algn="l"/>
            <a:r>
              <a:rPr lang="zh-CN" altLang="en-US" sz="3200" b="1" dirty="0">
                <a:latin typeface="华文楷体" panose="02010600040101010101" pitchFamily="2" charset="-122"/>
                <a:ea typeface="华文楷体" panose="02010600040101010101" pitchFamily="2" charset="-122"/>
              </a:rPr>
              <a:t>码或反码间的转换是通过原码实现的</a:t>
            </a: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当然</a:t>
            </a:r>
            <a:r>
              <a:rPr lang="en-US" altLang="zh-CN" sz="3200" b="1" dirty="0">
                <a:latin typeface="华文楷体" panose="02010600040101010101" pitchFamily="2" charset="-122"/>
                <a:ea typeface="华文楷体" panose="02010600040101010101" pitchFamily="2" charset="-122"/>
              </a:rPr>
              <a:t>, </a:t>
            </a:r>
            <a:r>
              <a:rPr lang="zh-CN" altLang="en-US" sz="3200" b="1" dirty="0">
                <a:latin typeface="华文楷体" panose="02010600040101010101" pitchFamily="2" charset="-122"/>
                <a:ea typeface="华文楷体" panose="02010600040101010101" pitchFamily="2" charset="-122"/>
              </a:rPr>
              <a:t>对于已熟练掌握转换方</a:t>
            </a:r>
            <a:endParaRPr lang="zh-CN" altLang="en-US" sz="3200" b="1" dirty="0">
              <a:latin typeface="华文楷体" panose="02010600040101010101" pitchFamily="2" charset="-122"/>
              <a:ea typeface="华文楷体" panose="02010600040101010101" pitchFamily="2" charset="-122"/>
            </a:endParaRPr>
          </a:p>
          <a:p>
            <a:pPr algn="l"/>
            <a:r>
              <a:rPr lang="zh-CN" altLang="en-US" sz="3200" b="1" dirty="0">
                <a:latin typeface="华文楷体" panose="02010600040101010101" pitchFamily="2" charset="-122"/>
                <a:ea typeface="华文楷体" panose="02010600040101010101" pitchFamily="2" charset="-122"/>
              </a:rPr>
              <a:t>法也可直接完成真值</a:t>
            </a:r>
            <a:r>
              <a:rPr lang="en-US" altLang="zh-CN" sz="3200" b="1" dirty="0">
                <a:latin typeface="华文楷体" panose="02010600040101010101" pitchFamily="2" charset="-122"/>
                <a:ea typeface="华文楷体" panose="02010600040101010101" pitchFamily="2" charset="-122"/>
              </a:rPr>
              <a:t>X</a:t>
            </a:r>
            <a:r>
              <a:rPr lang="zh-CN" altLang="en-US" sz="3200" b="1" dirty="0">
                <a:latin typeface="华文楷体" panose="02010600040101010101" pitchFamily="2" charset="-122"/>
                <a:ea typeface="华文楷体" panose="02010600040101010101" pitchFamily="2" charset="-122"/>
              </a:rPr>
              <a:t>与补码或反码间的转换。 </a:t>
            </a:r>
            <a:endParaRPr lang="zh-CN" altLang="en-US" sz="3200" b="1" dirty="0">
              <a:latin typeface="华文楷体" panose="02010600040101010101" pitchFamily="2" charset="-122"/>
              <a:ea typeface="华文楷体" panose="02010600040101010101" pitchFamily="2" charset="-122"/>
            </a:endParaRPr>
          </a:p>
        </p:txBody>
      </p:sp>
      <p:sp>
        <p:nvSpPr>
          <p:cNvPr id="23" name="Rectangle 13"/>
          <p:cNvSpPr>
            <a:spLocks noChangeArrowheads="1"/>
          </p:cNvSpPr>
          <p:nvPr/>
        </p:nvSpPr>
        <p:spPr bwMode="auto">
          <a:xfrm>
            <a:off x="2195736" y="3356992"/>
            <a:ext cx="1944171" cy="495454"/>
          </a:xfrm>
          <a:prstGeom prst="rect">
            <a:avLst/>
          </a:prstGeom>
          <a:noFill/>
          <a:ln w="9525">
            <a:noFill/>
            <a:miter lim="800000"/>
          </a:ln>
        </p:spPr>
        <p:txBody>
          <a:bodyPr/>
          <a:lstStyle/>
          <a:p>
            <a:r>
              <a:rPr lang="zh-CN" altLang="en-US" sz="1200" dirty="0">
                <a:latin typeface="Times New Roman" panose="02020603050405020304" pitchFamily="18" charset="0"/>
              </a:rPr>
              <a:t>符号位</a:t>
            </a:r>
            <a:r>
              <a:rPr lang="zh-CN" altLang="en-US" sz="1200" dirty="0" smtClean="0">
                <a:latin typeface="Times New Roman" panose="02020603050405020304" pitchFamily="18" charset="0"/>
              </a:rPr>
              <a:t>不变</a:t>
            </a:r>
            <a:r>
              <a:rPr lang="en-US" altLang="zh-CN" sz="1200" dirty="0" smtClean="0">
                <a:latin typeface="Times New Roman" panose="02020603050405020304" pitchFamily="18" charset="0"/>
              </a:rPr>
              <a:t>:</a:t>
            </a:r>
            <a:r>
              <a:rPr lang="en-US" altLang="zh-CN" sz="1200" baseline="0" dirty="0" smtClean="0">
                <a:latin typeface="Times New Roman" panose="02020603050405020304" pitchFamily="18" charset="0"/>
              </a:rPr>
              <a:t> </a:t>
            </a:r>
            <a:r>
              <a:rPr lang="en-US" altLang="zh-CN" sz="1200" dirty="0" smtClean="0">
                <a:latin typeface="Times New Roman" panose="02020603050405020304" pitchFamily="18" charset="0"/>
              </a:rPr>
              <a:t>(XS=0)</a:t>
            </a:r>
            <a:r>
              <a:rPr lang="zh-CN" altLang="en-US" sz="1200" dirty="0" smtClean="0">
                <a:latin typeface="Times New Roman" panose="02020603050405020304" pitchFamily="18" charset="0"/>
              </a:rPr>
              <a:t>数值</a:t>
            </a:r>
            <a:r>
              <a:rPr lang="zh-CN" altLang="en-US" sz="1200" dirty="0">
                <a:latin typeface="Times New Roman" panose="02020603050405020304" pitchFamily="18" charset="0"/>
              </a:rPr>
              <a:t>位</a:t>
            </a:r>
            <a:r>
              <a:rPr lang="zh-CN" altLang="en-US" sz="1200" dirty="0" smtClean="0">
                <a:latin typeface="Times New Roman" panose="02020603050405020304" pitchFamily="18" charset="0"/>
              </a:rPr>
              <a:t>不变</a:t>
            </a:r>
            <a:endParaRPr lang="en-US" altLang="zh-CN" sz="1200" dirty="0">
              <a:latin typeface="Times New Roman" panose="02020603050405020304" pitchFamily="18" charset="0"/>
            </a:endParaRPr>
          </a:p>
          <a:p>
            <a:r>
              <a:rPr lang="en-US" altLang="zh-CN" sz="1200" dirty="0">
                <a:latin typeface="Times New Roman" panose="02020603050405020304" pitchFamily="18" charset="0"/>
              </a:rPr>
              <a:t>                   </a:t>
            </a:r>
            <a:r>
              <a:rPr lang="en-US" altLang="zh-CN" sz="1200" dirty="0" smtClean="0">
                <a:latin typeface="Times New Roman" panose="02020603050405020304" pitchFamily="18" charset="0"/>
              </a:rPr>
              <a:t>    (XS=1)</a:t>
            </a:r>
            <a:r>
              <a:rPr lang="zh-CN" altLang="en-US" sz="1200" dirty="0" smtClean="0">
                <a:latin typeface="Times New Roman" panose="02020603050405020304" pitchFamily="18" charset="0"/>
              </a:rPr>
              <a:t>数值位变反</a:t>
            </a:r>
            <a:endParaRPr lang="en-US" altLang="zh-CN" sz="1200" dirty="0">
              <a:latin typeface="Arial" panose="020B0604020202020204"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type="body" idx="1"/>
          </p:nvPr>
        </p:nvSpPr>
        <p:spPr>
          <a:xfrm>
            <a:off x="611188" y="188913"/>
            <a:ext cx="8001000" cy="1368425"/>
          </a:xfrm>
        </p:spPr>
        <p:txBody>
          <a:bodyPr/>
          <a:lstStyle/>
          <a:p>
            <a:pPr eaLnBrk="1" hangingPunct="1">
              <a:lnSpc>
                <a:spcPct val="90000"/>
              </a:lnSpc>
              <a:buFont typeface="Wingdings" panose="05000000000000000000" pitchFamily="2" charset="2"/>
              <a:buNone/>
            </a:pPr>
            <a:r>
              <a:rPr lang="en-US" altLang="zh-CN" b="1" smtClean="0"/>
              <a:t>[</a:t>
            </a:r>
            <a:r>
              <a:rPr lang="zh-CN" altLang="en-US" b="1" smtClean="0"/>
              <a:t>例</a:t>
            </a:r>
            <a:r>
              <a:rPr lang="en-US" altLang="zh-CN" b="1" smtClean="0"/>
              <a:t>] </a:t>
            </a:r>
            <a:r>
              <a:rPr lang="zh-CN" altLang="en-US" b="1" smtClean="0"/>
              <a:t>以定点整数为例</a:t>
            </a:r>
            <a:r>
              <a:rPr lang="en-US" altLang="zh-CN" b="1" smtClean="0"/>
              <a:t>,</a:t>
            </a:r>
            <a:r>
              <a:rPr lang="zh-CN" altLang="en-US" b="1" smtClean="0"/>
              <a:t>用数轴形式说明原码、反码、补码表示范围和可能的数码组合情况。（</a:t>
            </a:r>
            <a:r>
              <a:rPr lang="en-US" altLang="zh-CN" b="1" smtClean="0"/>
              <a:t>n:</a:t>
            </a:r>
            <a:r>
              <a:rPr lang="zh-CN" altLang="en-US" b="1" smtClean="0"/>
              <a:t>数值位数，符号位</a:t>
            </a:r>
            <a:r>
              <a:rPr lang="en-US" altLang="zh-CN" b="1" smtClean="0"/>
              <a:t>1</a:t>
            </a:r>
            <a:r>
              <a:rPr lang="zh-CN" altLang="en-US" b="1" smtClean="0"/>
              <a:t>位）</a:t>
            </a:r>
            <a:endParaRPr lang="zh-CN" altLang="en-US" b="1" smtClean="0"/>
          </a:p>
        </p:txBody>
      </p:sp>
      <p:pic>
        <p:nvPicPr>
          <p:cNvPr id="29699" name="Picture 8"/>
          <p:cNvPicPr>
            <a:picLocks noChangeAspect="1" noChangeArrowheads="1"/>
          </p:cNvPicPr>
          <p:nvPr/>
        </p:nvPicPr>
        <p:blipFill>
          <a:blip r:embed="rId1" cstate="print"/>
          <a:srcRect/>
          <a:stretch>
            <a:fillRect/>
          </a:stretch>
        </p:blipFill>
        <p:spPr bwMode="auto">
          <a:xfrm>
            <a:off x="395288" y="1916113"/>
            <a:ext cx="8243887" cy="3725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528" y="189148"/>
            <a:ext cx="7632700" cy="1143000"/>
          </a:xfrm>
        </p:spPr>
        <p:txBody>
          <a:bodyPr>
            <a:normAutofit/>
          </a:bodyPr>
          <a:lstStyle/>
          <a:p>
            <a:r>
              <a:rPr lang="zh-CN" altLang="en-US" sz="3600" dirty="0" smtClean="0"/>
              <a:t>计算机中的信息分类</a:t>
            </a:r>
            <a:endParaRPr lang="zh-CN" altLang="en-US" sz="3400" dirty="0" smtClean="0"/>
          </a:p>
        </p:txBody>
      </p:sp>
      <p:sp>
        <p:nvSpPr>
          <p:cNvPr id="8196" name="Text Box 6"/>
          <p:cNvSpPr txBox="1">
            <a:spLocks noChangeArrowheads="1"/>
          </p:cNvSpPr>
          <p:nvPr/>
        </p:nvSpPr>
        <p:spPr bwMode="auto">
          <a:xfrm>
            <a:off x="3347864" y="1772816"/>
            <a:ext cx="5688632" cy="1110047"/>
          </a:xfrm>
          <a:prstGeom prst="rect">
            <a:avLst/>
          </a:prstGeom>
          <a:noFill/>
          <a:ln w="12700" cap="sq">
            <a:noFill/>
            <a:miter lim="800000"/>
            <a:headEnd type="none" w="sm" len="sm"/>
            <a:tailEnd type="none" w="sm" len="sm"/>
          </a:ln>
        </p:spPr>
        <p:txBody>
          <a:bodyPr wrap="square">
            <a:spAutoFit/>
          </a:bodyPr>
          <a:lstStyle/>
          <a:p>
            <a:pPr algn="l">
              <a:lnSpc>
                <a:spcPct val="70000"/>
              </a:lnSpc>
              <a:spcBef>
                <a:spcPct val="50000"/>
              </a:spcBef>
            </a:pPr>
            <a:r>
              <a:rPr kumimoji="1" lang="zh-CN" altLang="en-US" sz="3200" b="1" dirty="0">
                <a:latin typeface="宋体" panose="02010600030101010101" pitchFamily="2" charset="-122"/>
              </a:rPr>
              <a:t>数值型</a:t>
            </a:r>
            <a:r>
              <a:rPr kumimoji="1" lang="zh-CN" altLang="en-US" sz="3200" b="1" dirty="0" smtClean="0">
                <a:latin typeface="宋体" panose="02010600030101010101" pitchFamily="2" charset="-122"/>
              </a:rPr>
              <a:t>数据</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 </a:t>
            </a:r>
            <a:endParaRPr kumimoji="1" lang="en-US" altLang="zh-CN" sz="3200" b="1" dirty="0" smtClean="0">
              <a:latin typeface="宋体" panose="02010600030101010101" pitchFamily="2" charset="-122"/>
            </a:endParaRPr>
          </a:p>
          <a:p>
            <a:pPr algn="l">
              <a:lnSpc>
                <a:spcPct val="70000"/>
              </a:lnSpc>
              <a:spcBef>
                <a:spcPct val="50000"/>
              </a:spcBef>
            </a:pPr>
            <a:r>
              <a:rPr kumimoji="1" lang="zh-CN" altLang="en-US" sz="3200" b="1" dirty="0" smtClean="0">
                <a:latin typeface="宋体" panose="02010600030101010101" pitchFamily="2" charset="-122"/>
              </a:rPr>
              <a:t>     整数</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正数</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负数</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实数</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有理数</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无理数</a:t>
            </a:r>
            <a:r>
              <a:rPr kumimoji="1" lang="en-US" altLang="zh-CN" sz="3200" b="1" dirty="0" smtClean="0">
                <a:latin typeface="宋体" panose="02010600030101010101" pitchFamily="2" charset="-122"/>
              </a:rPr>
              <a:t>…</a:t>
            </a:r>
            <a:endParaRPr kumimoji="1" lang="en-US" altLang="zh-CN" sz="3200" b="1" dirty="0" smtClean="0">
              <a:latin typeface="宋体" panose="02010600030101010101" pitchFamily="2" charset="-122"/>
            </a:endParaRPr>
          </a:p>
          <a:p>
            <a:pPr algn="l">
              <a:lnSpc>
                <a:spcPct val="70000"/>
              </a:lnSpc>
              <a:spcBef>
                <a:spcPct val="50000"/>
              </a:spcBef>
            </a:pPr>
            <a:endParaRPr kumimoji="1" lang="zh-CN" altLang="en-US" sz="3200" b="1" dirty="0">
              <a:latin typeface="宋体" panose="02010600030101010101" pitchFamily="2" charset="-122"/>
            </a:endParaRPr>
          </a:p>
        </p:txBody>
      </p:sp>
      <p:sp>
        <p:nvSpPr>
          <p:cNvPr id="8197" name="Text Box 7"/>
          <p:cNvSpPr txBox="1">
            <a:spLocks noChangeArrowheads="1"/>
          </p:cNvSpPr>
          <p:nvPr/>
        </p:nvSpPr>
        <p:spPr bwMode="auto">
          <a:xfrm>
            <a:off x="1223913" y="2591073"/>
            <a:ext cx="1828800" cy="579438"/>
          </a:xfrm>
          <a:prstGeom prst="rect">
            <a:avLst/>
          </a:prstGeom>
          <a:noFill/>
          <a:ln w="12700" cap="sq">
            <a:noFill/>
            <a:miter lim="800000"/>
            <a:headEnd type="none" w="sm" len="sm"/>
            <a:tailEnd type="none" w="sm" len="sm"/>
          </a:ln>
        </p:spPr>
        <p:txBody>
          <a:bodyPr>
            <a:spAutoFit/>
          </a:bodyPr>
          <a:lstStyle/>
          <a:p>
            <a:pPr algn="l">
              <a:spcBef>
                <a:spcPct val="50000"/>
              </a:spcBef>
            </a:pPr>
            <a:r>
              <a:rPr kumimoji="1" lang="zh-CN" altLang="en-US" sz="3200" b="1">
                <a:solidFill>
                  <a:srgbClr val="0000FF"/>
                </a:solidFill>
                <a:latin typeface="宋体" panose="02010600030101010101" pitchFamily="2" charset="-122"/>
              </a:rPr>
              <a:t>数据信息</a:t>
            </a:r>
            <a:endParaRPr kumimoji="1" lang="zh-CN" altLang="en-US" sz="3200" b="1">
              <a:solidFill>
                <a:srgbClr val="0000FF"/>
              </a:solidFill>
              <a:latin typeface="宋体" panose="02010600030101010101" pitchFamily="2" charset="-122"/>
            </a:endParaRPr>
          </a:p>
        </p:txBody>
      </p:sp>
      <p:sp>
        <p:nvSpPr>
          <p:cNvPr id="8198" name="Text Box 8"/>
          <p:cNvSpPr txBox="1">
            <a:spLocks noChangeArrowheads="1"/>
          </p:cNvSpPr>
          <p:nvPr/>
        </p:nvSpPr>
        <p:spPr bwMode="auto">
          <a:xfrm>
            <a:off x="1201688" y="4194448"/>
            <a:ext cx="2438400" cy="579438"/>
          </a:xfrm>
          <a:prstGeom prst="rect">
            <a:avLst/>
          </a:prstGeom>
          <a:noFill/>
          <a:ln w="12700" cap="sq">
            <a:noFill/>
            <a:miter lim="800000"/>
            <a:headEnd type="none" w="sm" len="sm"/>
            <a:tailEnd type="none" w="sm" len="sm"/>
          </a:ln>
        </p:spPr>
        <p:txBody>
          <a:bodyPr>
            <a:spAutoFit/>
          </a:bodyPr>
          <a:lstStyle/>
          <a:p>
            <a:pPr algn="l">
              <a:spcBef>
                <a:spcPct val="50000"/>
              </a:spcBef>
            </a:pPr>
            <a:r>
              <a:rPr kumimoji="1" lang="zh-CN" altLang="en-US" sz="3200" b="1" dirty="0">
                <a:solidFill>
                  <a:srgbClr val="0000FF"/>
                </a:solidFill>
                <a:latin typeface="宋体" panose="02010600030101010101" pitchFamily="2" charset="-122"/>
              </a:rPr>
              <a:t>控制信息</a:t>
            </a:r>
            <a:endParaRPr kumimoji="1" lang="zh-CN" altLang="en-US" sz="3200" b="1" dirty="0">
              <a:solidFill>
                <a:srgbClr val="0000FF"/>
              </a:solidFill>
              <a:latin typeface="宋体" panose="02010600030101010101" pitchFamily="2" charset="-122"/>
            </a:endParaRPr>
          </a:p>
        </p:txBody>
      </p:sp>
      <p:sp>
        <p:nvSpPr>
          <p:cNvPr id="8199" name="AutoShape 9"/>
          <p:cNvSpPr/>
          <p:nvPr/>
        </p:nvSpPr>
        <p:spPr bwMode="auto">
          <a:xfrm>
            <a:off x="2843808" y="2137048"/>
            <a:ext cx="457200" cy="1600200"/>
          </a:xfrm>
          <a:prstGeom prst="leftBrace">
            <a:avLst>
              <a:gd name="adj1" fmla="val 29167"/>
              <a:gd name="adj2" fmla="val 50000"/>
            </a:avLst>
          </a:prstGeom>
          <a:noFill/>
          <a:ln w="38100" cap="sq">
            <a:solidFill>
              <a:schemeClr val="tx1"/>
            </a:solidFill>
            <a:round/>
            <a:headEnd type="none" w="sm" len="sm"/>
            <a:tailEnd type="none" w="sm" len="sm"/>
          </a:ln>
        </p:spPr>
        <p:txBody>
          <a:bodyPr wrap="none" anchor="ctr"/>
          <a:lstStyle/>
          <a:p>
            <a:endParaRPr lang="zh-CN" altLang="en-US"/>
          </a:p>
        </p:txBody>
      </p:sp>
      <p:sp>
        <p:nvSpPr>
          <p:cNvPr id="8200" name="AutoShape 10"/>
          <p:cNvSpPr/>
          <p:nvPr/>
        </p:nvSpPr>
        <p:spPr bwMode="auto">
          <a:xfrm>
            <a:off x="896888" y="2746648"/>
            <a:ext cx="152400" cy="1905000"/>
          </a:xfrm>
          <a:prstGeom prst="leftBrace">
            <a:avLst>
              <a:gd name="adj1" fmla="val 104167"/>
              <a:gd name="adj2" fmla="val 50000"/>
            </a:avLst>
          </a:prstGeom>
          <a:noFill/>
          <a:ln w="41275" cap="sq">
            <a:solidFill>
              <a:schemeClr val="tx1"/>
            </a:solidFill>
            <a:round/>
            <a:headEnd type="none" w="sm" len="sm"/>
            <a:tailEnd type="none" w="sm" len="sm"/>
          </a:ln>
        </p:spPr>
        <p:txBody>
          <a:bodyPr wrap="none" anchor="ctr"/>
          <a:lstStyle/>
          <a:p>
            <a:pPr algn="ctr" eaLnBrk="0" hangingPunct="0"/>
            <a:endParaRPr kumimoji="1" lang="zh-CN" altLang="zh-CN" sz="3200">
              <a:latin typeface="Times New Roman" panose="02020603050405020304" pitchFamily="18" charset="0"/>
            </a:endParaRPr>
          </a:p>
        </p:txBody>
      </p:sp>
      <p:sp>
        <p:nvSpPr>
          <p:cNvPr id="8201" name="Text Box 11"/>
          <p:cNvSpPr txBox="1">
            <a:spLocks noChangeArrowheads="1"/>
          </p:cNvSpPr>
          <p:nvPr/>
        </p:nvSpPr>
        <p:spPr bwMode="auto">
          <a:xfrm>
            <a:off x="3347864" y="3429000"/>
            <a:ext cx="5040560" cy="1110047"/>
          </a:xfrm>
          <a:prstGeom prst="rect">
            <a:avLst/>
          </a:prstGeom>
          <a:noFill/>
          <a:ln w="12700" cap="sq">
            <a:noFill/>
            <a:miter lim="800000"/>
            <a:headEnd type="none" w="sm" len="sm"/>
            <a:tailEnd type="none" w="sm" len="sm"/>
          </a:ln>
        </p:spPr>
        <p:txBody>
          <a:bodyPr wrap="square">
            <a:spAutoFit/>
          </a:bodyPr>
          <a:lstStyle/>
          <a:p>
            <a:pPr algn="l">
              <a:lnSpc>
                <a:spcPct val="70000"/>
              </a:lnSpc>
              <a:spcBef>
                <a:spcPct val="50000"/>
              </a:spcBef>
            </a:pPr>
            <a:r>
              <a:rPr kumimoji="1" lang="zh-CN" altLang="en-US" sz="3200" b="1" dirty="0">
                <a:latin typeface="宋体" panose="02010600030101010101" pitchFamily="2" charset="-122"/>
              </a:rPr>
              <a:t>非数值型</a:t>
            </a:r>
            <a:r>
              <a:rPr kumimoji="1" lang="zh-CN" altLang="en-US" sz="3200" b="1" dirty="0" smtClean="0">
                <a:latin typeface="宋体" panose="02010600030101010101" pitchFamily="2" charset="-122"/>
              </a:rPr>
              <a:t>数据</a:t>
            </a:r>
            <a:r>
              <a:rPr kumimoji="1" lang="en-US" altLang="zh-CN" sz="3200" b="1" dirty="0" smtClean="0">
                <a:latin typeface="宋体" panose="02010600030101010101" pitchFamily="2" charset="-122"/>
              </a:rPr>
              <a:t>:</a:t>
            </a:r>
            <a:endParaRPr kumimoji="1" lang="en-US" altLang="zh-CN" sz="3200" b="1" dirty="0" smtClean="0">
              <a:latin typeface="宋体" panose="02010600030101010101" pitchFamily="2" charset="-122"/>
            </a:endParaRPr>
          </a:p>
          <a:p>
            <a:pPr algn="l">
              <a:lnSpc>
                <a:spcPct val="70000"/>
              </a:lnSpc>
              <a:spcBef>
                <a:spcPct val="50000"/>
              </a:spcBef>
            </a:pPr>
            <a:r>
              <a:rPr kumimoji="1" lang="zh-CN" altLang="en-US" sz="3200" b="1" dirty="0" smtClean="0">
                <a:latin typeface="宋体" panose="02010600030101010101" pitchFamily="2" charset="-122"/>
              </a:rPr>
              <a:t> 文本</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声音</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图像</a:t>
            </a:r>
            <a:r>
              <a:rPr kumimoji="1" lang="en-US" altLang="zh-CN" sz="3200" b="1" dirty="0" smtClean="0">
                <a:latin typeface="宋体" panose="02010600030101010101" pitchFamily="2" charset="-122"/>
              </a:rPr>
              <a:t>,</a:t>
            </a:r>
            <a:r>
              <a:rPr kumimoji="1" lang="zh-CN" altLang="en-US" sz="3200" b="1" dirty="0" smtClean="0">
                <a:latin typeface="宋体" panose="02010600030101010101" pitchFamily="2" charset="-122"/>
              </a:rPr>
              <a:t>逻辑值</a:t>
            </a:r>
            <a:r>
              <a:rPr kumimoji="1" lang="en-US" altLang="zh-CN" sz="3200" b="1" dirty="0" smtClean="0">
                <a:latin typeface="宋体" panose="02010600030101010101" pitchFamily="2" charset="-122"/>
              </a:rPr>
              <a:t>……</a:t>
            </a:r>
            <a:endParaRPr kumimoji="1" lang="en-US" altLang="zh-CN" sz="3200" b="1" dirty="0" smtClean="0">
              <a:latin typeface="宋体" panose="02010600030101010101" pitchFamily="2" charset="-122"/>
            </a:endParaRPr>
          </a:p>
          <a:p>
            <a:pPr algn="l">
              <a:lnSpc>
                <a:spcPct val="70000"/>
              </a:lnSpc>
              <a:spcBef>
                <a:spcPct val="50000"/>
              </a:spcBef>
            </a:pPr>
            <a:r>
              <a:rPr kumimoji="1" lang="zh-CN" altLang="en-US" sz="3200" b="1" dirty="0" smtClean="0">
                <a:latin typeface="宋体" panose="02010600030101010101" pitchFamily="2" charset="-122"/>
              </a:rPr>
              <a:t>    </a:t>
            </a:r>
            <a:endParaRPr kumimoji="1" lang="zh-CN" altLang="en-US" sz="3200" b="1" dirty="0">
              <a:latin typeface="宋体" panose="02010600030101010101" pitchFamily="2" charset="-122"/>
            </a:endParaRPr>
          </a:p>
        </p:txBody>
      </p:sp>
      <p:sp>
        <p:nvSpPr>
          <p:cNvPr id="8202" name="Text Box 12"/>
          <p:cNvSpPr txBox="1">
            <a:spLocks noChangeArrowheads="1"/>
          </p:cNvSpPr>
          <p:nvPr/>
        </p:nvSpPr>
        <p:spPr bwMode="auto">
          <a:xfrm>
            <a:off x="3441651" y="4310336"/>
            <a:ext cx="3429000" cy="433387"/>
          </a:xfrm>
          <a:prstGeom prst="rect">
            <a:avLst/>
          </a:prstGeom>
          <a:noFill/>
          <a:ln w="12700" cap="sq">
            <a:noFill/>
            <a:miter lim="800000"/>
            <a:headEnd type="none" w="sm" len="sm"/>
            <a:tailEnd type="none" w="sm" len="sm"/>
          </a:ln>
        </p:spPr>
        <p:txBody>
          <a:bodyPr>
            <a:spAutoFit/>
          </a:bodyPr>
          <a:lstStyle/>
          <a:p>
            <a:pPr algn="l">
              <a:lnSpc>
                <a:spcPct val="70000"/>
              </a:lnSpc>
              <a:spcBef>
                <a:spcPct val="50000"/>
              </a:spcBef>
            </a:pPr>
            <a:r>
              <a:rPr kumimoji="1" lang="zh-CN" altLang="en-US" sz="3200" b="1" dirty="0">
                <a:latin typeface="宋体" panose="02010600030101010101" pitchFamily="2" charset="-122"/>
              </a:rPr>
              <a:t>指令编码</a:t>
            </a:r>
            <a:endParaRPr kumimoji="1" lang="zh-CN" altLang="en-US" sz="3200"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67360" y="260350"/>
            <a:ext cx="7632700" cy="1143000"/>
          </a:xfrm>
        </p:spPr>
        <p:txBody>
          <a:bodyPr/>
          <a:lstStyle/>
          <a:p>
            <a:pPr eaLnBrk="1" hangingPunct="1"/>
            <a:r>
              <a:rPr lang="en-US" altLang="zh-CN" b="1" smtClean="0">
                <a:solidFill>
                  <a:srgbClr val="FF3300"/>
                </a:solidFill>
                <a:latin typeface="华文楷体" panose="02010600040101010101" pitchFamily="2" charset="-122"/>
                <a:ea typeface="华文楷体" panose="02010600040101010101" pitchFamily="2" charset="-122"/>
              </a:rPr>
              <a:t>5.4</a:t>
            </a:r>
            <a:r>
              <a:rPr lang="zh-CN" altLang="en-US" b="1" smtClean="0">
                <a:solidFill>
                  <a:srgbClr val="FF3300"/>
                </a:solidFill>
                <a:latin typeface="华文楷体" panose="02010600040101010101" pitchFamily="2" charset="-122"/>
                <a:ea typeface="华文楷体" panose="02010600040101010101" pitchFamily="2" charset="-122"/>
              </a:rPr>
              <a:t> 移码</a:t>
            </a:r>
            <a:endParaRPr lang="zh-CN" altLang="en-US" b="1" smtClean="0">
              <a:solidFill>
                <a:srgbClr val="FF3300"/>
              </a:solidFill>
              <a:latin typeface="华文楷体" panose="02010600040101010101" pitchFamily="2" charset="-122"/>
              <a:ea typeface="华文楷体" panose="02010600040101010101" pitchFamily="2" charset="-122"/>
            </a:endParaRPr>
          </a:p>
        </p:txBody>
      </p:sp>
      <p:sp>
        <p:nvSpPr>
          <p:cNvPr id="30723" name="Rectangle 3"/>
          <p:cNvSpPr>
            <a:spLocks noGrp="1" noChangeArrowheads="1"/>
          </p:cNvSpPr>
          <p:nvPr>
            <p:ph type="body" idx="1"/>
          </p:nvPr>
        </p:nvSpPr>
        <p:spPr>
          <a:xfrm>
            <a:off x="755576" y="1196657"/>
            <a:ext cx="7885112" cy="5373688"/>
          </a:xfrm>
        </p:spPr>
        <p:txBody>
          <a:bodyPr/>
          <a:lstStyle/>
          <a:p>
            <a:pPr eaLnBrk="1" hangingPunct="1">
              <a:lnSpc>
                <a:spcPct val="90000"/>
              </a:lnSpc>
            </a:pPr>
            <a:r>
              <a:rPr lang="zh-CN" altLang="en-US" sz="2000" b="1" dirty="0" smtClean="0">
                <a:solidFill>
                  <a:srgbClr val="FF3300"/>
                </a:solidFill>
                <a:latin typeface="华文楷体" panose="02010600040101010101" pitchFamily="2" charset="-122"/>
                <a:ea typeface="华文楷体" panose="02010600040101010101" pitchFamily="2" charset="-122"/>
              </a:rPr>
              <a:t>移码也叫增码或偏码</a:t>
            </a:r>
            <a:r>
              <a:rPr lang="zh-CN" altLang="en-US" sz="2000" b="1" dirty="0" smtClean="0">
                <a:latin typeface="华文楷体" panose="02010600040101010101" pitchFamily="2" charset="-122"/>
                <a:ea typeface="华文楷体" panose="02010600040101010101" pitchFamily="2" charset="-122"/>
              </a:rPr>
              <a:t>，</a:t>
            </a:r>
            <a:r>
              <a:rPr lang="zh-CN" altLang="en-US" sz="2000" b="1" dirty="0" smtClean="0">
                <a:solidFill>
                  <a:srgbClr val="FF0000"/>
                </a:solidFill>
                <a:latin typeface="华文楷体" panose="02010600040101010101" pitchFamily="2" charset="-122"/>
                <a:ea typeface="华文楷体" panose="02010600040101010101" pitchFamily="2" charset="-122"/>
              </a:rPr>
              <a:t>常用于表示浮点数中的阶码</a:t>
            </a:r>
            <a:r>
              <a:rPr lang="zh-CN" altLang="en-US" sz="2000" b="1" dirty="0" smtClean="0">
                <a:latin typeface="华文楷体" panose="02010600040101010101" pitchFamily="2" charset="-122"/>
                <a:ea typeface="华文楷体" panose="02010600040101010101" pitchFamily="2" charset="-122"/>
              </a:rPr>
              <a:t>。</a:t>
            </a:r>
            <a:endParaRPr lang="zh-CN" altLang="en-US" sz="2000" b="1" dirty="0" smtClean="0">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r>
              <a:rPr lang="zh-CN" altLang="en-US" sz="2000" b="1" dirty="0" smtClean="0">
                <a:latin typeface="华文楷体" panose="02010600040101010101" pitchFamily="2" charset="-122"/>
                <a:ea typeface="华文楷体" panose="02010600040101010101" pitchFamily="2" charset="-122"/>
              </a:rPr>
              <a:t>    移码就是在真值</a:t>
            </a:r>
            <a:r>
              <a:rPr lang="en-US" altLang="zh-CN" sz="2000" b="1" dirty="0" smtClean="0">
                <a:latin typeface="华文楷体" panose="02010600040101010101" pitchFamily="2" charset="-122"/>
                <a:ea typeface="华文楷体" panose="02010600040101010101" pitchFamily="2" charset="-122"/>
              </a:rPr>
              <a:t>X</a:t>
            </a:r>
            <a:r>
              <a:rPr lang="zh-CN" altLang="en-US" sz="2000" b="1" dirty="0" smtClean="0">
                <a:latin typeface="华文楷体" panose="02010600040101010101" pitchFamily="2" charset="-122"/>
                <a:ea typeface="华文楷体" panose="02010600040101010101" pitchFamily="2" charset="-122"/>
              </a:rPr>
              <a:t>基础上加一常数</a:t>
            </a:r>
            <a:r>
              <a:rPr lang="en-US" altLang="zh-CN" sz="2000" b="1" dirty="0" smtClean="0">
                <a:latin typeface="华文楷体" panose="02010600040101010101" pitchFamily="2" charset="-122"/>
                <a:ea typeface="华文楷体" panose="02010600040101010101" pitchFamily="2" charset="-122"/>
              </a:rPr>
              <a:t>, </a:t>
            </a:r>
            <a:r>
              <a:rPr lang="zh-CN" altLang="en-US" sz="2000" b="1" dirty="0" smtClean="0">
                <a:latin typeface="华文楷体" panose="02010600040101010101" pitchFamily="2" charset="-122"/>
                <a:ea typeface="华文楷体" panose="02010600040101010101" pitchFamily="2" charset="-122"/>
              </a:rPr>
              <a:t>此常数被称为偏置值</a:t>
            </a:r>
            <a:r>
              <a:rPr lang="en-US" altLang="zh-CN" sz="2000" b="1" dirty="0" smtClean="0">
                <a:latin typeface="华文楷体" panose="02010600040101010101" pitchFamily="2" charset="-122"/>
                <a:ea typeface="华文楷体" panose="02010600040101010101" pitchFamily="2" charset="-122"/>
              </a:rPr>
              <a:t>, </a:t>
            </a:r>
            <a:r>
              <a:rPr lang="zh-CN" altLang="en-US" sz="2000" b="1" dirty="0" smtClean="0">
                <a:latin typeface="华文楷体" panose="02010600040101010101" pitchFamily="2" charset="-122"/>
                <a:ea typeface="华文楷体" panose="02010600040101010101" pitchFamily="2" charset="-122"/>
              </a:rPr>
              <a:t>相当于</a:t>
            </a:r>
            <a:r>
              <a:rPr lang="en-US" altLang="zh-CN" sz="2000" b="1" dirty="0" smtClean="0">
                <a:latin typeface="华文楷体" panose="02010600040101010101" pitchFamily="2" charset="-122"/>
                <a:ea typeface="华文楷体" panose="02010600040101010101" pitchFamily="2" charset="-122"/>
              </a:rPr>
              <a:t>X</a:t>
            </a:r>
            <a:r>
              <a:rPr lang="zh-CN" altLang="en-US" sz="2000" b="1" dirty="0" smtClean="0">
                <a:latin typeface="华文楷体" panose="02010600040101010101" pitchFamily="2" charset="-122"/>
                <a:ea typeface="华文楷体" panose="02010600040101010101" pitchFamily="2" charset="-122"/>
              </a:rPr>
              <a:t>在数轴上向正向偏移了若干单位</a:t>
            </a:r>
            <a:r>
              <a:rPr lang="en-US" altLang="zh-CN" sz="2000" b="1" dirty="0" smtClean="0">
                <a:latin typeface="华文楷体" panose="02010600040101010101" pitchFamily="2" charset="-122"/>
                <a:ea typeface="华文楷体" panose="02010600040101010101" pitchFamily="2" charset="-122"/>
              </a:rPr>
              <a:t>, </a:t>
            </a:r>
            <a:r>
              <a:rPr lang="zh-CN" altLang="en-US" sz="2000" b="1" dirty="0" smtClean="0">
                <a:latin typeface="华文楷体" panose="02010600040101010101" pitchFamily="2" charset="-122"/>
                <a:ea typeface="华文楷体" panose="02010600040101010101" pitchFamily="2" charset="-122"/>
              </a:rPr>
              <a:t>这就是“移码”一词的由来。</a:t>
            </a:r>
            <a:endParaRPr lang="zh-CN" altLang="en-US" sz="2000" b="1" dirty="0" smtClean="0">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endParaRPr lang="zh-CN" altLang="en-US" sz="2000" b="1" dirty="0" smtClean="0">
              <a:latin typeface="华文楷体" panose="02010600040101010101" pitchFamily="2" charset="-122"/>
              <a:ea typeface="华文楷体" panose="02010600040101010101" pitchFamily="2" charset="-122"/>
            </a:endParaRPr>
          </a:p>
          <a:p>
            <a:pPr marL="109855" indent="0" eaLnBrk="1" hangingPunct="1">
              <a:lnSpc>
                <a:spcPct val="90000"/>
              </a:lnSpc>
              <a:buNone/>
            </a:pPr>
            <a:r>
              <a:rPr lang="en-US" altLang="zh-CN" sz="2000" b="1" dirty="0" smtClean="0">
                <a:latin typeface="华文楷体" panose="02010600040101010101" pitchFamily="2" charset="-122"/>
                <a:ea typeface="华文楷体" panose="02010600040101010101" pitchFamily="2" charset="-122"/>
              </a:rPr>
              <a:t>   </a:t>
            </a:r>
            <a:r>
              <a:rPr lang="zh-CN" altLang="en-US" sz="2000" b="1" dirty="0" smtClean="0">
                <a:latin typeface="华文楷体" panose="02010600040101010101" pitchFamily="2" charset="-122"/>
                <a:ea typeface="华文楷体" panose="02010600040101010101" pitchFamily="2" charset="-122"/>
              </a:rPr>
              <a:t>对字长为</a:t>
            </a:r>
            <a:r>
              <a:rPr lang="en-US" altLang="zh-CN" sz="2000" b="1" dirty="0" smtClean="0">
                <a:latin typeface="华文楷体" panose="02010600040101010101" pitchFamily="2" charset="-122"/>
                <a:ea typeface="华文楷体" panose="02010600040101010101" pitchFamily="2" charset="-122"/>
              </a:rPr>
              <a:t>N</a:t>
            </a:r>
            <a:r>
              <a:rPr lang="zh-CN" altLang="en-US" sz="2000" b="1" dirty="0" smtClean="0">
                <a:latin typeface="华文楷体" panose="02010600040101010101" pitchFamily="2" charset="-122"/>
                <a:ea typeface="华文楷体" panose="02010600040101010101" pitchFamily="2" charset="-122"/>
              </a:rPr>
              <a:t>的计算机</a:t>
            </a:r>
            <a:r>
              <a:rPr lang="en-US" altLang="zh-CN" sz="2000" b="1" dirty="0" smtClean="0">
                <a:latin typeface="华文楷体" panose="02010600040101010101" pitchFamily="2" charset="-122"/>
                <a:ea typeface="华文楷体" panose="02010600040101010101" pitchFamily="2" charset="-122"/>
              </a:rPr>
              <a:t>, </a:t>
            </a:r>
            <a:r>
              <a:rPr lang="zh-CN" altLang="en-US" sz="2000" b="1" dirty="0" smtClean="0">
                <a:latin typeface="华文楷体" panose="02010600040101010101" pitchFamily="2" charset="-122"/>
                <a:ea typeface="华文楷体" panose="02010600040101010101" pitchFamily="2" charset="-122"/>
              </a:rPr>
              <a:t>若最高位为符号位</a:t>
            </a:r>
            <a:r>
              <a:rPr lang="en-US" altLang="zh-CN" sz="2000" b="1" dirty="0" smtClean="0">
                <a:latin typeface="华文楷体" panose="02010600040101010101" pitchFamily="2" charset="-122"/>
                <a:ea typeface="华文楷体" panose="02010600040101010101" pitchFamily="2" charset="-122"/>
              </a:rPr>
              <a:t>, </a:t>
            </a:r>
            <a:r>
              <a:rPr lang="zh-CN" altLang="en-US" sz="2000" b="1" dirty="0" smtClean="0">
                <a:latin typeface="华文楷体" panose="02010600040101010101" pitchFamily="2" charset="-122"/>
                <a:ea typeface="华文楷体" panose="02010600040101010101" pitchFamily="2" charset="-122"/>
              </a:rPr>
              <a:t>数值位</a:t>
            </a:r>
            <a:r>
              <a:rPr lang="en-US" altLang="zh-CN" sz="2000" b="1" dirty="0" smtClean="0">
                <a:latin typeface="华文楷体" panose="02010600040101010101" pitchFamily="2" charset="-122"/>
                <a:ea typeface="华文楷体" panose="02010600040101010101" pitchFamily="2" charset="-122"/>
              </a:rPr>
              <a:t>n=N-1</a:t>
            </a:r>
            <a:r>
              <a:rPr lang="zh-CN" altLang="en-US" sz="2000" b="1" dirty="0" smtClean="0">
                <a:latin typeface="华文楷体" panose="02010600040101010101" pitchFamily="2" charset="-122"/>
                <a:ea typeface="华文楷体" panose="02010600040101010101" pitchFamily="2" charset="-122"/>
              </a:rPr>
              <a:t>位</a:t>
            </a:r>
            <a:r>
              <a:rPr lang="en-US"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当偏移量取</a:t>
            </a:r>
            <a:r>
              <a:rPr lang="en-US" altLang="zh-CN" sz="2000" b="1" dirty="0" smtClean="0">
                <a:latin typeface="华文楷体" panose="02010600040101010101" pitchFamily="2" charset="-122"/>
                <a:ea typeface="华文楷体" panose="02010600040101010101" pitchFamily="2" charset="-122"/>
              </a:rPr>
              <a:t>2 </a:t>
            </a:r>
            <a:r>
              <a:rPr lang="en-US" altLang="zh-CN" sz="2000" b="1" baseline="30000" dirty="0" smtClean="0">
                <a:latin typeface="华文楷体" panose="02010600040101010101" pitchFamily="2" charset="-122"/>
                <a:ea typeface="华文楷体" panose="02010600040101010101" pitchFamily="2" charset="-122"/>
              </a:rPr>
              <a:t>n</a:t>
            </a:r>
            <a:r>
              <a:rPr lang="zh-CN" altLang="en-US" sz="2000" b="1" dirty="0" smtClean="0">
                <a:latin typeface="华文楷体" panose="02010600040101010101" pitchFamily="2" charset="-122"/>
                <a:ea typeface="华文楷体" panose="02010600040101010101" pitchFamily="2" charset="-122"/>
              </a:rPr>
              <a:t>时</a:t>
            </a:r>
            <a:r>
              <a:rPr lang="en-US"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其真值</a:t>
            </a:r>
            <a:r>
              <a:rPr lang="en-US" altLang="zh-CN" sz="2000" b="1" dirty="0" smtClean="0">
                <a:latin typeface="华文楷体" panose="02010600040101010101" pitchFamily="2" charset="-122"/>
                <a:ea typeface="华文楷体" panose="02010600040101010101" pitchFamily="2" charset="-122"/>
              </a:rPr>
              <a:t>X</a:t>
            </a:r>
            <a:r>
              <a:rPr lang="zh-CN" altLang="en-US" sz="2000" b="1" dirty="0" smtClean="0">
                <a:latin typeface="华文楷体" panose="02010600040101010101" pitchFamily="2" charset="-122"/>
                <a:ea typeface="华文楷体" panose="02010600040101010101" pitchFamily="2" charset="-122"/>
              </a:rPr>
              <a:t>对应的移码的表示公式为：</a:t>
            </a:r>
            <a:endParaRPr lang="zh-CN" altLang="en-US" sz="2000" b="1" dirty="0" smtClean="0">
              <a:latin typeface="华文楷体" panose="02010600040101010101" pitchFamily="2" charset="-122"/>
              <a:ea typeface="华文楷体" panose="02010600040101010101" pitchFamily="2" charset="-122"/>
            </a:endParaRPr>
          </a:p>
          <a:p>
            <a:pPr marL="109855" indent="0" eaLnBrk="1" hangingPunct="1">
              <a:lnSpc>
                <a:spcPct val="90000"/>
              </a:lnSpc>
              <a:buNone/>
            </a:pPr>
            <a:r>
              <a:rPr lang="en-US" altLang="zh-CN" sz="2000" b="1" dirty="0" smtClean="0">
                <a:latin typeface="华文楷体" panose="02010600040101010101" pitchFamily="2" charset="-122"/>
                <a:ea typeface="华文楷体" panose="02010600040101010101" pitchFamily="2" charset="-122"/>
              </a:rPr>
              <a:t>    [X]</a:t>
            </a:r>
            <a:r>
              <a:rPr lang="zh-CN" altLang="en-US" sz="2000" b="1" baseline="-25000" dirty="0" smtClean="0">
                <a:latin typeface="华文楷体" panose="02010600040101010101" pitchFamily="2" charset="-122"/>
                <a:ea typeface="华文楷体" panose="02010600040101010101" pitchFamily="2" charset="-122"/>
              </a:rPr>
              <a:t>移</a:t>
            </a:r>
            <a:r>
              <a:rPr lang="zh-CN" altLang="en-US" sz="2000" b="1" dirty="0" smtClean="0">
                <a:latin typeface="华文楷体" panose="02010600040101010101" pitchFamily="2" charset="-122"/>
                <a:ea typeface="华文楷体" panose="02010600040101010101" pitchFamily="2" charset="-122"/>
              </a:rPr>
              <a:t>＝ </a:t>
            </a:r>
            <a:r>
              <a:rPr lang="en-US" altLang="zh-CN" sz="2000" b="1" dirty="0" smtClean="0">
                <a:latin typeface="华文楷体" panose="02010600040101010101" pitchFamily="2" charset="-122"/>
                <a:ea typeface="华文楷体" panose="02010600040101010101" pitchFamily="2" charset="-122"/>
              </a:rPr>
              <a:t>2 </a:t>
            </a:r>
            <a:r>
              <a:rPr lang="en-US" altLang="zh-CN" sz="2000" b="1" baseline="30000" dirty="0" smtClean="0">
                <a:latin typeface="华文楷体" panose="02010600040101010101" pitchFamily="2" charset="-122"/>
                <a:ea typeface="华文楷体" panose="02010600040101010101" pitchFamily="2" charset="-122"/>
              </a:rPr>
              <a:t>n</a:t>
            </a:r>
            <a:r>
              <a:rPr lang="en-US" altLang="zh-CN" sz="2000" b="1" dirty="0" smtClean="0">
                <a:latin typeface="华文楷体" panose="02010600040101010101" pitchFamily="2" charset="-122"/>
                <a:ea typeface="华文楷体" panose="02010600040101010101" pitchFamily="2" charset="-122"/>
              </a:rPr>
              <a:t> </a:t>
            </a:r>
            <a:r>
              <a:rPr lang="zh-CN" altLang="en-US" sz="2000" b="1" dirty="0" smtClean="0">
                <a:latin typeface="华文楷体" panose="02010600040101010101" pitchFamily="2" charset="-122"/>
                <a:ea typeface="华文楷体" panose="02010600040101010101" pitchFamily="2" charset="-122"/>
              </a:rPr>
              <a:t>＋</a:t>
            </a:r>
            <a:r>
              <a:rPr lang="en-US" altLang="zh-CN" sz="2000" b="1" dirty="0" smtClean="0">
                <a:latin typeface="华文楷体" panose="02010600040101010101" pitchFamily="2" charset="-122"/>
                <a:ea typeface="华文楷体" panose="02010600040101010101" pitchFamily="2" charset="-122"/>
              </a:rPr>
              <a:t>X       </a:t>
            </a:r>
            <a:r>
              <a:rPr lang="zh-CN" altLang="en-US" sz="2000" b="1" dirty="0" smtClean="0">
                <a:latin typeface="华文楷体" panose="02010600040101010101" pitchFamily="2" charset="-122"/>
                <a:ea typeface="华文楷体" panose="02010600040101010101" pitchFamily="2" charset="-122"/>
              </a:rPr>
              <a:t>（－ </a:t>
            </a:r>
            <a:r>
              <a:rPr lang="en-US" altLang="zh-CN" sz="2000" b="1" dirty="0" smtClean="0">
                <a:latin typeface="华文楷体" panose="02010600040101010101" pitchFamily="2" charset="-122"/>
                <a:ea typeface="华文楷体" panose="02010600040101010101" pitchFamily="2" charset="-122"/>
              </a:rPr>
              <a:t>2 </a:t>
            </a:r>
            <a:r>
              <a:rPr lang="en-US" altLang="zh-CN" sz="2000" b="1" baseline="30000" dirty="0" smtClean="0">
                <a:latin typeface="华文楷体" panose="02010600040101010101" pitchFamily="2" charset="-122"/>
                <a:ea typeface="华文楷体" panose="02010600040101010101" pitchFamily="2" charset="-122"/>
              </a:rPr>
              <a:t>n</a:t>
            </a:r>
            <a:r>
              <a:rPr lang="en-US" altLang="zh-CN" sz="2000" b="1" dirty="0" smtClean="0">
                <a:latin typeface="华文楷体" panose="02010600040101010101" pitchFamily="2" charset="-122"/>
                <a:ea typeface="华文楷体" panose="02010600040101010101" pitchFamily="2" charset="-122"/>
              </a:rPr>
              <a:t> ≤X</a:t>
            </a:r>
            <a:r>
              <a:rPr lang="zh-CN" altLang="en-US" sz="2000" b="1" dirty="0" smtClean="0">
                <a:latin typeface="华文楷体" panose="02010600040101010101" pitchFamily="2" charset="-122"/>
                <a:ea typeface="华文楷体" panose="02010600040101010101" pitchFamily="2" charset="-122"/>
              </a:rPr>
              <a:t>＜ </a:t>
            </a:r>
            <a:r>
              <a:rPr lang="en-US" altLang="zh-CN" sz="2000" b="1" dirty="0" smtClean="0">
                <a:latin typeface="华文楷体" panose="02010600040101010101" pitchFamily="2" charset="-122"/>
                <a:ea typeface="华文楷体" panose="02010600040101010101" pitchFamily="2" charset="-122"/>
              </a:rPr>
              <a:t>2 </a:t>
            </a:r>
            <a:r>
              <a:rPr lang="en-US" altLang="zh-CN" sz="2000" b="1" baseline="30000" dirty="0" smtClean="0">
                <a:latin typeface="华文楷体" panose="02010600040101010101" pitchFamily="2" charset="-122"/>
                <a:ea typeface="华文楷体" panose="02010600040101010101" pitchFamily="2" charset="-122"/>
              </a:rPr>
              <a:t>n</a:t>
            </a:r>
            <a:r>
              <a:rPr lang="en-US" altLang="zh-CN" sz="2000" b="1" dirty="0" smtClean="0">
                <a:latin typeface="华文楷体" panose="02010600040101010101" pitchFamily="2" charset="-122"/>
                <a:ea typeface="华文楷体" panose="02010600040101010101" pitchFamily="2" charset="-122"/>
              </a:rPr>
              <a:t> </a:t>
            </a:r>
            <a:r>
              <a:rPr lang="zh-CN" altLang="en-US" sz="2000" b="1" dirty="0" smtClean="0">
                <a:latin typeface="华文楷体" panose="02010600040101010101" pitchFamily="2" charset="-122"/>
                <a:ea typeface="华文楷体" panose="02010600040101010101" pitchFamily="2" charset="-122"/>
              </a:rPr>
              <a:t>）</a:t>
            </a:r>
            <a:endParaRPr lang="zh-CN" altLang="en-US" sz="2000" b="1" dirty="0" smtClean="0">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r>
              <a:rPr lang="zh-CN" altLang="en-US" sz="2000" b="1" dirty="0" smtClean="0">
                <a:latin typeface="华文楷体" panose="02010600040101010101" pitchFamily="2" charset="-122"/>
                <a:ea typeface="华文楷体" panose="02010600040101010101" pitchFamily="2" charset="-122"/>
              </a:rPr>
              <a:t>              </a:t>
            </a:r>
            <a:r>
              <a:rPr lang="en-US" altLang="zh-CN" sz="2000" b="1" dirty="0" smtClean="0">
                <a:latin typeface="华文楷体" panose="02010600040101010101" pitchFamily="2" charset="-122"/>
                <a:ea typeface="华文楷体" panose="02010600040101010101" pitchFamily="2" charset="-122"/>
              </a:rPr>
              <a:t>[X]</a:t>
            </a:r>
            <a:r>
              <a:rPr lang="zh-CN" altLang="en-US" sz="2000" b="1" baseline="-25000" dirty="0" smtClean="0">
                <a:latin typeface="华文楷体" panose="02010600040101010101" pitchFamily="2" charset="-122"/>
                <a:ea typeface="华文楷体" panose="02010600040101010101" pitchFamily="2" charset="-122"/>
              </a:rPr>
              <a:t>移           </a:t>
            </a:r>
            <a:r>
              <a:rPr lang="zh-CN" altLang="en-US" sz="2000" b="1" dirty="0" smtClean="0">
                <a:latin typeface="华文楷体" panose="02010600040101010101" pitchFamily="2" charset="-122"/>
                <a:ea typeface="华文楷体" panose="02010600040101010101" pitchFamily="2" charset="-122"/>
              </a:rPr>
              <a:t>（ </a:t>
            </a:r>
            <a:r>
              <a:rPr lang="en-US" altLang="zh-CN" sz="2000" b="1" dirty="0" smtClean="0">
                <a:latin typeface="华文楷体" panose="02010600040101010101" pitchFamily="2" charset="-122"/>
                <a:ea typeface="华文楷体" panose="02010600040101010101" pitchFamily="2" charset="-122"/>
              </a:rPr>
              <a:t>0 ≤X</a:t>
            </a:r>
            <a:r>
              <a:rPr lang="zh-CN" altLang="en-US" sz="2000" b="1" dirty="0" smtClean="0">
                <a:latin typeface="华文楷体" panose="02010600040101010101" pitchFamily="2" charset="-122"/>
                <a:ea typeface="华文楷体" panose="02010600040101010101" pitchFamily="2" charset="-122"/>
              </a:rPr>
              <a:t>＜ </a:t>
            </a:r>
            <a:r>
              <a:rPr lang="en-US" altLang="zh-CN" sz="2000" b="1" dirty="0" smtClean="0">
                <a:latin typeface="华文楷体" panose="02010600040101010101" pitchFamily="2" charset="-122"/>
                <a:ea typeface="华文楷体" panose="02010600040101010101" pitchFamily="2" charset="-122"/>
              </a:rPr>
              <a:t>2 </a:t>
            </a:r>
            <a:r>
              <a:rPr lang="en-US" altLang="zh-CN" sz="2000" b="1" baseline="30000" dirty="0" smtClean="0">
                <a:latin typeface="华文楷体" panose="02010600040101010101" pitchFamily="2" charset="-122"/>
                <a:ea typeface="华文楷体" panose="02010600040101010101" pitchFamily="2" charset="-122"/>
              </a:rPr>
              <a:t>n+1</a:t>
            </a:r>
            <a:r>
              <a:rPr lang="en-US" altLang="zh-CN" sz="2000" b="1" dirty="0" smtClean="0">
                <a:latin typeface="华文楷体" panose="02010600040101010101" pitchFamily="2" charset="-122"/>
                <a:ea typeface="华文楷体" panose="02010600040101010101" pitchFamily="2" charset="-122"/>
              </a:rPr>
              <a:t> </a:t>
            </a:r>
            <a:r>
              <a:rPr lang="zh-CN" altLang="en-US" sz="2000" b="1" dirty="0" smtClean="0">
                <a:latin typeface="华文楷体" panose="02010600040101010101" pitchFamily="2" charset="-122"/>
                <a:ea typeface="华文楷体" panose="02010600040101010101" pitchFamily="2" charset="-122"/>
              </a:rPr>
              <a:t>）</a:t>
            </a:r>
            <a:endParaRPr lang="en-US" altLang="zh-CN" sz="2000" b="1" dirty="0" smtClean="0">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r>
              <a:rPr lang="zh-CN" altLang="en-US" sz="2000" dirty="0" smtClean="0"/>
              <a:t>       例如： </a:t>
            </a:r>
            <a:r>
              <a:rPr lang="en-US" altLang="zh-CN" sz="2000" dirty="0" smtClean="0"/>
              <a:t>X=</a:t>
            </a:r>
            <a:r>
              <a:rPr lang="zh-CN" altLang="en-US" sz="2000" dirty="0" smtClean="0"/>
              <a:t>＋</a:t>
            </a:r>
            <a:r>
              <a:rPr lang="en-US" altLang="zh-CN" sz="2000" dirty="0" smtClean="0"/>
              <a:t>1011     [X]</a:t>
            </a:r>
            <a:r>
              <a:rPr lang="zh-CN" altLang="en-US" sz="2000" baseline="-25000" dirty="0" smtClean="0"/>
              <a:t>移</a:t>
            </a:r>
            <a:r>
              <a:rPr lang="en-US" altLang="zh-CN" sz="2000" dirty="0" smtClean="0"/>
              <a:t>=11011   </a:t>
            </a:r>
            <a:r>
              <a:rPr lang="zh-CN" altLang="en-US" sz="2000" dirty="0" smtClean="0"/>
              <a:t>符号位“</a:t>
            </a:r>
            <a:r>
              <a:rPr lang="en-US" altLang="zh-CN" sz="2000" dirty="0" smtClean="0"/>
              <a:t>1”</a:t>
            </a:r>
            <a:r>
              <a:rPr lang="zh-CN" altLang="en-US" sz="2000" dirty="0" smtClean="0"/>
              <a:t>表示正号</a:t>
            </a:r>
            <a:br>
              <a:rPr lang="zh-CN" altLang="en-US" sz="2000" dirty="0" smtClean="0"/>
            </a:br>
            <a:r>
              <a:rPr lang="zh-CN" altLang="en-US" sz="2000" dirty="0" smtClean="0"/>
              <a:t>              </a:t>
            </a:r>
            <a:r>
              <a:rPr lang="en-US" altLang="zh-CN" sz="2000" dirty="0" smtClean="0"/>
              <a:t>X=</a:t>
            </a:r>
            <a:r>
              <a:rPr lang="zh-CN" altLang="en-US" sz="2000" dirty="0" smtClean="0"/>
              <a:t>－</a:t>
            </a:r>
            <a:r>
              <a:rPr lang="en-US" altLang="zh-CN" sz="2000" dirty="0" smtClean="0"/>
              <a:t>1011     [X]</a:t>
            </a:r>
            <a:r>
              <a:rPr lang="zh-CN" altLang="en-US" sz="2000" baseline="-25000" dirty="0" smtClean="0"/>
              <a:t>移</a:t>
            </a:r>
            <a:r>
              <a:rPr lang="en-US" altLang="zh-CN" sz="2000" dirty="0" smtClean="0"/>
              <a:t>=00101   </a:t>
            </a:r>
            <a:r>
              <a:rPr lang="zh-CN" altLang="en-US" sz="2000" dirty="0" smtClean="0"/>
              <a:t>符号位“</a:t>
            </a:r>
            <a:r>
              <a:rPr lang="en-US" altLang="zh-CN" sz="2000" dirty="0" smtClean="0"/>
              <a:t>0”</a:t>
            </a:r>
            <a:r>
              <a:rPr lang="zh-CN" altLang="en-US" sz="2000" dirty="0" smtClean="0"/>
              <a:t>表示负号</a:t>
            </a:r>
            <a:endParaRPr lang="en-US" altLang="zh-CN" sz="2000" b="1" dirty="0" smtClean="0">
              <a:latin typeface="华文楷体" panose="02010600040101010101" pitchFamily="2" charset="-122"/>
              <a:ea typeface="华文楷体" panose="02010600040101010101" pitchFamily="2" charset="-122"/>
            </a:endParaRPr>
          </a:p>
          <a:p>
            <a:pPr eaLnBrk="1" hangingPunct="1">
              <a:lnSpc>
                <a:spcPct val="90000"/>
              </a:lnSpc>
            </a:pPr>
            <a:r>
              <a:rPr lang="zh-CN" altLang="en-US" sz="2000" dirty="0" smtClean="0"/>
              <a:t>移码与补码的关系： </a:t>
            </a:r>
            <a:r>
              <a:rPr lang="en-US" altLang="zh-CN" sz="2000" dirty="0" smtClean="0"/>
              <a:t>[X]</a:t>
            </a:r>
            <a:r>
              <a:rPr lang="zh-CN" altLang="en-US" sz="2000" dirty="0" smtClean="0"/>
              <a:t>移与</a:t>
            </a:r>
            <a:r>
              <a:rPr lang="en-US" altLang="zh-CN" sz="2000" dirty="0" smtClean="0"/>
              <a:t>[X]</a:t>
            </a:r>
            <a:r>
              <a:rPr lang="zh-CN" altLang="en-US" sz="2000" dirty="0" smtClean="0"/>
              <a:t>补的关系是符号位互为反码，</a:t>
            </a:r>
            <a:br>
              <a:rPr lang="zh-CN" altLang="en-US" sz="2000" dirty="0" smtClean="0"/>
            </a:br>
            <a:r>
              <a:rPr lang="zh-CN" altLang="en-US" sz="2000" dirty="0" smtClean="0"/>
              <a:t>例如： </a:t>
            </a:r>
            <a:r>
              <a:rPr lang="en-US" altLang="zh-CN" sz="2000" dirty="0" smtClean="0"/>
              <a:t>X=</a:t>
            </a:r>
            <a:r>
              <a:rPr lang="zh-CN" altLang="en-US" sz="2000" dirty="0" smtClean="0"/>
              <a:t>＋</a:t>
            </a:r>
            <a:r>
              <a:rPr lang="en-US" altLang="zh-CN" sz="2000" dirty="0" smtClean="0"/>
              <a:t>1011     [X]</a:t>
            </a:r>
            <a:r>
              <a:rPr lang="zh-CN" altLang="en-US" sz="2000" baseline="-25000" dirty="0" smtClean="0"/>
              <a:t>移</a:t>
            </a:r>
            <a:r>
              <a:rPr lang="en-US" altLang="zh-CN" sz="2000" dirty="0" smtClean="0"/>
              <a:t>=11011     [X]</a:t>
            </a:r>
            <a:r>
              <a:rPr lang="zh-CN" altLang="en-US" sz="2000" baseline="-25000" dirty="0" smtClean="0"/>
              <a:t>补</a:t>
            </a:r>
            <a:r>
              <a:rPr lang="en-US" altLang="zh-CN" sz="2000" dirty="0" smtClean="0"/>
              <a:t>=01011 </a:t>
            </a:r>
            <a:br>
              <a:rPr lang="zh-CN" altLang="en-US" sz="2000" dirty="0" smtClean="0"/>
            </a:br>
            <a:r>
              <a:rPr lang="zh-CN" altLang="en-US" sz="2000" dirty="0" smtClean="0"/>
              <a:t>          </a:t>
            </a:r>
            <a:r>
              <a:rPr lang="en-US" altLang="zh-CN" sz="2000" dirty="0" smtClean="0"/>
              <a:t>X=</a:t>
            </a:r>
            <a:r>
              <a:rPr lang="zh-CN" altLang="en-US" sz="2000" dirty="0" smtClean="0"/>
              <a:t>－</a:t>
            </a:r>
            <a:r>
              <a:rPr lang="en-US" altLang="zh-CN" sz="2000" dirty="0" smtClean="0"/>
              <a:t>1011     [X]</a:t>
            </a:r>
            <a:r>
              <a:rPr lang="zh-CN" altLang="en-US" sz="2000" baseline="-25000" dirty="0" smtClean="0"/>
              <a:t>移</a:t>
            </a:r>
            <a:r>
              <a:rPr lang="en-US" altLang="zh-CN" sz="2000" dirty="0" smtClean="0"/>
              <a:t>=00101     [X]</a:t>
            </a:r>
            <a:r>
              <a:rPr lang="zh-CN" altLang="en-US" sz="2000" baseline="-25000" dirty="0" smtClean="0"/>
              <a:t>补</a:t>
            </a:r>
            <a:r>
              <a:rPr lang="en-US" altLang="zh-CN" sz="2000" dirty="0" smtClean="0"/>
              <a:t>=10101 </a:t>
            </a:r>
            <a:r>
              <a:rPr lang="zh-CN" altLang="en-US" sz="2000" b="1" dirty="0" smtClean="0">
                <a:latin typeface="华文楷体" panose="02010600040101010101" pitchFamily="2" charset="-122"/>
                <a:ea typeface="华文楷体" panose="02010600040101010101" pitchFamily="2" charset="-122"/>
              </a:rPr>
              <a:t>    </a:t>
            </a:r>
            <a:endParaRPr lang="en-US" altLang="zh-CN" sz="2000" b="1" dirty="0" smtClean="0">
              <a:latin typeface="华文楷体" panose="02010600040101010101" pitchFamily="2" charset="-122"/>
              <a:ea typeface="华文楷体" panose="02010600040101010101" pitchFamily="2" charset="-122"/>
            </a:endParaRPr>
          </a:p>
          <a:p>
            <a:pPr eaLnBrk="1" hangingPunct="1">
              <a:lnSpc>
                <a:spcPct val="90000"/>
              </a:lnSpc>
              <a:buFont typeface="Wingdings" panose="05000000000000000000" pitchFamily="2" charset="2"/>
              <a:buNone/>
            </a:pPr>
            <a:r>
              <a:rPr lang="zh-CN" altLang="en-US" sz="2000" b="1" dirty="0" smtClean="0">
                <a:solidFill>
                  <a:srgbClr val="FF0000"/>
                </a:solidFill>
              </a:rPr>
              <a:t>      移码 </a:t>
            </a:r>
            <a:r>
              <a:rPr lang="en-US" altLang="zh-CN" sz="2000" b="1" dirty="0" smtClean="0">
                <a:solidFill>
                  <a:srgbClr val="FF0000"/>
                </a:solidFill>
              </a:rPr>
              <a:t>= </a:t>
            </a:r>
            <a:r>
              <a:rPr lang="zh-CN" altLang="en-US" sz="2000" b="1" dirty="0" smtClean="0">
                <a:solidFill>
                  <a:srgbClr val="FF0000"/>
                </a:solidFill>
              </a:rPr>
              <a:t>补码符号位取反</a:t>
            </a:r>
            <a:endParaRPr lang="zh-CN" altLang="en-US" sz="2000" b="1" dirty="0" smtClean="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23850" y="332740"/>
            <a:ext cx="8001000" cy="647700"/>
          </a:xfrm>
        </p:spPr>
        <p:txBody>
          <a:bodyPr>
            <a:normAutofit fontScale="90000"/>
          </a:bodyPr>
          <a:lstStyle/>
          <a:p>
            <a:pPr eaLnBrk="1" hangingPunct="1"/>
            <a:r>
              <a:rPr lang="en-US" altLang="zh-CN" b="1" smtClean="0"/>
              <a:t>6 </a:t>
            </a:r>
            <a:r>
              <a:rPr lang="zh-CN" altLang="en-US" b="1" smtClean="0"/>
              <a:t>浮点数表示</a:t>
            </a:r>
            <a:r>
              <a:rPr lang="en-US" altLang="zh-CN" b="1" smtClean="0"/>
              <a:t> </a:t>
            </a:r>
            <a:r>
              <a:rPr lang="zh-CN" altLang="en-US" b="1" smtClean="0"/>
              <a:t>（</a:t>
            </a:r>
            <a:r>
              <a:rPr lang="en-US" altLang="zh-CN" b="1" smtClean="0"/>
              <a:t>IEEE float-32bit</a:t>
            </a:r>
            <a:r>
              <a:rPr lang="zh-CN" altLang="en-US" b="1" smtClean="0"/>
              <a:t>）</a:t>
            </a:r>
            <a:endParaRPr lang="zh-CN" altLang="en-US" b="1" smtClean="0"/>
          </a:p>
        </p:txBody>
      </p:sp>
      <p:graphicFrame>
        <p:nvGraphicFramePr>
          <p:cNvPr id="6" name="表格 5"/>
          <p:cNvGraphicFramePr/>
          <p:nvPr>
            <p:custDataLst>
              <p:tags r:id="rId1"/>
            </p:custDataLst>
          </p:nvPr>
        </p:nvGraphicFramePr>
        <p:xfrm>
          <a:off x="1187450" y="1196340"/>
          <a:ext cx="6398895" cy="862965"/>
        </p:xfrm>
        <a:graphic>
          <a:graphicData uri="http://schemas.openxmlformats.org/drawingml/2006/table">
            <a:tbl>
              <a:tblPr firstRow="1" bandRow="1">
                <a:tableStyleId>{5C22544A-7EE6-4342-B048-85BDC9FD1C3A}</a:tableStyleId>
              </a:tblPr>
              <a:tblGrid>
                <a:gridCol w="880745"/>
                <a:gridCol w="3385185"/>
                <a:gridCol w="2132965"/>
              </a:tblGrid>
              <a:tr h="365760">
                <a:tc>
                  <a:txBody>
                    <a:bodyPr/>
                    <a:p>
                      <a:pPr algn="ctr">
                        <a:buNone/>
                      </a:pPr>
                      <a:r>
                        <a:rPr lang="en-US" altLang="zh-CN"/>
                        <a:t>     s</a:t>
                      </a:r>
                      <a:endParaRPr lang="en-US" altLang="zh-CN"/>
                    </a:p>
                  </a:txBody>
                  <a:tcPr/>
                </a:tc>
                <a:tc>
                  <a:txBody>
                    <a:bodyPr/>
                    <a:p>
                      <a:pPr algn="ctr">
                        <a:buNone/>
                      </a:pPr>
                      <a:r>
                        <a:rPr lang="en-US" altLang="zh-CN"/>
                        <a:t>             </a:t>
                      </a:r>
                      <a:r>
                        <a:rPr lang="zh-CN" altLang="en-US"/>
                        <a:t>指数</a:t>
                      </a:r>
                      <a:endParaRPr lang="zh-CN" altLang="en-US"/>
                    </a:p>
                  </a:txBody>
                  <a:tcPr/>
                </a:tc>
                <a:tc>
                  <a:txBody>
                    <a:bodyPr/>
                    <a:p>
                      <a:pPr algn="ctr">
                        <a:buNone/>
                      </a:pPr>
                      <a:r>
                        <a:rPr lang="en-US" altLang="zh-CN"/>
                        <a:t>       </a:t>
                      </a:r>
                      <a:r>
                        <a:rPr lang="zh-CN" altLang="en-US"/>
                        <a:t>尾数</a:t>
                      </a:r>
                      <a:endParaRPr lang="zh-CN" altLang="en-US"/>
                    </a:p>
                  </a:txBody>
                  <a:tcPr/>
                </a:tc>
              </a:tr>
              <a:tr h="497205">
                <a:tc>
                  <a:txBody>
                    <a:bodyPr/>
                    <a:p>
                      <a:pPr algn="ctr">
                        <a:buNone/>
                      </a:pPr>
                      <a:r>
                        <a:rPr lang="en-US" altLang="zh-CN"/>
                        <a:t>   1bit</a:t>
                      </a:r>
                      <a:endParaRPr lang="en-US" altLang="zh-CN"/>
                    </a:p>
                  </a:txBody>
                  <a:tcPr/>
                </a:tc>
                <a:tc>
                  <a:txBody>
                    <a:bodyPr/>
                    <a:p>
                      <a:pPr algn="ctr">
                        <a:buNone/>
                      </a:pPr>
                      <a:r>
                        <a:rPr lang="en-US" altLang="zh-CN"/>
                        <a:t>              8bit</a:t>
                      </a:r>
                      <a:endParaRPr lang="en-US" altLang="zh-CN"/>
                    </a:p>
                  </a:txBody>
                  <a:tcPr/>
                </a:tc>
                <a:tc>
                  <a:txBody>
                    <a:bodyPr/>
                    <a:p>
                      <a:pPr algn="ctr">
                        <a:buNone/>
                      </a:pPr>
                      <a:r>
                        <a:rPr lang="en-US" altLang="zh-CN"/>
                        <a:t>        23bit</a:t>
                      </a:r>
                      <a:endParaRPr lang="en-US" altLang="zh-CN"/>
                    </a:p>
                  </a:txBody>
                  <a:tcPr/>
                </a:tc>
              </a:tr>
            </a:tbl>
          </a:graphicData>
        </a:graphic>
      </p:graphicFrame>
      <p:graphicFrame>
        <p:nvGraphicFramePr>
          <p:cNvPr id="7" name="对象 6">
            <a:hlinkClick r:id="" action="ppaction://ole?verb="/>
          </p:cNvPr>
          <p:cNvGraphicFramePr>
            <a:graphicFrameLocks noChangeAspect="1"/>
          </p:cNvGraphicFramePr>
          <p:nvPr/>
        </p:nvGraphicFramePr>
        <p:xfrm>
          <a:off x="2699385" y="2060575"/>
          <a:ext cx="3600450" cy="506730"/>
        </p:xfrm>
        <a:graphic>
          <a:graphicData uri="http://schemas.openxmlformats.org/presentationml/2006/ole">
            <mc:AlternateContent xmlns:mc="http://schemas.openxmlformats.org/markup-compatibility/2006">
              <mc:Choice xmlns:v="urn:schemas-microsoft-com:vml" Requires="v">
                <p:oleObj spid="_x0000_s1025" name="" r:id="rId2" imgW="1714500" imgH="241300" progId="Equation.KSEE3">
                  <p:embed/>
                </p:oleObj>
              </mc:Choice>
              <mc:Fallback>
                <p:oleObj name="" r:id="rId2" imgW="1714500" imgH="241300" progId="Equation.KSEE3">
                  <p:embed/>
                  <p:pic>
                    <p:nvPicPr>
                      <p:cNvPr id="0" name="图片 1024"/>
                      <p:cNvPicPr/>
                      <p:nvPr/>
                    </p:nvPicPr>
                    <p:blipFill>
                      <a:blip r:embed="rId3"/>
                      <a:stretch>
                        <a:fillRect/>
                      </a:stretch>
                    </p:blipFill>
                    <p:spPr>
                      <a:xfrm>
                        <a:off x="2699385" y="2060575"/>
                        <a:ext cx="3600450" cy="506730"/>
                      </a:xfrm>
                      <a:prstGeom prst="rect">
                        <a:avLst/>
                      </a:prstGeom>
                    </p:spPr>
                  </p:pic>
                </p:oleObj>
              </mc:Fallback>
            </mc:AlternateContent>
          </a:graphicData>
        </a:graphic>
      </p:graphicFrame>
      <p:sp>
        <p:nvSpPr>
          <p:cNvPr id="28677" name="Rectangle 23"/>
          <p:cNvSpPr>
            <a:spLocks noChangeArrowheads="1"/>
          </p:cNvSpPr>
          <p:nvPr/>
        </p:nvSpPr>
        <p:spPr bwMode="auto">
          <a:xfrm>
            <a:off x="467995" y="2708910"/>
            <a:ext cx="8425180" cy="708660"/>
          </a:xfrm>
          <a:prstGeom prst="rect">
            <a:avLst/>
          </a:prstGeom>
          <a:noFill/>
          <a:ln w="9525">
            <a:noFill/>
            <a:miter lim="800000"/>
          </a:ln>
        </p:spPr>
        <p:txBody>
          <a:bodyPr wrap="none" anchor="ctr"/>
          <a:p>
            <a:pPr algn="l"/>
            <a:r>
              <a:rPr lang="zh-CN" altLang="en-US" sz="3600" b="1" dirty="0">
                <a:latin typeface="华文楷体" panose="02010600040101010101" pitchFamily="2" charset="-122"/>
                <a:ea typeface="华文楷体" panose="02010600040101010101" pitchFamily="2" charset="-122"/>
              </a:rPr>
              <a:t>正则化表示：尾数小数点左边有且仅有一位非</a:t>
            </a:r>
            <a:r>
              <a:rPr lang="en-US" altLang="zh-CN" sz="3600" b="1" dirty="0">
                <a:latin typeface="华文楷体" panose="02010600040101010101" pitchFamily="2" charset="-122"/>
                <a:ea typeface="华文楷体" panose="02010600040101010101" pitchFamily="2" charset="-122"/>
              </a:rPr>
              <a:t>0</a:t>
            </a:r>
            <a:r>
              <a:rPr lang="zh-CN" altLang="en-US" sz="3600" b="1" dirty="0">
                <a:latin typeface="华文楷体" panose="02010600040101010101" pitchFamily="2" charset="-122"/>
                <a:ea typeface="华文楷体" panose="02010600040101010101" pitchFamily="2" charset="-122"/>
              </a:rPr>
              <a:t>数字。</a:t>
            </a:r>
            <a:endParaRPr lang="zh-CN" altLang="en-US" sz="3600" b="1" dirty="0">
              <a:latin typeface="华文楷体" panose="02010600040101010101" pitchFamily="2" charset="-122"/>
              <a:ea typeface="华文楷体" panose="02010600040101010101" pitchFamily="2" charset="-122"/>
            </a:endParaRPr>
          </a:p>
          <a:p>
            <a:pPr algn="l"/>
            <a:r>
              <a:rPr lang="zh-CN" altLang="en-US" sz="3600" b="1" dirty="0">
                <a:latin typeface="华文楷体" panose="02010600040101010101" pitchFamily="2" charset="-122"/>
                <a:ea typeface="华文楷体" panose="02010600040101010101" pitchFamily="2" charset="-122"/>
              </a:rPr>
              <a:t>在二进制中，小数点左边只能为</a:t>
            </a:r>
            <a:r>
              <a:rPr lang="en-US" altLang="zh-CN" sz="3600" b="1" dirty="0">
                <a:latin typeface="华文楷体" panose="02010600040101010101" pitchFamily="2" charset="-122"/>
                <a:ea typeface="华文楷体" panose="02010600040101010101" pitchFamily="2" charset="-122"/>
              </a:rPr>
              <a:t>1.</a:t>
            </a:r>
            <a:r>
              <a:rPr lang="zh-CN" altLang="en-US" sz="3600" b="1" dirty="0">
                <a:latin typeface="华文楷体" panose="02010600040101010101" pitchFamily="2" charset="-122"/>
                <a:ea typeface="华文楷体" panose="02010600040101010101" pitchFamily="2" charset="-122"/>
              </a:rPr>
              <a:t> </a:t>
            </a:r>
            <a:endParaRPr lang="zh-CN" altLang="en-US" sz="3600" b="1" dirty="0">
              <a:latin typeface="华文楷体" panose="02010600040101010101" pitchFamily="2" charset="-122"/>
              <a:ea typeface="华文楷体" panose="02010600040101010101" pitchFamily="2" charset="-122"/>
            </a:endParaRPr>
          </a:p>
        </p:txBody>
      </p:sp>
      <p:sp>
        <p:nvSpPr>
          <p:cNvPr id="8" name="Rectangle 2"/>
          <p:cNvSpPr txBox="1">
            <a:spLocks noChangeArrowheads="1"/>
          </p:cNvSpPr>
          <p:nvPr/>
        </p:nvSpPr>
        <p:spPr>
          <a:xfrm>
            <a:off x="539115" y="3585210"/>
            <a:ext cx="8464550" cy="1610360"/>
          </a:xfrm>
          <a:prstGeom prst="rect">
            <a:avLst/>
          </a:prstGeom>
        </p:spPr>
        <p:txBody>
          <a:bodyPr vert="horz" rtlCol="0" anchor="ctr">
            <a:normAutofit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例：</a:t>
            </a:r>
            <a:r>
              <a:rPr lang="zh-CN" sz="2800" b="0" baseline="0" dirty="0" smtClean="0">
                <a:solidFill>
                  <a:schemeClr val="tx1"/>
                </a:solidFill>
                <a:latin typeface="华文楷体" panose="02010600040101010101" pitchFamily="2" charset="-122"/>
                <a:ea typeface="华文楷体" panose="02010600040101010101" pitchFamily="2" charset="-122"/>
              </a:rPr>
              <a:t>用</a:t>
            </a:r>
            <a:r>
              <a:rPr lang="en-US" altLang="zh-CN" sz="2800" b="0" baseline="0" dirty="0" smtClean="0">
                <a:solidFill>
                  <a:schemeClr val="tx1"/>
                </a:solidFill>
                <a:latin typeface="华文楷体" panose="02010600040101010101" pitchFamily="2" charset="-122"/>
                <a:ea typeface="华文楷体" panose="02010600040101010101" pitchFamily="2" charset="-122"/>
              </a:rPr>
              <a:t>IEEE </a:t>
            </a:r>
            <a:r>
              <a:rPr lang="zh-CN" altLang="en-US" sz="2800" b="0" baseline="0" dirty="0" smtClean="0">
                <a:solidFill>
                  <a:schemeClr val="tx1"/>
                </a:solidFill>
                <a:latin typeface="华文楷体" panose="02010600040101010101" pitchFamily="2" charset="-122"/>
                <a:ea typeface="华文楷体" panose="02010600040101010101" pitchFamily="2" charset="-122"/>
              </a:rPr>
              <a:t>浮点数标准表示</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a:solidFill>
                  <a:schemeClr val="tx1"/>
                </a:solidFill>
                <a:latin typeface="华文楷体" panose="02010600040101010101" pitchFamily="2" charset="-122"/>
                <a:ea typeface="华文楷体" panose="02010600040101010101" pitchFamily="2" charset="-122"/>
              </a:rPr>
              <a:t> </a:t>
            </a:r>
            <a:r>
              <a:rPr lang="en-US" altLang="zh-CN" sz="2800" b="0" baseline="0" dirty="0" smtClean="0">
                <a:solidFill>
                  <a:schemeClr val="tx1"/>
                </a:solidFill>
                <a:latin typeface="华文楷体" panose="02010600040101010101" pitchFamily="2" charset="-122"/>
                <a:ea typeface="华文楷体" panose="02010600040101010101" pitchFamily="2" charset="-122"/>
              </a:rPr>
              <a:t> </a:t>
            </a:r>
            <a:endParaRPr lang="zh-CN" altLang="en-US" sz="2800" b="0" baseline="0" dirty="0" smtClean="0">
              <a:solidFill>
                <a:schemeClr val="tx1"/>
              </a:solidFill>
              <a:latin typeface="华文楷体" panose="02010600040101010101" pitchFamily="2" charset="-122"/>
              <a:ea typeface="华文楷体" panose="02010600040101010101" pitchFamily="2" charset="-122"/>
            </a:endParaRPr>
          </a:p>
        </p:txBody>
      </p:sp>
      <p:graphicFrame>
        <p:nvGraphicFramePr>
          <p:cNvPr id="9" name="对象 8">
            <a:hlinkClick r:id="" action="ppaction://ole?verb="/>
          </p:cNvPr>
          <p:cNvGraphicFramePr>
            <a:graphicFrameLocks noChangeAspect="1"/>
          </p:cNvGraphicFramePr>
          <p:nvPr/>
        </p:nvGraphicFramePr>
        <p:xfrm>
          <a:off x="5147945" y="3716655"/>
          <a:ext cx="663575" cy="762000"/>
        </p:xfrm>
        <a:graphic>
          <a:graphicData uri="http://schemas.openxmlformats.org/presentationml/2006/ole">
            <mc:AlternateContent xmlns:mc="http://schemas.openxmlformats.org/markup-compatibility/2006">
              <mc:Choice xmlns:v="urn:schemas-microsoft-com:vml" Requires="v">
                <p:oleObj spid="_x0000_s1026" name="" r:id="rId4" imgW="342900" imgH="393700" progId="Equation.KSEE3">
                  <p:embed/>
                </p:oleObj>
              </mc:Choice>
              <mc:Fallback>
                <p:oleObj name="" r:id="rId4" imgW="342900" imgH="393700" progId="Equation.KSEE3">
                  <p:embed/>
                  <p:pic>
                    <p:nvPicPr>
                      <p:cNvPr id="0" name="图片 1025"/>
                      <p:cNvPicPr/>
                      <p:nvPr/>
                    </p:nvPicPr>
                    <p:blipFill>
                      <a:blip r:embed="rId5"/>
                      <a:stretch>
                        <a:fillRect/>
                      </a:stretch>
                    </p:blipFill>
                    <p:spPr>
                      <a:xfrm>
                        <a:off x="5147945" y="3716655"/>
                        <a:ext cx="663575" cy="76200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1547495" y="4580890"/>
          <a:ext cx="5605145" cy="762000"/>
        </p:xfrm>
        <a:graphic>
          <a:graphicData uri="http://schemas.openxmlformats.org/presentationml/2006/ole">
            <mc:AlternateContent xmlns:mc="http://schemas.openxmlformats.org/markup-compatibility/2006">
              <mc:Choice xmlns:v="urn:schemas-microsoft-com:vml" Requires="v">
                <p:oleObj spid="_x0000_s2" name="" r:id="rId6" imgW="2895600" imgH="393700" progId="Equation.KSEE3">
                  <p:embed/>
                </p:oleObj>
              </mc:Choice>
              <mc:Fallback>
                <p:oleObj name="" r:id="rId6" imgW="2895600" imgH="393700" progId="Equation.KSEE3">
                  <p:embed/>
                  <p:pic>
                    <p:nvPicPr>
                      <p:cNvPr id="0" name="图片 1025"/>
                      <p:cNvPicPr/>
                      <p:nvPr/>
                    </p:nvPicPr>
                    <p:blipFill>
                      <a:blip r:embed="rId7"/>
                      <a:stretch>
                        <a:fillRect/>
                      </a:stretch>
                    </p:blipFill>
                    <p:spPr>
                      <a:xfrm>
                        <a:off x="1547495" y="4580890"/>
                        <a:ext cx="5605145" cy="762000"/>
                      </a:xfrm>
                      <a:prstGeom prst="rect">
                        <a:avLst/>
                      </a:prstGeom>
                    </p:spPr>
                  </p:pic>
                </p:oleObj>
              </mc:Fallback>
            </mc:AlternateContent>
          </a:graphicData>
        </a:graphic>
      </p:graphicFrame>
      <p:graphicFrame>
        <p:nvGraphicFramePr>
          <p:cNvPr id="12" name="表格 11"/>
          <p:cNvGraphicFramePr/>
          <p:nvPr/>
        </p:nvGraphicFramePr>
        <p:xfrm>
          <a:off x="1372870" y="5372735"/>
          <a:ext cx="6398895" cy="746760"/>
        </p:xfrm>
        <a:graphic>
          <a:graphicData uri="http://schemas.openxmlformats.org/drawingml/2006/table">
            <a:tbl>
              <a:tblPr firstRow="1" bandRow="1">
                <a:tableStyleId>{5C22544A-7EE6-4342-B048-85BDC9FD1C3A}</a:tableStyleId>
              </a:tblPr>
              <a:tblGrid>
                <a:gridCol w="880745"/>
                <a:gridCol w="1658620"/>
                <a:gridCol w="3859530"/>
              </a:tblGrid>
              <a:tr h="0">
                <a:tc>
                  <a:txBody>
                    <a:bodyPr/>
                    <a:p>
                      <a:pPr algn="ctr">
                        <a:buNone/>
                      </a:pPr>
                      <a:r>
                        <a:rPr lang="en-US" altLang="zh-CN"/>
                        <a:t>     s</a:t>
                      </a:r>
                      <a:endParaRPr lang="en-US" altLang="zh-CN"/>
                    </a:p>
                  </a:txBody>
                  <a:tcPr/>
                </a:tc>
                <a:tc>
                  <a:txBody>
                    <a:bodyPr/>
                    <a:p>
                      <a:pPr algn="ctr">
                        <a:buNone/>
                      </a:pPr>
                      <a:r>
                        <a:rPr lang="en-US" altLang="zh-CN"/>
                        <a:t>             </a:t>
                      </a:r>
                      <a:r>
                        <a:rPr lang="zh-CN" altLang="en-US"/>
                        <a:t>指数</a:t>
                      </a:r>
                      <a:endParaRPr lang="zh-CN" altLang="en-US"/>
                    </a:p>
                  </a:txBody>
                  <a:tcPr/>
                </a:tc>
                <a:tc>
                  <a:txBody>
                    <a:bodyPr/>
                    <a:p>
                      <a:pPr algn="ctr">
                        <a:buNone/>
                      </a:pPr>
                      <a:r>
                        <a:rPr lang="en-US" altLang="zh-CN"/>
                        <a:t>       </a:t>
                      </a:r>
                      <a:r>
                        <a:rPr lang="zh-CN" altLang="en-US"/>
                        <a:t>尾数</a:t>
                      </a:r>
                      <a:endParaRPr lang="zh-CN" altLang="en-US"/>
                    </a:p>
                  </a:txBody>
                  <a:tcPr/>
                </a:tc>
              </a:tr>
              <a:tr h="381000">
                <a:tc>
                  <a:txBody>
                    <a:bodyPr/>
                    <a:p>
                      <a:pPr algn="ctr">
                        <a:buNone/>
                      </a:pPr>
                      <a:r>
                        <a:rPr lang="en-US" altLang="zh-CN"/>
                        <a:t>     1</a:t>
                      </a:r>
                      <a:endParaRPr lang="en-US" altLang="zh-CN"/>
                    </a:p>
                  </a:txBody>
                  <a:tcPr/>
                </a:tc>
                <a:tc>
                  <a:txBody>
                    <a:bodyPr/>
                    <a:p>
                      <a:pPr algn="ctr">
                        <a:buNone/>
                      </a:pPr>
                      <a:r>
                        <a:rPr lang="en-US" altLang="zh-CN"/>
                        <a:t>10000001</a:t>
                      </a:r>
                      <a:endParaRPr lang="en-US" altLang="zh-CN"/>
                    </a:p>
                  </a:txBody>
                  <a:tcPr/>
                </a:tc>
                <a:tc>
                  <a:txBody>
                    <a:bodyPr/>
                    <a:p>
                      <a:pPr algn="ctr">
                        <a:buNone/>
                      </a:pPr>
                      <a:r>
                        <a:rPr lang="en-US" altLang="zh-CN"/>
                        <a:t>10101000000000000000000</a:t>
                      </a:r>
                      <a:endParaRPr lang="en-US" altLang="zh-CN"/>
                    </a:p>
                  </a:txBody>
                  <a:tcPr/>
                </a:tc>
              </a:tr>
            </a:tbl>
          </a:graphicData>
        </a:graphic>
      </p:graphicFrame>
    </p:spTree>
    <p:custDataLst>
      <p:tags r:id="rId8"/>
    </p:custData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23850" y="332740"/>
            <a:ext cx="8001000" cy="647700"/>
          </a:xfrm>
        </p:spPr>
        <p:txBody>
          <a:bodyPr>
            <a:normAutofit fontScale="90000"/>
          </a:bodyPr>
          <a:lstStyle/>
          <a:p>
            <a:pPr eaLnBrk="1" hangingPunct="1"/>
            <a:r>
              <a:rPr lang="en-US" altLang="zh-CN" b="1" smtClean="0"/>
              <a:t>6 </a:t>
            </a:r>
            <a:r>
              <a:rPr lang="zh-CN" altLang="en-US" b="1" smtClean="0"/>
              <a:t>浮点数表示</a:t>
            </a:r>
            <a:r>
              <a:rPr lang="en-US" altLang="zh-CN" b="1" smtClean="0"/>
              <a:t> </a:t>
            </a:r>
            <a:r>
              <a:rPr lang="zh-CN" altLang="en-US" b="1" smtClean="0"/>
              <a:t>（</a:t>
            </a:r>
            <a:r>
              <a:rPr lang="en-US" altLang="zh-CN" b="1" smtClean="0"/>
              <a:t>IEEE float-32bit</a:t>
            </a:r>
            <a:r>
              <a:rPr lang="zh-CN" altLang="en-US" b="1" smtClean="0"/>
              <a:t>）</a:t>
            </a:r>
            <a:endParaRPr lang="zh-CN" altLang="en-US" b="1" smtClean="0"/>
          </a:p>
        </p:txBody>
      </p:sp>
      <p:graphicFrame>
        <p:nvGraphicFramePr>
          <p:cNvPr id="6" name="表格 5"/>
          <p:cNvGraphicFramePr/>
          <p:nvPr>
            <p:custDataLst>
              <p:tags r:id="rId1"/>
            </p:custDataLst>
          </p:nvPr>
        </p:nvGraphicFramePr>
        <p:xfrm>
          <a:off x="1187450" y="1196340"/>
          <a:ext cx="6398895" cy="862965"/>
        </p:xfrm>
        <a:graphic>
          <a:graphicData uri="http://schemas.openxmlformats.org/drawingml/2006/table">
            <a:tbl>
              <a:tblPr firstRow="1" bandRow="1">
                <a:tableStyleId>{5C22544A-7EE6-4342-B048-85BDC9FD1C3A}</a:tableStyleId>
              </a:tblPr>
              <a:tblGrid>
                <a:gridCol w="880745"/>
                <a:gridCol w="3385185"/>
                <a:gridCol w="2132965"/>
              </a:tblGrid>
              <a:tr h="365760">
                <a:tc>
                  <a:txBody>
                    <a:bodyPr/>
                    <a:p>
                      <a:pPr algn="ctr">
                        <a:buNone/>
                      </a:pPr>
                      <a:r>
                        <a:rPr lang="en-US" altLang="zh-CN"/>
                        <a:t>     s</a:t>
                      </a:r>
                      <a:endParaRPr lang="en-US" altLang="zh-CN"/>
                    </a:p>
                  </a:txBody>
                  <a:tcPr/>
                </a:tc>
                <a:tc>
                  <a:txBody>
                    <a:bodyPr/>
                    <a:p>
                      <a:pPr algn="ctr">
                        <a:buNone/>
                      </a:pPr>
                      <a:r>
                        <a:rPr lang="en-US" altLang="zh-CN"/>
                        <a:t>             </a:t>
                      </a:r>
                      <a:r>
                        <a:rPr lang="zh-CN" altLang="en-US"/>
                        <a:t>指数</a:t>
                      </a:r>
                      <a:endParaRPr lang="zh-CN" altLang="en-US"/>
                    </a:p>
                  </a:txBody>
                  <a:tcPr/>
                </a:tc>
                <a:tc>
                  <a:txBody>
                    <a:bodyPr/>
                    <a:p>
                      <a:pPr algn="ctr">
                        <a:buNone/>
                      </a:pPr>
                      <a:r>
                        <a:rPr lang="en-US" altLang="zh-CN"/>
                        <a:t>       </a:t>
                      </a:r>
                      <a:r>
                        <a:rPr lang="zh-CN" altLang="en-US"/>
                        <a:t>尾数</a:t>
                      </a:r>
                      <a:endParaRPr lang="zh-CN" altLang="en-US"/>
                    </a:p>
                  </a:txBody>
                  <a:tcPr/>
                </a:tc>
              </a:tr>
              <a:tr h="497205">
                <a:tc>
                  <a:txBody>
                    <a:bodyPr/>
                    <a:p>
                      <a:pPr algn="ctr">
                        <a:buNone/>
                      </a:pPr>
                      <a:r>
                        <a:rPr lang="en-US" altLang="zh-CN"/>
                        <a:t>   1bit</a:t>
                      </a:r>
                      <a:endParaRPr lang="en-US" altLang="zh-CN"/>
                    </a:p>
                  </a:txBody>
                  <a:tcPr/>
                </a:tc>
                <a:tc>
                  <a:txBody>
                    <a:bodyPr/>
                    <a:p>
                      <a:pPr algn="ctr">
                        <a:buNone/>
                      </a:pPr>
                      <a:r>
                        <a:rPr lang="en-US" altLang="zh-CN"/>
                        <a:t>              8bit</a:t>
                      </a:r>
                      <a:endParaRPr lang="en-US" altLang="zh-CN"/>
                    </a:p>
                  </a:txBody>
                  <a:tcPr/>
                </a:tc>
                <a:tc>
                  <a:txBody>
                    <a:bodyPr/>
                    <a:p>
                      <a:pPr algn="ctr">
                        <a:buNone/>
                      </a:pPr>
                      <a:r>
                        <a:rPr lang="en-US" altLang="zh-CN"/>
                        <a:t>        23bit</a:t>
                      </a:r>
                      <a:endParaRPr lang="en-US" altLang="zh-CN"/>
                    </a:p>
                  </a:txBody>
                  <a:tcPr/>
                </a:tc>
              </a:tr>
            </a:tbl>
          </a:graphicData>
        </a:graphic>
      </p:graphicFrame>
      <p:graphicFrame>
        <p:nvGraphicFramePr>
          <p:cNvPr id="7" name="对象 6">
            <a:hlinkClick r:id="" action="ppaction://ole?verb="/>
          </p:cNvPr>
          <p:cNvGraphicFramePr>
            <a:graphicFrameLocks noChangeAspect="1"/>
          </p:cNvGraphicFramePr>
          <p:nvPr/>
        </p:nvGraphicFramePr>
        <p:xfrm>
          <a:off x="2699385" y="2060575"/>
          <a:ext cx="3600450" cy="506730"/>
        </p:xfrm>
        <a:graphic>
          <a:graphicData uri="http://schemas.openxmlformats.org/presentationml/2006/ole">
            <mc:AlternateContent xmlns:mc="http://schemas.openxmlformats.org/markup-compatibility/2006">
              <mc:Choice xmlns:v="urn:schemas-microsoft-com:vml" Requires="v">
                <p:oleObj spid="_x0000_s1025" name="" r:id="rId2" imgW="1714500" imgH="241300" progId="Equation.KSEE3">
                  <p:embed/>
                </p:oleObj>
              </mc:Choice>
              <mc:Fallback>
                <p:oleObj name="" r:id="rId2" imgW="1714500" imgH="241300" progId="Equation.KSEE3">
                  <p:embed/>
                  <p:pic>
                    <p:nvPicPr>
                      <p:cNvPr id="0" name="图片 1024"/>
                      <p:cNvPicPr/>
                      <p:nvPr/>
                    </p:nvPicPr>
                    <p:blipFill>
                      <a:blip r:embed="rId3"/>
                      <a:stretch>
                        <a:fillRect/>
                      </a:stretch>
                    </p:blipFill>
                    <p:spPr>
                      <a:xfrm>
                        <a:off x="2699385" y="2060575"/>
                        <a:ext cx="3600450" cy="506730"/>
                      </a:xfrm>
                      <a:prstGeom prst="rect">
                        <a:avLst/>
                      </a:prstGeom>
                    </p:spPr>
                  </p:pic>
                </p:oleObj>
              </mc:Fallback>
            </mc:AlternateContent>
          </a:graphicData>
        </a:graphic>
      </p:graphicFrame>
      <p:sp>
        <p:nvSpPr>
          <p:cNvPr id="28677" name="Rectangle 23"/>
          <p:cNvSpPr>
            <a:spLocks noChangeArrowheads="1"/>
          </p:cNvSpPr>
          <p:nvPr/>
        </p:nvSpPr>
        <p:spPr bwMode="auto">
          <a:xfrm>
            <a:off x="467360" y="2636520"/>
            <a:ext cx="8425180" cy="977900"/>
          </a:xfrm>
          <a:prstGeom prst="rect">
            <a:avLst/>
          </a:prstGeom>
          <a:noFill/>
          <a:ln w="9525">
            <a:noFill/>
            <a:miter lim="800000"/>
          </a:ln>
        </p:spPr>
        <p:txBody>
          <a:bodyPr wrap="none" anchor="ctr"/>
          <a:p>
            <a:pPr algn="l"/>
            <a:r>
              <a:rPr lang="zh-CN" altLang="en-US" sz="3600" b="1" dirty="0">
                <a:latin typeface="华文楷体" panose="02010600040101010101" pitchFamily="2" charset="-122"/>
                <a:ea typeface="华文楷体" panose="02010600040101010101" pitchFamily="2" charset="-122"/>
              </a:rPr>
              <a:t>正则化表示：尾数小数点左边有且仅有一位非</a:t>
            </a:r>
            <a:r>
              <a:rPr lang="en-US" altLang="zh-CN" sz="3600" b="1" dirty="0">
                <a:latin typeface="华文楷体" panose="02010600040101010101" pitchFamily="2" charset="-122"/>
                <a:ea typeface="华文楷体" panose="02010600040101010101" pitchFamily="2" charset="-122"/>
              </a:rPr>
              <a:t>0</a:t>
            </a:r>
            <a:r>
              <a:rPr lang="zh-CN" altLang="en-US" sz="3600" b="1" dirty="0">
                <a:latin typeface="华文楷体" panose="02010600040101010101" pitchFamily="2" charset="-122"/>
                <a:ea typeface="华文楷体" panose="02010600040101010101" pitchFamily="2" charset="-122"/>
              </a:rPr>
              <a:t>数字。</a:t>
            </a:r>
            <a:endParaRPr lang="zh-CN" altLang="en-US" sz="3600" b="1" dirty="0">
              <a:latin typeface="华文楷体" panose="02010600040101010101" pitchFamily="2" charset="-122"/>
              <a:ea typeface="华文楷体" panose="02010600040101010101" pitchFamily="2" charset="-122"/>
            </a:endParaRPr>
          </a:p>
          <a:p>
            <a:pPr algn="l"/>
            <a:r>
              <a:rPr lang="zh-CN" altLang="en-US" sz="3600" b="1" dirty="0">
                <a:latin typeface="华文楷体" panose="02010600040101010101" pitchFamily="2" charset="-122"/>
                <a:ea typeface="华文楷体" panose="02010600040101010101" pitchFamily="2" charset="-122"/>
              </a:rPr>
              <a:t>在二进制中，小数点左边只能为</a:t>
            </a:r>
            <a:r>
              <a:rPr lang="en-US" altLang="zh-CN" sz="3600" b="1" dirty="0">
                <a:latin typeface="华文楷体" panose="02010600040101010101" pitchFamily="2" charset="-122"/>
                <a:ea typeface="华文楷体" panose="02010600040101010101" pitchFamily="2" charset="-122"/>
              </a:rPr>
              <a:t>1.</a:t>
            </a:r>
            <a:r>
              <a:rPr lang="zh-CN" altLang="en-US" sz="3600" b="1" dirty="0">
                <a:latin typeface="华文楷体" panose="02010600040101010101" pitchFamily="2" charset="-122"/>
                <a:ea typeface="华文楷体" panose="02010600040101010101" pitchFamily="2" charset="-122"/>
              </a:rPr>
              <a:t> </a:t>
            </a:r>
            <a:endParaRPr lang="zh-CN" altLang="en-US" sz="3600" b="1" dirty="0">
              <a:latin typeface="华文楷体" panose="02010600040101010101" pitchFamily="2" charset="-122"/>
              <a:ea typeface="华文楷体" panose="02010600040101010101" pitchFamily="2" charset="-122"/>
            </a:endParaRPr>
          </a:p>
          <a:p>
            <a:pPr algn="l"/>
            <a:endParaRPr lang="zh-CN" altLang="en-US" sz="3600" b="1" dirty="0">
              <a:latin typeface="华文楷体" panose="02010600040101010101" pitchFamily="2" charset="-122"/>
              <a:ea typeface="华文楷体" panose="02010600040101010101" pitchFamily="2" charset="-122"/>
            </a:endParaRPr>
          </a:p>
        </p:txBody>
      </p:sp>
      <p:sp>
        <p:nvSpPr>
          <p:cNvPr id="8" name="Rectangle 2"/>
          <p:cNvSpPr txBox="1">
            <a:spLocks noChangeArrowheads="1"/>
          </p:cNvSpPr>
          <p:nvPr/>
        </p:nvSpPr>
        <p:spPr>
          <a:xfrm>
            <a:off x="539115" y="3585210"/>
            <a:ext cx="8464550" cy="1610360"/>
          </a:xfrm>
          <a:prstGeom prst="rect">
            <a:avLst/>
          </a:prstGeom>
        </p:spPr>
        <p:txBody>
          <a:bodyPr vert="horz" rtlCol="0" anchor="ctr">
            <a:normAutofit lnSpcReduction="2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例：</a:t>
            </a:r>
            <a:r>
              <a:rPr lang="zh-CN" sz="2800" b="0" baseline="0" dirty="0" smtClean="0">
                <a:solidFill>
                  <a:schemeClr val="tx1"/>
                </a:solidFill>
                <a:latin typeface="华文楷体" panose="02010600040101010101" pitchFamily="2" charset="-122"/>
                <a:ea typeface="华文楷体" panose="02010600040101010101" pitchFamily="2" charset="-122"/>
              </a:rPr>
              <a:t>用</a:t>
            </a:r>
            <a:r>
              <a:rPr lang="en-US" altLang="zh-CN" sz="2800" b="0" baseline="0" dirty="0" smtClean="0">
                <a:solidFill>
                  <a:schemeClr val="tx1"/>
                </a:solidFill>
                <a:latin typeface="华文楷体" panose="02010600040101010101" pitchFamily="2" charset="-122"/>
                <a:ea typeface="华文楷体" panose="02010600040101010101" pitchFamily="2" charset="-122"/>
              </a:rPr>
              <a:t>IEEE </a:t>
            </a:r>
            <a:r>
              <a:rPr lang="zh-CN" altLang="en-US" sz="2800" b="0" baseline="0" dirty="0" smtClean="0">
                <a:solidFill>
                  <a:schemeClr val="tx1"/>
                </a:solidFill>
                <a:latin typeface="华文楷体" panose="02010600040101010101" pitchFamily="2" charset="-122"/>
                <a:ea typeface="华文楷体" panose="02010600040101010101" pitchFamily="2" charset="-122"/>
              </a:rPr>
              <a:t>浮点数标准表示</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a:solidFill>
                  <a:schemeClr val="tx1"/>
                </a:solidFill>
                <a:latin typeface="华文楷体" panose="02010600040101010101" pitchFamily="2" charset="-122"/>
                <a:ea typeface="华文楷体" panose="02010600040101010101" pitchFamily="2" charset="-122"/>
              </a:rPr>
              <a:t> </a:t>
            </a:r>
            <a:r>
              <a:rPr lang="en-US" altLang="zh-CN" sz="2800" b="0" baseline="0" dirty="0" smtClean="0">
                <a:solidFill>
                  <a:schemeClr val="tx1"/>
                </a:solidFill>
                <a:latin typeface="华文楷体" panose="02010600040101010101" pitchFamily="2" charset="-122"/>
                <a:ea typeface="华文楷体" panose="02010600040101010101" pitchFamily="2" charset="-122"/>
              </a:rPr>
              <a:t> </a:t>
            </a:r>
            <a:endParaRPr lang="zh-CN" altLang="en-US" sz="2800" b="0" baseline="0" dirty="0" smtClean="0">
              <a:solidFill>
                <a:schemeClr val="tx1"/>
              </a:solidFill>
              <a:latin typeface="华文楷体" panose="02010600040101010101" pitchFamily="2" charset="-122"/>
              <a:ea typeface="华文楷体" panose="02010600040101010101" pitchFamily="2" charset="-122"/>
            </a:endParaRPr>
          </a:p>
        </p:txBody>
      </p:sp>
      <p:graphicFrame>
        <p:nvGraphicFramePr>
          <p:cNvPr id="9" name="对象 8">
            <a:hlinkClick r:id="" action="ppaction://ole?verb="/>
          </p:cNvPr>
          <p:cNvGraphicFramePr>
            <a:graphicFrameLocks noChangeAspect="1"/>
          </p:cNvGraphicFramePr>
          <p:nvPr/>
        </p:nvGraphicFramePr>
        <p:xfrm>
          <a:off x="5147945" y="3716655"/>
          <a:ext cx="663575" cy="762000"/>
        </p:xfrm>
        <a:graphic>
          <a:graphicData uri="http://schemas.openxmlformats.org/presentationml/2006/ole">
            <mc:AlternateContent xmlns:mc="http://schemas.openxmlformats.org/markup-compatibility/2006">
              <mc:Choice xmlns:v="urn:schemas-microsoft-com:vml" Requires="v">
                <p:oleObj spid="_x0000_s1026" name="" r:id="rId4" imgW="342900" imgH="393700" progId="Equation.KSEE3">
                  <p:embed/>
                </p:oleObj>
              </mc:Choice>
              <mc:Fallback>
                <p:oleObj name="" r:id="rId4" imgW="342900" imgH="393700" progId="Equation.KSEE3">
                  <p:embed/>
                  <p:pic>
                    <p:nvPicPr>
                      <p:cNvPr id="0" name="图片 1025"/>
                      <p:cNvPicPr/>
                      <p:nvPr/>
                    </p:nvPicPr>
                    <p:blipFill>
                      <a:blip r:embed="rId5"/>
                      <a:stretch>
                        <a:fillRect/>
                      </a:stretch>
                    </p:blipFill>
                    <p:spPr>
                      <a:xfrm>
                        <a:off x="5147945" y="3716655"/>
                        <a:ext cx="663575" cy="76200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1547495" y="4580890"/>
          <a:ext cx="5605145" cy="762000"/>
        </p:xfrm>
        <a:graphic>
          <a:graphicData uri="http://schemas.openxmlformats.org/presentationml/2006/ole">
            <mc:AlternateContent xmlns:mc="http://schemas.openxmlformats.org/markup-compatibility/2006">
              <mc:Choice xmlns:v="urn:schemas-microsoft-com:vml" Requires="v">
                <p:oleObj spid="_x0000_s2" name="" r:id="rId6" imgW="2895600" imgH="393700" progId="Equation.KSEE3">
                  <p:embed/>
                </p:oleObj>
              </mc:Choice>
              <mc:Fallback>
                <p:oleObj name="" r:id="rId6" imgW="2895600" imgH="393700" progId="Equation.KSEE3">
                  <p:embed/>
                  <p:pic>
                    <p:nvPicPr>
                      <p:cNvPr id="0" name="图片 1025"/>
                      <p:cNvPicPr/>
                      <p:nvPr/>
                    </p:nvPicPr>
                    <p:blipFill>
                      <a:blip r:embed="rId7"/>
                      <a:stretch>
                        <a:fillRect/>
                      </a:stretch>
                    </p:blipFill>
                    <p:spPr>
                      <a:xfrm>
                        <a:off x="1547495" y="4580890"/>
                        <a:ext cx="5605145" cy="762000"/>
                      </a:xfrm>
                      <a:prstGeom prst="rect">
                        <a:avLst/>
                      </a:prstGeom>
                    </p:spPr>
                  </p:pic>
                </p:oleObj>
              </mc:Fallback>
            </mc:AlternateContent>
          </a:graphicData>
        </a:graphic>
      </p:graphicFrame>
      <p:graphicFrame>
        <p:nvGraphicFramePr>
          <p:cNvPr id="12" name="表格 11"/>
          <p:cNvGraphicFramePr/>
          <p:nvPr/>
        </p:nvGraphicFramePr>
        <p:xfrm>
          <a:off x="1372870" y="5372735"/>
          <a:ext cx="6398895" cy="746760"/>
        </p:xfrm>
        <a:graphic>
          <a:graphicData uri="http://schemas.openxmlformats.org/drawingml/2006/table">
            <a:tbl>
              <a:tblPr firstRow="1" bandRow="1">
                <a:tableStyleId>{5C22544A-7EE6-4342-B048-85BDC9FD1C3A}</a:tableStyleId>
              </a:tblPr>
              <a:tblGrid>
                <a:gridCol w="880745"/>
                <a:gridCol w="1658620"/>
                <a:gridCol w="3859530"/>
              </a:tblGrid>
              <a:tr h="365760">
                <a:tc>
                  <a:txBody>
                    <a:bodyPr/>
                    <a:p>
                      <a:pPr algn="ctr">
                        <a:buNone/>
                      </a:pPr>
                      <a:r>
                        <a:rPr lang="en-US" altLang="zh-CN"/>
                        <a:t>     s</a:t>
                      </a:r>
                      <a:endParaRPr lang="en-US" altLang="zh-CN"/>
                    </a:p>
                  </a:txBody>
                  <a:tcPr/>
                </a:tc>
                <a:tc>
                  <a:txBody>
                    <a:bodyPr/>
                    <a:p>
                      <a:pPr algn="ctr">
                        <a:buNone/>
                      </a:pPr>
                      <a:r>
                        <a:rPr lang="en-US" altLang="zh-CN"/>
                        <a:t>             </a:t>
                      </a:r>
                      <a:r>
                        <a:rPr lang="zh-CN" altLang="en-US"/>
                        <a:t>指数</a:t>
                      </a:r>
                      <a:endParaRPr lang="zh-CN" altLang="en-US"/>
                    </a:p>
                  </a:txBody>
                  <a:tcPr/>
                </a:tc>
                <a:tc>
                  <a:txBody>
                    <a:bodyPr/>
                    <a:p>
                      <a:pPr algn="ctr">
                        <a:buNone/>
                      </a:pPr>
                      <a:r>
                        <a:rPr lang="en-US" altLang="zh-CN"/>
                        <a:t>       </a:t>
                      </a:r>
                      <a:r>
                        <a:rPr lang="zh-CN" altLang="en-US"/>
                        <a:t>尾数</a:t>
                      </a:r>
                      <a:endParaRPr lang="zh-CN" altLang="en-US"/>
                    </a:p>
                  </a:txBody>
                  <a:tcPr/>
                </a:tc>
              </a:tr>
              <a:tr h="381000">
                <a:tc>
                  <a:txBody>
                    <a:bodyPr/>
                    <a:p>
                      <a:pPr algn="ctr">
                        <a:buNone/>
                      </a:pPr>
                      <a:r>
                        <a:rPr lang="en-US" altLang="zh-CN"/>
                        <a:t>     1</a:t>
                      </a:r>
                      <a:endParaRPr lang="en-US" altLang="zh-CN"/>
                    </a:p>
                  </a:txBody>
                  <a:tcPr/>
                </a:tc>
                <a:tc>
                  <a:txBody>
                    <a:bodyPr/>
                    <a:p>
                      <a:pPr algn="ctr">
                        <a:buNone/>
                      </a:pPr>
                      <a:r>
                        <a:rPr lang="en-US" altLang="zh-CN"/>
                        <a:t>10000001</a:t>
                      </a:r>
                      <a:endParaRPr lang="en-US" altLang="zh-CN"/>
                    </a:p>
                  </a:txBody>
                  <a:tcPr/>
                </a:tc>
                <a:tc>
                  <a:txBody>
                    <a:bodyPr/>
                    <a:p>
                      <a:pPr algn="ctr">
                        <a:buNone/>
                      </a:pPr>
                      <a:r>
                        <a:rPr lang="en-US" altLang="zh-CN"/>
                        <a:t>10101000000000000000000</a:t>
                      </a:r>
                      <a:endParaRPr lang="en-US" altLang="zh-CN"/>
                    </a:p>
                  </a:txBody>
                  <a:tcPr/>
                </a:tc>
              </a:tr>
            </a:tbl>
          </a:graphicData>
        </a:graphic>
      </p:graphicFrame>
      <p:sp>
        <p:nvSpPr>
          <p:cNvPr id="3" name="Rectangle 23"/>
          <p:cNvSpPr>
            <a:spLocks noChangeArrowheads="1"/>
          </p:cNvSpPr>
          <p:nvPr/>
        </p:nvSpPr>
        <p:spPr bwMode="auto">
          <a:xfrm>
            <a:off x="6443980" y="2060575"/>
            <a:ext cx="2488565" cy="586740"/>
          </a:xfrm>
          <a:prstGeom prst="rect">
            <a:avLst/>
          </a:prstGeom>
          <a:noFill/>
          <a:ln w="9525">
            <a:noFill/>
            <a:miter lim="800000"/>
          </a:ln>
        </p:spPr>
        <p:txBody>
          <a:bodyPr wrap="none" anchor="ctr"/>
          <a:p>
            <a:pPr algn="l"/>
            <a:r>
              <a:rPr lang="en-US" altLang="zh-CN" sz="3600" b="1" dirty="0">
                <a:solidFill>
                  <a:srgbClr val="FF0000"/>
                </a:solidFill>
                <a:latin typeface="华文楷体" panose="02010600040101010101" pitchFamily="2" charset="-122"/>
                <a:ea typeface="华文楷体" panose="02010600040101010101" pitchFamily="2" charset="-122"/>
              </a:rPr>
              <a:t>1&lt;=</a:t>
            </a:r>
            <a:r>
              <a:rPr lang="zh-CN" altLang="en-US" sz="3600" b="1" dirty="0">
                <a:solidFill>
                  <a:srgbClr val="FF0000"/>
                </a:solidFill>
                <a:latin typeface="华文楷体" panose="02010600040101010101" pitchFamily="2" charset="-122"/>
                <a:ea typeface="华文楷体" panose="02010600040101010101" pitchFamily="2" charset="-122"/>
              </a:rPr>
              <a:t>指数</a:t>
            </a:r>
            <a:r>
              <a:rPr lang="en-US" altLang="zh-CN" sz="3600" b="1" dirty="0">
                <a:solidFill>
                  <a:srgbClr val="FF0000"/>
                </a:solidFill>
                <a:latin typeface="华文楷体" panose="02010600040101010101" pitchFamily="2" charset="-122"/>
                <a:ea typeface="华文楷体" panose="02010600040101010101" pitchFamily="2" charset="-122"/>
              </a:rPr>
              <a:t>&lt;=254</a:t>
            </a:r>
            <a:endParaRPr lang="en-US" altLang="zh-CN" sz="3600" b="1" dirty="0">
              <a:solidFill>
                <a:srgbClr val="FF0000"/>
              </a:solidFill>
              <a:latin typeface="华文楷体" panose="02010600040101010101" pitchFamily="2" charset="-122"/>
              <a:ea typeface="华文楷体" panose="02010600040101010101" pitchFamily="2" charset="-122"/>
            </a:endParaRPr>
          </a:p>
        </p:txBody>
      </p:sp>
    </p:spTree>
    <p:custDataLst>
      <p:tags r:id="rId8"/>
    </p:custData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39115" y="476250"/>
            <a:ext cx="8001000" cy="647700"/>
          </a:xfrm>
        </p:spPr>
        <p:txBody>
          <a:bodyPr>
            <a:normAutofit fontScale="90000"/>
          </a:bodyPr>
          <a:lstStyle/>
          <a:p>
            <a:pPr eaLnBrk="1" hangingPunct="1"/>
            <a:r>
              <a:rPr lang="en-US" altLang="zh-CN" b="1" smtClean="0"/>
              <a:t>6 </a:t>
            </a:r>
            <a:r>
              <a:rPr lang="zh-CN" altLang="en-US" b="1" smtClean="0"/>
              <a:t>浮点数表示</a:t>
            </a:r>
            <a:endParaRPr lang="zh-CN" altLang="en-US" b="1" smtClean="0"/>
          </a:p>
        </p:txBody>
      </p:sp>
      <p:sp>
        <p:nvSpPr>
          <p:cNvPr id="8" name="Rectangle 2"/>
          <p:cNvSpPr txBox="1">
            <a:spLocks noChangeArrowheads="1"/>
          </p:cNvSpPr>
          <p:nvPr/>
        </p:nvSpPr>
        <p:spPr>
          <a:xfrm>
            <a:off x="611505" y="1268730"/>
            <a:ext cx="8464550" cy="2685415"/>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例：</a:t>
            </a:r>
            <a:r>
              <a:rPr lang="en-US" altLang="zh-CN" sz="2800" b="0" baseline="0" dirty="0" smtClean="0">
                <a:solidFill>
                  <a:schemeClr val="tx1"/>
                </a:solidFill>
                <a:latin typeface="华文楷体" panose="02010600040101010101" pitchFamily="2" charset="-122"/>
                <a:ea typeface="华文楷体" panose="02010600040101010101" pitchFamily="2" charset="-122"/>
              </a:rPr>
              <a:t>IEEE </a:t>
            </a:r>
            <a:r>
              <a:rPr lang="zh-CN" altLang="en-US" sz="2800" b="0" baseline="0" dirty="0" smtClean="0">
                <a:solidFill>
                  <a:schemeClr val="tx1"/>
                </a:solidFill>
                <a:latin typeface="华文楷体" panose="02010600040101010101" pitchFamily="2" charset="-122"/>
                <a:ea typeface="华文楷体" panose="02010600040101010101" pitchFamily="2" charset="-122"/>
              </a:rPr>
              <a:t>浮点数</a:t>
            </a:r>
            <a:r>
              <a:rPr lang="en-US" altLang="zh-CN" sz="2800" b="0" baseline="0" dirty="0" smtClean="0">
                <a:solidFill>
                  <a:srgbClr val="FF0000"/>
                </a:solidFill>
                <a:latin typeface="华文楷体" panose="02010600040101010101" pitchFamily="2" charset="-122"/>
                <a:ea typeface="华文楷体" panose="02010600040101010101" pitchFamily="2" charset="-122"/>
              </a:rPr>
              <a:t>0</a:t>
            </a:r>
            <a:r>
              <a:rPr lang="en-US" altLang="zh-CN" sz="2800" b="0" baseline="0" dirty="0" smtClean="0">
                <a:solidFill>
                  <a:srgbClr val="0066FF"/>
                </a:solidFill>
                <a:latin typeface="华文楷体" panose="02010600040101010101" pitchFamily="2" charset="-122"/>
                <a:ea typeface="华文楷体" panose="02010600040101010101" pitchFamily="2" charset="-122"/>
              </a:rPr>
              <a:t>01111011</a:t>
            </a:r>
            <a:r>
              <a:rPr lang="en-US" altLang="zh-CN" sz="2800" b="0" baseline="0" dirty="0" smtClean="0">
                <a:solidFill>
                  <a:schemeClr val="tx1"/>
                </a:solidFill>
                <a:latin typeface="华文楷体" panose="02010600040101010101" pitchFamily="2" charset="-122"/>
                <a:ea typeface="华文楷体" panose="02010600040101010101" pitchFamily="2" charset="-122"/>
              </a:rPr>
              <a:t>00000000000000000000000</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代表的是什么数？</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a:solidFill>
                  <a:schemeClr val="tx1"/>
                </a:solidFill>
                <a:latin typeface="华文楷体" panose="02010600040101010101" pitchFamily="2" charset="-122"/>
                <a:ea typeface="华文楷体" panose="02010600040101010101" pitchFamily="2" charset="-122"/>
              </a:rPr>
              <a:t> 1. </a:t>
            </a:r>
            <a:r>
              <a:rPr lang="zh-CN" altLang="en-US" sz="2800" b="0" baseline="0" dirty="0">
                <a:solidFill>
                  <a:schemeClr val="tx1"/>
                </a:solidFill>
                <a:latin typeface="华文楷体" panose="02010600040101010101" pitchFamily="2" charset="-122"/>
                <a:ea typeface="华文楷体" panose="02010600040101010101" pitchFamily="2" charset="-122"/>
              </a:rPr>
              <a:t>符号位为</a:t>
            </a:r>
            <a:r>
              <a:rPr lang="en-US" altLang="zh-CN" sz="2800" b="0" baseline="0" dirty="0">
                <a:solidFill>
                  <a:schemeClr val="tx1"/>
                </a:solidFill>
                <a:latin typeface="华文楷体" panose="02010600040101010101" pitchFamily="2" charset="-122"/>
                <a:ea typeface="华文楷体" panose="02010600040101010101" pitchFamily="2" charset="-122"/>
              </a:rPr>
              <a:t>0</a:t>
            </a:r>
            <a:r>
              <a:rPr lang="zh-CN" altLang="en-US" sz="2800" b="0" baseline="0" dirty="0">
                <a:solidFill>
                  <a:schemeClr val="tx1"/>
                </a:solidFill>
                <a:latin typeface="华文楷体" panose="02010600040101010101" pitchFamily="2" charset="-122"/>
                <a:ea typeface="华文楷体" panose="02010600040101010101" pitchFamily="2" charset="-122"/>
              </a:rPr>
              <a:t>，表示正数</a:t>
            </a:r>
            <a:endParaRPr lang="zh-CN" altLang="en-US" sz="2800" b="0" baseline="0" dirty="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 2. </a:t>
            </a:r>
            <a:r>
              <a:rPr lang="zh-CN" altLang="en-US" sz="2800" b="0" baseline="0" dirty="0" smtClean="0">
                <a:solidFill>
                  <a:schemeClr val="tx1"/>
                </a:solidFill>
                <a:latin typeface="华文楷体" panose="02010600040101010101" pitchFamily="2" charset="-122"/>
                <a:ea typeface="华文楷体" panose="02010600040101010101" pitchFamily="2" charset="-122"/>
              </a:rPr>
              <a:t>指数位为</a:t>
            </a:r>
            <a:r>
              <a:rPr lang="en-US" altLang="zh-CN" sz="2800" b="0" baseline="0" dirty="0" smtClean="0">
                <a:solidFill>
                  <a:schemeClr val="tx1"/>
                </a:solidFill>
                <a:latin typeface="华文楷体" panose="02010600040101010101" pitchFamily="2" charset="-122"/>
                <a:ea typeface="华文楷体" panose="02010600040101010101" pitchFamily="2" charset="-122"/>
              </a:rPr>
              <a:t> </a:t>
            </a:r>
            <a:r>
              <a:rPr lang="en-US" altLang="zh-CN" sz="2800" b="0" baseline="0" dirty="0" smtClean="0">
                <a:solidFill>
                  <a:srgbClr val="0066FF"/>
                </a:solidFill>
                <a:latin typeface="华文楷体" panose="02010600040101010101" pitchFamily="2" charset="-122"/>
                <a:ea typeface="华文楷体" panose="02010600040101010101" pitchFamily="2" charset="-122"/>
              </a:rPr>
              <a:t>01111011</a:t>
            </a:r>
            <a:r>
              <a:rPr lang="zh-CN" altLang="en-US" sz="2800" b="0" baseline="0" dirty="0" smtClean="0">
                <a:solidFill>
                  <a:srgbClr val="0066FF"/>
                </a:solidFill>
                <a:latin typeface="华文楷体" panose="02010600040101010101" pitchFamily="2" charset="-122"/>
                <a:ea typeface="华文楷体" panose="02010600040101010101" pitchFamily="2" charset="-122"/>
              </a:rPr>
              <a:t>，</a:t>
            </a:r>
            <a:r>
              <a:rPr lang="en-US" altLang="zh-CN" sz="2800" b="0" baseline="0" dirty="0" smtClean="0">
                <a:solidFill>
                  <a:srgbClr val="0066FF"/>
                </a:solidFill>
                <a:latin typeface="华文楷体" panose="02010600040101010101" pitchFamily="2" charset="-122"/>
                <a:ea typeface="华文楷体" panose="02010600040101010101" pitchFamily="2" charset="-122"/>
              </a:rPr>
              <a:t> </a:t>
            </a:r>
            <a:r>
              <a:rPr lang="zh-CN" altLang="en-US" sz="2800" b="0" baseline="0" dirty="0" smtClean="0">
                <a:solidFill>
                  <a:schemeClr val="tx1"/>
                </a:solidFill>
                <a:latin typeface="华文楷体" panose="02010600040101010101" pitchFamily="2" charset="-122"/>
                <a:ea typeface="华文楷体" panose="02010600040101010101" pitchFamily="2" charset="-122"/>
              </a:rPr>
              <a:t>十进制为</a:t>
            </a:r>
            <a:r>
              <a:rPr lang="en-US" altLang="zh-CN" sz="2800" b="0" baseline="0" dirty="0" smtClean="0">
                <a:solidFill>
                  <a:srgbClr val="0066FF"/>
                </a:solidFill>
                <a:latin typeface="华文楷体" panose="02010600040101010101" pitchFamily="2" charset="-122"/>
                <a:ea typeface="华文楷体" panose="02010600040101010101" pitchFamily="2" charset="-122"/>
              </a:rPr>
              <a:t>123</a:t>
            </a:r>
            <a:endParaRPr lang="en-US" altLang="zh-CN" sz="2800" b="0" baseline="0" dirty="0" smtClean="0">
              <a:solidFill>
                <a:srgbClr val="0066FF"/>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rgbClr val="0066FF"/>
                </a:solidFill>
                <a:latin typeface="华文楷体" panose="02010600040101010101" pitchFamily="2" charset="-122"/>
                <a:ea typeface="华文楷体" panose="02010600040101010101" pitchFamily="2" charset="-122"/>
              </a:rPr>
              <a:t> 3.  </a:t>
            </a:r>
            <a:endParaRPr lang="en-US" altLang="zh-CN" sz="2800" b="0" baseline="0" dirty="0" smtClean="0">
              <a:solidFill>
                <a:srgbClr val="0066FF"/>
              </a:solidFill>
              <a:latin typeface="华文楷体" panose="02010600040101010101" pitchFamily="2" charset="-122"/>
              <a:ea typeface="华文楷体" panose="02010600040101010101" pitchFamily="2" charset="-122"/>
            </a:endParaRPr>
          </a:p>
        </p:txBody>
      </p:sp>
      <p:graphicFrame>
        <p:nvGraphicFramePr>
          <p:cNvPr id="6" name="对象 5">
            <a:hlinkClick r:id="" action="ppaction://ole?verb="/>
          </p:cNvPr>
          <p:cNvGraphicFramePr>
            <a:graphicFrameLocks noChangeAspect="1"/>
          </p:cNvGraphicFramePr>
          <p:nvPr/>
        </p:nvGraphicFramePr>
        <p:xfrm>
          <a:off x="1115695" y="3356610"/>
          <a:ext cx="4114800" cy="728980"/>
        </p:xfrm>
        <a:graphic>
          <a:graphicData uri="http://schemas.openxmlformats.org/presentationml/2006/ole">
            <mc:AlternateContent xmlns:mc="http://schemas.openxmlformats.org/markup-compatibility/2006">
              <mc:Choice xmlns:v="urn:schemas-microsoft-com:vml" Requires="v">
                <p:oleObj spid="_x0000_s2049" name="" r:id="rId1" imgW="2222500" imgH="393700" progId="Equation.KSEE3">
                  <p:embed/>
                </p:oleObj>
              </mc:Choice>
              <mc:Fallback>
                <p:oleObj name="" r:id="rId1" imgW="2222500" imgH="393700" progId="Equation.KSEE3">
                  <p:embed/>
                  <p:pic>
                    <p:nvPicPr>
                      <p:cNvPr id="0" name="图片 2048"/>
                      <p:cNvPicPr/>
                      <p:nvPr/>
                    </p:nvPicPr>
                    <p:blipFill>
                      <a:blip r:embed="rId2"/>
                      <a:stretch>
                        <a:fillRect/>
                      </a:stretch>
                    </p:blipFill>
                    <p:spPr>
                      <a:xfrm>
                        <a:off x="1115695" y="3356610"/>
                        <a:ext cx="4114800" cy="728980"/>
                      </a:xfrm>
                      <a:prstGeom prst="rect">
                        <a:avLst/>
                      </a:prstGeom>
                    </p:spPr>
                  </p:pic>
                </p:oleObj>
              </mc:Fallback>
            </mc:AlternateContent>
          </a:graphicData>
        </a:graphic>
      </p:graphicFrame>
    </p:spTree>
    <p:custDataLst>
      <p:tags r:id="rId3"/>
    </p:custDataLst>
  </p:cSld>
  <p:clrMapOvr>
    <a:masterClrMapping/>
  </p:clrMapOvr>
  <p:transition spd="slow"/>
  <p:timing>
    <p:tnLst>
      <p:par>
        <p:cTn id="1" dur="indefinite" restart="never" nodeType="tmRoot"/>
      </p:par>
    </p:tnLst>
    <p:bldLst>
      <p:bldP spid="128002"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23850" y="332740"/>
            <a:ext cx="8001000" cy="647700"/>
          </a:xfrm>
        </p:spPr>
        <p:txBody>
          <a:bodyPr>
            <a:normAutofit fontScale="90000"/>
          </a:bodyPr>
          <a:lstStyle/>
          <a:p>
            <a:pPr eaLnBrk="1" hangingPunct="1"/>
            <a:r>
              <a:rPr lang="en-US" altLang="zh-CN" b="1" smtClean="0"/>
              <a:t>6 </a:t>
            </a:r>
            <a:r>
              <a:rPr lang="zh-CN" altLang="en-US" b="1" smtClean="0"/>
              <a:t>浮点数表示</a:t>
            </a:r>
            <a:r>
              <a:rPr lang="en-US" altLang="zh-CN" b="1" smtClean="0"/>
              <a:t> </a:t>
            </a:r>
            <a:r>
              <a:rPr lang="zh-CN" altLang="en-US" b="1" smtClean="0"/>
              <a:t>（</a:t>
            </a:r>
            <a:r>
              <a:rPr lang="en-US" altLang="zh-CN" b="1" smtClean="0"/>
              <a:t>IEEE float-32bit</a:t>
            </a:r>
            <a:r>
              <a:rPr lang="zh-CN" altLang="en-US" b="1" smtClean="0"/>
              <a:t>）</a:t>
            </a:r>
            <a:endParaRPr lang="zh-CN" altLang="en-US" b="1" smtClean="0"/>
          </a:p>
        </p:txBody>
      </p:sp>
      <p:graphicFrame>
        <p:nvGraphicFramePr>
          <p:cNvPr id="6" name="表格 5"/>
          <p:cNvGraphicFramePr/>
          <p:nvPr>
            <p:custDataLst>
              <p:tags r:id="rId1"/>
            </p:custDataLst>
          </p:nvPr>
        </p:nvGraphicFramePr>
        <p:xfrm>
          <a:off x="1187450" y="1196340"/>
          <a:ext cx="6398895" cy="862965"/>
        </p:xfrm>
        <a:graphic>
          <a:graphicData uri="http://schemas.openxmlformats.org/drawingml/2006/table">
            <a:tbl>
              <a:tblPr firstRow="1" bandRow="1">
                <a:tableStyleId>{5C22544A-7EE6-4342-B048-85BDC9FD1C3A}</a:tableStyleId>
              </a:tblPr>
              <a:tblGrid>
                <a:gridCol w="880745"/>
                <a:gridCol w="3385185"/>
                <a:gridCol w="2132965"/>
              </a:tblGrid>
              <a:tr h="365760">
                <a:tc>
                  <a:txBody>
                    <a:bodyPr/>
                    <a:p>
                      <a:pPr algn="ctr">
                        <a:buNone/>
                      </a:pPr>
                      <a:r>
                        <a:rPr lang="en-US" altLang="zh-CN"/>
                        <a:t>     s</a:t>
                      </a:r>
                      <a:endParaRPr lang="en-US" altLang="zh-CN"/>
                    </a:p>
                  </a:txBody>
                  <a:tcPr/>
                </a:tc>
                <a:tc>
                  <a:txBody>
                    <a:bodyPr/>
                    <a:p>
                      <a:pPr algn="ctr">
                        <a:buNone/>
                      </a:pPr>
                      <a:r>
                        <a:rPr lang="en-US" altLang="zh-CN"/>
                        <a:t>             </a:t>
                      </a:r>
                      <a:r>
                        <a:rPr lang="zh-CN" altLang="en-US"/>
                        <a:t>指数</a:t>
                      </a:r>
                      <a:endParaRPr lang="zh-CN" altLang="en-US"/>
                    </a:p>
                  </a:txBody>
                  <a:tcPr/>
                </a:tc>
                <a:tc>
                  <a:txBody>
                    <a:bodyPr/>
                    <a:p>
                      <a:pPr algn="ctr">
                        <a:buNone/>
                      </a:pPr>
                      <a:r>
                        <a:rPr lang="en-US" altLang="zh-CN"/>
                        <a:t>       </a:t>
                      </a:r>
                      <a:r>
                        <a:rPr lang="zh-CN" altLang="en-US"/>
                        <a:t>尾数</a:t>
                      </a:r>
                      <a:endParaRPr lang="zh-CN" altLang="en-US"/>
                    </a:p>
                  </a:txBody>
                  <a:tcPr/>
                </a:tc>
              </a:tr>
              <a:tr h="497205">
                <a:tc>
                  <a:txBody>
                    <a:bodyPr/>
                    <a:p>
                      <a:pPr algn="ctr">
                        <a:buNone/>
                      </a:pPr>
                      <a:r>
                        <a:rPr lang="en-US" altLang="zh-CN"/>
                        <a:t>   1bit</a:t>
                      </a:r>
                      <a:endParaRPr lang="en-US" altLang="zh-CN"/>
                    </a:p>
                  </a:txBody>
                  <a:tcPr/>
                </a:tc>
                <a:tc>
                  <a:txBody>
                    <a:bodyPr/>
                    <a:p>
                      <a:pPr algn="ctr">
                        <a:buNone/>
                      </a:pPr>
                      <a:r>
                        <a:rPr lang="en-US" altLang="zh-CN"/>
                        <a:t>              8bit</a:t>
                      </a:r>
                      <a:endParaRPr lang="en-US" altLang="zh-CN"/>
                    </a:p>
                  </a:txBody>
                  <a:tcPr/>
                </a:tc>
                <a:tc>
                  <a:txBody>
                    <a:bodyPr/>
                    <a:p>
                      <a:pPr algn="ctr">
                        <a:buNone/>
                      </a:pPr>
                      <a:r>
                        <a:rPr lang="en-US" altLang="zh-CN"/>
                        <a:t>        23bit</a:t>
                      </a:r>
                      <a:endParaRPr lang="en-US" altLang="zh-CN"/>
                    </a:p>
                  </a:txBody>
                  <a:tcPr/>
                </a:tc>
              </a:tr>
            </a:tbl>
          </a:graphicData>
        </a:graphic>
      </p:graphicFrame>
      <p:graphicFrame>
        <p:nvGraphicFramePr>
          <p:cNvPr id="7" name="对象 6">
            <a:hlinkClick r:id="" action="ppaction://ole?verb="/>
          </p:cNvPr>
          <p:cNvGraphicFramePr>
            <a:graphicFrameLocks noChangeAspect="1"/>
          </p:cNvGraphicFramePr>
          <p:nvPr/>
        </p:nvGraphicFramePr>
        <p:xfrm>
          <a:off x="2760980" y="2204720"/>
          <a:ext cx="3252470" cy="480060"/>
        </p:xfrm>
        <a:graphic>
          <a:graphicData uri="http://schemas.openxmlformats.org/presentationml/2006/ole">
            <mc:AlternateContent xmlns:mc="http://schemas.openxmlformats.org/markup-compatibility/2006">
              <mc:Choice xmlns:v="urn:schemas-microsoft-com:vml" Requires="v">
                <p:oleObj spid="_x0000_s1025" name="" r:id="rId2" imgW="1548765" imgH="228600" progId="Equation.KSEE3">
                  <p:embed/>
                </p:oleObj>
              </mc:Choice>
              <mc:Fallback>
                <p:oleObj name="" r:id="rId2" imgW="1548765" imgH="228600" progId="Equation.KSEE3">
                  <p:embed/>
                  <p:pic>
                    <p:nvPicPr>
                      <p:cNvPr id="0" name="图片 1024"/>
                      <p:cNvPicPr/>
                      <p:nvPr/>
                    </p:nvPicPr>
                    <p:blipFill>
                      <a:blip r:embed="rId3"/>
                      <a:stretch>
                        <a:fillRect/>
                      </a:stretch>
                    </p:blipFill>
                    <p:spPr>
                      <a:xfrm>
                        <a:off x="2760980" y="2204720"/>
                        <a:ext cx="3252470" cy="480060"/>
                      </a:xfrm>
                      <a:prstGeom prst="rect">
                        <a:avLst/>
                      </a:prstGeom>
                    </p:spPr>
                  </p:pic>
                </p:oleObj>
              </mc:Fallback>
            </mc:AlternateContent>
          </a:graphicData>
        </a:graphic>
      </p:graphicFrame>
      <p:sp>
        <p:nvSpPr>
          <p:cNvPr id="3" name="Rectangle 23"/>
          <p:cNvSpPr>
            <a:spLocks noChangeArrowheads="1"/>
          </p:cNvSpPr>
          <p:nvPr/>
        </p:nvSpPr>
        <p:spPr bwMode="auto">
          <a:xfrm>
            <a:off x="6228080" y="2098040"/>
            <a:ext cx="1666875" cy="586740"/>
          </a:xfrm>
          <a:prstGeom prst="rect">
            <a:avLst/>
          </a:prstGeom>
          <a:noFill/>
          <a:ln w="9525">
            <a:noFill/>
            <a:miter lim="800000"/>
          </a:ln>
        </p:spPr>
        <p:txBody>
          <a:bodyPr wrap="none" anchor="ctr"/>
          <a:p>
            <a:pPr algn="l"/>
            <a:r>
              <a:rPr lang="zh-CN" altLang="en-US" sz="3600" b="1" dirty="0">
                <a:solidFill>
                  <a:srgbClr val="FF0000"/>
                </a:solidFill>
                <a:latin typeface="华文楷体" panose="02010600040101010101" pitchFamily="2" charset="-122"/>
                <a:ea typeface="华文楷体" panose="02010600040101010101" pitchFamily="2" charset="-122"/>
              </a:rPr>
              <a:t>指数</a:t>
            </a:r>
            <a:r>
              <a:rPr lang="en-US" altLang="zh-CN" sz="3600" b="1" dirty="0">
                <a:solidFill>
                  <a:srgbClr val="FF0000"/>
                </a:solidFill>
                <a:latin typeface="华文楷体" panose="02010600040101010101" pitchFamily="2" charset="-122"/>
                <a:ea typeface="华文楷体" panose="02010600040101010101" pitchFamily="2" charset="-122"/>
              </a:rPr>
              <a:t>=0</a:t>
            </a:r>
            <a:endParaRPr lang="en-US" altLang="zh-CN" sz="3600" b="1" dirty="0">
              <a:solidFill>
                <a:srgbClr val="FF0000"/>
              </a:solidFill>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a:xfrm>
            <a:off x="467360" y="2853055"/>
            <a:ext cx="8464550" cy="2685415"/>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例：</a:t>
            </a:r>
            <a:r>
              <a:rPr lang="en-US" altLang="zh-CN" sz="2800" b="0" baseline="0" dirty="0" smtClean="0">
                <a:solidFill>
                  <a:schemeClr val="tx1"/>
                </a:solidFill>
                <a:latin typeface="华文楷体" panose="02010600040101010101" pitchFamily="2" charset="-122"/>
                <a:ea typeface="华文楷体" panose="02010600040101010101" pitchFamily="2" charset="-122"/>
              </a:rPr>
              <a:t>IEEE </a:t>
            </a:r>
            <a:r>
              <a:rPr lang="zh-CN" altLang="en-US" sz="2800" b="0" baseline="0" dirty="0" smtClean="0">
                <a:solidFill>
                  <a:schemeClr val="tx1"/>
                </a:solidFill>
                <a:latin typeface="华文楷体" panose="02010600040101010101" pitchFamily="2" charset="-122"/>
                <a:ea typeface="华文楷体" panose="02010600040101010101" pitchFamily="2" charset="-122"/>
              </a:rPr>
              <a:t>浮点数</a:t>
            </a:r>
            <a:r>
              <a:rPr lang="en-US" altLang="zh-CN" sz="2800" b="0" baseline="0" dirty="0" smtClean="0">
                <a:solidFill>
                  <a:srgbClr val="FF0000"/>
                </a:solidFill>
                <a:latin typeface="华文楷体" panose="02010600040101010101" pitchFamily="2" charset="-122"/>
                <a:ea typeface="华文楷体" panose="02010600040101010101" pitchFamily="2" charset="-122"/>
              </a:rPr>
              <a:t>0</a:t>
            </a:r>
            <a:r>
              <a:rPr lang="en-US" altLang="zh-CN" sz="2800" b="0" baseline="0" dirty="0" smtClean="0">
                <a:solidFill>
                  <a:srgbClr val="0066FF"/>
                </a:solidFill>
                <a:latin typeface="华文楷体" panose="02010600040101010101" pitchFamily="2" charset="-122"/>
                <a:ea typeface="华文楷体" panose="02010600040101010101" pitchFamily="2" charset="-122"/>
              </a:rPr>
              <a:t>00000000</a:t>
            </a:r>
            <a:r>
              <a:rPr lang="en-US" altLang="zh-CN" sz="2800" b="0" baseline="0" dirty="0" smtClean="0">
                <a:solidFill>
                  <a:schemeClr val="tx1"/>
                </a:solidFill>
                <a:latin typeface="华文楷体" panose="02010600040101010101" pitchFamily="2" charset="-122"/>
                <a:ea typeface="华文楷体" panose="02010600040101010101" pitchFamily="2" charset="-122"/>
              </a:rPr>
              <a:t>00001000000000000000000</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代表的是什么数？</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a:solidFill>
                  <a:schemeClr val="tx1"/>
                </a:solidFill>
                <a:latin typeface="华文楷体" panose="02010600040101010101" pitchFamily="2" charset="-122"/>
                <a:ea typeface="华文楷体" panose="02010600040101010101" pitchFamily="2" charset="-122"/>
              </a:rPr>
              <a:t> 1. </a:t>
            </a:r>
            <a:r>
              <a:rPr lang="zh-CN" altLang="en-US" sz="2800" b="0" baseline="0" dirty="0">
                <a:solidFill>
                  <a:schemeClr val="tx1"/>
                </a:solidFill>
                <a:latin typeface="华文楷体" panose="02010600040101010101" pitchFamily="2" charset="-122"/>
                <a:ea typeface="华文楷体" panose="02010600040101010101" pitchFamily="2" charset="-122"/>
              </a:rPr>
              <a:t>符号位为</a:t>
            </a:r>
            <a:r>
              <a:rPr lang="en-US" altLang="zh-CN" sz="2800" b="0" baseline="0" dirty="0">
                <a:solidFill>
                  <a:schemeClr val="tx1"/>
                </a:solidFill>
                <a:latin typeface="华文楷体" panose="02010600040101010101" pitchFamily="2" charset="-122"/>
                <a:ea typeface="华文楷体" panose="02010600040101010101" pitchFamily="2" charset="-122"/>
              </a:rPr>
              <a:t>0</a:t>
            </a:r>
            <a:r>
              <a:rPr lang="zh-CN" altLang="en-US" sz="2800" b="0" baseline="0" dirty="0">
                <a:solidFill>
                  <a:schemeClr val="tx1"/>
                </a:solidFill>
                <a:latin typeface="华文楷体" panose="02010600040101010101" pitchFamily="2" charset="-122"/>
                <a:ea typeface="华文楷体" panose="02010600040101010101" pitchFamily="2" charset="-122"/>
              </a:rPr>
              <a:t>，表示正数</a:t>
            </a:r>
            <a:endParaRPr lang="zh-CN" altLang="en-US" sz="2800" b="0" baseline="0" dirty="0">
              <a:solidFill>
                <a:schemeClr val="tx1"/>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chemeClr val="tx1"/>
                </a:solidFill>
                <a:latin typeface="华文楷体" panose="02010600040101010101" pitchFamily="2" charset="-122"/>
                <a:ea typeface="华文楷体" panose="02010600040101010101" pitchFamily="2" charset="-122"/>
              </a:rPr>
              <a:t> 2. </a:t>
            </a:r>
            <a:r>
              <a:rPr lang="zh-CN" altLang="en-US" sz="2800" b="0" baseline="0" dirty="0" smtClean="0">
                <a:solidFill>
                  <a:schemeClr val="tx1"/>
                </a:solidFill>
                <a:latin typeface="华文楷体" panose="02010600040101010101" pitchFamily="2" charset="-122"/>
                <a:ea typeface="华文楷体" panose="02010600040101010101" pitchFamily="2" charset="-122"/>
              </a:rPr>
              <a:t>指数位为</a:t>
            </a:r>
            <a:r>
              <a:rPr lang="en-US" altLang="zh-CN" sz="2800" b="0" baseline="0" dirty="0" smtClean="0">
                <a:solidFill>
                  <a:schemeClr val="tx1"/>
                </a:solidFill>
                <a:latin typeface="华文楷体" panose="02010600040101010101" pitchFamily="2" charset="-122"/>
                <a:ea typeface="华文楷体" panose="02010600040101010101" pitchFamily="2" charset="-122"/>
              </a:rPr>
              <a:t> </a:t>
            </a:r>
            <a:r>
              <a:rPr lang="en-US" altLang="zh-CN" sz="2800" b="0" baseline="0" dirty="0" smtClean="0">
                <a:solidFill>
                  <a:srgbClr val="0066FF"/>
                </a:solidFill>
                <a:latin typeface="华文楷体" panose="02010600040101010101" pitchFamily="2" charset="-122"/>
                <a:ea typeface="华文楷体" panose="02010600040101010101" pitchFamily="2" charset="-122"/>
              </a:rPr>
              <a:t>00000000</a:t>
            </a:r>
            <a:r>
              <a:rPr lang="zh-CN" altLang="en-US" sz="2800" b="0" baseline="0" dirty="0" smtClean="0">
                <a:solidFill>
                  <a:srgbClr val="0066FF"/>
                </a:solidFill>
                <a:latin typeface="华文楷体" panose="02010600040101010101" pitchFamily="2" charset="-122"/>
                <a:ea typeface="华文楷体" panose="02010600040101010101" pitchFamily="2" charset="-122"/>
              </a:rPr>
              <a:t>，</a:t>
            </a:r>
            <a:r>
              <a:rPr lang="en-US" altLang="zh-CN" sz="2800" b="0" baseline="0" dirty="0" smtClean="0">
                <a:solidFill>
                  <a:srgbClr val="0066FF"/>
                </a:solidFill>
                <a:latin typeface="华文楷体" panose="02010600040101010101" pitchFamily="2" charset="-122"/>
                <a:ea typeface="华文楷体" panose="02010600040101010101" pitchFamily="2" charset="-122"/>
              </a:rPr>
              <a:t> </a:t>
            </a:r>
            <a:endParaRPr lang="en-US" altLang="zh-CN" sz="2800" b="0" baseline="0" dirty="0" smtClean="0">
              <a:solidFill>
                <a:srgbClr val="0066FF"/>
              </a:solidFill>
              <a:latin typeface="华文楷体" panose="02010600040101010101" pitchFamily="2" charset="-122"/>
              <a:ea typeface="华文楷体" panose="02010600040101010101" pitchFamily="2" charset="-122"/>
            </a:endParaRPr>
          </a:p>
          <a:p>
            <a:pPr fontAlgn="auto">
              <a:spcAft>
                <a:spcPts val="0"/>
              </a:spcAft>
            </a:pPr>
            <a:r>
              <a:rPr lang="en-US" altLang="zh-CN" sz="2800" b="0" baseline="0" dirty="0" smtClean="0">
                <a:solidFill>
                  <a:srgbClr val="0066FF"/>
                </a:solidFill>
                <a:latin typeface="华文楷体" panose="02010600040101010101" pitchFamily="2" charset="-122"/>
                <a:ea typeface="华文楷体" panose="02010600040101010101" pitchFamily="2" charset="-122"/>
              </a:rPr>
              <a:t> 3.  </a:t>
            </a:r>
            <a:endParaRPr lang="en-US" altLang="zh-CN" sz="2800" b="0" baseline="0" dirty="0" smtClean="0">
              <a:solidFill>
                <a:srgbClr val="0066FF"/>
              </a:solidFill>
              <a:latin typeface="华文楷体" panose="02010600040101010101" pitchFamily="2" charset="-122"/>
              <a:ea typeface="华文楷体" panose="02010600040101010101" pitchFamily="2" charset="-122"/>
            </a:endParaRPr>
          </a:p>
        </p:txBody>
      </p:sp>
      <p:graphicFrame>
        <p:nvGraphicFramePr>
          <p:cNvPr id="5" name="对象 4">
            <a:hlinkClick r:id="" action="ppaction://ole?verb="/>
          </p:cNvPr>
          <p:cNvGraphicFramePr>
            <a:graphicFrameLocks noChangeAspect="1"/>
          </p:cNvGraphicFramePr>
          <p:nvPr/>
        </p:nvGraphicFramePr>
        <p:xfrm>
          <a:off x="4283393" y="4364990"/>
          <a:ext cx="2347595" cy="453390"/>
        </p:xfrm>
        <a:graphic>
          <a:graphicData uri="http://schemas.openxmlformats.org/presentationml/2006/ole">
            <mc:AlternateContent xmlns:mc="http://schemas.openxmlformats.org/markup-compatibility/2006">
              <mc:Choice xmlns:v="urn:schemas-microsoft-com:vml" Requires="v">
                <p:oleObj spid="_x0000_s10" name="" r:id="rId4" imgW="1117600" imgH="215900" progId="Equation.KSEE3">
                  <p:embed/>
                </p:oleObj>
              </mc:Choice>
              <mc:Fallback>
                <p:oleObj name="" r:id="rId4" imgW="1117600" imgH="215900" progId="Equation.KSEE3">
                  <p:embed/>
                  <p:pic>
                    <p:nvPicPr>
                      <p:cNvPr id="0" name="图片 1024"/>
                      <p:cNvPicPr/>
                      <p:nvPr/>
                    </p:nvPicPr>
                    <p:blipFill>
                      <a:blip r:embed="rId5"/>
                      <a:stretch>
                        <a:fillRect/>
                      </a:stretch>
                    </p:blipFill>
                    <p:spPr>
                      <a:xfrm>
                        <a:off x="4283393" y="4364990"/>
                        <a:ext cx="2347595" cy="453390"/>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982981" y="4797425"/>
          <a:ext cx="5576570" cy="426720"/>
        </p:xfrm>
        <a:graphic>
          <a:graphicData uri="http://schemas.openxmlformats.org/presentationml/2006/ole">
            <mc:AlternateContent xmlns:mc="http://schemas.openxmlformats.org/markup-compatibility/2006">
              <mc:Choice xmlns:v="urn:schemas-microsoft-com:vml" Requires="v">
                <p:oleObj spid="_x0000_s14" name="" r:id="rId6" imgW="2654300" imgH="203200" progId="Equation.KSEE3">
                  <p:embed/>
                </p:oleObj>
              </mc:Choice>
              <mc:Fallback>
                <p:oleObj name="" r:id="rId6" imgW="2654300" imgH="203200" progId="Equation.KSEE3">
                  <p:embed/>
                  <p:pic>
                    <p:nvPicPr>
                      <p:cNvPr id="0" name="图片 1024"/>
                      <p:cNvPicPr/>
                      <p:nvPr/>
                    </p:nvPicPr>
                    <p:blipFill>
                      <a:blip r:embed="rId7"/>
                      <a:stretch>
                        <a:fillRect/>
                      </a:stretch>
                    </p:blipFill>
                    <p:spPr>
                      <a:xfrm>
                        <a:off x="982981" y="4797425"/>
                        <a:ext cx="5576570" cy="426720"/>
                      </a:xfrm>
                      <a:prstGeom prst="rect">
                        <a:avLst/>
                      </a:prstGeom>
                    </p:spPr>
                  </p:pic>
                </p:oleObj>
              </mc:Fallback>
            </mc:AlternateContent>
          </a:graphicData>
        </a:graphic>
      </p:graphicFrame>
    </p:spTree>
    <p:custDataLst>
      <p:tags r:id="rId8"/>
    </p:custDataLst>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23850" y="332740"/>
            <a:ext cx="8001000" cy="647700"/>
          </a:xfrm>
        </p:spPr>
        <p:txBody>
          <a:bodyPr>
            <a:normAutofit fontScale="90000"/>
          </a:bodyPr>
          <a:lstStyle/>
          <a:p>
            <a:pPr eaLnBrk="1" hangingPunct="1"/>
            <a:r>
              <a:rPr lang="en-US" altLang="zh-CN" b="1" smtClean="0"/>
              <a:t>6 </a:t>
            </a:r>
            <a:r>
              <a:rPr lang="zh-CN" altLang="en-US" b="1" smtClean="0"/>
              <a:t>浮点数表示</a:t>
            </a:r>
            <a:r>
              <a:rPr lang="en-US" altLang="zh-CN" b="1" smtClean="0"/>
              <a:t> </a:t>
            </a:r>
            <a:r>
              <a:rPr lang="zh-CN" altLang="en-US" b="1" smtClean="0"/>
              <a:t>（</a:t>
            </a:r>
            <a:r>
              <a:rPr lang="en-US" altLang="zh-CN" b="1" smtClean="0"/>
              <a:t>IEEE float-32bit</a:t>
            </a:r>
            <a:r>
              <a:rPr lang="zh-CN" altLang="en-US" b="1" smtClean="0"/>
              <a:t>）</a:t>
            </a:r>
            <a:endParaRPr lang="zh-CN" altLang="en-US" b="1" smtClean="0"/>
          </a:p>
        </p:txBody>
      </p:sp>
      <p:graphicFrame>
        <p:nvGraphicFramePr>
          <p:cNvPr id="6" name="表格 5"/>
          <p:cNvGraphicFramePr/>
          <p:nvPr>
            <p:custDataLst>
              <p:tags r:id="rId1"/>
            </p:custDataLst>
          </p:nvPr>
        </p:nvGraphicFramePr>
        <p:xfrm>
          <a:off x="1187450" y="1196340"/>
          <a:ext cx="6398895" cy="862965"/>
        </p:xfrm>
        <a:graphic>
          <a:graphicData uri="http://schemas.openxmlformats.org/drawingml/2006/table">
            <a:tbl>
              <a:tblPr firstRow="1" bandRow="1">
                <a:tableStyleId>{5C22544A-7EE6-4342-B048-85BDC9FD1C3A}</a:tableStyleId>
              </a:tblPr>
              <a:tblGrid>
                <a:gridCol w="880745"/>
                <a:gridCol w="3385185"/>
                <a:gridCol w="2132965"/>
              </a:tblGrid>
              <a:tr h="365760">
                <a:tc>
                  <a:txBody>
                    <a:bodyPr/>
                    <a:p>
                      <a:pPr algn="ctr">
                        <a:buNone/>
                      </a:pPr>
                      <a:r>
                        <a:rPr lang="en-US" altLang="zh-CN"/>
                        <a:t>     s</a:t>
                      </a:r>
                      <a:endParaRPr lang="en-US" altLang="zh-CN"/>
                    </a:p>
                  </a:txBody>
                  <a:tcPr/>
                </a:tc>
                <a:tc>
                  <a:txBody>
                    <a:bodyPr/>
                    <a:p>
                      <a:pPr algn="ctr">
                        <a:buNone/>
                      </a:pPr>
                      <a:r>
                        <a:rPr lang="en-US" altLang="zh-CN"/>
                        <a:t>             </a:t>
                      </a:r>
                      <a:r>
                        <a:rPr lang="zh-CN" altLang="en-US"/>
                        <a:t>指数</a:t>
                      </a:r>
                      <a:endParaRPr lang="zh-CN" altLang="en-US"/>
                    </a:p>
                  </a:txBody>
                  <a:tcPr/>
                </a:tc>
                <a:tc>
                  <a:txBody>
                    <a:bodyPr/>
                    <a:p>
                      <a:pPr algn="ctr">
                        <a:buNone/>
                      </a:pPr>
                      <a:r>
                        <a:rPr lang="en-US" altLang="zh-CN"/>
                        <a:t>       </a:t>
                      </a:r>
                      <a:r>
                        <a:rPr lang="zh-CN" altLang="en-US"/>
                        <a:t>尾数</a:t>
                      </a:r>
                      <a:endParaRPr lang="zh-CN" altLang="en-US"/>
                    </a:p>
                  </a:txBody>
                  <a:tcPr/>
                </a:tc>
              </a:tr>
              <a:tr h="497205">
                <a:tc>
                  <a:txBody>
                    <a:bodyPr/>
                    <a:p>
                      <a:pPr algn="ctr">
                        <a:buNone/>
                      </a:pPr>
                      <a:r>
                        <a:rPr lang="en-US" altLang="zh-CN"/>
                        <a:t>   1bit</a:t>
                      </a:r>
                      <a:endParaRPr lang="en-US" altLang="zh-CN"/>
                    </a:p>
                  </a:txBody>
                  <a:tcPr/>
                </a:tc>
                <a:tc>
                  <a:txBody>
                    <a:bodyPr/>
                    <a:p>
                      <a:pPr algn="ctr">
                        <a:buNone/>
                      </a:pPr>
                      <a:r>
                        <a:rPr lang="en-US" altLang="zh-CN"/>
                        <a:t>              8bit</a:t>
                      </a:r>
                      <a:endParaRPr lang="en-US" altLang="zh-CN"/>
                    </a:p>
                  </a:txBody>
                  <a:tcPr/>
                </a:tc>
                <a:tc>
                  <a:txBody>
                    <a:bodyPr/>
                    <a:p>
                      <a:pPr algn="ctr">
                        <a:buNone/>
                      </a:pPr>
                      <a:r>
                        <a:rPr lang="en-US" altLang="zh-CN"/>
                        <a:t>        23bit</a:t>
                      </a:r>
                      <a:endParaRPr lang="en-US" altLang="zh-CN"/>
                    </a:p>
                  </a:txBody>
                  <a:tcPr/>
                </a:tc>
              </a:tr>
            </a:tbl>
          </a:graphicData>
        </a:graphic>
      </p:graphicFrame>
      <p:graphicFrame>
        <p:nvGraphicFramePr>
          <p:cNvPr id="7" name="对象 6">
            <a:hlinkClick r:id="" action="ppaction://ole?verb="/>
          </p:cNvPr>
          <p:cNvGraphicFramePr>
            <a:graphicFrameLocks noChangeAspect="1"/>
          </p:cNvGraphicFramePr>
          <p:nvPr/>
        </p:nvGraphicFramePr>
        <p:xfrm>
          <a:off x="2760980" y="2204720"/>
          <a:ext cx="3252470" cy="480060"/>
        </p:xfrm>
        <a:graphic>
          <a:graphicData uri="http://schemas.openxmlformats.org/presentationml/2006/ole">
            <mc:AlternateContent xmlns:mc="http://schemas.openxmlformats.org/markup-compatibility/2006">
              <mc:Choice xmlns:v="urn:schemas-microsoft-com:vml" Requires="v">
                <p:oleObj spid="_x0000_s1025" name="" r:id="rId2" imgW="1548765" imgH="228600" progId="Equation.KSEE3">
                  <p:embed/>
                </p:oleObj>
              </mc:Choice>
              <mc:Fallback>
                <p:oleObj name="" r:id="rId2" imgW="1548765" imgH="228600" progId="Equation.KSEE3">
                  <p:embed/>
                  <p:pic>
                    <p:nvPicPr>
                      <p:cNvPr id="0" name="图片 1024"/>
                      <p:cNvPicPr/>
                      <p:nvPr/>
                    </p:nvPicPr>
                    <p:blipFill>
                      <a:blip r:embed="rId3"/>
                      <a:stretch>
                        <a:fillRect/>
                      </a:stretch>
                    </p:blipFill>
                    <p:spPr>
                      <a:xfrm>
                        <a:off x="2760980" y="2204720"/>
                        <a:ext cx="3252470" cy="480060"/>
                      </a:xfrm>
                      <a:prstGeom prst="rect">
                        <a:avLst/>
                      </a:prstGeom>
                    </p:spPr>
                  </p:pic>
                </p:oleObj>
              </mc:Fallback>
            </mc:AlternateContent>
          </a:graphicData>
        </a:graphic>
      </p:graphicFrame>
      <p:sp>
        <p:nvSpPr>
          <p:cNvPr id="3" name="Rectangle 23"/>
          <p:cNvSpPr>
            <a:spLocks noChangeArrowheads="1"/>
          </p:cNvSpPr>
          <p:nvPr/>
        </p:nvSpPr>
        <p:spPr bwMode="auto">
          <a:xfrm>
            <a:off x="6228080" y="2098040"/>
            <a:ext cx="1666875" cy="586740"/>
          </a:xfrm>
          <a:prstGeom prst="rect">
            <a:avLst/>
          </a:prstGeom>
          <a:noFill/>
          <a:ln w="9525">
            <a:noFill/>
            <a:miter lim="800000"/>
          </a:ln>
        </p:spPr>
        <p:txBody>
          <a:bodyPr wrap="none" anchor="ctr"/>
          <a:p>
            <a:pPr algn="l"/>
            <a:r>
              <a:rPr lang="zh-CN" altLang="en-US" sz="3600" b="1" dirty="0">
                <a:solidFill>
                  <a:srgbClr val="FF0000"/>
                </a:solidFill>
                <a:latin typeface="华文楷体" panose="02010600040101010101" pitchFamily="2" charset="-122"/>
                <a:ea typeface="华文楷体" panose="02010600040101010101" pitchFamily="2" charset="-122"/>
              </a:rPr>
              <a:t>指数</a:t>
            </a:r>
            <a:r>
              <a:rPr lang="en-US" altLang="zh-CN" sz="3600" b="1" dirty="0">
                <a:solidFill>
                  <a:srgbClr val="FF0000"/>
                </a:solidFill>
                <a:latin typeface="华文楷体" panose="02010600040101010101" pitchFamily="2" charset="-122"/>
                <a:ea typeface="华文楷体" panose="02010600040101010101" pitchFamily="2" charset="-122"/>
              </a:rPr>
              <a:t>=0</a:t>
            </a:r>
            <a:endParaRPr lang="en-US" altLang="zh-CN" sz="3600" b="1" dirty="0">
              <a:solidFill>
                <a:srgbClr val="FF0000"/>
              </a:solidFill>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a:xfrm>
            <a:off x="467360" y="2853055"/>
            <a:ext cx="8464550" cy="1393190"/>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例：将</a:t>
            </a:r>
            <a:r>
              <a:rPr lang="en-US" altLang="zh-CN" sz="2800" b="0" baseline="0" dirty="0" smtClean="0">
                <a:solidFill>
                  <a:schemeClr val="tx1"/>
                </a:solidFill>
                <a:latin typeface="华文楷体" panose="02010600040101010101" pitchFamily="2" charset="-122"/>
                <a:ea typeface="华文楷体" panose="02010600040101010101" pitchFamily="2" charset="-122"/>
              </a:rPr>
              <a:t>                   </a:t>
            </a:r>
            <a:r>
              <a:rPr lang="zh-CN" altLang="en-US" sz="2800" b="0" baseline="0" dirty="0" smtClean="0">
                <a:solidFill>
                  <a:schemeClr val="tx1"/>
                </a:solidFill>
                <a:latin typeface="华文楷体" panose="02010600040101010101" pitchFamily="2" charset="-122"/>
                <a:ea typeface="华文楷体" panose="02010600040101010101" pitchFamily="2" charset="-122"/>
              </a:rPr>
              <a:t>用</a:t>
            </a:r>
            <a:r>
              <a:rPr lang="en-US" altLang="zh-CN" sz="2800" b="0" baseline="0" dirty="0" smtClean="0">
                <a:solidFill>
                  <a:schemeClr val="tx1"/>
                </a:solidFill>
                <a:latin typeface="华文楷体" panose="02010600040101010101" pitchFamily="2" charset="-122"/>
                <a:ea typeface="华文楷体" panose="02010600040101010101" pitchFamily="2" charset="-122"/>
              </a:rPr>
              <a:t>IEEE</a:t>
            </a:r>
            <a:r>
              <a:rPr lang="zh-CN" altLang="en-US" sz="2800" b="0" baseline="0" dirty="0" smtClean="0">
                <a:solidFill>
                  <a:schemeClr val="tx1"/>
                </a:solidFill>
                <a:latin typeface="华文楷体" panose="02010600040101010101" pitchFamily="2" charset="-122"/>
                <a:ea typeface="华文楷体" panose="02010600040101010101" pitchFamily="2" charset="-122"/>
              </a:rPr>
              <a:t>浮点数表示</a:t>
            </a:r>
            <a:endParaRPr lang="zh-CN" altLang="en-US" sz="2800" b="0" baseline="0" dirty="0" smtClean="0">
              <a:solidFill>
                <a:schemeClr val="tx1"/>
              </a:solidFill>
              <a:latin typeface="华文楷体" panose="02010600040101010101" pitchFamily="2" charset="-122"/>
              <a:ea typeface="华文楷体" panose="02010600040101010101" pitchFamily="2" charset="-122"/>
            </a:endParaRPr>
          </a:p>
        </p:txBody>
      </p:sp>
      <p:graphicFrame>
        <p:nvGraphicFramePr>
          <p:cNvPr id="2" name="对象 1">
            <a:hlinkClick r:id="" action="ppaction://ole?verb="/>
          </p:cNvPr>
          <p:cNvGraphicFramePr>
            <a:graphicFrameLocks noChangeAspect="1"/>
          </p:cNvGraphicFramePr>
          <p:nvPr/>
        </p:nvGraphicFramePr>
        <p:xfrm>
          <a:off x="1763396" y="3336290"/>
          <a:ext cx="1601470" cy="426720"/>
        </p:xfrm>
        <a:graphic>
          <a:graphicData uri="http://schemas.openxmlformats.org/presentationml/2006/ole">
            <mc:AlternateContent xmlns:mc="http://schemas.openxmlformats.org/markup-compatibility/2006">
              <mc:Choice xmlns:v="urn:schemas-microsoft-com:vml" Requires="v">
                <p:oleObj spid="_x0000_s8" name="" r:id="rId4" imgW="762000" imgH="203200" progId="Equation.KSEE3">
                  <p:embed/>
                </p:oleObj>
              </mc:Choice>
              <mc:Fallback>
                <p:oleObj name="" r:id="rId4" imgW="762000" imgH="203200" progId="Equation.KSEE3">
                  <p:embed/>
                  <p:pic>
                    <p:nvPicPr>
                      <p:cNvPr id="0" name="图片 1024"/>
                      <p:cNvPicPr/>
                      <p:nvPr/>
                    </p:nvPicPr>
                    <p:blipFill>
                      <a:blip r:embed="rId5"/>
                      <a:stretch>
                        <a:fillRect/>
                      </a:stretch>
                    </p:blipFill>
                    <p:spPr>
                      <a:xfrm>
                        <a:off x="1763396" y="3336290"/>
                        <a:ext cx="1601470" cy="42672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971551" y="3932555"/>
          <a:ext cx="5899150" cy="426720"/>
        </p:xfrm>
        <a:graphic>
          <a:graphicData uri="http://schemas.openxmlformats.org/presentationml/2006/ole">
            <mc:AlternateContent xmlns:mc="http://schemas.openxmlformats.org/markup-compatibility/2006">
              <mc:Choice xmlns:v="urn:schemas-microsoft-com:vml" Requires="v">
                <p:oleObj spid="_x0000_s11" name="" r:id="rId6" imgW="2806700" imgH="203200" progId="Equation.KSEE3">
                  <p:embed/>
                </p:oleObj>
              </mc:Choice>
              <mc:Fallback>
                <p:oleObj name="" r:id="rId6" imgW="2806700" imgH="203200" progId="Equation.KSEE3">
                  <p:embed/>
                  <p:pic>
                    <p:nvPicPr>
                      <p:cNvPr id="0" name="图片 1024"/>
                      <p:cNvPicPr/>
                      <p:nvPr/>
                    </p:nvPicPr>
                    <p:blipFill>
                      <a:blip r:embed="rId7"/>
                      <a:stretch>
                        <a:fillRect/>
                      </a:stretch>
                    </p:blipFill>
                    <p:spPr>
                      <a:xfrm>
                        <a:off x="971551" y="3932555"/>
                        <a:ext cx="5899150" cy="426720"/>
                      </a:xfrm>
                      <a:prstGeom prst="rect">
                        <a:avLst/>
                      </a:prstGeom>
                    </p:spPr>
                  </p:pic>
                </p:oleObj>
              </mc:Fallback>
            </mc:AlternateContent>
          </a:graphicData>
        </a:graphic>
      </p:graphicFrame>
      <p:graphicFrame>
        <p:nvGraphicFramePr>
          <p:cNvPr id="15" name="表格 14"/>
          <p:cNvGraphicFramePr/>
          <p:nvPr/>
        </p:nvGraphicFramePr>
        <p:xfrm>
          <a:off x="1372870" y="4725035"/>
          <a:ext cx="6398895" cy="746760"/>
        </p:xfrm>
        <a:graphic>
          <a:graphicData uri="http://schemas.openxmlformats.org/drawingml/2006/table">
            <a:tbl>
              <a:tblPr firstRow="1" bandRow="1">
                <a:tableStyleId>{5C22544A-7EE6-4342-B048-85BDC9FD1C3A}</a:tableStyleId>
              </a:tblPr>
              <a:tblGrid>
                <a:gridCol w="880745"/>
                <a:gridCol w="1658620"/>
                <a:gridCol w="3859530"/>
              </a:tblGrid>
              <a:tr h="365760">
                <a:tc>
                  <a:txBody>
                    <a:bodyPr/>
                    <a:p>
                      <a:pPr algn="ctr">
                        <a:buNone/>
                      </a:pPr>
                      <a:r>
                        <a:rPr lang="en-US" altLang="zh-CN"/>
                        <a:t>     s</a:t>
                      </a:r>
                      <a:endParaRPr lang="en-US" altLang="zh-CN"/>
                    </a:p>
                  </a:txBody>
                  <a:tcPr/>
                </a:tc>
                <a:tc>
                  <a:txBody>
                    <a:bodyPr/>
                    <a:p>
                      <a:pPr algn="ctr">
                        <a:buNone/>
                      </a:pPr>
                      <a:r>
                        <a:rPr lang="en-US" altLang="zh-CN"/>
                        <a:t>             </a:t>
                      </a:r>
                      <a:r>
                        <a:rPr lang="zh-CN" altLang="en-US"/>
                        <a:t>指数</a:t>
                      </a:r>
                      <a:endParaRPr lang="zh-CN" altLang="en-US"/>
                    </a:p>
                  </a:txBody>
                  <a:tcPr/>
                </a:tc>
                <a:tc>
                  <a:txBody>
                    <a:bodyPr/>
                    <a:p>
                      <a:pPr algn="ctr">
                        <a:buNone/>
                      </a:pPr>
                      <a:r>
                        <a:rPr lang="en-US" altLang="zh-CN"/>
                        <a:t>       </a:t>
                      </a:r>
                      <a:r>
                        <a:rPr lang="zh-CN" altLang="en-US"/>
                        <a:t>尾数</a:t>
                      </a:r>
                      <a:endParaRPr lang="zh-CN" altLang="en-US"/>
                    </a:p>
                  </a:txBody>
                  <a:tcPr/>
                </a:tc>
              </a:tr>
              <a:tr h="381000">
                <a:tc>
                  <a:txBody>
                    <a:bodyPr/>
                    <a:p>
                      <a:pPr algn="ctr">
                        <a:buNone/>
                      </a:pPr>
                      <a:r>
                        <a:rPr lang="en-US" altLang="zh-CN"/>
                        <a:t>     0</a:t>
                      </a:r>
                      <a:endParaRPr lang="en-US" altLang="zh-CN"/>
                    </a:p>
                  </a:txBody>
                  <a:tcPr/>
                </a:tc>
                <a:tc>
                  <a:txBody>
                    <a:bodyPr/>
                    <a:p>
                      <a:pPr algn="ctr">
                        <a:buNone/>
                      </a:pPr>
                      <a:r>
                        <a:rPr lang="en-US" altLang="zh-CN"/>
                        <a:t>00000000</a:t>
                      </a:r>
                      <a:endParaRPr lang="en-US" altLang="zh-CN"/>
                    </a:p>
                  </a:txBody>
                  <a:tcPr/>
                </a:tc>
                <a:tc>
                  <a:txBody>
                    <a:bodyPr/>
                    <a:p>
                      <a:pPr algn="ctr">
                        <a:buNone/>
                      </a:pPr>
                      <a:r>
                        <a:rPr lang="en-US" altLang="zh-CN"/>
                        <a:t>0001101 0000 0000 0000 0000</a:t>
                      </a:r>
                      <a:endParaRPr lang="en-US" altLang="zh-CN"/>
                    </a:p>
                  </a:txBody>
                  <a:tcPr/>
                </a:tc>
              </a:tr>
            </a:tbl>
          </a:graphicData>
        </a:graphic>
      </p:graphicFrame>
    </p:spTree>
    <p:custDataLst>
      <p:tags r:id="rId8"/>
    </p:custDataLst>
  </p:cSld>
  <p:clrMapOvr>
    <a:masterClrMapping/>
  </p:clrMapOvr>
  <p:transition spd="slow"/>
  <p:timing>
    <p:tnLst>
      <p:par>
        <p:cTn id="1" dur="indefinite" restart="never" nodeType="tmRoot"/>
      </p:par>
    </p:tnLst>
    <p:bldLst>
      <p:bldP spid="12800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23850" y="332740"/>
            <a:ext cx="8001000" cy="647700"/>
          </a:xfrm>
        </p:spPr>
        <p:txBody>
          <a:bodyPr>
            <a:normAutofit fontScale="90000"/>
          </a:bodyPr>
          <a:lstStyle/>
          <a:p>
            <a:pPr eaLnBrk="1" hangingPunct="1"/>
            <a:r>
              <a:rPr lang="en-US" altLang="zh-CN" b="1" smtClean="0"/>
              <a:t>6 </a:t>
            </a:r>
            <a:r>
              <a:rPr lang="zh-CN" altLang="en-US" b="1" smtClean="0"/>
              <a:t>浮点数表示</a:t>
            </a:r>
            <a:r>
              <a:rPr lang="en-US" altLang="zh-CN" b="1" smtClean="0"/>
              <a:t> </a:t>
            </a:r>
            <a:r>
              <a:rPr lang="zh-CN" altLang="en-US" b="1" smtClean="0"/>
              <a:t>（</a:t>
            </a:r>
            <a:r>
              <a:rPr lang="en-US" altLang="zh-CN" b="1" smtClean="0"/>
              <a:t>IEEE float-32bit</a:t>
            </a:r>
            <a:r>
              <a:rPr lang="zh-CN" altLang="en-US" b="1" smtClean="0"/>
              <a:t>）</a:t>
            </a:r>
            <a:endParaRPr lang="zh-CN" altLang="en-US" b="1" smtClean="0"/>
          </a:p>
        </p:txBody>
      </p:sp>
      <p:graphicFrame>
        <p:nvGraphicFramePr>
          <p:cNvPr id="6" name="表格 5"/>
          <p:cNvGraphicFramePr/>
          <p:nvPr>
            <p:custDataLst>
              <p:tags r:id="rId1"/>
            </p:custDataLst>
          </p:nvPr>
        </p:nvGraphicFramePr>
        <p:xfrm>
          <a:off x="1187450" y="1196340"/>
          <a:ext cx="6398895" cy="862965"/>
        </p:xfrm>
        <a:graphic>
          <a:graphicData uri="http://schemas.openxmlformats.org/drawingml/2006/table">
            <a:tbl>
              <a:tblPr firstRow="1" bandRow="1">
                <a:tableStyleId>{5C22544A-7EE6-4342-B048-85BDC9FD1C3A}</a:tableStyleId>
              </a:tblPr>
              <a:tblGrid>
                <a:gridCol w="880745"/>
                <a:gridCol w="3385185"/>
                <a:gridCol w="2132965"/>
              </a:tblGrid>
              <a:tr h="264795">
                <a:tc>
                  <a:txBody>
                    <a:bodyPr/>
                    <a:p>
                      <a:pPr algn="ctr">
                        <a:buNone/>
                      </a:pPr>
                      <a:r>
                        <a:rPr lang="en-US" altLang="zh-CN"/>
                        <a:t>     s</a:t>
                      </a:r>
                      <a:endParaRPr lang="en-US" altLang="zh-CN"/>
                    </a:p>
                  </a:txBody>
                  <a:tcPr/>
                </a:tc>
                <a:tc>
                  <a:txBody>
                    <a:bodyPr/>
                    <a:p>
                      <a:pPr algn="ctr">
                        <a:buNone/>
                      </a:pPr>
                      <a:r>
                        <a:rPr lang="en-US" altLang="zh-CN"/>
                        <a:t>             </a:t>
                      </a:r>
                      <a:r>
                        <a:rPr lang="zh-CN" altLang="en-US"/>
                        <a:t>指数</a:t>
                      </a:r>
                      <a:endParaRPr lang="zh-CN" altLang="en-US"/>
                    </a:p>
                  </a:txBody>
                  <a:tcPr/>
                </a:tc>
                <a:tc>
                  <a:txBody>
                    <a:bodyPr/>
                    <a:p>
                      <a:pPr algn="ctr">
                        <a:buNone/>
                      </a:pPr>
                      <a:r>
                        <a:rPr lang="en-US" altLang="zh-CN"/>
                        <a:t>       </a:t>
                      </a:r>
                      <a:r>
                        <a:rPr lang="zh-CN" altLang="en-US"/>
                        <a:t>尾数</a:t>
                      </a:r>
                      <a:endParaRPr lang="zh-CN" altLang="en-US"/>
                    </a:p>
                  </a:txBody>
                  <a:tcPr/>
                </a:tc>
              </a:tr>
              <a:tr h="497205">
                <a:tc>
                  <a:txBody>
                    <a:bodyPr/>
                    <a:p>
                      <a:pPr algn="ctr">
                        <a:buNone/>
                      </a:pPr>
                      <a:r>
                        <a:rPr lang="en-US" altLang="zh-CN"/>
                        <a:t>   1bit</a:t>
                      </a:r>
                      <a:endParaRPr lang="en-US" altLang="zh-CN"/>
                    </a:p>
                  </a:txBody>
                  <a:tcPr/>
                </a:tc>
                <a:tc>
                  <a:txBody>
                    <a:bodyPr/>
                    <a:p>
                      <a:pPr algn="ctr">
                        <a:buNone/>
                      </a:pPr>
                      <a:r>
                        <a:rPr lang="en-US" altLang="zh-CN"/>
                        <a:t>              8bit</a:t>
                      </a:r>
                      <a:endParaRPr lang="en-US" altLang="zh-CN"/>
                    </a:p>
                  </a:txBody>
                  <a:tcPr/>
                </a:tc>
                <a:tc>
                  <a:txBody>
                    <a:bodyPr/>
                    <a:p>
                      <a:pPr algn="ctr">
                        <a:buNone/>
                      </a:pPr>
                      <a:r>
                        <a:rPr lang="en-US" altLang="zh-CN"/>
                        <a:t>        23bit</a:t>
                      </a:r>
                      <a:endParaRPr lang="en-US" altLang="zh-CN"/>
                    </a:p>
                  </a:txBody>
                  <a:tcPr/>
                </a:tc>
              </a:tr>
            </a:tbl>
          </a:graphicData>
        </a:graphic>
      </p:graphicFrame>
      <p:sp>
        <p:nvSpPr>
          <p:cNvPr id="3" name="Rectangle 23"/>
          <p:cNvSpPr>
            <a:spLocks noChangeArrowheads="1"/>
          </p:cNvSpPr>
          <p:nvPr/>
        </p:nvSpPr>
        <p:spPr bwMode="auto">
          <a:xfrm>
            <a:off x="6228080" y="2098040"/>
            <a:ext cx="1666875" cy="586740"/>
          </a:xfrm>
          <a:prstGeom prst="rect">
            <a:avLst/>
          </a:prstGeom>
          <a:noFill/>
          <a:ln w="9525">
            <a:noFill/>
            <a:miter lim="800000"/>
          </a:ln>
        </p:spPr>
        <p:txBody>
          <a:bodyPr wrap="none" anchor="ctr"/>
          <a:p>
            <a:pPr algn="l"/>
            <a:r>
              <a:rPr lang="zh-CN" altLang="en-US" sz="3600" b="1" dirty="0">
                <a:solidFill>
                  <a:srgbClr val="FF0000"/>
                </a:solidFill>
                <a:latin typeface="华文楷体" panose="02010600040101010101" pitchFamily="2" charset="-122"/>
                <a:ea typeface="华文楷体" panose="02010600040101010101" pitchFamily="2" charset="-122"/>
              </a:rPr>
              <a:t>指数</a:t>
            </a:r>
            <a:r>
              <a:rPr lang="en-US" altLang="zh-CN" sz="3600" b="1" dirty="0">
                <a:solidFill>
                  <a:srgbClr val="FF0000"/>
                </a:solidFill>
                <a:latin typeface="华文楷体" panose="02010600040101010101" pitchFamily="2" charset="-122"/>
                <a:ea typeface="华文楷体" panose="02010600040101010101" pitchFamily="2" charset="-122"/>
              </a:rPr>
              <a:t>=255</a:t>
            </a:r>
            <a:endParaRPr lang="en-US" altLang="zh-CN" sz="3600" b="1" dirty="0">
              <a:solidFill>
                <a:srgbClr val="FF0000"/>
              </a:solidFill>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a:xfrm>
            <a:off x="467360" y="2853055"/>
            <a:ext cx="8464550" cy="1762125"/>
          </a:xfrm>
          <a:prstGeom prst="rect">
            <a:avLst/>
          </a:prstGeom>
        </p:spPr>
        <p:txBody>
          <a:bodyPr vert="horz" rtlCol="0" anchor="ctr">
            <a:normAutofit/>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fontAlgn="auto">
              <a:spcAft>
                <a:spcPts val="0"/>
              </a:spcAft>
            </a:pPr>
            <a:r>
              <a:rPr lang="en-US" altLang="zh-CN" sz="2800" b="0" baseline="0" dirty="0" smtClean="0">
                <a:solidFill>
                  <a:srgbClr val="0066FF"/>
                </a:solidFill>
                <a:latin typeface="华文楷体" panose="02010600040101010101" pitchFamily="2" charset="-122"/>
                <a:ea typeface="华文楷体" panose="02010600040101010101" pitchFamily="2" charset="-122"/>
              </a:rPr>
              <a:t> </a:t>
            </a:r>
            <a:r>
              <a:rPr lang="en-US" altLang="zh-CN" sz="2800" b="0" baseline="0" dirty="0" smtClean="0">
                <a:solidFill>
                  <a:schemeClr val="tx1"/>
                </a:solidFill>
                <a:latin typeface="华文楷体" panose="02010600040101010101" pitchFamily="2" charset="-122"/>
                <a:ea typeface="华文楷体" panose="02010600040101010101" pitchFamily="2" charset="-122"/>
              </a:rPr>
              <a:t>s</a:t>
            </a:r>
            <a:r>
              <a:rPr lang="zh-CN" altLang="en-US" sz="2800" b="0" baseline="0" dirty="0" smtClean="0">
                <a:solidFill>
                  <a:schemeClr val="tx1"/>
                </a:solidFill>
                <a:latin typeface="华文楷体" panose="02010600040101010101" pitchFamily="2" charset="-122"/>
                <a:ea typeface="华文楷体" panose="02010600040101010101" pitchFamily="2" charset="-122"/>
              </a:rPr>
              <a:t>符号位，</a:t>
            </a:r>
            <a:r>
              <a:rPr lang="en-US" altLang="zh-CN" sz="2800" b="0" baseline="0" dirty="0" smtClean="0">
                <a:solidFill>
                  <a:schemeClr val="tx1"/>
                </a:solidFill>
                <a:latin typeface="华文楷体" panose="02010600040101010101" pitchFamily="2" charset="-122"/>
                <a:ea typeface="华文楷体" panose="02010600040101010101" pitchFamily="2" charset="-122"/>
              </a:rPr>
              <a:t>s=0, </a:t>
            </a:r>
            <a:r>
              <a:rPr lang="zh-CN" altLang="en-US" sz="2800" b="0" baseline="0" dirty="0" smtClean="0">
                <a:solidFill>
                  <a:schemeClr val="tx1"/>
                </a:solidFill>
                <a:latin typeface="华文楷体" panose="02010600040101010101" pitchFamily="2" charset="-122"/>
                <a:ea typeface="华文楷体" panose="02010600040101010101" pitchFamily="2" charset="-122"/>
              </a:rPr>
              <a:t>正；</a:t>
            </a:r>
            <a:r>
              <a:rPr lang="en-US" altLang="zh-CN" sz="2800" b="0" baseline="0" dirty="0" smtClean="0">
                <a:solidFill>
                  <a:schemeClr val="tx1"/>
                </a:solidFill>
                <a:latin typeface="华文楷体" panose="02010600040101010101" pitchFamily="2" charset="-122"/>
                <a:ea typeface="华文楷体" panose="02010600040101010101" pitchFamily="2" charset="-122"/>
              </a:rPr>
              <a:t> s=1</a:t>
            </a:r>
            <a:r>
              <a:rPr lang="zh-CN" altLang="en-US" sz="2800" b="0" baseline="0" dirty="0" smtClean="0">
                <a:solidFill>
                  <a:schemeClr val="tx1"/>
                </a:solidFill>
                <a:latin typeface="华文楷体" panose="02010600040101010101" pitchFamily="2" charset="-122"/>
                <a:ea typeface="华文楷体" panose="02010600040101010101" pitchFamily="2" charset="-122"/>
              </a:rPr>
              <a:t>负</a:t>
            </a:r>
            <a:endParaRPr lang="zh-CN" altLang="en-US"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尾数是全</a:t>
            </a:r>
            <a:r>
              <a:rPr lang="en-US" altLang="zh-CN" sz="2800" b="0" baseline="0" dirty="0" smtClean="0">
                <a:solidFill>
                  <a:schemeClr val="tx1"/>
                </a:solidFill>
                <a:latin typeface="华文楷体" panose="02010600040101010101" pitchFamily="2" charset="-122"/>
                <a:ea typeface="华文楷体" panose="02010600040101010101" pitchFamily="2" charset="-122"/>
              </a:rPr>
              <a:t>0</a:t>
            </a:r>
            <a:r>
              <a:rPr lang="zh-CN" altLang="en-US" sz="2800" b="0" baseline="0" dirty="0" smtClean="0">
                <a:solidFill>
                  <a:schemeClr val="tx1"/>
                </a:solidFill>
                <a:latin typeface="华文楷体" panose="02010600040101010101" pitchFamily="2" charset="-122"/>
                <a:ea typeface="华文楷体" panose="02010600040101010101" pitchFamily="2" charset="-122"/>
              </a:rPr>
              <a:t>：表示无穷</a:t>
            </a:r>
            <a:endParaRPr lang="zh-CN" altLang="en-US" sz="2800" b="0" baseline="0" dirty="0" smtClean="0">
              <a:solidFill>
                <a:schemeClr val="tx1"/>
              </a:solidFill>
              <a:latin typeface="华文楷体" panose="02010600040101010101" pitchFamily="2" charset="-122"/>
              <a:ea typeface="华文楷体" panose="02010600040101010101" pitchFamily="2" charset="-122"/>
            </a:endParaRPr>
          </a:p>
          <a:p>
            <a:pPr fontAlgn="auto">
              <a:spcAft>
                <a:spcPts val="0"/>
              </a:spcAft>
            </a:pPr>
            <a:r>
              <a:rPr lang="zh-CN" altLang="en-US" sz="2800" b="0" baseline="0" dirty="0" smtClean="0">
                <a:solidFill>
                  <a:schemeClr val="tx1"/>
                </a:solidFill>
                <a:latin typeface="华文楷体" panose="02010600040101010101" pitchFamily="2" charset="-122"/>
                <a:ea typeface="华文楷体" panose="02010600040101010101" pitchFamily="2" charset="-122"/>
              </a:rPr>
              <a:t>尾数不全为</a:t>
            </a:r>
            <a:r>
              <a:rPr lang="en-US" altLang="zh-CN" sz="2800" b="0" baseline="0" dirty="0" smtClean="0">
                <a:solidFill>
                  <a:schemeClr val="tx1"/>
                </a:solidFill>
                <a:latin typeface="华文楷体" panose="02010600040101010101" pitchFamily="2" charset="-122"/>
                <a:ea typeface="华文楷体" panose="02010600040101010101" pitchFamily="2" charset="-122"/>
              </a:rPr>
              <a:t>0</a:t>
            </a:r>
            <a:r>
              <a:rPr lang="zh-CN" altLang="en-US" sz="2800" b="0" baseline="0" dirty="0" smtClean="0">
                <a:solidFill>
                  <a:schemeClr val="tx1"/>
                </a:solidFill>
                <a:latin typeface="华文楷体" panose="02010600040101010101" pitchFamily="2" charset="-122"/>
                <a:ea typeface="华文楷体" panose="02010600040101010101" pitchFamily="2" charset="-122"/>
              </a:rPr>
              <a:t>：表示非数</a:t>
            </a:r>
            <a:r>
              <a:rPr lang="en-US" altLang="zh-CN" sz="2800" b="0" baseline="0" dirty="0" smtClean="0">
                <a:solidFill>
                  <a:schemeClr val="tx1"/>
                </a:solidFill>
                <a:latin typeface="华文楷体" panose="02010600040101010101" pitchFamily="2" charset="-122"/>
                <a:ea typeface="华文楷体" panose="02010600040101010101" pitchFamily="2" charset="-122"/>
              </a:rPr>
              <a:t> NaN</a:t>
            </a:r>
            <a:endParaRPr lang="en-US" altLang="zh-CN" sz="2800" b="0" baseline="0" dirty="0" smtClean="0">
              <a:solidFill>
                <a:schemeClr val="tx1"/>
              </a:solidFill>
              <a:latin typeface="华文楷体" panose="02010600040101010101" pitchFamily="2" charset="-122"/>
              <a:ea typeface="华文楷体" panose="02010600040101010101" pitchFamily="2" charset="-122"/>
            </a:endParaRPr>
          </a:p>
        </p:txBody>
      </p:sp>
    </p:spTree>
    <p:custDataLst>
      <p:tags r:id="rId2"/>
    </p:custDataLst>
  </p:cSld>
  <p:clrMapOvr>
    <a:masterClrMapping/>
  </p:clrMapOvr>
  <p:transition spd="slow"/>
  <p:timing>
    <p:tnLst>
      <p:par>
        <p:cTn id="1" dur="indefinite" restart="never" nodeType="tmRoot"/>
      </p:par>
    </p:tnLst>
    <p:bldLst>
      <p:bldP spid="12800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3"/>
          <p:cNvSpPr>
            <a:spLocks noGrp="1" noChangeArrowheads="1"/>
          </p:cNvSpPr>
          <p:nvPr>
            <p:ph type="title"/>
          </p:nvPr>
        </p:nvSpPr>
        <p:spPr>
          <a:xfrm>
            <a:off x="574675" y="304800"/>
            <a:ext cx="8001000" cy="1027113"/>
          </a:xfrm>
        </p:spPr>
        <p:txBody>
          <a:bodyPr/>
          <a:lstStyle/>
          <a:p>
            <a:pPr eaLnBrk="1" hangingPunct="1"/>
            <a:r>
              <a:rPr lang="en-US" altLang="zh-CN" smtClean="0"/>
              <a:t>IEEE </a:t>
            </a:r>
            <a:r>
              <a:rPr lang="zh-CN" altLang="en-US" smtClean="0"/>
              <a:t>浮点数标准</a:t>
            </a:r>
            <a:r>
              <a:rPr lang="en-US" altLang="zh-CN" smtClean="0"/>
              <a:t>754  </a:t>
            </a:r>
            <a:r>
              <a:rPr lang="en-US" altLang="zh-CN" sz="3000" smtClean="0">
                <a:solidFill>
                  <a:srgbClr val="333399"/>
                </a:solidFill>
              </a:rPr>
              <a:t>(float</a:t>
            </a:r>
            <a:r>
              <a:rPr lang="en-US" altLang="zh-CN" sz="3000" smtClean="0">
                <a:solidFill>
                  <a:srgbClr val="333399"/>
                </a:solidFill>
              </a:rPr>
              <a:t>)</a:t>
            </a:r>
            <a:endParaRPr lang="en-US" altLang="zh-CN" sz="3000" smtClean="0">
              <a:solidFill>
                <a:srgbClr val="333399"/>
              </a:solidFill>
            </a:endParaRPr>
          </a:p>
        </p:txBody>
      </p:sp>
      <p:graphicFrame>
        <p:nvGraphicFramePr>
          <p:cNvPr id="227370" name="Group 42"/>
          <p:cNvGraphicFramePr>
            <a:graphicFrameLocks noGrp="1"/>
          </p:cNvGraphicFramePr>
          <p:nvPr>
            <p:ph idx="1"/>
          </p:nvPr>
        </p:nvGraphicFramePr>
        <p:xfrm>
          <a:off x="566738" y="1484630"/>
          <a:ext cx="7867650" cy="4020185"/>
        </p:xfrm>
        <a:graphic>
          <a:graphicData uri="http://schemas.openxmlformats.org/drawingml/2006/table">
            <a:tbl>
              <a:tblPr/>
              <a:tblGrid>
                <a:gridCol w="1311275"/>
                <a:gridCol w="1598612"/>
                <a:gridCol w="1314450"/>
                <a:gridCol w="3643313"/>
              </a:tblGrid>
              <a:tr h="668655">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S(1</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位</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E(8</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位</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M(23</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位</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X(</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共</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32</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位</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08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928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不等于</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r>
                        <a:rPr kumimoji="0" lang="en-US" altLang="zh-CN" sz="1600" b="1" i="0" u="none" strike="noStrike" cap="none" normalizeH="0" baseline="30000" smtClean="0">
                          <a:ln>
                            <a:noFill/>
                          </a:ln>
                          <a:solidFill>
                            <a:schemeClr val="tx1"/>
                          </a:solidFill>
                          <a:effectLst/>
                          <a:latin typeface="Verdana" panose="020B0604030504040204" pitchFamily="34" charset="0"/>
                          <a:ea typeface="宋体" panose="02010600030101010101" pitchFamily="2" charset="-122"/>
                        </a:rPr>
                        <a:t>S</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a:t>
                      </a:r>
                      <a:r>
                        <a:rPr kumimoji="0" lang="en-US" altLang="zh-CN" sz="1600" b="1" i="0" u="none" strike="noStrike" cap="none" normalizeH="0" baseline="30000" smtClean="0">
                          <a:ln>
                            <a:noFill/>
                          </a:ln>
                          <a:solidFill>
                            <a:schemeClr val="tx1"/>
                          </a:solidFill>
                          <a:effectLst/>
                          <a:latin typeface="Verdana" panose="020B0604030504040204" pitchFamily="34" charset="0"/>
                          <a:ea typeface="宋体" panose="02010600030101010101" pitchFamily="2" charset="-122"/>
                        </a:rPr>
                        <a:t>-126</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r>
                        <a:rPr kumimoji="0" lang="en-US" altLang="zh-CN" sz="1600" b="1" i="0" u="none" strike="noStrike" cap="none" normalizeH="0" baseline="0" smtClean="0">
                          <a:ln>
                            <a:noFill/>
                          </a:ln>
                          <a:solidFill>
                            <a:srgbClr val="FF0000"/>
                          </a:solidFill>
                          <a:effectLst/>
                          <a:latin typeface="Verdana" panose="020B0604030504040204" pitchFamily="34" charset="0"/>
                          <a:ea typeface="宋体" panose="02010600030101010101" pitchFamily="2" charset="-122"/>
                        </a:rPr>
                        <a:t>0</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.M)   </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非规格化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33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到</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254</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之间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不等于</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l"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(-1)</a:t>
                      </a:r>
                      <a:r>
                        <a:rPr kumimoji="0" lang="en-US" altLang="zh-CN" sz="1600" b="1" i="0" u="none" strike="noStrike" cap="none" normalizeH="0" baseline="30000" smtClean="0">
                          <a:ln>
                            <a:noFill/>
                          </a:ln>
                          <a:solidFill>
                            <a:schemeClr val="tx1"/>
                          </a:solidFill>
                          <a:effectLst/>
                          <a:latin typeface="Verdana" panose="020B0604030504040204" pitchFamily="34" charset="0"/>
                          <a:ea typeface="宋体" panose="02010600030101010101" pitchFamily="2" charset="-122"/>
                        </a:rPr>
                        <a:t>S</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a:t>
                      </a:r>
                      <a:r>
                        <a:rPr kumimoji="0" lang="en-US" altLang="zh-CN" sz="1600" b="1" i="0" u="none" strike="noStrike" cap="none" normalizeH="0" baseline="30000" smtClean="0">
                          <a:ln>
                            <a:noFill/>
                          </a:ln>
                          <a:solidFill>
                            <a:schemeClr val="tx1"/>
                          </a:solidFill>
                          <a:effectLst/>
                          <a:latin typeface="Verdana" panose="020B0604030504040204" pitchFamily="34" charset="0"/>
                          <a:ea typeface="宋体" panose="02010600030101010101" pitchFamily="2" charset="-122"/>
                        </a:rPr>
                        <a:t>E-127</a:t>
                      </a:r>
                      <a:r>
                        <a:rPr kumimoji="0" lang="en-US" altLang="zh-CN" sz="16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r>
                        <a:rPr kumimoji="0" lang="en-US" altLang="zh-CN" sz="1600" b="1" i="0" u="none" strike="noStrike" cap="none" normalizeH="0" baseline="0" smtClean="0">
                          <a:ln>
                            <a:noFill/>
                          </a:ln>
                          <a:solidFill>
                            <a:srgbClr val="FF3333"/>
                          </a:solidFill>
                          <a:effectLst/>
                          <a:latin typeface="Verdana" panose="020B0604030504040204" pitchFamily="34" charset="0"/>
                          <a:ea typeface="宋体" panose="02010600030101010101" pitchFamily="2" charset="-122"/>
                        </a:rPr>
                        <a:t>1</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.M)     </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规格化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255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无穷大</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338">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符号位 </a:t>
                      </a:r>
                      <a:endPar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255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不等于</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0 </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469900" marR="0" lvl="0" indent="-469900" algn="ctr" defTabSz="914400" rtl="0" eaLnBrk="0" fontAlgn="base" latinLnBrk="0" hangingPunct="0">
                        <a:lnSpc>
                          <a:spcPct val="100000"/>
                        </a:lnSpc>
                        <a:spcBef>
                          <a:spcPct val="0"/>
                        </a:spcBef>
                        <a:spcAft>
                          <a:spcPct val="0"/>
                        </a:spcAft>
                        <a:buClr>
                          <a:schemeClr val="accent2"/>
                        </a:buClr>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NaN(</a:t>
                      </a:r>
                      <a:r>
                        <a:rPr kumimoji="0" lang="zh-CN" altLang="en-US"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非数值</a:t>
                      </a:r>
                      <a:r>
                        <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rPr>
                        <a:t>)</a:t>
                      </a:r>
                      <a:endParaRPr kumimoji="0" lang="en-US" altLang="zh-CN" sz="1600" b="1"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5"/>
          <p:cNvSpPr>
            <a:spLocks noGrp="1"/>
          </p:cNvSpPr>
          <p:nvPr>
            <p:ph type="sldNum" sz="quarter" idx="12"/>
          </p:nvPr>
        </p:nvSpPr>
        <p:spPr>
          <a:noFill/>
        </p:spPr>
        <p:txBody>
          <a:bodyPr/>
          <a:lstStyle/>
          <a:p>
            <a:fld id="{D855EA9F-7051-4D8A-92DA-1CE4E39C6B76}" type="slidenum">
              <a:rPr lang="en-US" altLang="zh-CN" smtClean="0"/>
            </a:fld>
            <a:endParaRPr lang="en-US" altLang="zh-CN" smtClean="0"/>
          </a:p>
        </p:txBody>
      </p:sp>
      <p:sp>
        <p:nvSpPr>
          <p:cNvPr id="1028" name="Rectangle 2"/>
          <p:cNvSpPr>
            <a:spLocks noGrp="1" noChangeArrowheads="1"/>
          </p:cNvSpPr>
          <p:nvPr>
            <p:ph type="title"/>
          </p:nvPr>
        </p:nvSpPr>
        <p:spPr>
          <a:xfrm>
            <a:off x="609600" y="304800"/>
            <a:ext cx="7772400" cy="533400"/>
          </a:xfrm>
        </p:spPr>
        <p:txBody>
          <a:bodyPr>
            <a:normAutofit fontScale="90000"/>
          </a:bodyPr>
          <a:lstStyle/>
          <a:p>
            <a:pPr eaLnBrk="1" hangingPunct="1"/>
            <a:r>
              <a:rPr lang="zh-CN" altLang="en-US" smtClean="0"/>
              <a:t>浮点数的表示</a:t>
            </a:r>
            <a:endParaRPr lang="zh-CN" altLang="en-US" smtClean="0"/>
          </a:p>
        </p:txBody>
      </p:sp>
      <p:sp>
        <p:nvSpPr>
          <p:cNvPr id="1029" name="Rectangle 3"/>
          <p:cNvSpPr>
            <a:spLocks noGrp="1" noChangeArrowheads="1"/>
          </p:cNvSpPr>
          <p:nvPr>
            <p:ph type="body" idx="1"/>
          </p:nvPr>
        </p:nvSpPr>
        <p:spPr>
          <a:xfrm>
            <a:off x="685800" y="990600"/>
            <a:ext cx="7772400" cy="457200"/>
          </a:xfrm>
        </p:spPr>
        <p:txBody>
          <a:bodyPr>
            <a:normAutofit fontScale="92500" lnSpcReduction="10000"/>
          </a:bodyPr>
          <a:lstStyle/>
          <a:p>
            <a:pPr eaLnBrk="1" hangingPunct="1"/>
            <a:r>
              <a:rPr lang="en-US" altLang="zh-CN" smtClean="0"/>
              <a:t>IEEE 754 </a:t>
            </a:r>
            <a:r>
              <a:rPr lang="zh-CN" altLang="en-US" smtClean="0"/>
              <a:t>浮点格式参数</a:t>
            </a:r>
            <a:endParaRPr lang="zh-CN" altLang="en-US" smtClean="0"/>
          </a:p>
        </p:txBody>
      </p:sp>
      <p:graphicFrame>
        <p:nvGraphicFramePr>
          <p:cNvPr id="1026" name="Object 4"/>
          <p:cNvGraphicFramePr>
            <a:graphicFrameLocks noChangeAspect="1"/>
          </p:cNvGraphicFramePr>
          <p:nvPr/>
        </p:nvGraphicFramePr>
        <p:xfrm>
          <a:off x="827405" y="1841500"/>
          <a:ext cx="7899400" cy="4171950"/>
        </p:xfrm>
        <a:graphic>
          <a:graphicData uri="http://schemas.openxmlformats.org/presentationml/2006/ole">
            <mc:AlternateContent xmlns:mc="http://schemas.openxmlformats.org/markup-compatibility/2006">
              <mc:Choice xmlns:v="urn:schemas-microsoft-com:vml" Requires="v">
                <p:oleObj spid="_x0000_s348173" name="Document" r:id="rId1" imgW="6399530" imgH="3373120" progId="Word.Document.8">
                  <p:embed/>
                </p:oleObj>
              </mc:Choice>
              <mc:Fallback>
                <p:oleObj name="Document" r:id="rId1" imgW="6399530" imgH="3373120"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405" y="1841500"/>
                        <a:ext cx="7899400" cy="417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746125" y="323850"/>
            <a:ext cx="5392738" cy="1027113"/>
          </a:xfrm>
        </p:spPr>
        <p:txBody>
          <a:bodyPr/>
          <a:lstStyle/>
          <a:p>
            <a:pPr eaLnBrk="1" hangingPunct="1"/>
            <a:r>
              <a:rPr lang="zh-CN" altLang="en-US" smtClean="0">
                <a:latin typeface="宋体" panose="02010600030101010101" pitchFamily="2" charset="-122"/>
              </a:rPr>
              <a:t>浮点数的表示范围</a:t>
            </a:r>
            <a:endParaRPr lang="zh-CN" altLang="en-US" smtClean="0">
              <a:latin typeface="宋体" panose="02010600030101010101" pitchFamily="2" charset="-122"/>
            </a:endParaRPr>
          </a:p>
        </p:txBody>
      </p:sp>
      <p:sp>
        <p:nvSpPr>
          <p:cNvPr id="228355" name="Rectangle 3"/>
          <p:cNvSpPr>
            <a:spLocks noGrp="1" noChangeArrowheads="1"/>
          </p:cNvSpPr>
          <p:nvPr>
            <p:ph type="body" idx="1"/>
          </p:nvPr>
        </p:nvSpPr>
        <p:spPr>
          <a:xfrm>
            <a:off x="1016000" y="1808163"/>
            <a:ext cx="7065963" cy="2835275"/>
          </a:xfrm>
        </p:spPr>
        <p:txBody>
          <a:bodyPr/>
          <a:lstStyle/>
          <a:p>
            <a:pPr eaLnBrk="1" hangingPunct="1"/>
            <a:r>
              <a:rPr lang="zh-CN" altLang="en-US" sz="2000" b="1" dirty="0" smtClean="0">
                <a:solidFill>
                  <a:srgbClr val="333399"/>
                </a:solidFill>
              </a:rPr>
              <a:t>浮点数的溢出表现为阶码的溢出</a:t>
            </a:r>
            <a:endParaRPr lang="zh-CN" altLang="en-US" sz="2000" b="1" dirty="0" smtClean="0">
              <a:solidFill>
                <a:srgbClr val="333399"/>
              </a:solidFill>
            </a:endParaRPr>
          </a:p>
          <a:p>
            <a:pPr eaLnBrk="1" hangingPunct="1">
              <a:buFont typeface="Wingdings" panose="05000000000000000000" pitchFamily="2" charset="2"/>
              <a:buNone/>
            </a:pPr>
            <a:endParaRPr lang="zh-CN" altLang="en-US" sz="2000" b="1" dirty="0" smtClean="0">
              <a:solidFill>
                <a:schemeClr val="accent2"/>
              </a:solidFill>
            </a:endParaRPr>
          </a:p>
          <a:p>
            <a:pPr eaLnBrk="1" hangingPunct="1"/>
            <a:r>
              <a:rPr lang="zh-CN" altLang="en-US" sz="2000" b="1" dirty="0" smtClean="0">
                <a:solidFill>
                  <a:srgbClr val="A50021"/>
                </a:solidFill>
              </a:rPr>
              <a:t>浮点数的上溢 </a:t>
            </a:r>
            <a:r>
              <a:rPr lang="en-US" altLang="zh-CN" sz="2000" b="1" dirty="0" smtClean="0">
                <a:solidFill>
                  <a:srgbClr val="A50021"/>
                </a:solidFill>
              </a:rPr>
              <a:t>(overflow)</a:t>
            </a:r>
            <a:endParaRPr lang="en-US" altLang="zh-CN" sz="2000" b="1" dirty="0" smtClean="0">
              <a:solidFill>
                <a:srgbClr val="A50021"/>
              </a:solidFill>
            </a:endParaRPr>
          </a:p>
          <a:p>
            <a:pPr lvl="1" eaLnBrk="1" hangingPunct="1">
              <a:buFont typeface="Wingdings" panose="05000000000000000000" pitchFamily="2" charset="2"/>
              <a:buNone/>
            </a:pPr>
            <a:r>
              <a:rPr lang="zh-CN" altLang="en-US" sz="2000" b="1" dirty="0" smtClean="0"/>
              <a:t>数据太大，以至于大于阶码所能表示的数值</a:t>
            </a:r>
            <a:endParaRPr lang="zh-CN" altLang="en-US" sz="2000" b="1" dirty="0" smtClean="0"/>
          </a:p>
          <a:p>
            <a:pPr eaLnBrk="1" hangingPunct="1"/>
            <a:r>
              <a:rPr lang="zh-CN" altLang="en-US" sz="2000" b="1" dirty="0" smtClean="0">
                <a:solidFill>
                  <a:srgbClr val="A50021"/>
                </a:solidFill>
              </a:rPr>
              <a:t>浮点数的下溢 </a:t>
            </a:r>
            <a:r>
              <a:rPr lang="en-US" altLang="zh-CN" sz="2000" b="1" dirty="0" smtClean="0">
                <a:solidFill>
                  <a:srgbClr val="A50021"/>
                </a:solidFill>
              </a:rPr>
              <a:t>(underflow)</a:t>
            </a:r>
            <a:endParaRPr lang="en-US" altLang="zh-CN" sz="2000" b="1" dirty="0" smtClean="0">
              <a:solidFill>
                <a:srgbClr val="A50021"/>
              </a:solidFill>
            </a:endParaRPr>
          </a:p>
          <a:p>
            <a:pPr lvl="1" eaLnBrk="1" hangingPunct="1">
              <a:buFont typeface="Wingdings" panose="05000000000000000000" pitchFamily="2" charset="2"/>
              <a:buNone/>
            </a:pPr>
            <a:r>
              <a:rPr lang="zh-CN" altLang="en-US" sz="2000" b="1" dirty="0" smtClean="0"/>
              <a:t>数据太小，以至于小于阶码所能表示的数值</a:t>
            </a:r>
            <a:endParaRPr lang="zh-CN" altLang="en-US" sz="2000" b="1" dirty="0" smtClean="0"/>
          </a:p>
        </p:txBody>
      </p:sp>
      <p:graphicFrame>
        <p:nvGraphicFramePr>
          <p:cNvPr id="3074" name="Object 4"/>
          <p:cNvGraphicFramePr>
            <a:graphicFrameLocks noChangeAspect="1"/>
          </p:cNvGraphicFramePr>
          <p:nvPr/>
        </p:nvGraphicFramePr>
        <p:xfrm>
          <a:off x="701675" y="4149725"/>
          <a:ext cx="7561263" cy="1800225"/>
        </p:xfrm>
        <a:graphic>
          <a:graphicData uri="http://schemas.openxmlformats.org/presentationml/2006/ole">
            <mc:AlternateContent xmlns:mc="http://schemas.openxmlformats.org/markup-compatibility/2006">
              <mc:Choice xmlns:v="urn:schemas-microsoft-com:vml" Requires="v">
                <p:oleObj spid="_x0000_s350221" name="图片" r:id="rId1" imgW="4418330" imgH="1517015" progId="Word.Picture.8">
                  <p:embed/>
                </p:oleObj>
              </mc:Choice>
              <mc:Fallback>
                <p:oleObj name="图片" r:id="rId1" imgW="4418330" imgH="1517015"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b="35655"/>
                      <a:stretch>
                        <a:fillRect/>
                      </a:stretch>
                    </p:blipFill>
                    <p:spPr bwMode="auto">
                      <a:xfrm>
                        <a:off x="701675" y="4149725"/>
                        <a:ext cx="756126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Text Box 5"/>
          <p:cNvSpPr txBox="1">
            <a:spLocks noChangeArrowheads="1"/>
          </p:cNvSpPr>
          <p:nvPr/>
        </p:nvSpPr>
        <p:spPr bwMode="auto">
          <a:xfrm>
            <a:off x="4302125" y="5635625"/>
            <a:ext cx="431800" cy="396875"/>
          </a:xfrm>
          <a:prstGeom prst="rect">
            <a:avLst/>
          </a:prstGeom>
          <a:noFill/>
          <a:ln w="9525" algn="ctr">
            <a:noFill/>
            <a:miter lim="800000"/>
          </a:ln>
        </p:spPr>
        <p:txBody>
          <a:bodyPr>
            <a:spAutoFit/>
          </a:bodyPr>
          <a:lstStyle/>
          <a:p>
            <a:pPr algn="ctr">
              <a:spcBef>
                <a:spcPct val="50000"/>
              </a:spcBef>
            </a:pPr>
            <a:r>
              <a:rPr kumimoji="1" lang="en-US" altLang="zh-CN" sz="2000" b="1">
                <a:latin typeface="Times New Roman" panose="02020603050405020304" pitchFamily="18" charset="0"/>
                <a:ea typeface="华文楷体" panose="02010600040101010101" pitchFamily="2" charset="-122"/>
              </a:rPr>
              <a:t>0</a:t>
            </a:r>
            <a:endParaRPr kumimoji="1" lang="en-US" altLang="zh-CN" sz="2000" b="1">
              <a:latin typeface="Times New Roman" panose="02020603050405020304" pitchFamily="18" charset="0"/>
              <a:ea typeface="华文楷体" panose="02010600040101010101" pitchFamily="2" charset="-122"/>
            </a:endParaRPr>
          </a:p>
        </p:txBody>
      </p:sp>
    </p:spTree>
  </p:cSld>
  <p:clrMapOvr>
    <a:masterClrMapping/>
  </p:clrMapOvr>
  <p:transition>
    <p:wipe dir="d"/>
  </p:transition>
  <p:timing>
    <p:tnLst>
      <p:par>
        <p:cTn id="1" dur="indefinite" restart="never" nodeType="tmRoot"/>
      </p:par>
    </p:tnLst>
    <p:bldLst>
      <p:bldP spid="22835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9750" y="333375"/>
            <a:ext cx="8001000" cy="1216025"/>
          </a:xfrm>
        </p:spPr>
        <p:txBody>
          <a:bodyPr/>
          <a:lstStyle/>
          <a:p>
            <a:pPr eaLnBrk="1" hangingPunct="1"/>
            <a:r>
              <a:rPr lang="zh-CN" altLang="en-US" dirty="0" smtClean="0"/>
              <a:t>先考虑数值数据：</a:t>
            </a:r>
            <a:endParaRPr lang="zh-CN" altLang="en-US" dirty="0" smtClean="0"/>
          </a:p>
        </p:txBody>
      </p:sp>
      <p:sp>
        <p:nvSpPr>
          <p:cNvPr id="119811" name="Rectangle 3"/>
          <p:cNvSpPr>
            <a:spLocks noGrp="1" noChangeArrowheads="1"/>
          </p:cNvSpPr>
          <p:nvPr>
            <p:ph type="body" idx="1"/>
          </p:nvPr>
        </p:nvSpPr>
        <p:spPr>
          <a:xfrm>
            <a:off x="611188" y="1773238"/>
            <a:ext cx="8001000" cy="4267200"/>
          </a:xfrm>
        </p:spPr>
        <p:txBody>
          <a:bodyPr/>
          <a:lstStyle/>
          <a:p>
            <a:pPr marL="571500" indent="-571500" eaLnBrk="1" hangingPunct="1">
              <a:buFont typeface="Wingdings" panose="05000000000000000000" pitchFamily="2" charset="2"/>
              <a:buNone/>
            </a:pPr>
            <a:r>
              <a:rPr lang="zh-CN" altLang="en-US" dirty="0" smtClean="0"/>
              <a:t> </a:t>
            </a:r>
            <a:r>
              <a:rPr lang="en-US" altLang="zh-CN" dirty="0" smtClean="0"/>
              <a:t>    </a:t>
            </a:r>
            <a:r>
              <a:rPr lang="zh-CN" altLang="en-US" dirty="0" smtClean="0"/>
              <a:t>最常用的实数：</a:t>
            </a:r>
            <a:r>
              <a:rPr lang="en-US" altLang="zh-CN" dirty="0" smtClean="0"/>
              <a:t>-8.25 </a:t>
            </a:r>
            <a:r>
              <a:rPr lang="zh-CN" altLang="en-US" dirty="0" smtClean="0"/>
              <a:t>如何在计算机中表示？</a:t>
            </a:r>
            <a:endParaRPr lang="zh-CN" altLang="en-US" dirty="0" smtClean="0"/>
          </a:p>
          <a:p>
            <a:pPr marL="571500" indent="-571500" eaLnBrk="1" hangingPunct="1">
              <a:buFont typeface="Wingdings" panose="05000000000000000000" pitchFamily="2" charset="2"/>
              <a:buNone/>
            </a:pPr>
            <a:r>
              <a:rPr lang="en-US" altLang="zh-CN" dirty="0" smtClean="0"/>
              <a:t>1</a:t>
            </a:r>
            <a:r>
              <a:rPr lang="zh-CN" altLang="en-US" dirty="0" smtClean="0"/>
              <a:t>、</a:t>
            </a:r>
            <a:r>
              <a:rPr lang="zh-CN" altLang="en-US" b="1" dirty="0" smtClean="0"/>
              <a:t>采用什么进位计数制（需要转换为二进制，数制的转换）</a:t>
            </a:r>
            <a:endParaRPr lang="zh-CN" altLang="en-US" b="1" dirty="0" smtClean="0"/>
          </a:p>
          <a:p>
            <a:pPr marL="571500" indent="-571500" eaLnBrk="1" hangingPunct="1">
              <a:buFont typeface="Wingdings" panose="05000000000000000000" pitchFamily="2" charset="2"/>
              <a:buNone/>
            </a:pPr>
            <a:r>
              <a:rPr lang="zh-CN" altLang="en-US" b="1" dirty="0" smtClean="0"/>
              <a:t>    （</a:t>
            </a:r>
            <a:r>
              <a:rPr lang="en-US" altLang="zh-CN" b="1" dirty="0" smtClean="0"/>
              <a:t>-1000.01</a:t>
            </a:r>
            <a:r>
              <a:rPr lang="zh-CN" altLang="en-US" b="1" dirty="0" smtClean="0"/>
              <a:t>）</a:t>
            </a:r>
            <a:r>
              <a:rPr lang="en-US" altLang="zh-CN" b="1" baseline="-25000" dirty="0" smtClean="0"/>
              <a:t>2  </a:t>
            </a:r>
            <a:endParaRPr lang="en-US" altLang="zh-CN" b="1" baseline="-25000" dirty="0" smtClean="0"/>
          </a:p>
          <a:p>
            <a:pPr marL="571500" indent="-571500">
              <a:buNone/>
            </a:pPr>
            <a:r>
              <a:rPr lang="en-US" altLang="zh-CN" b="1" dirty="0" smtClean="0"/>
              <a:t>2</a:t>
            </a:r>
            <a:r>
              <a:rPr lang="zh-CN" altLang="en-US" b="1" dirty="0" smtClean="0"/>
              <a:t>、如何使符号（</a:t>
            </a:r>
            <a:r>
              <a:rPr lang="en-US" altLang="zh-CN" b="1" dirty="0" smtClean="0"/>
              <a:t>-</a:t>
            </a:r>
            <a:r>
              <a:rPr lang="zh-CN" altLang="en-US" b="1" dirty="0" smtClean="0"/>
              <a:t>，</a:t>
            </a:r>
            <a:r>
              <a:rPr lang="en-US" altLang="zh-CN" b="1" dirty="0" smtClean="0"/>
              <a:t>+</a:t>
            </a:r>
            <a:r>
              <a:rPr lang="zh-CN" altLang="en-US" b="1" dirty="0" smtClean="0"/>
              <a:t>号）数字化（机器数的编码方法）</a:t>
            </a:r>
            <a:endParaRPr lang="en-US" altLang="zh-CN" b="1" dirty="0" smtClean="0"/>
          </a:p>
          <a:p>
            <a:pPr marL="571500" indent="-571500">
              <a:buNone/>
            </a:pPr>
            <a:r>
              <a:rPr lang="en-US" altLang="zh-CN" b="1" dirty="0" smtClean="0"/>
              <a:t>3</a:t>
            </a:r>
            <a:r>
              <a:rPr lang="zh-CN" altLang="en-US" b="1" dirty="0" smtClean="0"/>
              <a:t>、如何处理和表示小数点</a:t>
            </a:r>
            <a:r>
              <a:rPr lang="en-US" altLang="zh-CN" b="1" dirty="0" smtClean="0"/>
              <a:t>?</a:t>
            </a:r>
            <a:endParaRPr lang="zh-CN" altLang="en-US" b="1" dirty="0" smtClean="0"/>
          </a:p>
          <a:p>
            <a:pPr marL="571500" indent="-571500" eaLnBrk="1" hangingPunct="1">
              <a:buFont typeface="Wingdings" panose="05000000000000000000" pitchFamily="2" charset="2"/>
              <a:buNone/>
            </a:pPr>
            <a:r>
              <a:rPr lang="en-US" altLang="zh-CN" b="1" dirty="0" smtClean="0"/>
              <a:t>4 </a:t>
            </a:r>
            <a:r>
              <a:rPr lang="zh-CN" altLang="en-US" b="1" dirty="0" smtClean="0"/>
              <a:t>、如何方便硬件实现运算。</a:t>
            </a:r>
            <a:endParaRPr lang="zh-CN" altLang="en-US" b="1" dirty="0" smtClean="0"/>
          </a:p>
        </p:txBody>
      </p:sp>
      <p:graphicFrame>
        <p:nvGraphicFramePr>
          <p:cNvPr id="2" name="对象 1"/>
          <p:cNvGraphicFramePr>
            <a:graphicFrameLocks noChangeAspect="1"/>
          </p:cNvGraphicFramePr>
          <p:nvPr/>
        </p:nvGraphicFramePr>
        <p:xfrm>
          <a:off x="3923928" y="2852936"/>
          <a:ext cx="3827794" cy="720080"/>
        </p:xfrm>
        <a:graphic>
          <a:graphicData uri="http://schemas.openxmlformats.org/presentationml/2006/ole">
            <mc:AlternateContent xmlns:mc="http://schemas.openxmlformats.org/markup-compatibility/2006">
              <mc:Choice xmlns:v="urn:schemas-microsoft-com:vml" Requires="v">
                <p:oleObj spid="_x0000_s354313" name="Equation" r:id="rId1" imgW="61569600" imgH="11582400" progId="Equation.DSMT4">
                  <p:embed/>
                </p:oleObj>
              </mc:Choice>
              <mc:Fallback>
                <p:oleObj name="Equation" r:id="rId1" imgW="61569600" imgH="11582400" progId="Equation.DSMT4">
                  <p:embed/>
                  <p:pic>
                    <p:nvPicPr>
                      <p:cNvPr id="0" name="对象 1"/>
                      <p:cNvPicPr/>
                      <p:nvPr/>
                    </p:nvPicPr>
                    <p:blipFill>
                      <a:blip r:embed="rId2"/>
                      <a:stretch>
                        <a:fillRect/>
                      </a:stretch>
                    </p:blipFill>
                    <p:spPr>
                      <a:xfrm>
                        <a:off x="3923928" y="2852936"/>
                        <a:ext cx="3827794" cy="72008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dirty="0" smtClean="0"/>
              <a:t>7 </a:t>
            </a:r>
            <a:r>
              <a:rPr lang="zh-CN" altLang="en-US" dirty="0" smtClean="0"/>
              <a:t>移位操作</a:t>
            </a:r>
            <a:endParaRPr lang="zh-CN" altLang="en-US" dirty="0" smtClean="0"/>
          </a:p>
        </p:txBody>
      </p:sp>
      <p:sp>
        <p:nvSpPr>
          <p:cNvPr id="18435" name="Rectangle 3"/>
          <p:cNvSpPr>
            <a:spLocks noGrp="1" noChangeArrowheads="1"/>
          </p:cNvSpPr>
          <p:nvPr>
            <p:ph type="body" idx="1"/>
          </p:nvPr>
        </p:nvSpPr>
        <p:spPr>
          <a:xfrm>
            <a:off x="457200" y="1481455"/>
            <a:ext cx="8229600" cy="4399915"/>
          </a:xfrm>
        </p:spPr>
        <p:txBody>
          <a:bodyPr>
            <a:normAutofit fontScale="82500"/>
          </a:bodyPr>
          <a:lstStyle/>
          <a:p>
            <a:pPr eaLnBrk="1" hangingPunct="1">
              <a:lnSpc>
                <a:spcPct val="115000"/>
              </a:lnSpc>
              <a:spcBef>
                <a:spcPct val="0"/>
              </a:spcBef>
              <a:buClr>
                <a:srgbClr val="0033CC"/>
              </a:buClr>
              <a:buFont typeface="Wingdings" panose="05000000000000000000" pitchFamily="2" charset="2"/>
              <a:buChar char="v"/>
            </a:pPr>
            <a:r>
              <a:rPr lang="zh-CN" altLang="en-US" sz="2400" dirty="0" smtClean="0">
                <a:latin typeface="黑体" panose="02010609060101010101" charset="-122"/>
                <a:ea typeface="黑体" panose="02010609060101010101" charset="-122"/>
              </a:rPr>
              <a:t>移位</a:t>
            </a:r>
            <a:br>
              <a:rPr lang="zh-CN" altLang="en-US" sz="2400" dirty="0" smtClean="0">
                <a:latin typeface="黑体" panose="02010609060101010101" charset="-122"/>
                <a:ea typeface="黑体" panose="02010609060101010101" charset="-122"/>
              </a:rPr>
            </a:br>
            <a:r>
              <a:rPr lang="en-US" altLang="zh-CN" sz="2400" dirty="0" smtClean="0">
                <a:solidFill>
                  <a:srgbClr val="A50021"/>
                </a:solidFill>
                <a:latin typeface="黑体" panose="02010609060101010101" charset="-122"/>
                <a:ea typeface="黑体" panose="02010609060101010101" charset="-122"/>
              </a:rPr>
              <a:t>1</a:t>
            </a:r>
            <a:r>
              <a:rPr lang="zh-CN" altLang="en-US" sz="2400" dirty="0" smtClean="0">
                <a:solidFill>
                  <a:srgbClr val="A50021"/>
                </a:solidFill>
                <a:latin typeface="黑体" panose="02010609060101010101" charset="-122"/>
                <a:ea typeface="黑体" panose="02010609060101010101" charset="-122"/>
              </a:rPr>
              <a:t>、逻辑移位</a:t>
            </a:r>
            <a:r>
              <a:rPr lang="zh-CN" altLang="en-US" sz="2400" dirty="0" smtClean="0">
                <a:latin typeface="黑体" panose="02010609060101010101" charset="-122"/>
                <a:ea typeface="黑体" panose="02010609060101010101" charset="-122"/>
              </a:rPr>
              <a:t>：左移时低位补</a:t>
            </a:r>
            <a:r>
              <a:rPr lang="en-US" altLang="zh-CN" sz="2400" dirty="0" smtClean="0">
                <a:latin typeface="黑体" panose="02010609060101010101" charset="-122"/>
                <a:ea typeface="黑体" panose="02010609060101010101" charset="-122"/>
              </a:rPr>
              <a:t>0</a:t>
            </a:r>
            <a:r>
              <a:rPr lang="zh-CN" altLang="en-US" sz="2400" dirty="0" smtClean="0">
                <a:latin typeface="黑体" panose="02010609060101010101" charset="-122"/>
                <a:ea typeface="黑体" panose="02010609060101010101" charset="-122"/>
              </a:rPr>
              <a:t>，右移时高位补</a:t>
            </a:r>
            <a:r>
              <a:rPr lang="en-US" altLang="zh-CN" sz="2400" dirty="0" smtClean="0">
                <a:latin typeface="黑体" panose="02010609060101010101" charset="-122"/>
                <a:ea typeface="黑体" panose="02010609060101010101" charset="-122"/>
              </a:rPr>
              <a:t>0</a:t>
            </a:r>
            <a:br>
              <a:rPr lang="en-US" altLang="zh-CN" sz="2400" dirty="0" smtClean="0">
                <a:latin typeface="黑体" panose="02010609060101010101" charset="-122"/>
                <a:ea typeface="黑体" panose="02010609060101010101" charset="-122"/>
              </a:rPr>
            </a:br>
            <a:r>
              <a:rPr lang="en-US" altLang="zh-CN" sz="2400" dirty="0" smtClean="0">
                <a:solidFill>
                  <a:srgbClr val="A50021"/>
                </a:solidFill>
                <a:latin typeface="黑体" panose="02010609060101010101" charset="-122"/>
                <a:ea typeface="黑体" panose="02010609060101010101" charset="-122"/>
              </a:rPr>
              <a:t>2</a:t>
            </a:r>
            <a:r>
              <a:rPr lang="zh-CN" altLang="en-US" sz="2400" dirty="0" smtClean="0">
                <a:solidFill>
                  <a:srgbClr val="A50021"/>
                </a:solidFill>
                <a:latin typeface="黑体" panose="02010609060101010101" charset="-122"/>
                <a:ea typeface="黑体" panose="02010609060101010101" charset="-122"/>
              </a:rPr>
              <a:t>、循环移位</a:t>
            </a:r>
            <a:r>
              <a:rPr lang="zh-CN" altLang="en-US" sz="2400" dirty="0" smtClean="0">
                <a:latin typeface="黑体" panose="02010609060101010101" charset="-122"/>
                <a:ea typeface="黑体" panose="02010609060101010101" charset="-122"/>
              </a:rPr>
              <a:t>：首尾相接，左右循环移动</a:t>
            </a:r>
            <a:br>
              <a:rPr lang="zh-CN" altLang="en-US" sz="2400" dirty="0" smtClean="0">
                <a:latin typeface="黑体" panose="02010609060101010101" charset="-122"/>
                <a:ea typeface="黑体" panose="02010609060101010101" charset="-122"/>
              </a:rPr>
            </a:br>
            <a:r>
              <a:rPr lang="en-US" altLang="zh-CN" sz="2400" dirty="0" smtClean="0">
                <a:solidFill>
                  <a:srgbClr val="A50021"/>
                </a:solidFill>
                <a:latin typeface="黑体" panose="02010609060101010101" charset="-122"/>
                <a:ea typeface="黑体" panose="02010609060101010101" charset="-122"/>
              </a:rPr>
              <a:t>3</a:t>
            </a:r>
            <a:r>
              <a:rPr lang="zh-CN" altLang="en-US" sz="2400" dirty="0" smtClean="0">
                <a:solidFill>
                  <a:srgbClr val="A50021"/>
                </a:solidFill>
                <a:latin typeface="黑体" panose="02010609060101010101" charset="-122"/>
                <a:ea typeface="黑体" panose="02010609060101010101" charset="-122"/>
              </a:rPr>
              <a:t>、算术移位</a:t>
            </a:r>
            <a:r>
              <a:rPr lang="zh-CN" altLang="en-US" sz="2400" dirty="0" smtClean="0">
                <a:latin typeface="黑体" panose="02010609060101010101" charset="-122"/>
                <a:ea typeface="黑体" panose="02010609060101010101" charset="-122"/>
              </a:rPr>
              <a:t>：移位后没有溢出时，左移一位相当于乘</a:t>
            </a:r>
            <a:r>
              <a:rPr lang="en-US" altLang="zh-CN" sz="2400" dirty="0" smtClean="0">
                <a:latin typeface="黑体" panose="02010609060101010101" charset="-122"/>
                <a:ea typeface="黑体" panose="02010609060101010101" charset="-122"/>
              </a:rPr>
              <a:t>2</a:t>
            </a:r>
            <a:r>
              <a:rPr lang="zh-CN" altLang="en-US" sz="2400" dirty="0" smtClean="0">
                <a:latin typeface="黑体" panose="02010609060101010101" charset="-122"/>
                <a:ea typeface="黑体" panose="02010609060101010101" charset="-122"/>
              </a:rPr>
              <a:t>（*</a:t>
            </a:r>
            <a:r>
              <a:rPr lang="en-US" altLang="zh-CN" sz="2400" dirty="0" smtClean="0">
                <a:latin typeface="黑体" panose="02010609060101010101" charset="-122"/>
                <a:ea typeface="黑体" panose="02010609060101010101" charset="-122"/>
              </a:rPr>
              <a:t>2</a:t>
            </a:r>
            <a:r>
              <a:rPr lang="zh-CN" altLang="en-US" sz="2400" dirty="0" smtClean="0">
                <a:latin typeface="黑体" panose="02010609060101010101" charset="-122"/>
                <a:ea typeface="黑体" panose="02010609060101010101" charset="-122"/>
              </a:rPr>
              <a:t>），右移一位相当于除</a:t>
            </a:r>
            <a:r>
              <a:rPr lang="en-US" altLang="zh-CN" sz="2400" dirty="0" smtClean="0">
                <a:latin typeface="黑体" panose="02010609060101010101" charset="-122"/>
                <a:ea typeface="黑体" panose="02010609060101010101" charset="-122"/>
              </a:rPr>
              <a:t>2</a:t>
            </a:r>
            <a:r>
              <a:rPr lang="zh-CN" altLang="en-US" sz="2400" dirty="0" smtClean="0">
                <a:latin typeface="黑体" panose="02010609060101010101" charset="-122"/>
                <a:ea typeface="黑体" panose="02010609060101010101" charset="-122"/>
              </a:rPr>
              <a:t>（</a:t>
            </a:r>
            <a:r>
              <a:rPr lang="en-US" altLang="zh-CN" sz="2400" dirty="0" smtClean="0">
                <a:latin typeface="黑体" panose="02010609060101010101" charset="-122"/>
                <a:ea typeface="黑体" panose="02010609060101010101" charset="-122"/>
              </a:rPr>
              <a:t>x1/2</a:t>
            </a:r>
            <a:r>
              <a:rPr lang="zh-CN" altLang="en-US" sz="2400" dirty="0" smtClean="0">
                <a:latin typeface="黑体" panose="02010609060101010101" charset="-122"/>
                <a:ea typeface="黑体" panose="02010609060101010101" charset="-122"/>
              </a:rPr>
              <a:t>）</a:t>
            </a:r>
            <a:br>
              <a:rPr lang="zh-CN" altLang="en-US" sz="2400" dirty="0" smtClean="0">
                <a:latin typeface="黑体" panose="02010609060101010101" charset="-122"/>
                <a:ea typeface="黑体" panose="02010609060101010101" charset="-122"/>
              </a:rPr>
            </a:br>
            <a:r>
              <a:rPr lang="en-US" altLang="zh-CN" sz="2400" dirty="0" smtClean="0">
                <a:solidFill>
                  <a:srgbClr val="000099"/>
                </a:solidFill>
                <a:latin typeface="黑体" panose="02010609060101010101" charset="-122"/>
                <a:ea typeface="黑体" panose="02010609060101010101" charset="-122"/>
              </a:rPr>
              <a:t>(1)</a:t>
            </a:r>
            <a:r>
              <a:rPr lang="zh-CN" altLang="en-US" sz="2400" dirty="0" smtClean="0">
                <a:solidFill>
                  <a:srgbClr val="000099"/>
                </a:solidFill>
                <a:latin typeface="黑体" panose="02010609060101010101" charset="-122"/>
                <a:ea typeface="黑体" panose="02010609060101010101" charset="-122"/>
              </a:rPr>
              <a:t>原码移位：</a:t>
            </a:r>
            <a:r>
              <a:rPr lang="zh-CN" altLang="en-US" sz="2400" dirty="0" smtClean="0">
                <a:solidFill>
                  <a:srgbClr val="FF0000"/>
                </a:solidFill>
                <a:latin typeface="黑体" panose="02010609060101010101" charset="-122"/>
                <a:ea typeface="黑体" panose="02010609060101010101" charset="-122"/>
              </a:rPr>
              <a:t>保持符号位不变</a:t>
            </a:r>
            <a:r>
              <a:rPr lang="zh-CN" altLang="en-US" sz="2400" dirty="0" smtClean="0">
                <a:latin typeface="黑体" panose="02010609060101010101" charset="-122"/>
                <a:ea typeface="黑体" panose="02010609060101010101" charset="-122"/>
              </a:rPr>
              <a:t>，各位依次左</a:t>
            </a:r>
            <a:r>
              <a:rPr lang="en-US" altLang="zh-CN" sz="2400" dirty="0" smtClean="0">
                <a:latin typeface="黑体" panose="02010609060101010101" charset="-122"/>
                <a:ea typeface="黑体" panose="02010609060101010101" charset="-122"/>
              </a:rPr>
              <a:t>/</a:t>
            </a:r>
            <a:r>
              <a:rPr lang="zh-CN" altLang="en-US" sz="2400" dirty="0" smtClean="0">
                <a:latin typeface="黑体" panose="02010609060101010101" charset="-122"/>
                <a:ea typeface="黑体" panose="02010609060101010101" charset="-122"/>
              </a:rPr>
              <a:t>右移，缺位补</a:t>
            </a:r>
            <a:r>
              <a:rPr lang="en-US" altLang="zh-CN" sz="2400" dirty="0" smtClean="0">
                <a:latin typeface="黑体" panose="02010609060101010101" charset="-122"/>
                <a:ea typeface="黑体" panose="02010609060101010101" charset="-122"/>
              </a:rPr>
              <a:t>0</a:t>
            </a:r>
            <a:r>
              <a:rPr lang="zh-CN" altLang="en-US" sz="2400" dirty="0" smtClean="0">
                <a:latin typeface="黑体" panose="02010609060101010101" charset="-122"/>
                <a:ea typeface="黑体" panose="02010609060101010101" charset="-122"/>
              </a:rPr>
              <a:t>。 </a:t>
            </a:r>
            <a:br>
              <a:rPr lang="zh-CN" altLang="en-US" sz="2400" dirty="0" smtClean="0">
                <a:latin typeface="黑体" panose="02010609060101010101" charset="-122"/>
                <a:ea typeface="黑体" panose="02010609060101010101" charset="-122"/>
              </a:rPr>
            </a:br>
            <a:r>
              <a:rPr lang="en-US" altLang="zh-CN" sz="2400" dirty="0" smtClean="0">
                <a:solidFill>
                  <a:srgbClr val="000099"/>
                </a:solidFill>
                <a:latin typeface="黑体" panose="02010609060101010101" charset="-122"/>
                <a:ea typeface="黑体" panose="02010609060101010101" charset="-122"/>
              </a:rPr>
              <a:t>(2)</a:t>
            </a:r>
            <a:r>
              <a:rPr lang="zh-CN" altLang="en-US" sz="2400" dirty="0" smtClean="0">
                <a:solidFill>
                  <a:srgbClr val="000099"/>
                </a:solidFill>
                <a:latin typeface="黑体" panose="02010609060101010101" charset="-122"/>
                <a:ea typeface="黑体" panose="02010609060101010101" charset="-122"/>
              </a:rPr>
              <a:t>补码左移：</a:t>
            </a:r>
            <a:r>
              <a:rPr lang="zh-CN" altLang="en-US" sz="2400" dirty="0" smtClean="0">
                <a:latin typeface="黑体" panose="02010609060101010101" charset="-122"/>
                <a:ea typeface="黑体" panose="02010609060101010101" charset="-122"/>
              </a:rPr>
              <a:t>各位依次左移，最高有效位移到符号位，末位补</a:t>
            </a:r>
            <a:r>
              <a:rPr lang="en-US" altLang="zh-CN" sz="2400" dirty="0" smtClean="0">
                <a:latin typeface="黑体" panose="02010609060101010101" charset="-122"/>
                <a:ea typeface="黑体" panose="02010609060101010101" charset="-122"/>
              </a:rPr>
              <a:t>0</a:t>
            </a:r>
            <a:br>
              <a:rPr lang="en-US" altLang="zh-CN" sz="2400" dirty="0" smtClean="0">
                <a:latin typeface="黑体" panose="02010609060101010101" charset="-122"/>
                <a:ea typeface="黑体" panose="02010609060101010101" charset="-122"/>
              </a:rPr>
            </a:br>
            <a:r>
              <a:rPr lang="en-US" altLang="zh-CN" sz="2400" dirty="0" smtClean="0">
                <a:solidFill>
                  <a:srgbClr val="000099"/>
                </a:solidFill>
                <a:latin typeface="黑体" panose="02010609060101010101" charset="-122"/>
                <a:ea typeface="黑体" panose="02010609060101010101" charset="-122"/>
              </a:rPr>
              <a:t>(3)</a:t>
            </a:r>
            <a:r>
              <a:rPr lang="zh-CN" altLang="en-US" sz="2400" dirty="0" smtClean="0">
                <a:solidFill>
                  <a:srgbClr val="000099"/>
                </a:solidFill>
                <a:latin typeface="黑体" panose="02010609060101010101" charset="-122"/>
                <a:ea typeface="黑体" panose="02010609060101010101" charset="-122"/>
              </a:rPr>
              <a:t>补码右移：</a:t>
            </a:r>
            <a:r>
              <a:rPr lang="zh-CN" altLang="en-US" sz="2400" dirty="0" smtClean="0">
                <a:latin typeface="黑体" panose="02010609060101010101" charset="-122"/>
                <a:ea typeface="黑体" panose="02010609060101010101" charset="-122"/>
              </a:rPr>
              <a:t>连同符号位一起，各位依次右移，符号位的值移到最高有效位，而符号位本身保持不变</a:t>
            </a:r>
            <a:endParaRPr lang="zh-CN" altLang="en-US" sz="2400" dirty="0" smtClean="0">
              <a:latin typeface="黑体" panose="02010609060101010101" charset="-122"/>
              <a:ea typeface="黑体" panose="02010609060101010101" charset="-122"/>
            </a:endParaRPr>
          </a:p>
          <a:p>
            <a:pPr eaLnBrk="1" hangingPunct="1">
              <a:lnSpc>
                <a:spcPct val="115000"/>
              </a:lnSpc>
              <a:spcBef>
                <a:spcPct val="0"/>
              </a:spcBef>
              <a:buClr>
                <a:srgbClr val="0033CC"/>
              </a:buClr>
              <a:buFont typeface="Wingdings" panose="05000000000000000000" pitchFamily="2" charset="2"/>
              <a:buChar char="v"/>
            </a:pPr>
            <a:r>
              <a:rPr lang="en-US" altLang="zh-CN" sz="2400" dirty="0" smtClean="0">
                <a:latin typeface="黑体" panose="02010609060101010101" charset="-122"/>
                <a:ea typeface="黑体" panose="02010609060101010101" charset="-122"/>
              </a:rPr>
              <a:t>A</a:t>
            </a:r>
            <a:r>
              <a:rPr lang="zh-CN" altLang="en-US" sz="2400" dirty="0" smtClean="0">
                <a:latin typeface="黑体" panose="02010609060101010101" charset="-122"/>
                <a:ea typeface="黑体" panose="02010609060101010101" charset="-122"/>
              </a:rPr>
              <a:t>为二进制数： </a:t>
            </a:r>
            <a:endParaRPr lang="zh-CN" altLang="en-US" sz="2400" dirty="0" smtClean="0">
              <a:latin typeface="黑体" panose="02010609060101010101" charset="-122"/>
              <a:ea typeface="黑体" panose="02010609060101010101" charset="-122"/>
            </a:endParaRPr>
          </a:p>
          <a:p>
            <a:pPr eaLnBrk="1" hangingPunct="1">
              <a:lnSpc>
                <a:spcPct val="115000"/>
              </a:lnSpc>
              <a:spcBef>
                <a:spcPct val="0"/>
              </a:spcBef>
              <a:buClr>
                <a:srgbClr val="0033CC"/>
              </a:buClr>
              <a:buFont typeface="Wingdings" panose="05000000000000000000" pitchFamily="2" charset="2"/>
              <a:buNone/>
            </a:pPr>
            <a:r>
              <a:rPr lang="zh-CN" altLang="en-US" sz="2400" dirty="0" smtClean="0">
                <a:latin typeface="黑体" panose="02010609060101010101" charset="-122"/>
                <a:ea typeface="黑体" panose="02010609060101010101" charset="-122"/>
              </a:rPr>
              <a:t>     可用</a:t>
            </a:r>
            <a:r>
              <a:rPr lang="en-US" altLang="zh-CN" sz="2400" dirty="0" smtClean="0">
                <a:latin typeface="黑体" panose="02010609060101010101" charset="-122"/>
                <a:ea typeface="黑体" panose="02010609060101010101" charset="-122"/>
              </a:rPr>
              <a:t>1/2*A </a:t>
            </a:r>
            <a:r>
              <a:rPr lang="zh-CN" altLang="en-US" sz="2400" dirty="0" smtClean="0">
                <a:latin typeface="黑体" panose="02010609060101010101" charset="-122"/>
                <a:ea typeface="黑体" panose="02010609060101010101" charset="-122"/>
              </a:rPr>
              <a:t>代表将</a:t>
            </a:r>
            <a:r>
              <a:rPr lang="en-US" altLang="zh-CN" sz="2400" dirty="0" smtClean="0">
                <a:latin typeface="黑体" panose="02010609060101010101" charset="-122"/>
                <a:ea typeface="黑体" panose="02010609060101010101" charset="-122"/>
              </a:rPr>
              <a:t>A</a:t>
            </a:r>
            <a:r>
              <a:rPr lang="zh-CN" altLang="en-US" sz="2400" dirty="0" smtClean="0">
                <a:latin typeface="黑体" panose="02010609060101010101" charset="-122"/>
                <a:ea typeface="黑体" panose="02010609060101010101" charset="-122"/>
              </a:rPr>
              <a:t>右移一位</a:t>
            </a:r>
            <a:endParaRPr lang="zh-CN" altLang="en-US" sz="2400" dirty="0" smtClean="0">
              <a:latin typeface="黑体" panose="02010609060101010101" charset="-122"/>
              <a:ea typeface="黑体" panose="02010609060101010101" charset="-122"/>
            </a:endParaRPr>
          </a:p>
          <a:p>
            <a:pPr eaLnBrk="1" hangingPunct="1">
              <a:lnSpc>
                <a:spcPct val="115000"/>
              </a:lnSpc>
              <a:spcBef>
                <a:spcPct val="0"/>
              </a:spcBef>
              <a:buClr>
                <a:srgbClr val="0033CC"/>
              </a:buClr>
              <a:buFont typeface="Wingdings" panose="05000000000000000000" pitchFamily="2" charset="2"/>
              <a:buNone/>
            </a:pPr>
            <a:r>
              <a:rPr lang="zh-CN" altLang="en-US" sz="2400" dirty="0" smtClean="0">
                <a:latin typeface="黑体" panose="02010609060101010101" charset="-122"/>
                <a:ea typeface="黑体" panose="02010609060101010101" charset="-122"/>
              </a:rPr>
              <a:t>     </a:t>
            </a:r>
            <a:r>
              <a:rPr lang="en-US" altLang="zh-CN" sz="2400" dirty="0" smtClean="0">
                <a:latin typeface="黑体" panose="02010609060101010101" charset="-122"/>
                <a:ea typeface="黑体" panose="02010609060101010101" charset="-122"/>
              </a:rPr>
              <a:t>2A</a:t>
            </a:r>
            <a:r>
              <a:rPr lang="zh-CN" altLang="en-US" sz="2400" dirty="0" smtClean="0">
                <a:latin typeface="黑体" panose="02010609060101010101" charset="-122"/>
                <a:ea typeface="黑体" panose="02010609060101010101" charset="-122"/>
              </a:rPr>
              <a:t>或</a:t>
            </a:r>
            <a:r>
              <a:rPr lang="en-US" altLang="zh-CN" sz="2400" dirty="0" smtClean="0">
                <a:latin typeface="黑体" panose="02010609060101010101" charset="-122"/>
                <a:ea typeface="黑体" panose="02010609060101010101" charset="-122"/>
              </a:rPr>
              <a:t>2*A</a:t>
            </a:r>
            <a:r>
              <a:rPr lang="zh-CN" altLang="en-US" sz="2400" dirty="0" smtClean="0">
                <a:latin typeface="黑体" panose="02010609060101010101" charset="-122"/>
                <a:ea typeface="黑体" panose="02010609060101010101" charset="-122"/>
              </a:rPr>
              <a:t>代表将</a:t>
            </a:r>
            <a:r>
              <a:rPr lang="en-US" altLang="zh-CN" sz="2400" dirty="0" smtClean="0">
                <a:latin typeface="黑体" panose="02010609060101010101" charset="-122"/>
                <a:ea typeface="黑体" panose="02010609060101010101" charset="-122"/>
              </a:rPr>
              <a:t>A</a:t>
            </a:r>
            <a:r>
              <a:rPr lang="zh-CN" altLang="en-US" sz="2400" dirty="0" smtClean="0">
                <a:latin typeface="黑体" panose="02010609060101010101" charset="-122"/>
                <a:ea typeface="黑体" panose="02010609060101010101" charset="-122"/>
              </a:rPr>
              <a:t>左移动一位</a:t>
            </a:r>
            <a:endParaRPr lang="zh-CN" altLang="en-US" sz="2400" dirty="0" smtClean="0">
              <a:latin typeface="黑体" panose="02010609060101010101" charset="-122"/>
              <a:ea typeface="黑体" panose="02010609060101010101" charset="-122"/>
            </a:endParaRPr>
          </a:p>
          <a:p>
            <a:pPr eaLnBrk="1" hangingPunct="1">
              <a:lnSpc>
                <a:spcPct val="80000"/>
              </a:lnSpc>
            </a:pPr>
            <a:endParaRPr lang="en-US" altLang="zh-CN" sz="19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a:spLocks noGrp="1"/>
          </p:cNvSpPr>
          <p:nvPr>
            <p:ph type="sldNum" sz="quarter" idx="12"/>
          </p:nvPr>
        </p:nvSpPr>
        <p:spPr>
          <a:xfrm>
            <a:off x="609600" y="6245225"/>
            <a:ext cx="1981200" cy="476250"/>
          </a:xfrm>
          <a:noFill/>
        </p:spPr>
        <p:txBody>
          <a:bodyPr/>
          <a:lstStyle/>
          <a:p>
            <a:pPr algn="l"/>
            <a:fld id="{B2F366FB-AF5C-4F85-91BB-C87D23B26A1A}"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67650" name="Text Box 2"/>
          <p:cNvSpPr txBox="1">
            <a:spLocks noChangeArrowheads="1"/>
          </p:cNvSpPr>
          <p:nvPr/>
        </p:nvSpPr>
        <p:spPr bwMode="auto">
          <a:xfrm>
            <a:off x="0" y="0"/>
            <a:ext cx="4572000" cy="701675"/>
          </a:xfrm>
          <a:prstGeom prst="rect">
            <a:avLst/>
          </a:prstGeom>
          <a:noFill/>
          <a:ln w="9525">
            <a:noFill/>
            <a:miter lim="800000"/>
          </a:ln>
        </p:spPr>
        <p:txBody>
          <a:bodyPr>
            <a:spAutoFit/>
          </a:bodyPr>
          <a:lstStyle/>
          <a:p>
            <a:r>
              <a:rPr lang="zh-CN" altLang="en-US" sz="4000" b="1">
                <a:ea typeface="黑体" panose="02010609060101010101" charset="-122"/>
              </a:rPr>
              <a:t>移位操作</a:t>
            </a:r>
            <a:endParaRPr lang="zh-CN" altLang="en-US" sz="4000" b="1">
              <a:ea typeface="黑体" panose="02010609060101010101" charset="-122"/>
            </a:endParaRPr>
          </a:p>
        </p:txBody>
      </p:sp>
      <p:sp>
        <p:nvSpPr>
          <p:cNvPr id="667651" name="Text Box 3"/>
          <p:cNvSpPr txBox="1">
            <a:spLocks noChangeArrowheads="1"/>
          </p:cNvSpPr>
          <p:nvPr/>
        </p:nvSpPr>
        <p:spPr bwMode="auto">
          <a:xfrm>
            <a:off x="228600" y="1600200"/>
            <a:ext cx="2438400" cy="519113"/>
          </a:xfrm>
          <a:prstGeom prst="rect">
            <a:avLst/>
          </a:prstGeom>
          <a:noFill/>
          <a:ln w="9525">
            <a:noFill/>
            <a:miter lim="800000"/>
          </a:ln>
        </p:spPr>
        <p:txBody>
          <a:bodyPr>
            <a:spAutoFit/>
          </a:bodyPr>
          <a:lstStyle/>
          <a:p>
            <a:pPr>
              <a:lnSpc>
                <a:spcPct val="70000"/>
              </a:lnSpc>
            </a:pPr>
            <a:r>
              <a:rPr lang="zh-CN" altLang="en-US" sz="4000" b="1">
                <a:ea typeface="黑体" panose="02010609060101010101" charset="-122"/>
              </a:rPr>
              <a:t>逻辑移位</a:t>
            </a:r>
            <a:r>
              <a:rPr lang="zh-CN" altLang="en-US" sz="4000" b="1"/>
              <a:t>    </a:t>
            </a:r>
            <a:endParaRPr lang="zh-CN" altLang="en-US" sz="4000" b="1"/>
          </a:p>
        </p:txBody>
      </p:sp>
      <p:sp>
        <p:nvSpPr>
          <p:cNvPr id="667652" name="Text Box 4"/>
          <p:cNvSpPr txBox="1">
            <a:spLocks noChangeArrowheads="1"/>
          </p:cNvSpPr>
          <p:nvPr/>
        </p:nvSpPr>
        <p:spPr bwMode="auto">
          <a:xfrm>
            <a:off x="2438400" y="1492250"/>
            <a:ext cx="6400800" cy="701675"/>
          </a:xfrm>
          <a:prstGeom prst="rect">
            <a:avLst/>
          </a:prstGeom>
          <a:noFill/>
          <a:ln w="9525">
            <a:noFill/>
            <a:miter lim="800000"/>
          </a:ln>
        </p:spPr>
        <p:txBody>
          <a:bodyPr>
            <a:spAutoFit/>
          </a:bodyPr>
          <a:lstStyle/>
          <a:p>
            <a:r>
              <a:rPr lang="zh-CN" altLang="en-US" sz="4000" b="1">
                <a:ea typeface="黑体" panose="02010609060101010101" charset="-122"/>
              </a:rPr>
              <a:t>：数码位置变化</a:t>
            </a:r>
            <a:endParaRPr lang="zh-CN" altLang="en-US" sz="4000" b="1">
              <a:ea typeface="黑体" panose="02010609060101010101" charset="-122"/>
            </a:endParaRPr>
          </a:p>
        </p:txBody>
      </p:sp>
      <p:sp>
        <p:nvSpPr>
          <p:cNvPr id="667653" name="Text Box 5"/>
          <p:cNvSpPr txBox="1">
            <a:spLocks noChangeArrowheads="1"/>
          </p:cNvSpPr>
          <p:nvPr/>
        </p:nvSpPr>
        <p:spPr bwMode="auto">
          <a:xfrm>
            <a:off x="0" y="685800"/>
            <a:ext cx="3048000" cy="701675"/>
          </a:xfrm>
          <a:prstGeom prst="rect">
            <a:avLst/>
          </a:prstGeom>
          <a:noFill/>
          <a:ln w="9525">
            <a:noFill/>
            <a:miter lim="800000"/>
          </a:ln>
        </p:spPr>
        <p:txBody>
          <a:bodyPr>
            <a:spAutoFit/>
          </a:bodyPr>
          <a:lstStyle/>
          <a:p>
            <a:r>
              <a:rPr lang="en-US" altLang="zh-CN" sz="4000" b="1"/>
              <a:t>1. </a:t>
            </a:r>
            <a:r>
              <a:rPr lang="zh-CN" altLang="en-US" sz="4000" b="1">
                <a:ea typeface="黑体" panose="02010609060101010101" charset="-122"/>
              </a:rPr>
              <a:t>移位类型</a:t>
            </a:r>
            <a:endParaRPr lang="zh-CN" altLang="en-US" sz="4000" b="1">
              <a:ea typeface="黑体" panose="02010609060101010101" charset="-122"/>
            </a:endParaRPr>
          </a:p>
        </p:txBody>
      </p:sp>
      <p:sp>
        <p:nvSpPr>
          <p:cNvPr id="667654" name="Text Box 6"/>
          <p:cNvSpPr txBox="1">
            <a:spLocks noChangeArrowheads="1"/>
          </p:cNvSpPr>
          <p:nvPr/>
        </p:nvSpPr>
        <p:spPr bwMode="auto">
          <a:xfrm>
            <a:off x="179070" y="3140710"/>
            <a:ext cx="2438400" cy="519113"/>
          </a:xfrm>
          <a:prstGeom prst="rect">
            <a:avLst/>
          </a:prstGeom>
          <a:noFill/>
          <a:ln w="9525">
            <a:noFill/>
            <a:miter lim="800000"/>
          </a:ln>
        </p:spPr>
        <p:txBody>
          <a:bodyPr>
            <a:spAutoFit/>
          </a:bodyPr>
          <a:lstStyle/>
          <a:p>
            <a:pPr>
              <a:lnSpc>
                <a:spcPct val="70000"/>
              </a:lnSpc>
            </a:pPr>
            <a:r>
              <a:rPr lang="zh-CN" altLang="en-US" sz="4000" b="1">
                <a:ea typeface="黑体" panose="02010609060101010101" charset="-122"/>
              </a:rPr>
              <a:t>算术移位</a:t>
            </a:r>
            <a:r>
              <a:rPr lang="zh-CN" altLang="en-US" sz="4000" b="1"/>
              <a:t>     </a:t>
            </a:r>
            <a:endParaRPr lang="zh-CN" altLang="en-US" sz="4000" b="1"/>
          </a:p>
        </p:txBody>
      </p:sp>
      <p:grpSp>
        <p:nvGrpSpPr>
          <p:cNvPr id="2" name="Group 10"/>
          <p:cNvGrpSpPr/>
          <p:nvPr/>
        </p:nvGrpSpPr>
        <p:grpSpPr bwMode="auto">
          <a:xfrm>
            <a:off x="2411730" y="2971800"/>
            <a:ext cx="6705600" cy="1311275"/>
            <a:chOff x="1536" y="2448"/>
            <a:chExt cx="4224" cy="826"/>
          </a:xfrm>
        </p:grpSpPr>
        <p:sp>
          <p:nvSpPr>
            <p:cNvPr id="19476" name="Text Box 11"/>
            <p:cNvSpPr txBox="1">
              <a:spLocks noChangeArrowheads="1"/>
            </p:cNvSpPr>
            <p:nvPr/>
          </p:nvSpPr>
          <p:spPr bwMode="auto">
            <a:xfrm>
              <a:off x="1536" y="2448"/>
              <a:ext cx="4224" cy="442"/>
            </a:xfrm>
            <a:prstGeom prst="rect">
              <a:avLst/>
            </a:prstGeom>
            <a:noFill/>
            <a:ln w="9525">
              <a:noFill/>
              <a:miter lim="800000"/>
            </a:ln>
          </p:spPr>
          <p:txBody>
            <a:bodyPr>
              <a:spAutoFit/>
            </a:bodyPr>
            <a:lstStyle/>
            <a:p>
              <a:r>
                <a:rPr lang="zh-CN" altLang="en-US" sz="4000" b="1">
                  <a:ea typeface="黑体" panose="02010609060101010101" charset="-122"/>
                </a:rPr>
                <a:t>：数码位置变化，数值</a:t>
              </a:r>
              <a:r>
                <a:rPr lang="zh-CN" altLang="en-US" sz="4000" b="1">
                  <a:solidFill>
                    <a:schemeClr val="folHlink"/>
                  </a:solidFill>
                  <a:ea typeface="黑体" panose="02010609060101010101" charset="-122"/>
                </a:rPr>
                <a:t>变化</a:t>
              </a:r>
              <a:r>
                <a:rPr lang="en-US" altLang="zh-CN" sz="4000" b="1">
                  <a:ea typeface="黑体" panose="02010609060101010101" charset="-122"/>
                </a:rPr>
                <a:t>,</a:t>
              </a:r>
              <a:endParaRPr lang="en-US" altLang="zh-CN" sz="4000" b="1">
                <a:ea typeface="黑体" panose="02010609060101010101" charset="-122"/>
              </a:endParaRPr>
            </a:p>
          </p:txBody>
        </p:sp>
        <p:sp>
          <p:nvSpPr>
            <p:cNvPr id="19477" name="Text Box 12"/>
            <p:cNvSpPr txBox="1">
              <a:spLocks noChangeArrowheads="1"/>
            </p:cNvSpPr>
            <p:nvPr/>
          </p:nvSpPr>
          <p:spPr bwMode="auto">
            <a:xfrm>
              <a:off x="1717" y="2832"/>
              <a:ext cx="3888" cy="442"/>
            </a:xfrm>
            <a:prstGeom prst="rect">
              <a:avLst/>
            </a:prstGeom>
            <a:noFill/>
            <a:ln w="9525">
              <a:noFill/>
              <a:miter lim="800000"/>
            </a:ln>
          </p:spPr>
          <p:txBody>
            <a:bodyPr>
              <a:spAutoFit/>
            </a:bodyPr>
            <a:lstStyle/>
            <a:p>
              <a:r>
                <a:rPr lang="zh-CN" altLang="en-US" sz="4000" b="1">
                  <a:ea typeface="黑体" panose="02010609060101010101" charset="-122"/>
                </a:rPr>
                <a:t>符号位不变。</a:t>
              </a:r>
              <a:endParaRPr lang="zh-CN" altLang="en-US" sz="4000" b="1">
                <a:ea typeface="黑体" panose="02010609060101010101" charset="-122"/>
              </a:endParaRPr>
            </a:p>
          </p:txBody>
        </p:sp>
      </p:grpSp>
      <p:sp>
        <p:nvSpPr>
          <p:cNvPr id="667661" name="Text Box 13"/>
          <p:cNvSpPr txBox="1">
            <a:spLocks noChangeArrowheads="1"/>
          </p:cNvSpPr>
          <p:nvPr/>
        </p:nvSpPr>
        <p:spPr bwMode="auto">
          <a:xfrm>
            <a:off x="2843213" y="4827588"/>
            <a:ext cx="5786437" cy="701675"/>
          </a:xfrm>
          <a:prstGeom prst="rect">
            <a:avLst/>
          </a:prstGeom>
          <a:noFill/>
          <a:ln w="9525">
            <a:noFill/>
            <a:miter lim="800000"/>
          </a:ln>
        </p:spPr>
        <p:txBody>
          <a:bodyPr>
            <a:spAutoFit/>
          </a:bodyPr>
          <a:lstStyle/>
          <a:p>
            <a:pPr eaLnBrk="0" hangingPunct="0"/>
            <a:r>
              <a:rPr lang="en-US" altLang="zh-CN" sz="4000" b="1">
                <a:solidFill>
                  <a:schemeClr val="folHlink"/>
                </a:solidFill>
              </a:rPr>
              <a:t>1</a:t>
            </a:r>
            <a:r>
              <a:rPr lang="en-US" altLang="zh-CN" sz="4000" b="1"/>
              <a:t> 0 0 1 1 1 1 </a:t>
            </a:r>
            <a:endParaRPr lang="en-US" altLang="zh-CN" sz="4000" b="1"/>
          </a:p>
        </p:txBody>
      </p:sp>
      <p:sp>
        <p:nvSpPr>
          <p:cNvPr id="667662" name="Text Box 14"/>
          <p:cNvSpPr txBox="1">
            <a:spLocks noChangeArrowheads="1"/>
          </p:cNvSpPr>
          <p:nvPr/>
        </p:nvSpPr>
        <p:spPr bwMode="auto">
          <a:xfrm>
            <a:off x="381000" y="4725035"/>
            <a:ext cx="3352800" cy="641350"/>
          </a:xfrm>
          <a:prstGeom prst="rect">
            <a:avLst/>
          </a:prstGeom>
          <a:noFill/>
          <a:ln w="9525">
            <a:noFill/>
            <a:miter lim="800000"/>
          </a:ln>
        </p:spPr>
        <p:txBody>
          <a:bodyPr>
            <a:spAutoFit/>
          </a:bodyPr>
          <a:lstStyle/>
          <a:p>
            <a:pPr eaLnBrk="0" hangingPunct="0"/>
            <a:r>
              <a:rPr lang="zh-CN" altLang="en-US" sz="3600" b="1"/>
              <a:t>算术左移：</a:t>
            </a:r>
            <a:endParaRPr lang="zh-CN" altLang="en-US" sz="3600" b="1"/>
          </a:p>
        </p:txBody>
      </p:sp>
      <p:sp>
        <p:nvSpPr>
          <p:cNvPr id="667663" name="Text Box 15"/>
          <p:cNvSpPr txBox="1">
            <a:spLocks noChangeArrowheads="1"/>
          </p:cNvSpPr>
          <p:nvPr/>
        </p:nvSpPr>
        <p:spPr bwMode="auto">
          <a:xfrm>
            <a:off x="3200400" y="5867400"/>
            <a:ext cx="533400" cy="701675"/>
          </a:xfrm>
          <a:prstGeom prst="rect">
            <a:avLst/>
          </a:prstGeom>
          <a:noFill/>
          <a:ln w="9525">
            <a:noFill/>
            <a:miter lim="800000"/>
          </a:ln>
        </p:spPr>
        <p:txBody>
          <a:bodyPr>
            <a:spAutoFit/>
          </a:bodyPr>
          <a:lstStyle/>
          <a:p>
            <a:pPr eaLnBrk="0" hangingPunct="0"/>
            <a:r>
              <a:rPr lang="en-US" altLang="zh-CN" sz="4000" b="1">
                <a:solidFill>
                  <a:schemeClr val="folHlink"/>
                </a:solidFill>
              </a:rPr>
              <a:t>1</a:t>
            </a:r>
            <a:r>
              <a:rPr lang="en-US" altLang="zh-CN" sz="4000" b="1"/>
              <a:t> </a:t>
            </a:r>
            <a:endParaRPr lang="en-US" altLang="zh-CN" sz="4000" b="1"/>
          </a:p>
        </p:txBody>
      </p:sp>
      <p:sp>
        <p:nvSpPr>
          <p:cNvPr id="667671" name="Text Box 23"/>
          <p:cNvSpPr txBox="1">
            <a:spLocks noChangeArrowheads="1"/>
          </p:cNvSpPr>
          <p:nvPr/>
        </p:nvSpPr>
        <p:spPr bwMode="auto">
          <a:xfrm>
            <a:off x="3581400" y="5867400"/>
            <a:ext cx="533400" cy="701675"/>
          </a:xfrm>
          <a:prstGeom prst="rect">
            <a:avLst/>
          </a:prstGeom>
          <a:noFill/>
          <a:ln w="9525">
            <a:noFill/>
            <a:miter lim="800000"/>
          </a:ln>
        </p:spPr>
        <p:txBody>
          <a:bodyPr>
            <a:spAutoFit/>
          </a:bodyPr>
          <a:lstStyle/>
          <a:p>
            <a:pPr eaLnBrk="0" hangingPunct="0"/>
            <a:r>
              <a:rPr lang="en-US" altLang="zh-CN" sz="4000" b="1"/>
              <a:t>0  </a:t>
            </a:r>
            <a:endParaRPr lang="en-US" altLang="zh-CN" sz="4000" b="1"/>
          </a:p>
        </p:txBody>
      </p:sp>
      <p:sp>
        <p:nvSpPr>
          <p:cNvPr id="667672" name="Text Box 24"/>
          <p:cNvSpPr txBox="1">
            <a:spLocks noChangeArrowheads="1"/>
          </p:cNvSpPr>
          <p:nvPr/>
        </p:nvSpPr>
        <p:spPr bwMode="auto">
          <a:xfrm>
            <a:off x="3962400" y="5867400"/>
            <a:ext cx="685800" cy="701675"/>
          </a:xfrm>
          <a:prstGeom prst="rect">
            <a:avLst/>
          </a:prstGeom>
          <a:noFill/>
          <a:ln w="9525">
            <a:noFill/>
            <a:miter lim="800000"/>
          </a:ln>
        </p:spPr>
        <p:txBody>
          <a:bodyPr>
            <a:spAutoFit/>
          </a:bodyPr>
          <a:lstStyle/>
          <a:p>
            <a:pPr eaLnBrk="0" hangingPunct="0"/>
            <a:r>
              <a:rPr lang="en-US" altLang="zh-CN" sz="4000" b="1"/>
              <a:t>1 </a:t>
            </a:r>
            <a:endParaRPr lang="en-US" altLang="zh-CN" sz="4000" b="1"/>
          </a:p>
        </p:txBody>
      </p:sp>
      <p:sp>
        <p:nvSpPr>
          <p:cNvPr id="667673" name="Text Box 25"/>
          <p:cNvSpPr txBox="1">
            <a:spLocks noChangeArrowheads="1"/>
          </p:cNvSpPr>
          <p:nvPr/>
        </p:nvSpPr>
        <p:spPr bwMode="auto">
          <a:xfrm>
            <a:off x="4343400" y="5867400"/>
            <a:ext cx="533400" cy="701675"/>
          </a:xfrm>
          <a:prstGeom prst="rect">
            <a:avLst/>
          </a:prstGeom>
          <a:noFill/>
          <a:ln w="9525">
            <a:noFill/>
            <a:miter lim="800000"/>
          </a:ln>
        </p:spPr>
        <p:txBody>
          <a:bodyPr>
            <a:spAutoFit/>
          </a:bodyPr>
          <a:lstStyle/>
          <a:p>
            <a:pPr eaLnBrk="0" hangingPunct="0"/>
            <a:r>
              <a:rPr lang="en-US" altLang="zh-CN" sz="4000" b="1"/>
              <a:t>1  </a:t>
            </a:r>
            <a:endParaRPr lang="en-US" altLang="zh-CN" sz="4000" b="1"/>
          </a:p>
        </p:txBody>
      </p:sp>
      <p:sp>
        <p:nvSpPr>
          <p:cNvPr id="667674" name="Text Box 26"/>
          <p:cNvSpPr txBox="1">
            <a:spLocks noChangeArrowheads="1"/>
          </p:cNvSpPr>
          <p:nvPr/>
        </p:nvSpPr>
        <p:spPr bwMode="auto">
          <a:xfrm>
            <a:off x="4724400" y="5867400"/>
            <a:ext cx="609600" cy="701675"/>
          </a:xfrm>
          <a:prstGeom prst="rect">
            <a:avLst/>
          </a:prstGeom>
          <a:noFill/>
          <a:ln w="9525">
            <a:noFill/>
            <a:miter lim="800000"/>
          </a:ln>
        </p:spPr>
        <p:txBody>
          <a:bodyPr>
            <a:spAutoFit/>
          </a:bodyPr>
          <a:lstStyle/>
          <a:p>
            <a:pPr eaLnBrk="0" hangingPunct="0"/>
            <a:r>
              <a:rPr lang="en-US" altLang="zh-CN" sz="4000" b="1"/>
              <a:t>1 </a:t>
            </a:r>
            <a:endParaRPr lang="en-US" altLang="zh-CN" sz="4000" b="1"/>
          </a:p>
        </p:txBody>
      </p:sp>
      <p:sp>
        <p:nvSpPr>
          <p:cNvPr id="667675" name="Text Box 27"/>
          <p:cNvSpPr txBox="1">
            <a:spLocks noChangeArrowheads="1"/>
          </p:cNvSpPr>
          <p:nvPr/>
        </p:nvSpPr>
        <p:spPr bwMode="auto">
          <a:xfrm>
            <a:off x="5105400" y="5867400"/>
            <a:ext cx="533400" cy="701675"/>
          </a:xfrm>
          <a:prstGeom prst="rect">
            <a:avLst/>
          </a:prstGeom>
          <a:noFill/>
          <a:ln w="9525">
            <a:noFill/>
            <a:miter lim="800000"/>
          </a:ln>
        </p:spPr>
        <p:txBody>
          <a:bodyPr>
            <a:spAutoFit/>
          </a:bodyPr>
          <a:lstStyle/>
          <a:p>
            <a:pPr eaLnBrk="0" hangingPunct="0"/>
            <a:r>
              <a:rPr lang="en-US" altLang="zh-CN" sz="4000" b="1"/>
              <a:t>1 </a:t>
            </a:r>
            <a:endParaRPr lang="en-US" altLang="zh-CN" sz="4000" b="1"/>
          </a:p>
        </p:txBody>
      </p:sp>
      <p:sp>
        <p:nvSpPr>
          <p:cNvPr id="667676" name="Text Box 28"/>
          <p:cNvSpPr txBox="1">
            <a:spLocks noChangeArrowheads="1"/>
          </p:cNvSpPr>
          <p:nvPr/>
        </p:nvSpPr>
        <p:spPr bwMode="auto">
          <a:xfrm>
            <a:off x="5486400" y="5867400"/>
            <a:ext cx="609600" cy="701675"/>
          </a:xfrm>
          <a:prstGeom prst="rect">
            <a:avLst/>
          </a:prstGeom>
          <a:noFill/>
          <a:ln w="9525">
            <a:noFill/>
            <a:miter lim="800000"/>
          </a:ln>
        </p:spPr>
        <p:txBody>
          <a:bodyPr>
            <a:spAutoFit/>
          </a:bodyPr>
          <a:lstStyle/>
          <a:p>
            <a:pPr eaLnBrk="0" hangingPunct="0"/>
            <a:r>
              <a:rPr lang="en-US" altLang="zh-CN" sz="4000" b="1"/>
              <a:t>0 </a:t>
            </a:r>
            <a:endParaRPr lang="en-US" altLang="zh-CN" sz="4000" b="1"/>
          </a:p>
        </p:txBody>
      </p:sp>
      <p:sp>
        <p:nvSpPr>
          <p:cNvPr id="667677" name="Text Box 29"/>
          <p:cNvSpPr txBox="1">
            <a:spLocks noChangeArrowheads="1"/>
          </p:cNvSpPr>
          <p:nvPr/>
        </p:nvSpPr>
        <p:spPr bwMode="auto">
          <a:xfrm>
            <a:off x="5867718" y="4895533"/>
            <a:ext cx="1935162" cy="641350"/>
          </a:xfrm>
          <a:prstGeom prst="rect">
            <a:avLst/>
          </a:prstGeom>
          <a:noFill/>
          <a:ln w="9525">
            <a:noFill/>
            <a:miter lim="800000"/>
          </a:ln>
        </p:spPr>
        <p:txBody>
          <a:bodyPr>
            <a:spAutoFit/>
          </a:bodyPr>
          <a:lstStyle/>
          <a:p>
            <a:pPr eaLnBrk="0" hangingPunct="0"/>
            <a:r>
              <a:rPr lang="en-US" altLang="zh-CN" sz="3600" b="1">
                <a:solidFill>
                  <a:schemeClr val="folHlink"/>
                </a:solidFill>
              </a:rPr>
              <a:t>(-15)</a:t>
            </a:r>
            <a:endParaRPr lang="en-US" altLang="zh-CN" sz="3600" b="1">
              <a:solidFill>
                <a:schemeClr val="folHlink"/>
              </a:solidFill>
            </a:endParaRPr>
          </a:p>
        </p:txBody>
      </p:sp>
      <p:sp>
        <p:nvSpPr>
          <p:cNvPr id="667678" name="Text Box 30"/>
          <p:cNvSpPr txBox="1">
            <a:spLocks noChangeArrowheads="1"/>
          </p:cNvSpPr>
          <p:nvPr/>
        </p:nvSpPr>
        <p:spPr bwMode="auto">
          <a:xfrm>
            <a:off x="6083618" y="5867083"/>
            <a:ext cx="2514600" cy="641350"/>
          </a:xfrm>
          <a:prstGeom prst="rect">
            <a:avLst/>
          </a:prstGeom>
          <a:noFill/>
          <a:ln w="9525">
            <a:noFill/>
            <a:miter lim="800000"/>
          </a:ln>
        </p:spPr>
        <p:txBody>
          <a:bodyPr>
            <a:spAutoFit/>
          </a:bodyPr>
          <a:lstStyle/>
          <a:p>
            <a:pPr eaLnBrk="0" hangingPunct="0"/>
            <a:r>
              <a:rPr lang="en-US" altLang="zh-CN" sz="3600" b="1">
                <a:solidFill>
                  <a:schemeClr val="folHlink"/>
                </a:solidFill>
              </a:rPr>
              <a:t>(-30)</a:t>
            </a:r>
            <a:endParaRPr lang="en-US" altLang="zh-CN" sz="3600" b="1">
              <a:solidFill>
                <a:schemeClr val="folHlink"/>
              </a:solidFill>
            </a:endParaRPr>
          </a:p>
        </p:txBody>
      </p:sp>
    </p:spTree>
  </p:cSld>
  <p:clrMapOvr>
    <a:masterClrMapping/>
  </p:clrMapOvr>
  <p:transition spd="slow">
    <p:cover dir="ld"/>
  </p:transition>
  <p:timing>
    <p:tnLst>
      <p:par>
        <p:cTn id="1" dur="indefinite" restart="never" nodeType="tmRoot"/>
      </p:par>
    </p:tnLst>
    <p:bldLst>
      <p:bldP spid="667650" grpId="0" autoUpdateAnimBg="0" build="p"/>
      <p:bldP spid="667651" grpId="0" autoUpdateAnimBg="0" build="p"/>
      <p:bldP spid="667652" grpId="0" autoUpdateAnimBg="0" build="p"/>
      <p:bldP spid="667653" grpId="0" autoUpdateAnimBg="0"/>
      <p:bldP spid="667654" grpId="0" autoUpdateAnimBg="0" build="p"/>
      <p:bldP spid="667661" grpId="0" autoUpdateAnimBg="0"/>
      <p:bldP spid="667662" grpId="0" autoUpdateAnimBg="0"/>
      <p:bldP spid="667663" grpId="0" autoUpdateAnimBg="0"/>
      <p:bldP spid="667671" grpId="0" autoUpdateAnimBg="0"/>
      <p:bldP spid="667672" grpId="0" autoUpdateAnimBg="0"/>
      <p:bldP spid="667673" grpId="0" autoUpdateAnimBg="0"/>
      <p:bldP spid="667674" grpId="0" autoUpdateAnimBg="0"/>
      <p:bldP spid="667675" grpId="0" autoUpdateAnimBg="0"/>
      <p:bldP spid="667676" grpId="0" autoUpdateAnimBg="0"/>
      <p:bldP spid="667677" grpId="0" autoUpdateAnimBg="0"/>
      <p:bldP spid="667678"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a:spLocks noGrp="1"/>
          </p:cNvSpPr>
          <p:nvPr>
            <p:ph type="sldNum" sz="quarter" idx="12"/>
          </p:nvPr>
        </p:nvSpPr>
        <p:spPr>
          <a:xfrm>
            <a:off x="609600" y="6245225"/>
            <a:ext cx="1981200" cy="476250"/>
          </a:xfrm>
          <a:noFill/>
        </p:spPr>
        <p:txBody>
          <a:bodyPr/>
          <a:lstStyle/>
          <a:p>
            <a:pPr algn="l"/>
            <a:fld id="{A4050E5C-477A-4FD6-9CC6-FEB8AC2342EE}"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69698" name="Text Box 2"/>
          <p:cNvSpPr txBox="1">
            <a:spLocks noChangeArrowheads="1"/>
          </p:cNvSpPr>
          <p:nvPr/>
        </p:nvSpPr>
        <p:spPr bwMode="auto">
          <a:xfrm>
            <a:off x="0" y="685800"/>
            <a:ext cx="3505200" cy="641350"/>
          </a:xfrm>
          <a:prstGeom prst="rect">
            <a:avLst/>
          </a:prstGeom>
          <a:noFill/>
          <a:ln w="9525">
            <a:noFill/>
            <a:miter lim="800000"/>
          </a:ln>
        </p:spPr>
        <p:txBody>
          <a:bodyPr>
            <a:spAutoFit/>
          </a:bodyPr>
          <a:lstStyle/>
          <a:p>
            <a:r>
              <a:rPr lang="zh-CN" altLang="en-US" sz="3600" b="1">
                <a:ea typeface="黑体" panose="02010609060101010101" charset="-122"/>
              </a:rPr>
              <a:t>（</a:t>
            </a:r>
            <a:r>
              <a:rPr lang="en-US" altLang="zh-CN" sz="3600" b="1">
                <a:ea typeface="黑体" panose="02010609060101010101" charset="-122"/>
              </a:rPr>
              <a:t>1</a:t>
            </a:r>
            <a:r>
              <a:rPr lang="zh-CN" altLang="en-US" sz="3600" b="1">
                <a:ea typeface="黑体" panose="02010609060101010101" charset="-122"/>
              </a:rPr>
              <a:t>）单符号位 ：   </a:t>
            </a:r>
            <a:endParaRPr lang="zh-CN" altLang="en-US" sz="3600" b="1">
              <a:ea typeface="黑体" panose="02010609060101010101" charset="-122"/>
            </a:endParaRPr>
          </a:p>
        </p:txBody>
      </p:sp>
      <p:sp>
        <p:nvSpPr>
          <p:cNvPr id="669699" name="Text Box 3"/>
          <p:cNvSpPr txBox="1">
            <a:spLocks noChangeArrowheads="1"/>
          </p:cNvSpPr>
          <p:nvPr/>
        </p:nvSpPr>
        <p:spPr bwMode="auto">
          <a:xfrm>
            <a:off x="1524000" y="1447800"/>
            <a:ext cx="1828800" cy="384175"/>
          </a:xfrm>
          <a:prstGeom prst="rect">
            <a:avLst/>
          </a:prstGeom>
          <a:noFill/>
          <a:ln w="9525">
            <a:noFill/>
            <a:miter lim="800000"/>
          </a:ln>
        </p:spPr>
        <p:txBody>
          <a:bodyPr>
            <a:spAutoFit/>
          </a:bodyPr>
          <a:lstStyle/>
          <a:p>
            <a:pPr>
              <a:lnSpc>
                <a:spcPct val="60000"/>
              </a:lnSpc>
            </a:pPr>
            <a:r>
              <a:rPr lang="en-US" altLang="zh-CN" sz="3200" b="1">
                <a:solidFill>
                  <a:schemeClr val="folHlink"/>
                </a:solidFill>
              </a:rPr>
              <a:t>0</a:t>
            </a:r>
            <a:r>
              <a:rPr lang="en-US" altLang="zh-CN" sz="3200" b="1"/>
              <a:t> 0111</a:t>
            </a:r>
            <a:endParaRPr lang="en-US" altLang="zh-CN" sz="3200" b="1"/>
          </a:p>
        </p:txBody>
      </p:sp>
      <p:sp>
        <p:nvSpPr>
          <p:cNvPr id="669700" name="Text Box 4"/>
          <p:cNvSpPr txBox="1">
            <a:spLocks noChangeArrowheads="1"/>
          </p:cNvSpPr>
          <p:nvPr/>
        </p:nvSpPr>
        <p:spPr bwMode="auto">
          <a:xfrm>
            <a:off x="1524000" y="1828800"/>
            <a:ext cx="1968500" cy="579438"/>
          </a:xfrm>
          <a:prstGeom prst="rect">
            <a:avLst/>
          </a:prstGeom>
          <a:noFill/>
          <a:ln w="9525">
            <a:noFill/>
            <a:miter lim="800000"/>
          </a:ln>
        </p:spPr>
        <p:txBody>
          <a:bodyPr>
            <a:spAutoFit/>
          </a:bodyPr>
          <a:lstStyle/>
          <a:p>
            <a:r>
              <a:rPr lang="en-US" altLang="zh-CN" sz="3200" b="1">
                <a:solidFill>
                  <a:schemeClr val="folHlink"/>
                </a:solidFill>
              </a:rPr>
              <a:t>0</a:t>
            </a:r>
            <a:r>
              <a:rPr lang="en-US" altLang="zh-CN" sz="3200" b="1"/>
              <a:t> 111</a:t>
            </a:r>
            <a:r>
              <a:rPr lang="en-US" altLang="zh-CN" sz="3200" b="1">
                <a:solidFill>
                  <a:schemeClr val="accent1"/>
                </a:solidFill>
              </a:rPr>
              <a:t>0</a:t>
            </a:r>
            <a:r>
              <a:rPr lang="en-US" altLang="zh-CN" sz="3200" b="1"/>
              <a:t>     </a:t>
            </a:r>
            <a:endParaRPr lang="en-US" altLang="zh-CN" sz="3200" b="1"/>
          </a:p>
        </p:txBody>
      </p:sp>
      <p:sp>
        <p:nvSpPr>
          <p:cNvPr id="669701" name="Text Box 5"/>
          <p:cNvSpPr txBox="1">
            <a:spLocks noChangeArrowheads="1"/>
          </p:cNvSpPr>
          <p:nvPr/>
        </p:nvSpPr>
        <p:spPr bwMode="auto">
          <a:xfrm>
            <a:off x="4038600" y="685800"/>
            <a:ext cx="3733800" cy="641350"/>
          </a:xfrm>
          <a:prstGeom prst="rect">
            <a:avLst/>
          </a:prstGeom>
          <a:noFill/>
          <a:ln w="9525">
            <a:noFill/>
            <a:miter lim="800000"/>
          </a:ln>
        </p:spPr>
        <p:txBody>
          <a:bodyPr>
            <a:spAutoFit/>
          </a:bodyPr>
          <a:lstStyle/>
          <a:p>
            <a:r>
              <a:rPr lang="zh-CN" altLang="en-US" sz="3600" b="1">
                <a:ea typeface="黑体" panose="02010609060101010101" charset="-122"/>
              </a:rPr>
              <a:t>（</a:t>
            </a:r>
            <a:r>
              <a:rPr lang="en-US" altLang="zh-CN" sz="3600" b="1">
                <a:ea typeface="黑体" panose="02010609060101010101" charset="-122"/>
              </a:rPr>
              <a:t>2</a:t>
            </a:r>
            <a:r>
              <a:rPr lang="zh-CN" altLang="en-US" sz="3600" b="1">
                <a:ea typeface="黑体" panose="02010609060101010101" charset="-122"/>
              </a:rPr>
              <a:t>）双符号位：</a:t>
            </a:r>
            <a:endParaRPr lang="zh-CN" altLang="en-US" sz="3600" b="1">
              <a:ea typeface="黑体" panose="02010609060101010101" charset="-122"/>
            </a:endParaRPr>
          </a:p>
        </p:txBody>
      </p:sp>
      <p:sp>
        <p:nvSpPr>
          <p:cNvPr id="669702" name="Text Box 6"/>
          <p:cNvSpPr txBox="1">
            <a:spLocks noChangeArrowheads="1"/>
          </p:cNvSpPr>
          <p:nvPr/>
        </p:nvSpPr>
        <p:spPr bwMode="auto">
          <a:xfrm>
            <a:off x="5562600" y="1828800"/>
            <a:ext cx="2114550" cy="579438"/>
          </a:xfrm>
          <a:prstGeom prst="rect">
            <a:avLst/>
          </a:prstGeom>
          <a:noFill/>
          <a:ln w="9525">
            <a:noFill/>
            <a:miter lim="800000"/>
          </a:ln>
        </p:spPr>
        <p:txBody>
          <a:bodyPr>
            <a:spAutoFit/>
          </a:bodyPr>
          <a:lstStyle/>
          <a:p>
            <a:r>
              <a:rPr lang="en-US" altLang="zh-CN" sz="3200" b="1">
                <a:solidFill>
                  <a:schemeClr val="folHlink"/>
                </a:solidFill>
              </a:rPr>
              <a:t>00</a:t>
            </a:r>
            <a:r>
              <a:rPr lang="en-US" altLang="zh-CN" sz="3200" b="1"/>
              <a:t> 111</a:t>
            </a:r>
            <a:r>
              <a:rPr lang="en-US" altLang="zh-CN" sz="3200" b="1">
                <a:solidFill>
                  <a:schemeClr val="accent1"/>
                </a:solidFill>
              </a:rPr>
              <a:t>0</a:t>
            </a:r>
            <a:r>
              <a:rPr lang="en-US" altLang="zh-CN" sz="3200" b="1"/>
              <a:t>     </a:t>
            </a:r>
            <a:endParaRPr lang="en-US" altLang="zh-CN" sz="3200" b="1"/>
          </a:p>
        </p:txBody>
      </p:sp>
      <p:sp>
        <p:nvSpPr>
          <p:cNvPr id="669703" name="Text Box 7"/>
          <p:cNvSpPr txBox="1">
            <a:spLocks noChangeArrowheads="1"/>
          </p:cNvSpPr>
          <p:nvPr/>
        </p:nvSpPr>
        <p:spPr bwMode="auto">
          <a:xfrm>
            <a:off x="5562600" y="1447800"/>
            <a:ext cx="2249488" cy="384175"/>
          </a:xfrm>
          <a:prstGeom prst="rect">
            <a:avLst/>
          </a:prstGeom>
          <a:noFill/>
          <a:ln w="9525">
            <a:noFill/>
            <a:miter lim="800000"/>
          </a:ln>
        </p:spPr>
        <p:txBody>
          <a:bodyPr>
            <a:spAutoFit/>
          </a:bodyPr>
          <a:lstStyle/>
          <a:p>
            <a:pPr>
              <a:lnSpc>
                <a:spcPct val="60000"/>
              </a:lnSpc>
            </a:pPr>
            <a:r>
              <a:rPr lang="en-US" altLang="zh-CN" sz="3200" b="1">
                <a:solidFill>
                  <a:schemeClr val="folHlink"/>
                </a:solidFill>
              </a:rPr>
              <a:t>00</a:t>
            </a:r>
            <a:r>
              <a:rPr lang="en-US" altLang="zh-CN" sz="3200" b="1"/>
              <a:t> 0111</a:t>
            </a:r>
            <a:endParaRPr lang="en-US" altLang="zh-CN" sz="3200" b="1"/>
          </a:p>
        </p:txBody>
      </p:sp>
      <p:sp>
        <p:nvSpPr>
          <p:cNvPr id="669704" name="Text Box 8"/>
          <p:cNvSpPr txBox="1">
            <a:spLocks noChangeArrowheads="1"/>
          </p:cNvSpPr>
          <p:nvPr/>
        </p:nvSpPr>
        <p:spPr bwMode="auto">
          <a:xfrm>
            <a:off x="304800" y="0"/>
            <a:ext cx="6629400" cy="701675"/>
          </a:xfrm>
          <a:prstGeom prst="rect">
            <a:avLst/>
          </a:prstGeom>
          <a:noFill/>
          <a:ln w="9525">
            <a:noFill/>
            <a:miter lim="800000"/>
          </a:ln>
        </p:spPr>
        <p:txBody>
          <a:bodyPr>
            <a:spAutoFit/>
          </a:bodyPr>
          <a:lstStyle/>
          <a:p>
            <a:r>
              <a:rPr lang="en-US" altLang="zh-CN" sz="4000" b="1"/>
              <a:t>2.</a:t>
            </a:r>
            <a:r>
              <a:rPr lang="zh-CN" altLang="en-US" sz="4000" b="1">
                <a:ea typeface="黑体" panose="02010609060101010101" charset="-122"/>
              </a:rPr>
              <a:t>正数补码移位规则</a:t>
            </a:r>
            <a:endParaRPr lang="zh-CN" altLang="en-US" sz="4000" b="1">
              <a:ea typeface="黑体" panose="02010609060101010101" charset="-122"/>
            </a:endParaRPr>
          </a:p>
        </p:txBody>
      </p:sp>
      <p:sp>
        <p:nvSpPr>
          <p:cNvPr id="669705" name="Text Box 9"/>
          <p:cNvSpPr txBox="1">
            <a:spLocks noChangeArrowheads="1"/>
          </p:cNvSpPr>
          <p:nvPr/>
        </p:nvSpPr>
        <p:spPr bwMode="auto">
          <a:xfrm>
            <a:off x="0" y="3733800"/>
            <a:ext cx="3962400" cy="641350"/>
          </a:xfrm>
          <a:prstGeom prst="rect">
            <a:avLst/>
          </a:prstGeom>
          <a:noFill/>
          <a:ln w="9525">
            <a:noFill/>
            <a:miter lim="800000"/>
          </a:ln>
        </p:spPr>
        <p:txBody>
          <a:bodyPr>
            <a:spAutoFit/>
          </a:bodyPr>
          <a:lstStyle/>
          <a:p>
            <a:r>
              <a:rPr lang="zh-CN" altLang="en-US" sz="3600" b="1">
                <a:latin typeface="黑体" panose="02010609060101010101" charset="-122"/>
                <a:ea typeface="黑体" panose="02010609060101010101" charset="-122"/>
              </a:rPr>
              <a:t>（</a:t>
            </a:r>
            <a:r>
              <a:rPr lang="en-US" altLang="zh-CN" sz="3600" b="1">
                <a:latin typeface="黑体" panose="02010609060101010101" charset="-122"/>
                <a:ea typeface="黑体" panose="02010609060101010101" charset="-122"/>
              </a:rPr>
              <a:t>3</a:t>
            </a:r>
            <a:r>
              <a:rPr lang="zh-CN" altLang="en-US" sz="3600" b="1">
                <a:latin typeface="黑体" panose="02010609060101010101" charset="-122"/>
                <a:ea typeface="黑体" panose="02010609060101010101" charset="-122"/>
              </a:rPr>
              <a:t>）移位规则</a:t>
            </a:r>
            <a:endParaRPr lang="zh-CN" altLang="en-US" sz="3600" b="1">
              <a:latin typeface="黑体" panose="02010609060101010101" charset="-122"/>
              <a:ea typeface="黑体" panose="02010609060101010101" charset="-122"/>
            </a:endParaRPr>
          </a:p>
        </p:txBody>
      </p:sp>
      <p:grpSp>
        <p:nvGrpSpPr>
          <p:cNvPr id="2" name="Group 10"/>
          <p:cNvGrpSpPr/>
          <p:nvPr/>
        </p:nvGrpSpPr>
        <p:grpSpPr bwMode="auto">
          <a:xfrm>
            <a:off x="381000" y="1676400"/>
            <a:ext cx="1066800" cy="579438"/>
            <a:chOff x="240" y="1056"/>
            <a:chExt cx="672" cy="365"/>
          </a:xfrm>
        </p:grpSpPr>
        <p:sp>
          <p:nvSpPr>
            <p:cNvPr id="20519" name="Line 11"/>
            <p:cNvSpPr>
              <a:spLocks noChangeShapeType="1"/>
            </p:cNvSpPr>
            <p:nvPr/>
          </p:nvSpPr>
          <p:spPr bwMode="auto">
            <a:xfrm>
              <a:off x="240" y="1392"/>
              <a:ext cx="624" cy="0"/>
            </a:xfrm>
            <a:prstGeom prst="line">
              <a:avLst/>
            </a:prstGeom>
            <a:noFill/>
            <a:ln w="38100">
              <a:solidFill>
                <a:schemeClr val="folHlink"/>
              </a:solidFill>
              <a:round/>
              <a:headEnd type="triangle" w="med" len="med"/>
            </a:ln>
          </p:spPr>
          <p:txBody>
            <a:bodyPr wrap="none" anchor="ctr"/>
            <a:lstStyle/>
            <a:p>
              <a:endParaRPr lang="zh-CN" altLang="en-US"/>
            </a:p>
          </p:txBody>
        </p:sp>
        <p:sp>
          <p:nvSpPr>
            <p:cNvPr id="20520" name="Text Box 12"/>
            <p:cNvSpPr txBox="1">
              <a:spLocks noChangeArrowheads="1"/>
            </p:cNvSpPr>
            <p:nvPr/>
          </p:nvSpPr>
          <p:spPr bwMode="auto">
            <a:xfrm>
              <a:off x="240" y="1056"/>
              <a:ext cx="672" cy="365"/>
            </a:xfrm>
            <a:prstGeom prst="rect">
              <a:avLst/>
            </a:prstGeom>
            <a:noFill/>
            <a:ln w="9525">
              <a:noFill/>
              <a:miter lim="800000"/>
            </a:ln>
          </p:spPr>
          <p:txBody>
            <a:bodyPr>
              <a:spAutoFit/>
            </a:bodyPr>
            <a:lstStyle/>
            <a:p>
              <a:r>
                <a:rPr lang="zh-CN" altLang="en-US" sz="3200" b="1">
                  <a:ea typeface="黑体" panose="02010609060101010101" charset="-122"/>
                </a:rPr>
                <a:t>左移</a:t>
              </a:r>
              <a:endParaRPr lang="zh-CN" altLang="en-US" sz="3200" b="1">
                <a:ea typeface="黑体" panose="02010609060101010101" charset="-122"/>
              </a:endParaRPr>
            </a:p>
          </p:txBody>
        </p:sp>
      </p:grpSp>
      <p:grpSp>
        <p:nvGrpSpPr>
          <p:cNvPr id="3" name="Group 13"/>
          <p:cNvGrpSpPr/>
          <p:nvPr/>
        </p:nvGrpSpPr>
        <p:grpSpPr bwMode="auto">
          <a:xfrm>
            <a:off x="304800" y="2209800"/>
            <a:ext cx="1143000" cy="579438"/>
            <a:chOff x="192" y="1392"/>
            <a:chExt cx="720" cy="365"/>
          </a:xfrm>
        </p:grpSpPr>
        <p:sp>
          <p:nvSpPr>
            <p:cNvPr id="20517" name="Text Box 14"/>
            <p:cNvSpPr txBox="1">
              <a:spLocks noChangeArrowheads="1"/>
            </p:cNvSpPr>
            <p:nvPr/>
          </p:nvSpPr>
          <p:spPr bwMode="auto">
            <a:xfrm>
              <a:off x="192" y="1392"/>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sp>
          <p:nvSpPr>
            <p:cNvPr id="20518" name="Line 15"/>
            <p:cNvSpPr>
              <a:spLocks noChangeShapeType="1"/>
            </p:cNvSpPr>
            <p:nvPr/>
          </p:nvSpPr>
          <p:spPr bwMode="auto">
            <a:xfrm>
              <a:off x="240" y="1728"/>
              <a:ext cx="672" cy="0"/>
            </a:xfrm>
            <a:prstGeom prst="line">
              <a:avLst/>
            </a:prstGeom>
            <a:noFill/>
            <a:ln w="38100">
              <a:solidFill>
                <a:schemeClr val="folHlink"/>
              </a:solidFill>
              <a:round/>
              <a:tailEnd type="triangle" w="med" len="med"/>
            </a:ln>
          </p:spPr>
          <p:txBody>
            <a:bodyPr wrap="none" anchor="ctr"/>
            <a:lstStyle/>
            <a:p>
              <a:endParaRPr lang="zh-CN" altLang="en-US"/>
            </a:p>
          </p:txBody>
        </p:sp>
      </p:grpSp>
      <p:grpSp>
        <p:nvGrpSpPr>
          <p:cNvPr id="4" name="Group 16"/>
          <p:cNvGrpSpPr/>
          <p:nvPr/>
        </p:nvGrpSpPr>
        <p:grpSpPr bwMode="auto">
          <a:xfrm>
            <a:off x="381000" y="2743200"/>
            <a:ext cx="1066800" cy="579438"/>
            <a:chOff x="240" y="1728"/>
            <a:chExt cx="672" cy="365"/>
          </a:xfrm>
        </p:grpSpPr>
        <p:sp>
          <p:nvSpPr>
            <p:cNvPr id="20515" name="Line 17"/>
            <p:cNvSpPr>
              <a:spLocks noChangeShapeType="1"/>
            </p:cNvSpPr>
            <p:nvPr/>
          </p:nvSpPr>
          <p:spPr bwMode="auto">
            <a:xfrm>
              <a:off x="240" y="2064"/>
              <a:ext cx="672" cy="0"/>
            </a:xfrm>
            <a:prstGeom prst="line">
              <a:avLst/>
            </a:prstGeom>
            <a:noFill/>
            <a:ln w="38100">
              <a:solidFill>
                <a:schemeClr val="folHlink"/>
              </a:solidFill>
              <a:round/>
              <a:tailEnd type="triangle" w="med" len="med"/>
            </a:ln>
          </p:spPr>
          <p:txBody>
            <a:bodyPr wrap="none" anchor="ctr"/>
            <a:lstStyle/>
            <a:p>
              <a:endParaRPr lang="zh-CN" altLang="en-US"/>
            </a:p>
          </p:txBody>
        </p:sp>
        <p:sp>
          <p:nvSpPr>
            <p:cNvPr id="20516" name="Text Box 18"/>
            <p:cNvSpPr txBox="1">
              <a:spLocks noChangeArrowheads="1"/>
            </p:cNvSpPr>
            <p:nvPr/>
          </p:nvSpPr>
          <p:spPr bwMode="auto">
            <a:xfrm>
              <a:off x="240" y="1728"/>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grpSp>
      <p:sp>
        <p:nvSpPr>
          <p:cNvPr id="669715" name="Text Box 19"/>
          <p:cNvSpPr txBox="1">
            <a:spLocks noChangeArrowheads="1"/>
          </p:cNvSpPr>
          <p:nvPr/>
        </p:nvSpPr>
        <p:spPr bwMode="auto">
          <a:xfrm>
            <a:off x="1524000" y="2362200"/>
            <a:ext cx="2012950" cy="579438"/>
          </a:xfrm>
          <a:prstGeom prst="rect">
            <a:avLst/>
          </a:prstGeom>
          <a:noFill/>
          <a:ln w="9525">
            <a:noFill/>
            <a:miter lim="800000"/>
          </a:ln>
        </p:spPr>
        <p:txBody>
          <a:bodyPr>
            <a:spAutoFit/>
          </a:bodyPr>
          <a:lstStyle/>
          <a:p>
            <a:r>
              <a:rPr lang="en-US" altLang="zh-CN" sz="3200" b="1">
                <a:solidFill>
                  <a:schemeClr val="folHlink"/>
                </a:solidFill>
              </a:rPr>
              <a:t>0</a:t>
            </a:r>
            <a:r>
              <a:rPr lang="en-US" altLang="zh-CN" sz="3200" b="1"/>
              <a:t> 0111     </a:t>
            </a:r>
            <a:endParaRPr lang="en-US" altLang="zh-CN" sz="3200" b="1"/>
          </a:p>
        </p:txBody>
      </p:sp>
      <p:sp>
        <p:nvSpPr>
          <p:cNvPr id="669716" name="Text Box 20"/>
          <p:cNvSpPr txBox="1">
            <a:spLocks noChangeArrowheads="1"/>
          </p:cNvSpPr>
          <p:nvPr/>
        </p:nvSpPr>
        <p:spPr bwMode="auto">
          <a:xfrm>
            <a:off x="1601788" y="2933700"/>
            <a:ext cx="1979612" cy="579438"/>
          </a:xfrm>
          <a:prstGeom prst="rect">
            <a:avLst/>
          </a:prstGeom>
          <a:noFill/>
          <a:ln w="9525">
            <a:noFill/>
            <a:miter lim="800000"/>
          </a:ln>
        </p:spPr>
        <p:txBody>
          <a:bodyPr>
            <a:spAutoFit/>
          </a:bodyPr>
          <a:lstStyle/>
          <a:p>
            <a:r>
              <a:rPr lang="en-US" altLang="zh-CN" sz="3200" b="1">
                <a:solidFill>
                  <a:schemeClr val="folHlink"/>
                </a:solidFill>
              </a:rPr>
              <a:t>0</a:t>
            </a:r>
            <a:r>
              <a:rPr lang="en-US" altLang="zh-CN" sz="3200" b="1"/>
              <a:t> 0011     </a:t>
            </a:r>
            <a:endParaRPr lang="en-US" altLang="zh-CN" sz="3200" b="1"/>
          </a:p>
        </p:txBody>
      </p:sp>
      <p:grpSp>
        <p:nvGrpSpPr>
          <p:cNvPr id="5" name="Group 21"/>
          <p:cNvGrpSpPr/>
          <p:nvPr/>
        </p:nvGrpSpPr>
        <p:grpSpPr bwMode="auto">
          <a:xfrm>
            <a:off x="4495800" y="1676400"/>
            <a:ext cx="1143000" cy="579438"/>
            <a:chOff x="2832" y="1056"/>
            <a:chExt cx="720" cy="365"/>
          </a:xfrm>
        </p:grpSpPr>
        <p:sp>
          <p:nvSpPr>
            <p:cNvPr id="20513" name="Line 22"/>
            <p:cNvSpPr>
              <a:spLocks noChangeShapeType="1"/>
            </p:cNvSpPr>
            <p:nvPr/>
          </p:nvSpPr>
          <p:spPr bwMode="auto">
            <a:xfrm>
              <a:off x="2832" y="1392"/>
              <a:ext cx="624" cy="0"/>
            </a:xfrm>
            <a:prstGeom prst="line">
              <a:avLst/>
            </a:prstGeom>
            <a:noFill/>
            <a:ln w="38100">
              <a:solidFill>
                <a:schemeClr val="folHlink"/>
              </a:solidFill>
              <a:round/>
              <a:headEnd type="triangle" w="med" len="med"/>
            </a:ln>
          </p:spPr>
          <p:txBody>
            <a:bodyPr wrap="none" anchor="ctr"/>
            <a:lstStyle/>
            <a:p>
              <a:endParaRPr lang="zh-CN" altLang="en-US"/>
            </a:p>
          </p:txBody>
        </p:sp>
        <p:sp>
          <p:nvSpPr>
            <p:cNvPr id="20514" name="Text Box 23"/>
            <p:cNvSpPr txBox="1">
              <a:spLocks noChangeArrowheads="1"/>
            </p:cNvSpPr>
            <p:nvPr/>
          </p:nvSpPr>
          <p:spPr bwMode="auto">
            <a:xfrm>
              <a:off x="2880" y="1056"/>
              <a:ext cx="672" cy="365"/>
            </a:xfrm>
            <a:prstGeom prst="rect">
              <a:avLst/>
            </a:prstGeom>
            <a:noFill/>
            <a:ln w="9525">
              <a:noFill/>
              <a:miter lim="800000"/>
            </a:ln>
          </p:spPr>
          <p:txBody>
            <a:bodyPr>
              <a:spAutoFit/>
            </a:bodyPr>
            <a:lstStyle/>
            <a:p>
              <a:r>
                <a:rPr lang="zh-CN" altLang="en-US" sz="3200" b="1">
                  <a:ea typeface="黑体" panose="02010609060101010101" charset="-122"/>
                </a:rPr>
                <a:t>左移</a:t>
              </a:r>
              <a:endParaRPr lang="zh-CN" altLang="en-US" sz="3200" b="1">
                <a:ea typeface="黑体" panose="02010609060101010101" charset="-122"/>
              </a:endParaRPr>
            </a:p>
          </p:txBody>
        </p:sp>
      </p:grpSp>
      <p:grpSp>
        <p:nvGrpSpPr>
          <p:cNvPr id="6" name="Group 24"/>
          <p:cNvGrpSpPr/>
          <p:nvPr/>
        </p:nvGrpSpPr>
        <p:grpSpPr bwMode="auto">
          <a:xfrm>
            <a:off x="4495800" y="2209800"/>
            <a:ext cx="1143000" cy="579438"/>
            <a:chOff x="2832" y="1392"/>
            <a:chExt cx="720" cy="365"/>
          </a:xfrm>
        </p:grpSpPr>
        <p:sp>
          <p:nvSpPr>
            <p:cNvPr id="20511" name="Line 25"/>
            <p:cNvSpPr>
              <a:spLocks noChangeShapeType="1"/>
            </p:cNvSpPr>
            <p:nvPr/>
          </p:nvSpPr>
          <p:spPr bwMode="auto">
            <a:xfrm flipV="1">
              <a:off x="2832" y="1728"/>
              <a:ext cx="624" cy="0"/>
            </a:xfrm>
            <a:prstGeom prst="line">
              <a:avLst/>
            </a:prstGeom>
            <a:noFill/>
            <a:ln w="38100">
              <a:solidFill>
                <a:schemeClr val="folHlink"/>
              </a:solidFill>
              <a:round/>
              <a:headEnd type="triangle" w="med" len="med"/>
            </a:ln>
          </p:spPr>
          <p:txBody>
            <a:bodyPr wrap="none" anchor="ctr"/>
            <a:lstStyle/>
            <a:p>
              <a:endParaRPr lang="zh-CN" altLang="en-US"/>
            </a:p>
          </p:txBody>
        </p:sp>
        <p:sp>
          <p:nvSpPr>
            <p:cNvPr id="20512" name="Text Box 26"/>
            <p:cNvSpPr txBox="1">
              <a:spLocks noChangeArrowheads="1"/>
            </p:cNvSpPr>
            <p:nvPr/>
          </p:nvSpPr>
          <p:spPr bwMode="auto">
            <a:xfrm>
              <a:off x="2880" y="1392"/>
              <a:ext cx="672" cy="365"/>
            </a:xfrm>
            <a:prstGeom prst="rect">
              <a:avLst/>
            </a:prstGeom>
            <a:noFill/>
            <a:ln w="9525">
              <a:noFill/>
              <a:miter lim="800000"/>
            </a:ln>
          </p:spPr>
          <p:txBody>
            <a:bodyPr>
              <a:spAutoFit/>
            </a:bodyPr>
            <a:lstStyle/>
            <a:p>
              <a:r>
                <a:rPr lang="zh-CN" altLang="en-US" sz="3200" b="1">
                  <a:ea typeface="黑体" panose="02010609060101010101" charset="-122"/>
                </a:rPr>
                <a:t>左移</a:t>
              </a:r>
              <a:endParaRPr lang="zh-CN" altLang="en-US" sz="3200" b="1">
                <a:ea typeface="黑体" panose="02010609060101010101" charset="-122"/>
              </a:endParaRPr>
            </a:p>
          </p:txBody>
        </p:sp>
      </p:grpSp>
      <p:grpSp>
        <p:nvGrpSpPr>
          <p:cNvPr id="7" name="Group 27"/>
          <p:cNvGrpSpPr/>
          <p:nvPr/>
        </p:nvGrpSpPr>
        <p:grpSpPr bwMode="auto">
          <a:xfrm>
            <a:off x="4572000" y="2743200"/>
            <a:ext cx="1066800" cy="579438"/>
            <a:chOff x="2880" y="1728"/>
            <a:chExt cx="672" cy="365"/>
          </a:xfrm>
        </p:grpSpPr>
        <p:sp>
          <p:nvSpPr>
            <p:cNvPr id="20509" name="Line 28"/>
            <p:cNvSpPr>
              <a:spLocks noChangeShapeType="1"/>
            </p:cNvSpPr>
            <p:nvPr/>
          </p:nvSpPr>
          <p:spPr bwMode="auto">
            <a:xfrm>
              <a:off x="2880" y="2064"/>
              <a:ext cx="624" cy="0"/>
            </a:xfrm>
            <a:prstGeom prst="line">
              <a:avLst/>
            </a:prstGeom>
            <a:noFill/>
            <a:ln w="38100">
              <a:solidFill>
                <a:schemeClr val="folHlink"/>
              </a:solidFill>
              <a:round/>
              <a:tailEnd type="triangle" w="med" len="med"/>
            </a:ln>
          </p:spPr>
          <p:txBody>
            <a:bodyPr wrap="none" anchor="ctr"/>
            <a:lstStyle/>
            <a:p>
              <a:endParaRPr lang="zh-CN" altLang="en-US"/>
            </a:p>
          </p:txBody>
        </p:sp>
        <p:sp>
          <p:nvSpPr>
            <p:cNvPr id="20510" name="Text Box 29"/>
            <p:cNvSpPr txBox="1">
              <a:spLocks noChangeArrowheads="1"/>
            </p:cNvSpPr>
            <p:nvPr/>
          </p:nvSpPr>
          <p:spPr bwMode="auto">
            <a:xfrm>
              <a:off x="2880" y="1728"/>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grpSp>
      <p:grpSp>
        <p:nvGrpSpPr>
          <p:cNvPr id="8" name="Group 30"/>
          <p:cNvGrpSpPr/>
          <p:nvPr/>
        </p:nvGrpSpPr>
        <p:grpSpPr bwMode="auto">
          <a:xfrm>
            <a:off x="4572000" y="3276600"/>
            <a:ext cx="1066800" cy="579438"/>
            <a:chOff x="2880" y="2064"/>
            <a:chExt cx="672" cy="365"/>
          </a:xfrm>
        </p:grpSpPr>
        <p:sp>
          <p:nvSpPr>
            <p:cNvPr id="20507" name="Line 31"/>
            <p:cNvSpPr>
              <a:spLocks noChangeShapeType="1"/>
            </p:cNvSpPr>
            <p:nvPr/>
          </p:nvSpPr>
          <p:spPr bwMode="auto">
            <a:xfrm>
              <a:off x="2880" y="2400"/>
              <a:ext cx="624" cy="0"/>
            </a:xfrm>
            <a:prstGeom prst="line">
              <a:avLst/>
            </a:prstGeom>
            <a:noFill/>
            <a:ln w="38100">
              <a:solidFill>
                <a:schemeClr val="folHlink"/>
              </a:solidFill>
              <a:round/>
              <a:tailEnd type="triangle" w="med" len="med"/>
            </a:ln>
          </p:spPr>
          <p:txBody>
            <a:bodyPr wrap="none" anchor="ctr"/>
            <a:lstStyle/>
            <a:p>
              <a:endParaRPr lang="zh-CN" altLang="en-US"/>
            </a:p>
          </p:txBody>
        </p:sp>
        <p:sp>
          <p:nvSpPr>
            <p:cNvPr id="20508" name="Text Box 32"/>
            <p:cNvSpPr txBox="1">
              <a:spLocks noChangeArrowheads="1"/>
            </p:cNvSpPr>
            <p:nvPr/>
          </p:nvSpPr>
          <p:spPr bwMode="auto">
            <a:xfrm>
              <a:off x="2880" y="2064"/>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grpSp>
      <p:sp>
        <p:nvSpPr>
          <p:cNvPr id="669729" name="Text Box 33"/>
          <p:cNvSpPr txBox="1">
            <a:spLocks noChangeArrowheads="1"/>
          </p:cNvSpPr>
          <p:nvPr/>
        </p:nvSpPr>
        <p:spPr bwMode="auto">
          <a:xfrm>
            <a:off x="5562600" y="2362200"/>
            <a:ext cx="2249488" cy="579438"/>
          </a:xfrm>
          <a:prstGeom prst="rect">
            <a:avLst/>
          </a:prstGeom>
          <a:noFill/>
          <a:ln w="9525">
            <a:noFill/>
            <a:miter lim="800000"/>
          </a:ln>
        </p:spPr>
        <p:txBody>
          <a:bodyPr>
            <a:spAutoFit/>
          </a:bodyPr>
          <a:lstStyle/>
          <a:p>
            <a:r>
              <a:rPr lang="en-US" altLang="zh-CN" sz="3200" b="1">
                <a:solidFill>
                  <a:schemeClr val="folHlink"/>
                </a:solidFill>
              </a:rPr>
              <a:t>0</a:t>
            </a:r>
            <a:r>
              <a:rPr lang="en-US" altLang="zh-CN" sz="3200" b="1"/>
              <a:t>1 110</a:t>
            </a:r>
            <a:r>
              <a:rPr lang="en-US" altLang="zh-CN" sz="3200" b="1">
                <a:solidFill>
                  <a:schemeClr val="accent1"/>
                </a:solidFill>
              </a:rPr>
              <a:t>0</a:t>
            </a:r>
            <a:r>
              <a:rPr lang="en-US" altLang="zh-CN" sz="3200" b="1"/>
              <a:t>     </a:t>
            </a:r>
            <a:endParaRPr lang="en-US" altLang="zh-CN" sz="3200" b="1"/>
          </a:p>
        </p:txBody>
      </p:sp>
      <p:sp>
        <p:nvSpPr>
          <p:cNvPr id="669730" name="Text Box 34"/>
          <p:cNvSpPr txBox="1">
            <a:spLocks noChangeArrowheads="1"/>
          </p:cNvSpPr>
          <p:nvPr/>
        </p:nvSpPr>
        <p:spPr bwMode="auto">
          <a:xfrm>
            <a:off x="5562600" y="2895600"/>
            <a:ext cx="2519363" cy="579438"/>
          </a:xfrm>
          <a:prstGeom prst="rect">
            <a:avLst/>
          </a:prstGeom>
          <a:noFill/>
          <a:ln w="9525">
            <a:noFill/>
            <a:miter lim="800000"/>
          </a:ln>
        </p:spPr>
        <p:txBody>
          <a:bodyPr>
            <a:spAutoFit/>
          </a:bodyPr>
          <a:lstStyle/>
          <a:p>
            <a:r>
              <a:rPr lang="en-US" altLang="zh-CN" sz="3200" b="1">
                <a:solidFill>
                  <a:schemeClr val="folHlink"/>
                </a:solidFill>
              </a:rPr>
              <a:t>00</a:t>
            </a:r>
            <a:r>
              <a:rPr lang="en-US" altLang="zh-CN" sz="3200" b="1"/>
              <a:t> 1110     </a:t>
            </a:r>
            <a:endParaRPr lang="en-US" altLang="zh-CN" sz="3200" b="1"/>
          </a:p>
        </p:txBody>
      </p:sp>
      <p:sp>
        <p:nvSpPr>
          <p:cNvPr id="669731" name="Text Box 35"/>
          <p:cNvSpPr txBox="1">
            <a:spLocks noChangeArrowheads="1"/>
          </p:cNvSpPr>
          <p:nvPr/>
        </p:nvSpPr>
        <p:spPr bwMode="auto">
          <a:xfrm>
            <a:off x="5562600" y="3429000"/>
            <a:ext cx="2609850" cy="579438"/>
          </a:xfrm>
          <a:prstGeom prst="rect">
            <a:avLst/>
          </a:prstGeom>
          <a:noFill/>
          <a:ln w="9525">
            <a:noFill/>
            <a:miter lim="800000"/>
          </a:ln>
        </p:spPr>
        <p:txBody>
          <a:bodyPr>
            <a:spAutoFit/>
          </a:bodyPr>
          <a:lstStyle/>
          <a:p>
            <a:r>
              <a:rPr lang="en-US" altLang="zh-CN" sz="3200" b="1">
                <a:solidFill>
                  <a:schemeClr val="folHlink"/>
                </a:solidFill>
              </a:rPr>
              <a:t>00</a:t>
            </a:r>
            <a:r>
              <a:rPr lang="en-US" altLang="zh-CN" sz="3200" b="1"/>
              <a:t> 0111     </a:t>
            </a:r>
            <a:endParaRPr lang="en-US" altLang="zh-CN" sz="3200" b="1"/>
          </a:p>
        </p:txBody>
      </p:sp>
      <p:sp>
        <p:nvSpPr>
          <p:cNvPr id="669732" name="Text Box 36"/>
          <p:cNvSpPr txBox="1">
            <a:spLocks noChangeArrowheads="1"/>
          </p:cNvSpPr>
          <p:nvPr/>
        </p:nvSpPr>
        <p:spPr bwMode="auto">
          <a:xfrm>
            <a:off x="228600" y="4419600"/>
            <a:ext cx="2057400" cy="641350"/>
          </a:xfrm>
          <a:prstGeom prst="rect">
            <a:avLst/>
          </a:prstGeom>
          <a:noFill/>
          <a:ln w="9525">
            <a:noFill/>
            <a:miter lim="800000"/>
          </a:ln>
        </p:spPr>
        <p:txBody>
          <a:bodyPr>
            <a:spAutoFit/>
          </a:bodyPr>
          <a:lstStyle/>
          <a:p>
            <a:r>
              <a:rPr lang="zh-CN" altLang="en-US" sz="3600" b="1">
                <a:solidFill>
                  <a:schemeClr val="folHlink"/>
                </a:solidFill>
                <a:ea typeface="黑体" panose="02010609060101010101" charset="-122"/>
              </a:rPr>
              <a:t>数符不变</a:t>
            </a:r>
            <a:endParaRPr lang="zh-CN" altLang="en-US" sz="3600" b="1">
              <a:solidFill>
                <a:schemeClr val="folHlink"/>
              </a:solidFill>
              <a:ea typeface="黑体" panose="02010609060101010101" charset="-122"/>
            </a:endParaRPr>
          </a:p>
        </p:txBody>
      </p:sp>
      <p:sp>
        <p:nvSpPr>
          <p:cNvPr id="669733" name="Text Box 37"/>
          <p:cNvSpPr txBox="1">
            <a:spLocks noChangeArrowheads="1"/>
          </p:cNvSpPr>
          <p:nvPr/>
        </p:nvSpPr>
        <p:spPr bwMode="auto">
          <a:xfrm>
            <a:off x="1981200" y="4495800"/>
            <a:ext cx="6629400" cy="1066800"/>
          </a:xfrm>
          <a:prstGeom prst="rect">
            <a:avLst/>
          </a:prstGeom>
          <a:noFill/>
          <a:ln w="9525">
            <a:noFill/>
            <a:miter lim="800000"/>
          </a:ln>
        </p:spPr>
        <p:txBody>
          <a:bodyPr>
            <a:spAutoFit/>
          </a:bodyPr>
          <a:lstStyle/>
          <a:p>
            <a:r>
              <a:rPr lang="zh-CN" altLang="en-US" sz="3200" b="1">
                <a:ea typeface="黑体" panose="02010609060101010101" charset="-122"/>
              </a:rPr>
              <a:t>（单：符号位不变；双：第一符号位不变）。</a:t>
            </a:r>
            <a:endParaRPr lang="zh-CN" altLang="en-US" sz="3200" b="1">
              <a:ea typeface="黑体" panose="02010609060101010101" charset="-122"/>
            </a:endParaRPr>
          </a:p>
        </p:txBody>
      </p:sp>
      <p:sp>
        <p:nvSpPr>
          <p:cNvPr id="669734" name="Text Box 38"/>
          <p:cNvSpPr txBox="1">
            <a:spLocks noChangeArrowheads="1"/>
          </p:cNvSpPr>
          <p:nvPr/>
        </p:nvSpPr>
        <p:spPr bwMode="auto">
          <a:xfrm>
            <a:off x="323215" y="5120005"/>
            <a:ext cx="1981200" cy="641350"/>
          </a:xfrm>
          <a:prstGeom prst="rect">
            <a:avLst/>
          </a:prstGeom>
          <a:noFill/>
          <a:ln w="9525">
            <a:noFill/>
            <a:miter lim="800000"/>
          </a:ln>
        </p:spPr>
        <p:txBody>
          <a:bodyPr>
            <a:spAutoFit/>
          </a:bodyPr>
          <a:lstStyle/>
          <a:p>
            <a:r>
              <a:rPr lang="zh-CN" altLang="en-US" sz="3600" b="1">
                <a:solidFill>
                  <a:schemeClr val="folHlink"/>
                </a:solidFill>
                <a:ea typeface="黑体" panose="02010609060101010101" charset="-122"/>
              </a:rPr>
              <a:t>空位补</a:t>
            </a:r>
            <a:r>
              <a:rPr lang="en-US" altLang="zh-CN" sz="3600" b="1">
                <a:solidFill>
                  <a:schemeClr val="folHlink"/>
                </a:solidFill>
                <a:ea typeface="黑体" panose="02010609060101010101" charset="-122"/>
              </a:rPr>
              <a:t>0</a:t>
            </a:r>
            <a:endParaRPr lang="en-US" altLang="zh-CN" sz="3600" b="1">
              <a:solidFill>
                <a:schemeClr val="folHlink"/>
              </a:solidFill>
              <a:ea typeface="黑体" panose="02010609060101010101" charset="-122"/>
            </a:endParaRPr>
          </a:p>
        </p:txBody>
      </p:sp>
      <p:sp>
        <p:nvSpPr>
          <p:cNvPr id="669735" name="Text Box 39"/>
          <p:cNvSpPr txBox="1">
            <a:spLocks noChangeArrowheads="1"/>
          </p:cNvSpPr>
          <p:nvPr/>
        </p:nvSpPr>
        <p:spPr bwMode="auto">
          <a:xfrm>
            <a:off x="1981200" y="5181600"/>
            <a:ext cx="7696200" cy="579438"/>
          </a:xfrm>
          <a:prstGeom prst="rect">
            <a:avLst/>
          </a:prstGeom>
          <a:noFill/>
          <a:ln w="9525">
            <a:noFill/>
            <a:miter lim="800000"/>
          </a:ln>
        </p:spPr>
        <p:txBody>
          <a:bodyPr>
            <a:spAutoFit/>
          </a:bodyPr>
          <a:lstStyle/>
          <a:p>
            <a:r>
              <a:rPr lang="zh-CN" altLang="en-US" sz="3200" b="1">
                <a:ea typeface="黑体" panose="02010609060101010101" charset="-122"/>
              </a:rPr>
              <a:t>（右移时第二符号位移至尾数最高位）。</a:t>
            </a:r>
            <a:endParaRPr lang="zh-CN" altLang="en-US" sz="3200" b="1">
              <a:ea typeface="黑体" panose="02010609060101010101" charset="-122"/>
            </a:endParaRPr>
          </a:p>
        </p:txBody>
      </p:sp>
    </p:spTree>
  </p:cSld>
  <p:clrMapOvr>
    <a:masterClrMapping/>
  </p:clrMapOvr>
  <p:transition spd="slow">
    <p:cover dir="ld"/>
  </p:transition>
  <p:timing>
    <p:tnLst>
      <p:par>
        <p:cTn id="1" dur="indefinite" restart="never" nodeType="tmRoot"/>
      </p:par>
    </p:tnLst>
    <p:bldLst>
      <p:bldP spid="669698" grpId="0" autoUpdateAnimBg="0" build="p"/>
      <p:bldP spid="669699" grpId="0" autoUpdateAnimBg="0"/>
      <p:bldP spid="669700" grpId="0" autoUpdateAnimBg="0"/>
      <p:bldP spid="669701" grpId="0" autoUpdateAnimBg="0" build="p"/>
      <p:bldP spid="669702" grpId="0" autoUpdateAnimBg="0"/>
      <p:bldP spid="669703" grpId="0" autoUpdateAnimBg="0"/>
      <p:bldP spid="669704" grpId="0" autoUpdateAnimBg="0"/>
      <p:bldP spid="669705" grpId="0" autoUpdateAnimBg="0" build="p"/>
      <p:bldP spid="669715" grpId="0" autoUpdateAnimBg="0"/>
      <p:bldP spid="669716" grpId="0" autoUpdateAnimBg="0"/>
      <p:bldP spid="669729" grpId="0" autoUpdateAnimBg="0"/>
      <p:bldP spid="669730" grpId="0" autoUpdateAnimBg="0"/>
      <p:bldP spid="669731" grpId="0" autoUpdateAnimBg="0"/>
      <p:bldP spid="669732" grpId="0" autoUpdateAnimBg="0"/>
      <p:bldP spid="669733" grpId="0" autoUpdateAnimBg="0"/>
      <p:bldP spid="669734" grpId="0" autoUpdateAnimBg="0"/>
      <p:bldP spid="669735" grpId="0" autoUpdateAnimBg="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1"/>
          <p:cNvSpPr>
            <a:spLocks noGrp="1"/>
          </p:cNvSpPr>
          <p:nvPr>
            <p:ph type="sldNum" sz="quarter" idx="12"/>
          </p:nvPr>
        </p:nvSpPr>
        <p:spPr>
          <a:xfrm>
            <a:off x="609600" y="6245225"/>
            <a:ext cx="1981200" cy="476250"/>
          </a:xfrm>
          <a:noFill/>
        </p:spPr>
        <p:txBody>
          <a:bodyPr/>
          <a:lstStyle/>
          <a:p>
            <a:pPr algn="l"/>
            <a:fld id="{9714A57A-7FE6-4101-8C99-A253EAFBE42B}" type="slidenum">
              <a:rPr lang="en-US" altLang="zh-CN" smtClean="0">
                <a:ea typeface="宋体" panose="02010600030101010101" pitchFamily="2" charset="-122"/>
              </a:rPr>
            </a:fld>
            <a:endParaRPr lang="en-US" altLang="zh-CN" smtClean="0">
              <a:ea typeface="宋体" panose="02010600030101010101" pitchFamily="2" charset="-122"/>
            </a:endParaRPr>
          </a:p>
        </p:txBody>
      </p:sp>
      <p:sp>
        <p:nvSpPr>
          <p:cNvPr id="671746" name="Text Box 2"/>
          <p:cNvSpPr txBox="1">
            <a:spLocks noChangeArrowheads="1"/>
          </p:cNvSpPr>
          <p:nvPr/>
        </p:nvSpPr>
        <p:spPr bwMode="auto">
          <a:xfrm>
            <a:off x="0" y="762000"/>
            <a:ext cx="3505200" cy="641350"/>
          </a:xfrm>
          <a:prstGeom prst="rect">
            <a:avLst/>
          </a:prstGeom>
          <a:noFill/>
          <a:ln w="9525">
            <a:noFill/>
            <a:miter lim="800000"/>
          </a:ln>
        </p:spPr>
        <p:txBody>
          <a:bodyPr>
            <a:spAutoFit/>
          </a:bodyPr>
          <a:lstStyle/>
          <a:p>
            <a:r>
              <a:rPr lang="zh-CN" altLang="en-US" sz="3600" b="1">
                <a:ea typeface="黑体" panose="02010609060101010101" charset="-122"/>
              </a:rPr>
              <a:t>（</a:t>
            </a:r>
            <a:r>
              <a:rPr lang="en-US" altLang="zh-CN" sz="3600" b="1">
                <a:ea typeface="黑体" panose="02010609060101010101" charset="-122"/>
              </a:rPr>
              <a:t>1</a:t>
            </a:r>
            <a:r>
              <a:rPr lang="zh-CN" altLang="en-US" sz="3600" b="1">
                <a:ea typeface="黑体" panose="02010609060101010101" charset="-122"/>
              </a:rPr>
              <a:t>）单符号位 ：   </a:t>
            </a:r>
            <a:endParaRPr lang="zh-CN" altLang="en-US" sz="3600" b="1">
              <a:ea typeface="黑体" panose="02010609060101010101" charset="-122"/>
            </a:endParaRPr>
          </a:p>
        </p:txBody>
      </p:sp>
      <p:sp>
        <p:nvSpPr>
          <p:cNvPr id="671747" name="Text Box 3"/>
          <p:cNvSpPr txBox="1">
            <a:spLocks noChangeArrowheads="1"/>
          </p:cNvSpPr>
          <p:nvPr/>
        </p:nvSpPr>
        <p:spPr bwMode="auto">
          <a:xfrm>
            <a:off x="1676400" y="1600200"/>
            <a:ext cx="1828800" cy="384175"/>
          </a:xfrm>
          <a:prstGeom prst="rect">
            <a:avLst/>
          </a:prstGeom>
          <a:noFill/>
          <a:ln w="9525">
            <a:noFill/>
            <a:miter lim="800000"/>
          </a:ln>
        </p:spPr>
        <p:txBody>
          <a:bodyPr>
            <a:spAutoFit/>
          </a:bodyPr>
          <a:lstStyle/>
          <a:p>
            <a:pPr>
              <a:lnSpc>
                <a:spcPct val="60000"/>
              </a:lnSpc>
            </a:pPr>
            <a:r>
              <a:rPr lang="en-US" altLang="zh-CN" sz="3200" b="1">
                <a:solidFill>
                  <a:schemeClr val="folHlink"/>
                </a:solidFill>
              </a:rPr>
              <a:t>1</a:t>
            </a:r>
            <a:r>
              <a:rPr lang="en-US" altLang="zh-CN" sz="3200" b="1"/>
              <a:t> 1011</a:t>
            </a:r>
            <a:endParaRPr lang="en-US" altLang="zh-CN" sz="3200" b="1"/>
          </a:p>
        </p:txBody>
      </p:sp>
      <p:sp>
        <p:nvSpPr>
          <p:cNvPr id="671748" name="Text Box 4"/>
          <p:cNvSpPr txBox="1">
            <a:spLocks noChangeArrowheads="1"/>
          </p:cNvSpPr>
          <p:nvPr/>
        </p:nvSpPr>
        <p:spPr bwMode="auto">
          <a:xfrm>
            <a:off x="1676400" y="1981200"/>
            <a:ext cx="2220913" cy="579438"/>
          </a:xfrm>
          <a:prstGeom prst="rect">
            <a:avLst/>
          </a:prstGeom>
          <a:noFill/>
          <a:ln w="9525">
            <a:noFill/>
            <a:miter lim="800000"/>
          </a:ln>
        </p:spPr>
        <p:txBody>
          <a:bodyPr>
            <a:spAutoFit/>
          </a:bodyPr>
          <a:lstStyle/>
          <a:p>
            <a:r>
              <a:rPr lang="en-US" altLang="zh-CN" sz="3200" b="1">
                <a:solidFill>
                  <a:schemeClr val="folHlink"/>
                </a:solidFill>
              </a:rPr>
              <a:t>1</a:t>
            </a:r>
            <a:r>
              <a:rPr lang="en-US" altLang="zh-CN" sz="3200" b="1"/>
              <a:t> 011</a:t>
            </a:r>
            <a:r>
              <a:rPr lang="en-US" altLang="zh-CN" sz="3200" b="1">
                <a:solidFill>
                  <a:schemeClr val="accent1"/>
                </a:solidFill>
              </a:rPr>
              <a:t>0</a:t>
            </a:r>
            <a:r>
              <a:rPr lang="en-US" altLang="zh-CN" sz="3200" b="1"/>
              <a:t>     </a:t>
            </a:r>
            <a:endParaRPr lang="en-US" altLang="zh-CN" sz="3200" b="1"/>
          </a:p>
        </p:txBody>
      </p:sp>
      <p:sp>
        <p:nvSpPr>
          <p:cNvPr id="671749" name="Text Box 5"/>
          <p:cNvSpPr txBox="1">
            <a:spLocks noChangeArrowheads="1"/>
          </p:cNvSpPr>
          <p:nvPr/>
        </p:nvSpPr>
        <p:spPr bwMode="auto">
          <a:xfrm>
            <a:off x="3962400" y="685800"/>
            <a:ext cx="3733800" cy="641350"/>
          </a:xfrm>
          <a:prstGeom prst="rect">
            <a:avLst/>
          </a:prstGeom>
          <a:noFill/>
          <a:ln w="9525">
            <a:noFill/>
            <a:miter lim="800000"/>
          </a:ln>
        </p:spPr>
        <p:txBody>
          <a:bodyPr>
            <a:spAutoFit/>
          </a:bodyPr>
          <a:lstStyle/>
          <a:p>
            <a:r>
              <a:rPr lang="zh-CN" altLang="en-US" sz="3600" b="1">
                <a:ea typeface="黑体" panose="02010609060101010101" charset="-122"/>
              </a:rPr>
              <a:t>（</a:t>
            </a:r>
            <a:r>
              <a:rPr lang="en-US" altLang="zh-CN" sz="3600" b="1">
                <a:ea typeface="黑体" panose="02010609060101010101" charset="-122"/>
              </a:rPr>
              <a:t>2</a:t>
            </a:r>
            <a:r>
              <a:rPr lang="zh-CN" altLang="en-US" sz="3600" b="1">
                <a:ea typeface="黑体" panose="02010609060101010101" charset="-122"/>
              </a:rPr>
              <a:t>）双符号位：</a:t>
            </a:r>
            <a:endParaRPr lang="zh-CN" altLang="en-US" sz="3600" b="1">
              <a:ea typeface="黑体" panose="02010609060101010101" charset="-122"/>
            </a:endParaRPr>
          </a:p>
        </p:txBody>
      </p:sp>
      <p:sp>
        <p:nvSpPr>
          <p:cNvPr id="671750" name="Text Box 6"/>
          <p:cNvSpPr txBox="1">
            <a:spLocks noChangeArrowheads="1"/>
          </p:cNvSpPr>
          <p:nvPr/>
        </p:nvSpPr>
        <p:spPr bwMode="auto">
          <a:xfrm>
            <a:off x="5334000" y="1981200"/>
            <a:ext cx="2387600" cy="579438"/>
          </a:xfrm>
          <a:prstGeom prst="rect">
            <a:avLst/>
          </a:prstGeom>
          <a:noFill/>
          <a:ln w="9525">
            <a:noFill/>
            <a:miter lim="800000"/>
          </a:ln>
        </p:spPr>
        <p:txBody>
          <a:bodyPr>
            <a:spAutoFit/>
          </a:bodyPr>
          <a:lstStyle/>
          <a:p>
            <a:r>
              <a:rPr lang="en-US" altLang="zh-CN" sz="3200" b="1">
                <a:solidFill>
                  <a:schemeClr val="folHlink"/>
                </a:solidFill>
              </a:rPr>
              <a:t>1</a:t>
            </a:r>
            <a:r>
              <a:rPr lang="en-US" altLang="zh-CN" sz="3200" b="1"/>
              <a:t>0 110</a:t>
            </a:r>
            <a:r>
              <a:rPr lang="en-US" altLang="zh-CN" sz="3200" b="1">
                <a:solidFill>
                  <a:schemeClr val="accent1"/>
                </a:solidFill>
              </a:rPr>
              <a:t>0</a:t>
            </a:r>
            <a:r>
              <a:rPr lang="en-US" altLang="zh-CN" sz="3200" b="1"/>
              <a:t>     </a:t>
            </a:r>
            <a:endParaRPr lang="en-US" altLang="zh-CN" sz="3200" b="1"/>
          </a:p>
        </p:txBody>
      </p:sp>
      <p:sp>
        <p:nvSpPr>
          <p:cNvPr id="671751" name="Text Box 7"/>
          <p:cNvSpPr txBox="1">
            <a:spLocks noChangeArrowheads="1"/>
          </p:cNvSpPr>
          <p:nvPr/>
        </p:nvSpPr>
        <p:spPr bwMode="auto">
          <a:xfrm>
            <a:off x="5334000" y="1600200"/>
            <a:ext cx="2117725" cy="384175"/>
          </a:xfrm>
          <a:prstGeom prst="rect">
            <a:avLst/>
          </a:prstGeom>
          <a:noFill/>
          <a:ln w="9525">
            <a:noFill/>
            <a:miter lim="800000"/>
          </a:ln>
        </p:spPr>
        <p:txBody>
          <a:bodyPr>
            <a:spAutoFit/>
          </a:bodyPr>
          <a:lstStyle/>
          <a:p>
            <a:pPr>
              <a:lnSpc>
                <a:spcPct val="60000"/>
              </a:lnSpc>
            </a:pPr>
            <a:r>
              <a:rPr lang="en-US" altLang="zh-CN" sz="3200" b="1">
                <a:solidFill>
                  <a:schemeClr val="folHlink"/>
                </a:solidFill>
              </a:rPr>
              <a:t>11</a:t>
            </a:r>
            <a:r>
              <a:rPr lang="en-US" altLang="zh-CN" sz="3200" b="1"/>
              <a:t> 0110</a:t>
            </a:r>
            <a:endParaRPr lang="en-US" altLang="zh-CN" sz="3200" b="1"/>
          </a:p>
        </p:txBody>
      </p:sp>
      <p:sp>
        <p:nvSpPr>
          <p:cNvPr id="671752" name="Text Box 8"/>
          <p:cNvSpPr txBox="1">
            <a:spLocks noChangeArrowheads="1"/>
          </p:cNvSpPr>
          <p:nvPr/>
        </p:nvSpPr>
        <p:spPr bwMode="auto">
          <a:xfrm>
            <a:off x="228600" y="0"/>
            <a:ext cx="5791200" cy="701675"/>
          </a:xfrm>
          <a:prstGeom prst="rect">
            <a:avLst/>
          </a:prstGeom>
          <a:noFill/>
          <a:ln w="9525">
            <a:noFill/>
            <a:miter lim="800000"/>
          </a:ln>
        </p:spPr>
        <p:txBody>
          <a:bodyPr>
            <a:spAutoFit/>
          </a:bodyPr>
          <a:lstStyle/>
          <a:p>
            <a:r>
              <a:rPr lang="en-US" altLang="zh-CN" sz="4000" b="1"/>
              <a:t>3.</a:t>
            </a:r>
            <a:r>
              <a:rPr lang="zh-CN" altLang="en-US" sz="4000" b="1">
                <a:ea typeface="黑体" panose="02010609060101010101" charset="-122"/>
              </a:rPr>
              <a:t>负数补码移位规则</a:t>
            </a:r>
            <a:endParaRPr lang="zh-CN" altLang="en-US" sz="4000" b="1">
              <a:ea typeface="黑体" panose="02010609060101010101" charset="-122"/>
            </a:endParaRPr>
          </a:p>
        </p:txBody>
      </p:sp>
      <p:sp>
        <p:nvSpPr>
          <p:cNvPr id="671753" name="Text Box 9"/>
          <p:cNvSpPr txBox="1">
            <a:spLocks noChangeArrowheads="1"/>
          </p:cNvSpPr>
          <p:nvPr/>
        </p:nvSpPr>
        <p:spPr bwMode="auto">
          <a:xfrm>
            <a:off x="0" y="3733800"/>
            <a:ext cx="3962400" cy="641350"/>
          </a:xfrm>
          <a:prstGeom prst="rect">
            <a:avLst/>
          </a:prstGeom>
          <a:noFill/>
          <a:ln w="9525">
            <a:noFill/>
            <a:miter lim="800000"/>
          </a:ln>
        </p:spPr>
        <p:txBody>
          <a:bodyPr>
            <a:spAutoFit/>
          </a:bodyPr>
          <a:lstStyle/>
          <a:p>
            <a:r>
              <a:rPr lang="zh-CN" altLang="en-US" sz="3600" b="1">
                <a:latin typeface="黑体" panose="02010609060101010101" charset="-122"/>
                <a:ea typeface="黑体" panose="02010609060101010101" charset="-122"/>
              </a:rPr>
              <a:t>（</a:t>
            </a:r>
            <a:r>
              <a:rPr lang="en-US" altLang="zh-CN" sz="3600" b="1">
                <a:latin typeface="黑体" panose="02010609060101010101" charset="-122"/>
                <a:ea typeface="黑体" panose="02010609060101010101" charset="-122"/>
              </a:rPr>
              <a:t>3</a:t>
            </a:r>
            <a:r>
              <a:rPr lang="zh-CN" altLang="en-US" sz="3600" b="1">
                <a:latin typeface="黑体" panose="02010609060101010101" charset="-122"/>
                <a:ea typeface="黑体" panose="02010609060101010101" charset="-122"/>
              </a:rPr>
              <a:t>）移位规则</a:t>
            </a:r>
            <a:endParaRPr lang="zh-CN" altLang="en-US" sz="3600" b="1">
              <a:latin typeface="黑体" panose="02010609060101010101" charset="-122"/>
              <a:ea typeface="黑体" panose="02010609060101010101" charset="-122"/>
            </a:endParaRPr>
          </a:p>
        </p:txBody>
      </p:sp>
      <p:grpSp>
        <p:nvGrpSpPr>
          <p:cNvPr id="2" name="Group 10"/>
          <p:cNvGrpSpPr/>
          <p:nvPr/>
        </p:nvGrpSpPr>
        <p:grpSpPr bwMode="auto">
          <a:xfrm>
            <a:off x="533400" y="1828800"/>
            <a:ext cx="1143000" cy="579438"/>
            <a:chOff x="336" y="1152"/>
            <a:chExt cx="720" cy="365"/>
          </a:xfrm>
        </p:grpSpPr>
        <p:sp>
          <p:nvSpPr>
            <p:cNvPr id="21540" name="Line 11"/>
            <p:cNvSpPr>
              <a:spLocks noChangeShapeType="1"/>
            </p:cNvSpPr>
            <p:nvPr/>
          </p:nvSpPr>
          <p:spPr bwMode="auto">
            <a:xfrm>
              <a:off x="336" y="1488"/>
              <a:ext cx="672" cy="0"/>
            </a:xfrm>
            <a:prstGeom prst="line">
              <a:avLst/>
            </a:prstGeom>
            <a:noFill/>
            <a:ln w="38100">
              <a:solidFill>
                <a:schemeClr val="folHlink"/>
              </a:solidFill>
              <a:round/>
              <a:headEnd type="triangle" w="med" len="med"/>
            </a:ln>
          </p:spPr>
          <p:txBody>
            <a:bodyPr wrap="none" anchor="ctr"/>
            <a:lstStyle/>
            <a:p>
              <a:endParaRPr lang="zh-CN" altLang="en-US"/>
            </a:p>
          </p:txBody>
        </p:sp>
        <p:sp>
          <p:nvSpPr>
            <p:cNvPr id="21541" name="Text Box 12"/>
            <p:cNvSpPr txBox="1">
              <a:spLocks noChangeArrowheads="1"/>
            </p:cNvSpPr>
            <p:nvPr/>
          </p:nvSpPr>
          <p:spPr bwMode="auto">
            <a:xfrm>
              <a:off x="384" y="1152"/>
              <a:ext cx="672" cy="365"/>
            </a:xfrm>
            <a:prstGeom prst="rect">
              <a:avLst/>
            </a:prstGeom>
            <a:noFill/>
            <a:ln w="9525">
              <a:noFill/>
              <a:miter lim="800000"/>
            </a:ln>
          </p:spPr>
          <p:txBody>
            <a:bodyPr>
              <a:spAutoFit/>
            </a:bodyPr>
            <a:lstStyle/>
            <a:p>
              <a:r>
                <a:rPr lang="zh-CN" altLang="en-US" sz="3200" b="1">
                  <a:ea typeface="黑体" panose="02010609060101010101" charset="-122"/>
                </a:rPr>
                <a:t>左移</a:t>
              </a:r>
              <a:endParaRPr lang="zh-CN" altLang="en-US" sz="3200" b="1">
                <a:ea typeface="黑体" panose="02010609060101010101" charset="-122"/>
              </a:endParaRPr>
            </a:p>
          </p:txBody>
        </p:sp>
      </p:grpSp>
      <p:grpSp>
        <p:nvGrpSpPr>
          <p:cNvPr id="3" name="Group 13"/>
          <p:cNvGrpSpPr/>
          <p:nvPr/>
        </p:nvGrpSpPr>
        <p:grpSpPr bwMode="auto">
          <a:xfrm>
            <a:off x="533400" y="2362200"/>
            <a:ext cx="1143000" cy="579438"/>
            <a:chOff x="336" y="1488"/>
            <a:chExt cx="720" cy="365"/>
          </a:xfrm>
        </p:grpSpPr>
        <p:sp>
          <p:nvSpPr>
            <p:cNvPr id="21538" name="Text Box 14"/>
            <p:cNvSpPr txBox="1">
              <a:spLocks noChangeArrowheads="1"/>
            </p:cNvSpPr>
            <p:nvPr/>
          </p:nvSpPr>
          <p:spPr bwMode="auto">
            <a:xfrm>
              <a:off x="384" y="1488"/>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sp>
          <p:nvSpPr>
            <p:cNvPr id="21539" name="Line 15"/>
            <p:cNvSpPr>
              <a:spLocks noChangeShapeType="1"/>
            </p:cNvSpPr>
            <p:nvPr/>
          </p:nvSpPr>
          <p:spPr bwMode="auto">
            <a:xfrm>
              <a:off x="336" y="1824"/>
              <a:ext cx="672" cy="0"/>
            </a:xfrm>
            <a:prstGeom prst="line">
              <a:avLst/>
            </a:prstGeom>
            <a:noFill/>
            <a:ln w="38100">
              <a:solidFill>
                <a:schemeClr val="folHlink"/>
              </a:solidFill>
              <a:round/>
              <a:tailEnd type="triangle" w="med" len="med"/>
            </a:ln>
          </p:spPr>
          <p:txBody>
            <a:bodyPr wrap="none" anchor="ctr"/>
            <a:lstStyle/>
            <a:p>
              <a:endParaRPr lang="zh-CN" altLang="en-US"/>
            </a:p>
          </p:txBody>
        </p:sp>
      </p:grpSp>
      <p:grpSp>
        <p:nvGrpSpPr>
          <p:cNvPr id="4" name="Group 16"/>
          <p:cNvGrpSpPr/>
          <p:nvPr/>
        </p:nvGrpSpPr>
        <p:grpSpPr bwMode="auto">
          <a:xfrm>
            <a:off x="533400" y="2895600"/>
            <a:ext cx="1143000" cy="579438"/>
            <a:chOff x="336" y="1824"/>
            <a:chExt cx="720" cy="365"/>
          </a:xfrm>
        </p:grpSpPr>
        <p:sp>
          <p:nvSpPr>
            <p:cNvPr id="21536" name="Line 17"/>
            <p:cNvSpPr>
              <a:spLocks noChangeShapeType="1"/>
            </p:cNvSpPr>
            <p:nvPr/>
          </p:nvSpPr>
          <p:spPr bwMode="auto">
            <a:xfrm>
              <a:off x="336" y="2160"/>
              <a:ext cx="672" cy="0"/>
            </a:xfrm>
            <a:prstGeom prst="line">
              <a:avLst/>
            </a:prstGeom>
            <a:noFill/>
            <a:ln w="38100">
              <a:solidFill>
                <a:schemeClr val="folHlink"/>
              </a:solidFill>
              <a:round/>
              <a:tailEnd type="triangle" w="med" len="med"/>
            </a:ln>
          </p:spPr>
          <p:txBody>
            <a:bodyPr wrap="none" anchor="ctr"/>
            <a:lstStyle/>
            <a:p>
              <a:endParaRPr lang="zh-CN" altLang="en-US"/>
            </a:p>
          </p:txBody>
        </p:sp>
        <p:sp>
          <p:nvSpPr>
            <p:cNvPr id="21537" name="Text Box 18"/>
            <p:cNvSpPr txBox="1">
              <a:spLocks noChangeArrowheads="1"/>
            </p:cNvSpPr>
            <p:nvPr/>
          </p:nvSpPr>
          <p:spPr bwMode="auto">
            <a:xfrm>
              <a:off x="384" y="1824"/>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grpSp>
      <p:sp>
        <p:nvSpPr>
          <p:cNvPr id="671763" name="Text Box 19"/>
          <p:cNvSpPr txBox="1">
            <a:spLocks noChangeArrowheads="1"/>
          </p:cNvSpPr>
          <p:nvPr/>
        </p:nvSpPr>
        <p:spPr bwMode="auto">
          <a:xfrm>
            <a:off x="1676400" y="2514600"/>
            <a:ext cx="2130425" cy="579438"/>
          </a:xfrm>
          <a:prstGeom prst="rect">
            <a:avLst/>
          </a:prstGeom>
          <a:noFill/>
          <a:ln w="9525">
            <a:noFill/>
            <a:miter lim="800000"/>
          </a:ln>
        </p:spPr>
        <p:txBody>
          <a:bodyPr>
            <a:spAutoFit/>
          </a:bodyPr>
          <a:lstStyle/>
          <a:p>
            <a:r>
              <a:rPr lang="en-US" altLang="zh-CN" sz="3200" b="1">
                <a:solidFill>
                  <a:schemeClr val="folHlink"/>
                </a:solidFill>
              </a:rPr>
              <a:t>1</a:t>
            </a:r>
            <a:r>
              <a:rPr lang="en-US" altLang="zh-CN" sz="3200" b="1"/>
              <a:t> 1011     </a:t>
            </a:r>
            <a:endParaRPr lang="en-US" altLang="zh-CN" sz="3200" b="1"/>
          </a:p>
        </p:txBody>
      </p:sp>
      <p:sp>
        <p:nvSpPr>
          <p:cNvPr id="671764" name="Text Box 20"/>
          <p:cNvSpPr txBox="1">
            <a:spLocks noChangeArrowheads="1"/>
          </p:cNvSpPr>
          <p:nvPr/>
        </p:nvSpPr>
        <p:spPr bwMode="auto">
          <a:xfrm>
            <a:off x="1676400" y="3048000"/>
            <a:ext cx="2309813" cy="579438"/>
          </a:xfrm>
          <a:prstGeom prst="rect">
            <a:avLst/>
          </a:prstGeom>
          <a:noFill/>
          <a:ln w="9525">
            <a:noFill/>
            <a:miter lim="800000"/>
          </a:ln>
        </p:spPr>
        <p:txBody>
          <a:bodyPr>
            <a:spAutoFit/>
          </a:bodyPr>
          <a:lstStyle/>
          <a:p>
            <a:r>
              <a:rPr lang="en-US" altLang="zh-CN" sz="3200" b="1">
                <a:solidFill>
                  <a:schemeClr val="folHlink"/>
                </a:solidFill>
              </a:rPr>
              <a:t>1 </a:t>
            </a:r>
            <a:r>
              <a:rPr lang="en-US" altLang="zh-CN" sz="3200" b="1"/>
              <a:t>1101     </a:t>
            </a:r>
            <a:endParaRPr lang="en-US" altLang="zh-CN" sz="3200" b="1"/>
          </a:p>
        </p:txBody>
      </p:sp>
      <p:grpSp>
        <p:nvGrpSpPr>
          <p:cNvPr id="5" name="Group 21"/>
          <p:cNvGrpSpPr/>
          <p:nvPr/>
        </p:nvGrpSpPr>
        <p:grpSpPr bwMode="auto">
          <a:xfrm>
            <a:off x="4267200" y="1828800"/>
            <a:ext cx="1143000" cy="579438"/>
            <a:chOff x="2688" y="1152"/>
            <a:chExt cx="720" cy="365"/>
          </a:xfrm>
        </p:grpSpPr>
        <p:sp>
          <p:nvSpPr>
            <p:cNvPr id="21534" name="Line 22"/>
            <p:cNvSpPr>
              <a:spLocks noChangeShapeType="1"/>
            </p:cNvSpPr>
            <p:nvPr/>
          </p:nvSpPr>
          <p:spPr bwMode="auto">
            <a:xfrm>
              <a:off x="2688" y="1488"/>
              <a:ext cx="624" cy="0"/>
            </a:xfrm>
            <a:prstGeom prst="line">
              <a:avLst/>
            </a:prstGeom>
            <a:noFill/>
            <a:ln w="38100">
              <a:solidFill>
                <a:schemeClr val="folHlink"/>
              </a:solidFill>
              <a:round/>
              <a:headEnd type="triangle" w="med" len="med"/>
            </a:ln>
          </p:spPr>
          <p:txBody>
            <a:bodyPr wrap="none" anchor="ctr"/>
            <a:lstStyle/>
            <a:p>
              <a:endParaRPr lang="zh-CN" altLang="en-US"/>
            </a:p>
          </p:txBody>
        </p:sp>
        <p:sp>
          <p:nvSpPr>
            <p:cNvPr id="21535" name="Text Box 23"/>
            <p:cNvSpPr txBox="1">
              <a:spLocks noChangeArrowheads="1"/>
            </p:cNvSpPr>
            <p:nvPr/>
          </p:nvSpPr>
          <p:spPr bwMode="auto">
            <a:xfrm>
              <a:off x="2736" y="1152"/>
              <a:ext cx="672" cy="365"/>
            </a:xfrm>
            <a:prstGeom prst="rect">
              <a:avLst/>
            </a:prstGeom>
            <a:noFill/>
            <a:ln w="9525">
              <a:noFill/>
              <a:miter lim="800000"/>
            </a:ln>
          </p:spPr>
          <p:txBody>
            <a:bodyPr>
              <a:spAutoFit/>
            </a:bodyPr>
            <a:lstStyle/>
            <a:p>
              <a:r>
                <a:rPr lang="zh-CN" altLang="en-US" sz="3200" b="1">
                  <a:ea typeface="黑体" panose="02010609060101010101" charset="-122"/>
                </a:rPr>
                <a:t>左移</a:t>
              </a:r>
              <a:endParaRPr lang="zh-CN" altLang="en-US" sz="3200" b="1">
                <a:ea typeface="黑体" panose="02010609060101010101" charset="-122"/>
              </a:endParaRPr>
            </a:p>
          </p:txBody>
        </p:sp>
      </p:grpSp>
      <p:grpSp>
        <p:nvGrpSpPr>
          <p:cNvPr id="6" name="Group 24"/>
          <p:cNvGrpSpPr/>
          <p:nvPr/>
        </p:nvGrpSpPr>
        <p:grpSpPr bwMode="auto">
          <a:xfrm>
            <a:off x="4343400" y="2362200"/>
            <a:ext cx="1066800" cy="579438"/>
            <a:chOff x="2736" y="1488"/>
            <a:chExt cx="672" cy="365"/>
          </a:xfrm>
        </p:grpSpPr>
        <p:sp>
          <p:nvSpPr>
            <p:cNvPr id="21532" name="Line 25"/>
            <p:cNvSpPr>
              <a:spLocks noChangeShapeType="1"/>
            </p:cNvSpPr>
            <p:nvPr/>
          </p:nvSpPr>
          <p:spPr bwMode="auto">
            <a:xfrm>
              <a:off x="2736" y="1824"/>
              <a:ext cx="624" cy="0"/>
            </a:xfrm>
            <a:prstGeom prst="line">
              <a:avLst/>
            </a:prstGeom>
            <a:noFill/>
            <a:ln w="38100">
              <a:solidFill>
                <a:schemeClr val="folHlink"/>
              </a:solidFill>
              <a:round/>
              <a:tailEnd type="triangle" w="med" len="med"/>
            </a:ln>
          </p:spPr>
          <p:txBody>
            <a:bodyPr wrap="none" anchor="ctr"/>
            <a:lstStyle/>
            <a:p>
              <a:endParaRPr lang="zh-CN" altLang="en-US"/>
            </a:p>
          </p:txBody>
        </p:sp>
        <p:sp>
          <p:nvSpPr>
            <p:cNvPr id="21533" name="Text Box 26"/>
            <p:cNvSpPr txBox="1">
              <a:spLocks noChangeArrowheads="1"/>
            </p:cNvSpPr>
            <p:nvPr/>
          </p:nvSpPr>
          <p:spPr bwMode="auto">
            <a:xfrm>
              <a:off x="2736" y="1488"/>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grpSp>
      <p:grpSp>
        <p:nvGrpSpPr>
          <p:cNvPr id="7" name="Group 27"/>
          <p:cNvGrpSpPr/>
          <p:nvPr/>
        </p:nvGrpSpPr>
        <p:grpSpPr bwMode="auto">
          <a:xfrm>
            <a:off x="4343400" y="2895600"/>
            <a:ext cx="1066800" cy="579438"/>
            <a:chOff x="2736" y="1824"/>
            <a:chExt cx="672" cy="365"/>
          </a:xfrm>
        </p:grpSpPr>
        <p:sp>
          <p:nvSpPr>
            <p:cNvPr id="21530" name="Line 28"/>
            <p:cNvSpPr>
              <a:spLocks noChangeShapeType="1"/>
            </p:cNvSpPr>
            <p:nvPr/>
          </p:nvSpPr>
          <p:spPr bwMode="auto">
            <a:xfrm>
              <a:off x="2736" y="2160"/>
              <a:ext cx="624" cy="0"/>
            </a:xfrm>
            <a:prstGeom prst="line">
              <a:avLst/>
            </a:prstGeom>
            <a:noFill/>
            <a:ln w="38100">
              <a:solidFill>
                <a:schemeClr val="folHlink"/>
              </a:solidFill>
              <a:round/>
              <a:tailEnd type="triangle" w="med" len="med"/>
            </a:ln>
          </p:spPr>
          <p:txBody>
            <a:bodyPr wrap="none" anchor="ctr"/>
            <a:lstStyle/>
            <a:p>
              <a:endParaRPr lang="zh-CN" altLang="en-US"/>
            </a:p>
          </p:txBody>
        </p:sp>
        <p:sp>
          <p:nvSpPr>
            <p:cNvPr id="21531" name="Text Box 29"/>
            <p:cNvSpPr txBox="1">
              <a:spLocks noChangeArrowheads="1"/>
            </p:cNvSpPr>
            <p:nvPr/>
          </p:nvSpPr>
          <p:spPr bwMode="auto">
            <a:xfrm>
              <a:off x="2736" y="1824"/>
              <a:ext cx="672" cy="365"/>
            </a:xfrm>
            <a:prstGeom prst="rect">
              <a:avLst/>
            </a:prstGeom>
            <a:noFill/>
            <a:ln w="9525">
              <a:noFill/>
              <a:miter lim="800000"/>
            </a:ln>
          </p:spPr>
          <p:txBody>
            <a:bodyPr>
              <a:spAutoFit/>
            </a:bodyPr>
            <a:lstStyle/>
            <a:p>
              <a:r>
                <a:rPr lang="zh-CN" altLang="en-US" sz="3200" b="1">
                  <a:ea typeface="黑体" panose="02010609060101010101" charset="-122"/>
                </a:rPr>
                <a:t>右移</a:t>
              </a:r>
              <a:endParaRPr lang="zh-CN" altLang="en-US" sz="3200" b="1">
                <a:ea typeface="黑体" panose="02010609060101010101" charset="-122"/>
              </a:endParaRPr>
            </a:p>
          </p:txBody>
        </p:sp>
      </p:grpSp>
      <p:sp>
        <p:nvSpPr>
          <p:cNvPr id="671774" name="Text Box 30"/>
          <p:cNvSpPr txBox="1">
            <a:spLocks noChangeArrowheads="1"/>
          </p:cNvSpPr>
          <p:nvPr/>
        </p:nvSpPr>
        <p:spPr bwMode="auto">
          <a:xfrm>
            <a:off x="5334000" y="2514600"/>
            <a:ext cx="2343150" cy="579438"/>
          </a:xfrm>
          <a:prstGeom prst="rect">
            <a:avLst/>
          </a:prstGeom>
          <a:noFill/>
          <a:ln w="9525">
            <a:noFill/>
            <a:miter lim="800000"/>
          </a:ln>
        </p:spPr>
        <p:txBody>
          <a:bodyPr>
            <a:spAutoFit/>
          </a:bodyPr>
          <a:lstStyle/>
          <a:p>
            <a:r>
              <a:rPr lang="en-US" altLang="zh-CN" sz="3200" b="1">
                <a:solidFill>
                  <a:schemeClr val="folHlink"/>
                </a:solidFill>
              </a:rPr>
              <a:t>11</a:t>
            </a:r>
            <a:r>
              <a:rPr lang="en-US" altLang="zh-CN" sz="3200" b="1"/>
              <a:t> 0110     </a:t>
            </a:r>
            <a:endParaRPr lang="en-US" altLang="zh-CN" sz="3200" b="1"/>
          </a:p>
        </p:txBody>
      </p:sp>
      <p:sp>
        <p:nvSpPr>
          <p:cNvPr id="671775" name="Text Box 31"/>
          <p:cNvSpPr txBox="1">
            <a:spLocks noChangeArrowheads="1"/>
          </p:cNvSpPr>
          <p:nvPr/>
        </p:nvSpPr>
        <p:spPr bwMode="auto">
          <a:xfrm>
            <a:off x="5334000" y="3048000"/>
            <a:ext cx="2478088" cy="579438"/>
          </a:xfrm>
          <a:prstGeom prst="rect">
            <a:avLst/>
          </a:prstGeom>
          <a:noFill/>
          <a:ln w="9525">
            <a:noFill/>
            <a:miter lim="800000"/>
          </a:ln>
        </p:spPr>
        <p:txBody>
          <a:bodyPr>
            <a:spAutoFit/>
          </a:bodyPr>
          <a:lstStyle/>
          <a:p>
            <a:r>
              <a:rPr lang="en-US" altLang="zh-CN" sz="3200" b="1">
                <a:solidFill>
                  <a:schemeClr val="folHlink"/>
                </a:solidFill>
              </a:rPr>
              <a:t>11 </a:t>
            </a:r>
            <a:r>
              <a:rPr lang="en-US" altLang="zh-CN" sz="3200" b="1"/>
              <a:t>1011     </a:t>
            </a:r>
            <a:endParaRPr lang="en-US" altLang="zh-CN" sz="3200" b="1"/>
          </a:p>
        </p:txBody>
      </p:sp>
      <p:sp>
        <p:nvSpPr>
          <p:cNvPr id="671776" name="Text Box 32"/>
          <p:cNvSpPr txBox="1">
            <a:spLocks noChangeArrowheads="1"/>
          </p:cNvSpPr>
          <p:nvPr/>
        </p:nvSpPr>
        <p:spPr bwMode="auto">
          <a:xfrm>
            <a:off x="457200" y="4419600"/>
            <a:ext cx="2667000" cy="641350"/>
          </a:xfrm>
          <a:prstGeom prst="rect">
            <a:avLst/>
          </a:prstGeom>
          <a:noFill/>
          <a:ln w="9525">
            <a:noFill/>
            <a:miter lim="800000"/>
          </a:ln>
        </p:spPr>
        <p:txBody>
          <a:bodyPr>
            <a:spAutoFit/>
          </a:bodyPr>
          <a:lstStyle/>
          <a:p>
            <a:r>
              <a:rPr lang="zh-CN" altLang="en-US" sz="3600" b="1">
                <a:solidFill>
                  <a:schemeClr val="folHlink"/>
                </a:solidFill>
                <a:ea typeface="黑体" panose="02010609060101010101" charset="-122"/>
              </a:rPr>
              <a:t>数符不变</a:t>
            </a:r>
            <a:endParaRPr lang="zh-CN" altLang="en-US" sz="3600" b="1">
              <a:solidFill>
                <a:schemeClr val="folHlink"/>
              </a:solidFill>
              <a:ea typeface="黑体" panose="02010609060101010101" charset="-122"/>
            </a:endParaRPr>
          </a:p>
        </p:txBody>
      </p:sp>
      <p:sp>
        <p:nvSpPr>
          <p:cNvPr id="671777" name="Text Box 33"/>
          <p:cNvSpPr txBox="1">
            <a:spLocks noChangeArrowheads="1"/>
          </p:cNvSpPr>
          <p:nvPr/>
        </p:nvSpPr>
        <p:spPr bwMode="auto">
          <a:xfrm>
            <a:off x="2286000" y="4419600"/>
            <a:ext cx="6477000" cy="1066800"/>
          </a:xfrm>
          <a:prstGeom prst="rect">
            <a:avLst/>
          </a:prstGeom>
          <a:noFill/>
          <a:ln w="9525">
            <a:noFill/>
            <a:miter lim="800000"/>
          </a:ln>
        </p:spPr>
        <p:txBody>
          <a:bodyPr>
            <a:spAutoFit/>
          </a:bodyPr>
          <a:lstStyle/>
          <a:p>
            <a:r>
              <a:rPr lang="zh-CN" altLang="en-US" sz="3200" b="1">
                <a:ea typeface="黑体" panose="02010609060101010101" charset="-122"/>
              </a:rPr>
              <a:t>（单：符号位不变；双：第一符号位不变）。</a:t>
            </a:r>
            <a:endParaRPr lang="zh-CN" altLang="en-US" sz="3200" b="1">
              <a:ea typeface="黑体" panose="02010609060101010101" charset="-122"/>
            </a:endParaRPr>
          </a:p>
        </p:txBody>
      </p:sp>
      <p:sp>
        <p:nvSpPr>
          <p:cNvPr id="671778" name="Text Box 34"/>
          <p:cNvSpPr txBox="1">
            <a:spLocks noChangeArrowheads="1"/>
          </p:cNvSpPr>
          <p:nvPr/>
        </p:nvSpPr>
        <p:spPr bwMode="auto">
          <a:xfrm>
            <a:off x="457200" y="5012690"/>
            <a:ext cx="3429000" cy="641350"/>
          </a:xfrm>
          <a:prstGeom prst="rect">
            <a:avLst/>
          </a:prstGeom>
          <a:noFill/>
          <a:ln w="9525">
            <a:noFill/>
            <a:miter lim="800000"/>
          </a:ln>
        </p:spPr>
        <p:txBody>
          <a:bodyPr>
            <a:spAutoFit/>
          </a:bodyPr>
          <a:lstStyle/>
          <a:p>
            <a:r>
              <a:rPr lang="zh-CN" altLang="en-US" sz="3600" b="1">
                <a:solidFill>
                  <a:schemeClr val="folHlink"/>
                </a:solidFill>
                <a:ea typeface="黑体" panose="02010609060101010101" charset="-122"/>
              </a:rPr>
              <a:t>左移空位补</a:t>
            </a:r>
            <a:r>
              <a:rPr lang="en-US" altLang="zh-CN" sz="3600" b="1">
                <a:solidFill>
                  <a:schemeClr val="folHlink"/>
                </a:solidFill>
                <a:ea typeface="黑体" panose="02010609060101010101" charset="-122"/>
              </a:rPr>
              <a:t>0</a:t>
            </a:r>
            <a:endParaRPr lang="en-US" altLang="zh-CN" sz="3600" b="1">
              <a:solidFill>
                <a:schemeClr val="folHlink"/>
              </a:solidFill>
              <a:ea typeface="黑体" panose="02010609060101010101" charset="-122"/>
            </a:endParaRPr>
          </a:p>
        </p:txBody>
      </p:sp>
      <p:sp>
        <p:nvSpPr>
          <p:cNvPr id="671779" name="Text Box 35"/>
          <p:cNvSpPr txBox="1">
            <a:spLocks noChangeArrowheads="1"/>
          </p:cNvSpPr>
          <p:nvPr/>
        </p:nvSpPr>
        <p:spPr bwMode="auto">
          <a:xfrm>
            <a:off x="2627630" y="5547678"/>
            <a:ext cx="6172200" cy="579437"/>
          </a:xfrm>
          <a:prstGeom prst="rect">
            <a:avLst/>
          </a:prstGeom>
          <a:noFill/>
          <a:ln w="9525">
            <a:noFill/>
            <a:miter lim="800000"/>
          </a:ln>
        </p:spPr>
        <p:txBody>
          <a:bodyPr>
            <a:spAutoFit/>
          </a:bodyPr>
          <a:lstStyle/>
          <a:p>
            <a:r>
              <a:rPr lang="zh-CN" altLang="en-US" sz="3200" b="1">
                <a:ea typeface="黑体" panose="02010609060101010101" charset="-122"/>
              </a:rPr>
              <a:t>（第二符号位移至尾数最高位）。</a:t>
            </a:r>
            <a:endParaRPr lang="zh-CN" altLang="en-US" sz="3200" b="1">
              <a:ea typeface="黑体" panose="02010609060101010101" charset="-122"/>
            </a:endParaRPr>
          </a:p>
        </p:txBody>
      </p:sp>
      <p:sp>
        <p:nvSpPr>
          <p:cNvPr id="671780" name="Text Box 36"/>
          <p:cNvSpPr txBox="1">
            <a:spLocks noChangeArrowheads="1"/>
          </p:cNvSpPr>
          <p:nvPr/>
        </p:nvSpPr>
        <p:spPr bwMode="auto">
          <a:xfrm>
            <a:off x="457200" y="5544820"/>
            <a:ext cx="2819400" cy="641350"/>
          </a:xfrm>
          <a:prstGeom prst="rect">
            <a:avLst/>
          </a:prstGeom>
          <a:noFill/>
          <a:ln w="9525">
            <a:noFill/>
            <a:miter lim="800000"/>
          </a:ln>
        </p:spPr>
        <p:txBody>
          <a:bodyPr>
            <a:spAutoFit/>
          </a:bodyPr>
          <a:lstStyle/>
          <a:p>
            <a:r>
              <a:rPr lang="zh-CN" altLang="en-US" sz="3600" b="1">
                <a:solidFill>
                  <a:schemeClr val="folHlink"/>
                </a:solidFill>
                <a:ea typeface="黑体" panose="02010609060101010101" charset="-122"/>
              </a:rPr>
              <a:t>右移空位补</a:t>
            </a:r>
            <a:r>
              <a:rPr lang="en-US" altLang="zh-CN" sz="3600" b="1">
                <a:solidFill>
                  <a:schemeClr val="folHlink"/>
                </a:solidFill>
                <a:ea typeface="黑体" panose="02010609060101010101" charset="-122"/>
              </a:rPr>
              <a:t>1</a:t>
            </a:r>
            <a:endParaRPr lang="en-US" altLang="zh-CN" sz="3600" b="1">
              <a:solidFill>
                <a:schemeClr val="folHlink"/>
              </a:solidFill>
              <a:ea typeface="黑体" panose="02010609060101010101" charset="-122"/>
            </a:endParaRPr>
          </a:p>
        </p:txBody>
      </p:sp>
    </p:spTree>
  </p:cSld>
  <p:clrMapOvr>
    <a:masterClrMapping/>
  </p:clrMapOvr>
  <p:transition spd="slow">
    <p:cover dir="ld"/>
  </p:transition>
  <p:timing>
    <p:tnLst>
      <p:par>
        <p:cTn id="1" dur="indefinite" restart="never" nodeType="tmRoot"/>
      </p:par>
    </p:tnLst>
    <p:bldLst>
      <p:bldP spid="671746" grpId="0" autoUpdateAnimBg="0" build="p"/>
      <p:bldP spid="671747" grpId="0" autoUpdateAnimBg="0"/>
      <p:bldP spid="671748" grpId="0" autoUpdateAnimBg="0"/>
      <p:bldP spid="671749" grpId="0" autoUpdateAnimBg="0" build="p"/>
      <p:bldP spid="671750" grpId="0" autoUpdateAnimBg="0"/>
      <p:bldP spid="671751" grpId="0" autoUpdateAnimBg="0"/>
      <p:bldP spid="671752" grpId="0" autoUpdateAnimBg="0"/>
      <p:bldP spid="671753" grpId="0" autoUpdateAnimBg="0" build="p"/>
      <p:bldP spid="671763" grpId="0" autoUpdateAnimBg="0"/>
      <p:bldP spid="671764" grpId="0" autoUpdateAnimBg="0"/>
      <p:bldP spid="671774" grpId="0" autoUpdateAnimBg="0"/>
      <p:bldP spid="671775" grpId="0" autoUpdateAnimBg="0"/>
      <p:bldP spid="671776" grpId="0" autoUpdateAnimBg="0"/>
      <p:bldP spid="671777" grpId="0" autoUpdateAnimBg="0" build="p"/>
      <p:bldP spid="671778" grpId="0" autoUpdateAnimBg="0"/>
      <p:bldP spid="671779" grpId="0" autoUpdateAnimBg="0" build="p"/>
      <p:bldP spid="671780"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smtClean="0"/>
              <a:t>例题：</a:t>
            </a:r>
            <a:endParaRPr lang="zh-CN" altLang="en-US" dirty="0" smtClean="0"/>
          </a:p>
        </p:txBody>
      </p:sp>
      <p:sp>
        <p:nvSpPr>
          <p:cNvPr id="3" name="内容占位符 2"/>
          <p:cNvSpPr>
            <a:spLocks noGrp="1"/>
          </p:cNvSpPr>
          <p:nvPr>
            <p:ph idx="1"/>
          </p:nvPr>
        </p:nvSpPr>
        <p:spPr/>
        <p:txBody>
          <a:bodyPr/>
          <a:lstStyle/>
          <a:p>
            <a:r>
              <a:rPr lang="zh-CN" altLang="en-US" dirty="0" smtClean="0"/>
              <a:t>已知</a:t>
            </a:r>
            <a:r>
              <a:rPr lang="en-US" altLang="zh-CN" dirty="0" smtClean="0"/>
              <a:t>x=0.1011,y=-0.0101</a:t>
            </a:r>
            <a:endParaRPr lang="en-US" altLang="zh-CN" dirty="0" smtClean="0"/>
          </a:p>
          <a:p>
            <a:pPr>
              <a:buFont typeface="Wingdings" panose="05000000000000000000" pitchFamily="2" charset="2"/>
              <a:buNone/>
            </a:pPr>
            <a:r>
              <a:rPr lang="en-US" altLang="zh-CN" dirty="0" smtClean="0"/>
              <a:t>       </a:t>
            </a:r>
            <a:r>
              <a:rPr lang="zh-CN" altLang="en-US" dirty="0" smtClean="0"/>
              <a:t>求</a:t>
            </a:r>
            <a:r>
              <a:rPr lang="en-US" altLang="zh-CN" dirty="0" smtClean="0"/>
              <a:t>1/2x</a:t>
            </a:r>
            <a:r>
              <a:rPr lang="zh-CN" altLang="en-US" baseline="-25000" dirty="0" smtClean="0"/>
              <a:t>补</a:t>
            </a:r>
            <a:r>
              <a:rPr lang="zh-CN" altLang="en-US" dirty="0" smtClean="0"/>
              <a:t>，</a:t>
            </a:r>
            <a:r>
              <a:rPr lang="en-US" altLang="zh-CN" dirty="0" smtClean="0"/>
              <a:t> 1/4x</a:t>
            </a:r>
            <a:r>
              <a:rPr lang="zh-CN" altLang="en-US" baseline="-25000" dirty="0" smtClean="0"/>
              <a:t>补</a:t>
            </a:r>
            <a:r>
              <a:rPr lang="zh-CN" altLang="en-US" dirty="0" smtClean="0"/>
              <a:t>，</a:t>
            </a:r>
            <a:r>
              <a:rPr lang="en-US" altLang="zh-CN" dirty="0" smtClean="0"/>
              <a:t> -x</a:t>
            </a:r>
            <a:r>
              <a:rPr lang="zh-CN" altLang="en-US" baseline="-25000" dirty="0" smtClean="0"/>
              <a:t>补</a:t>
            </a:r>
            <a:r>
              <a:rPr lang="zh-CN" altLang="en-US" dirty="0" smtClean="0"/>
              <a:t>，</a:t>
            </a:r>
            <a:endParaRPr lang="en-US" altLang="zh-CN" dirty="0" smtClean="0"/>
          </a:p>
          <a:p>
            <a:pPr>
              <a:buFont typeface="Wingdings" panose="05000000000000000000" pitchFamily="2" charset="2"/>
              <a:buNone/>
            </a:pPr>
            <a:r>
              <a:rPr lang="en-US" altLang="zh-CN" dirty="0" smtClean="0"/>
              <a:t>          1/2y</a:t>
            </a:r>
            <a:r>
              <a:rPr lang="zh-CN" altLang="en-US" baseline="-25000" dirty="0" smtClean="0"/>
              <a:t>补</a:t>
            </a:r>
            <a:r>
              <a:rPr lang="zh-CN" altLang="en-US" dirty="0" smtClean="0"/>
              <a:t>，</a:t>
            </a:r>
            <a:r>
              <a:rPr lang="en-US" altLang="zh-CN" dirty="0" smtClean="0"/>
              <a:t> 1/4y</a:t>
            </a:r>
            <a:r>
              <a:rPr lang="zh-CN" altLang="en-US" baseline="-25000" dirty="0" smtClean="0"/>
              <a:t>补</a:t>
            </a:r>
            <a:r>
              <a:rPr lang="zh-CN" altLang="en-US" dirty="0" smtClean="0"/>
              <a:t>，</a:t>
            </a:r>
            <a:r>
              <a:rPr lang="en-US" altLang="zh-CN" dirty="0" smtClean="0"/>
              <a:t> -y</a:t>
            </a:r>
            <a:r>
              <a:rPr lang="zh-CN" altLang="en-US" baseline="-25000" dirty="0" smtClean="0"/>
              <a:t>补</a:t>
            </a:r>
            <a:endParaRPr lang="en-US" altLang="zh-CN" dirty="0" smtClean="0"/>
          </a:p>
          <a:p>
            <a:pPr>
              <a:buFont typeface="Wingdings" panose="05000000000000000000" pitchFamily="2" charset="2"/>
              <a:buNone/>
            </a:pPr>
            <a:r>
              <a:rPr lang="zh-CN" altLang="en-US" sz="2400" dirty="0" smtClean="0"/>
              <a:t>解： </a:t>
            </a:r>
            <a:r>
              <a:rPr lang="en-US" altLang="zh-CN" sz="2400" dirty="0" smtClean="0"/>
              <a:t>[x]</a:t>
            </a:r>
            <a:r>
              <a:rPr lang="zh-CN" altLang="en-US" sz="2400" baseline="-25000" dirty="0" smtClean="0"/>
              <a:t>补</a:t>
            </a:r>
            <a:r>
              <a:rPr lang="en-US" altLang="zh-CN" sz="2400" dirty="0" smtClean="0"/>
              <a:t>=0.1011, [y]</a:t>
            </a:r>
            <a:r>
              <a:rPr lang="zh-CN" altLang="en-US" sz="2400" baseline="-25000" dirty="0" smtClean="0"/>
              <a:t>补</a:t>
            </a:r>
            <a:r>
              <a:rPr lang="en-US" altLang="zh-CN" sz="2400" dirty="0" smtClean="0"/>
              <a:t>=1.1011</a:t>
            </a:r>
            <a:endParaRPr lang="en-US" altLang="zh-CN" sz="2400" dirty="0" smtClean="0"/>
          </a:p>
          <a:p>
            <a:pPr>
              <a:buFont typeface="Wingdings" panose="05000000000000000000" pitchFamily="2" charset="2"/>
              <a:buNone/>
            </a:pPr>
            <a:r>
              <a:rPr lang="en-US" altLang="zh-CN" sz="2400" dirty="0" smtClean="0"/>
              <a:t>       [1/2X]</a:t>
            </a:r>
            <a:r>
              <a:rPr lang="zh-CN" altLang="en-US" sz="2400" baseline="-25000" dirty="0" smtClean="0"/>
              <a:t>补</a:t>
            </a:r>
            <a:r>
              <a:rPr lang="en-US" altLang="zh-CN" sz="2400" dirty="0" smtClean="0"/>
              <a:t>=0.0101</a:t>
            </a:r>
            <a:r>
              <a:rPr lang="en-US" altLang="zh-CN" sz="2400" dirty="0" smtClean="0">
                <a:solidFill>
                  <a:srgbClr val="FF0000"/>
                </a:solidFill>
              </a:rPr>
              <a:t>1 </a:t>
            </a:r>
            <a:r>
              <a:rPr lang="en-US" altLang="zh-CN" sz="2400" dirty="0" smtClean="0"/>
              <a:t>[1/2y]</a:t>
            </a:r>
            <a:r>
              <a:rPr lang="zh-CN" altLang="en-US" sz="2400" baseline="-25000" dirty="0" smtClean="0"/>
              <a:t>补</a:t>
            </a:r>
            <a:r>
              <a:rPr lang="en-US" altLang="zh-CN" sz="2400" dirty="0" smtClean="0"/>
              <a:t>=1.1101</a:t>
            </a:r>
            <a:r>
              <a:rPr lang="en-US" altLang="zh-CN" sz="2400" dirty="0" smtClean="0">
                <a:solidFill>
                  <a:srgbClr val="FF0000"/>
                </a:solidFill>
              </a:rPr>
              <a:t>1</a:t>
            </a:r>
            <a:endParaRPr lang="en-US" altLang="zh-CN" sz="2400" dirty="0" smtClean="0">
              <a:solidFill>
                <a:srgbClr val="FF0000"/>
              </a:solidFill>
            </a:endParaRPr>
          </a:p>
          <a:p>
            <a:pPr>
              <a:buFont typeface="Wingdings" panose="05000000000000000000" pitchFamily="2" charset="2"/>
              <a:buNone/>
            </a:pPr>
            <a:r>
              <a:rPr lang="en-US" altLang="zh-CN" sz="2400" dirty="0" smtClean="0">
                <a:solidFill>
                  <a:srgbClr val="FF0000"/>
                </a:solidFill>
              </a:rPr>
              <a:t>     </a:t>
            </a:r>
            <a:r>
              <a:rPr lang="en-US" altLang="zh-CN" sz="2400" dirty="0" smtClean="0"/>
              <a:t>  [1/4X]</a:t>
            </a:r>
            <a:r>
              <a:rPr lang="zh-CN" altLang="en-US" sz="2400" baseline="-25000" dirty="0" smtClean="0"/>
              <a:t>补</a:t>
            </a:r>
            <a:r>
              <a:rPr lang="en-US" altLang="zh-CN" sz="2400" dirty="0" smtClean="0"/>
              <a:t>=0.0010</a:t>
            </a:r>
            <a:r>
              <a:rPr lang="en-US" altLang="zh-CN" sz="2400" dirty="0" smtClean="0">
                <a:solidFill>
                  <a:srgbClr val="FF0000"/>
                </a:solidFill>
              </a:rPr>
              <a:t>11 </a:t>
            </a:r>
            <a:r>
              <a:rPr lang="en-US" altLang="zh-CN" sz="2400" dirty="0" smtClean="0"/>
              <a:t>[1/4y]</a:t>
            </a:r>
            <a:r>
              <a:rPr lang="zh-CN" altLang="en-US" sz="2400" baseline="-25000" dirty="0" smtClean="0"/>
              <a:t>补</a:t>
            </a:r>
            <a:r>
              <a:rPr lang="en-US" altLang="zh-CN" sz="2400" dirty="0" smtClean="0"/>
              <a:t>=1.1110</a:t>
            </a:r>
            <a:r>
              <a:rPr lang="en-US" altLang="zh-CN" sz="2400" dirty="0" smtClean="0">
                <a:solidFill>
                  <a:srgbClr val="FF0000"/>
                </a:solidFill>
              </a:rPr>
              <a:t>11</a:t>
            </a:r>
            <a:endParaRPr lang="en-US" altLang="zh-CN" sz="2400" dirty="0" smtClean="0">
              <a:solidFill>
                <a:srgbClr val="FF0000"/>
              </a:solidFill>
            </a:endParaRPr>
          </a:p>
          <a:p>
            <a:pPr>
              <a:buFont typeface="Wingdings" panose="05000000000000000000" pitchFamily="2" charset="2"/>
              <a:buNone/>
            </a:pPr>
            <a:r>
              <a:rPr lang="en-US" altLang="zh-CN" sz="2400" dirty="0" smtClean="0"/>
              <a:t>       [-X]</a:t>
            </a:r>
            <a:r>
              <a:rPr lang="zh-CN" altLang="en-US" sz="2400" baseline="-25000" dirty="0" smtClean="0"/>
              <a:t>补</a:t>
            </a:r>
            <a:r>
              <a:rPr lang="en-US" altLang="zh-CN" sz="2400" dirty="0" smtClean="0"/>
              <a:t>=1.0101        [-y]</a:t>
            </a:r>
            <a:r>
              <a:rPr lang="zh-CN" altLang="en-US" sz="2400" baseline="-25000" dirty="0" smtClean="0"/>
              <a:t>补</a:t>
            </a:r>
            <a:r>
              <a:rPr lang="en-US" altLang="zh-CN" sz="2400" dirty="0" smtClean="0"/>
              <a:t>=0.0101</a:t>
            </a:r>
            <a:endParaRPr lang="zh-CN" altLang="en-US" sz="2400" dirty="0" smtClean="0">
              <a:solidFill>
                <a:srgbClr val="FF0000"/>
              </a:solidFill>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4213" y="333375"/>
            <a:ext cx="7632700" cy="1143000"/>
          </a:xfrm>
        </p:spPr>
        <p:txBody>
          <a:bodyPr/>
          <a:lstStyle/>
          <a:p>
            <a:pPr eaLnBrk="1" hangingPunct="1"/>
            <a:r>
              <a:rPr lang="en-US" altLang="zh-CN" sz="3400" dirty="0" smtClean="0">
                <a:solidFill>
                  <a:srgbClr val="FF3300"/>
                </a:solidFill>
                <a:latin typeface="华文楷体" panose="02010600040101010101" pitchFamily="2" charset="-122"/>
                <a:ea typeface="华文楷体" panose="02010600040101010101" pitchFamily="2" charset="-122"/>
              </a:rPr>
              <a:t>8</a:t>
            </a:r>
            <a:r>
              <a:rPr lang="en-US" altLang="zh-CN" sz="3400" b="1" dirty="0" smtClean="0">
                <a:solidFill>
                  <a:srgbClr val="FF3300"/>
                </a:solidFill>
                <a:latin typeface="华文楷体" panose="02010600040101010101" pitchFamily="2" charset="-122"/>
                <a:ea typeface="华文楷体" panose="02010600040101010101" pitchFamily="2" charset="-122"/>
              </a:rPr>
              <a:t> </a:t>
            </a:r>
            <a:r>
              <a:rPr lang="zh-CN" altLang="en-US" sz="3400" b="1" dirty="0" smtClean="0">
                <a:solidFill>
                  <a:srgbClr val="FF3300"/>
                </a:solidFill>
                <a:latin typeface="华文楷体" panose="02010600040101010101" pitchFamily="2" charset="-122"/>
                <a:ea typeface="华文楷体" panose="02010600040101010101" pitchFamily="2" charset="-122"/>
              </a:rPr>
              <a:t>非数值数据编码</a:t>
            </a:r>
            <a:br>
              <a:rPr lang="en-US" altLang="zh-CN" sz="3400" b="1" dirty="0" smtClean="0">
                <a:solidFill>
                  <a:srgbClr val="FF3300"/>
                </a:solidFill>
                <a:latin typeface="华文楷体" panose="02010600040101010101" pitchFamily="2" charset="-122"/>
                <a:ea typeface="华文楷体" panose="02010600040101010101" pitchFamily="2" charset="-122"/>
              </a:rPr>
            </a:br>
            <a:r>
              <a:rPr lang="en-US" altLang="zh-CN" sz="3400" dirty="0" smtClean="0">
                <a:solidFill>
                  <a:srgbClr val="FF3300"/>
                </a:solidFill>
                <a:latin typeface="华文楷体" panose="02010600040101010101" pitchFamily="2" charset="-122"/>
                <a:ea typeface="华文楷体" panose="02010600040101010101" pitchFamily="2" charset="-122"/>
              </a:rPr>
              <a:t>   </a:t>
            </a:r>
            <a:r>
              <a:rPr lang="en-US" altLang="zh-CN" sz="3000" b="1" dirty="0" smtClean="0">
                <a:solidFill>
                  <a:srgbClr val="FF3300"/>
                </a:solidFill>
                <a:latin typeface="华文楷体" panose="02010600040101010101" pitchFamily="2" charset="-122"/>
                <a:ea typeface="华文楷体" panose="02010600040101010101" pitchFamily="2" charset="-122"/>
              </a:rPr>
              <a:t>ASCII</a:t>
            </a:r>
            <a:r>
              <a:rPr lang="zh-CN" altLang="en-US" sz="3000" b="1" dirty="0" smtClean="0">
                <a:solidFill>
                  <a:srgbClr val="FF3300"/>
                </a:solidFill>
                <a:latin typeface="华文楷体" panose="02010600040101010101" pitchFamily="2" charset="-122"/>
                <a:ea typeface="华文楷体" panose="02010600040101010101" pitchFamily="2" charset="-122"/>
              </a:rPr>
              <a:t>字符编码</a:t>
            </a:r>
            <a:r>
              <a:rPr lang="zh-CN" altLang="en-US" sz="3400" dirty="0" smtClean="0"/>
              <a:t> </a:t>
            </a:r>
            <a:endParaRPr lang="zh-CN" altLang="en-US" sz="3400" dirty="0" smtClean="0"/>
          </a:p>
        </p:txBody>
      </p:sp>
      <p:sp>
        <p:nvSpPr>
          <p:cNvPr id="38915" name="Rectangle 3"/>
          <p:cNvSpPr>
            <a:spLocks noGrp="1" noChangeArrowheads="1"/>
          </p:cNvSpPr>
          <p:nvPr>
            <p:ph type="body" idx="1"/>
          </p:nvPr>
        </p:nvSpPr>
        <p:spPr>
          <a:xfrm>
            <a:off x="323528" y="1628800"/>
            <a:ext cx="8280400" cy="4968875"/>
          </a:xfrm>
        </p:spPr>
        <p:txBody>
          <a:bodyPr/>
          <a:lstStyle/>
          <a:p>
            <a:pPr marL="990600" lvl="1" indent="-519430" eaLnBrk="1" hangingPunct="1"/>
            <a:r>
              <a:rPr lang="zh-CN" altLang="en-US" sz="3500" b="1" dirty="0" smtClean="0"/>
              <a:t>符号数据：字符信息用数据表示，如</a:t>
            </a:r>
            <a:r>
              <a:rPr lang="en-US" altLang="zh-CN" sz="3500" b="1" dirty="0" smtClean="0"/>
              <a:t>ASCII</a:t>
            </a:r>
            <a:r>
              <a:rPr lang="zh-CN" altLang="en-US" sz="3500" b="1" dirty="0" smtClean="0"/>
              <a:t>等； </a:t>
            </a:r>
            <a:endParaRPr lang="zh-CN" altLang="en-US" sz="3500" b="1" dirty="0" smtClean="0"/>
          </a:p>
          <a:p>
            <a:pPr marL="990600" lvl="1" indent="-519430" eaLnBrk="1" hangingPunct="1"/>
            <a:r>
              <a:rPr lang="zh-CN" altLang="en-US" sz="3500" b="1" dirty="0" smtClean="0"/>
              <a:t>字符表示方法</a:t>
            </a:r>
            <a:r>
              <a:rPr lang="en-US" altLang="zh-CN" sz="3500" b="1" dirty="0" smtClean="0"/>
              <a:t>ASCII:</a:t>
            </a:r>
            <a:r>
              <a:rPr lang="zh-CN" altLang="en-US" sz="3500" b="1" dirty="0" smtClean="0"/>
              <a:t>用一个字节来表示</a:t>
            </a:r>
            <a:r>
              <a:rPr lang="en-US" altLang="zh-CN" sz="3500" b="1" dirty="0" smtClean="0"/>
              <a:t>,</a:t>
            </a:r>
            <a:r>
              <a:rPr lang="zh-CN" altLang="en-US" sz="3500" b="1" dirty="0" smtClean="0"/>
              <a:t>低</a:t>
            </a:r>
            <a:r>
              <a:rPr lang="en-US" altLang="zh-CN" sz="3500" b="1" dirty="0" smtClean="0"/>
              <a:t>7</a:t>
            </a:r>
            <a:r>
              <a:rPr lang="zh-CN" altLang="en-US" sz="3500" b="1" dirty="0" smtClean="0"/>
              <a:t>位用来编码</a:t>
            </a:r>
            <a:r>
              <a:rPr lang="en-US" altLang="zh-CN" sz="3500" b="1" dirty="0" smtClean="0"/>
              <a:t>(128),</a:t>
            </a:r>
            <a:r>
              <a:rPr lang="zh-CN" altLang="en-US" sz="3500" b="1" dirty="0" smtClean="0"/>
              <a:t>最高位为校验位</a:t>
            </a:r>
            <a:endParaRPr lang="en-US" altLang="zh-CN" sz="3500" b="1" dirty="0" smtClean="0"/>
          </a:p>
          <a:p>
            <a:pPr marL="471170" lvl="1" indent="0" eaLnBrk="1" hangingPunct="1">
              <a:buNone/>
            </a:pPr>
            <a:endParaRPr lang="zh-CN" altLang="en-US" sz="3500" b="1"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9750" y="333375"/>
            <a:ext cx="8001000" cy="1216025"/>
          </a:xfrm>
        </p:spPr>
        <p:txBody>
          <a:bodyPr/>
          <a:lstStyle/>
          <a:p>
            <a:pPr eaLnBrk="1" hangingPunct="1"/>
            <a:r>
              <a:rPr lang="zh-CN" altLang="en-US" smtClean="0"/>
              <a:t>中文编码</a:t>
            </a:r>
            <a:r>
              <a:rPr lang="en-US" altLang="zh-CN" smtClean="0"/>
              <a:t>-</a:t>
            </a:r>
            <a:r>
              <a:rPr lang="zh-CN" altLang="en-US" smtClean="0"/>
              <a:t>汉字的存放</a:t>
            </a:r>
            <a:endParaRPr lang="zh-CN" altLang="en-US" smtClean="0"/>
          </a:p>
        </p:txBody>
      </p:sp>
      <p:pic>
        <p:nvPicPr>
          <p:cNvPr id="39939" name="Picture 3"/>
          <p:cNvPicPr>
            <a:picLocks noChangeAspect="1" noChangeArrowheads="1"/>
          </p:cNvPicPr>
          <p:nvPr/>
        </p:nvPicPr>
        <p:blipFill>
          <a:blip r:embed="rId1" cstate="print"/>
          <a:srcRect/>
          <a:stretch>
            <a:fillRect/>
          </a:stretch>
        </p:blipFill>
        <p:spPr bwMode="auto">
          <a:xfrm>
            <a:off x="1258888" y="1844675"/>
            <a:ext cx="5688012" cy="3114675"/>
          </a:xfrm>
          <a:prstGeom prst="rect">
            <a:avLst/>
          </a:prstGeom>
          <a:noFill/>
          <a:ln w="9525">
            <a:noFill/>
            <a:miter lim="800000"/>
            <a:headEnd/>
            <a:tailEnd/>
          </a:ln>
        </p:spPr>
      </p:pic>
      <p:sp>
        <p:nvSpPr>
          <p:cNvPr id="39940" name="Rectangle 4"/>
          <p:cNvSpPr>
            <a:spLocks noChangeArrowheads="1"/>
          </p:cNvSpPr>
          <p:nvPr/>
        </p:nvSpPr>
        <p:spPr bwMode="auto">
          <a:xfrm>
            <a:off x="1331913" y="5300663"/>
            <a:ext cx="6192837" cy="822325"/>
          </a:xfrm>
          <a:prstGeom prst="rect">
            <a:avLst/>
          </a:prstGeom>
          <a:noFill/>
          <a:ln w="9525">
            <a:noFill/>
            <a:miter lim="800000"/>
          </a:ln>
        </p:spPr>
        <p:txBody>
          <a:bodyPr>
            <a:spAutoFit/>
          </a:bodyPr>
          <a:lstStyle/>
          <a:p>
            <a:pPr algn="l"/>
            <a:r>
              <a:rPr lang="zh-CN" altLang="en-US" sz="2400">
                <a:solidFill>
                  <a:schemeClr val="tx2"/>
                </a:solidFill>
              </a:rPr>
              <a:t>输入码</a:t>
            </a:r>
            <a:r>
              <a:rPr lang="en-US" altLang="zh-CN" sz="2400">
                <a:solidFill>
                  <a:schemeClr val="tx2"/>
                </a:solidFill>
              </a:rPr>
              <a:t>-》</a:t>
            </a:r>
            <a:r>
              <a:rPr lang="zh-CN" altLang="en-US" sz="2400">
                <a:solidFill>
                  <a:schemeClr val="tx2"/>
                </a:solidFill>
              </a:rPr>
              <a:t>汉字内码</a:t>
            </a:r>
            <a:r>
              <a:rPr lang="en-US" altLang="zh-CN">
                <a:solidFill>
                  <a:schemeClr val="tx2"/>
                </a:solidFill>
              </a:rPr>
              <a:t>(</a:t>
            </a:r>
            <a:r>
              <a:rPr lang="zh-CN" altLang="en-US">
                <a:solidFill>
                  <a:schemeClr val="tx2"/>
                </a:solidFill>
              </a:rPr>
              <a:t>地址</a:t>
            </a:r>
            <a:r>
              <a:rPr lang="en-US" altLang="zh-CN">
                <a:solidFill>
                  <a:schemeClr val="tx2"/>
                </a:solidFill>
              </a:rPr>
              <a:t>)</a:t>
            </a:r>
            <a:r>
              <a:rPr lang="en-US" altLang="zh-CN" sz="2400">
                <a:solidFill>
                  <a:schemeClr val="tx2"/>
                </a:solidFill>
              </a:rPr>
              <a:t>-》</a:t>
            </a:r>
            <a:r>
              <a:rPr lang="zh-CN" altLang="en-US" sz="2400">
                <a:solidFill>
                  <a:schemeClr val="tx2"/>
                </a:solidFill>
              </a:rPr>
              <a:t>汉字库</a:t>
            </a:r>
            <a:r>
              <a:rPr lang="en-US" altLang="zh-CN" sz="2400">
                <a:solidFill>
                  <a:schemeClr val="tx2"/>
                </a:solidFill>
              </a:rPr>
              <a:t>-》</a:t>
            </a:r>
            <a:r>
              <a:rPr lang="zh-CN" altLang="en-US" sz="2400">
                <a:solidFill>
                  <a:schemeClr val="tx2"/>
                </a:solidFill>
              </a:rPr>
              <a:t>点阵图形</a:t>
            </a:r>
            <a:endParaRPr lang="zh-CN" altLang="en-US" sz="2400">
              <a:solidFill>
                <a:schemeClr val="tx2"/>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zh-CN" altLang="en-US" smtClean="0"/>
              <a:t>中文的编码表示</a:t>
            </a:r>
            <a:endParaRPr lang="zh-CN" altLang="en-US" smtClean="0"/>
          </a:p>
        </p:txBody>
      </p:sp>
      <p:sp>
        <p:nvSpPr>
          <p:cNvPr id="40963" name="Rectangle 3"/>
          <p:cNvSpPr>
            <a:spLocks noGrp="1" noChangeArrowheads="1"/>
          </p:cNvSpPr>
          <p:nvPr>
            <p:ph type="body" idx="1"/>
          </p:nvPr>
        </p:nvSpPr>
        <p:spPr>
          <a:xfrm>
            <a:off x="611188" y="1773238"/>
            <a:ext cx="8001000" cy="4267200"/>
          </a:xfrm>
        </p:spPr>
        <p:txBody>
          <a:bodyPr/>
          <a:lstStyle/>
          <a:p>
            <a:pPr lvl="1" eaLnBrk="1" hangingPunct="1">
              <a:lnSpc>
                <a:spcPct val="90000"/>
              </a:lnSpc>
            </a:pPr>
            <a:r>
              <a:rPr lang="zh-CN" altLang="en-US" smtClean="0"/>
              <a:t>汉字的表示方法 （一级汉字</a:t>
            </a:r>
            <a:r>
              <a:rPr lang="en-US" altLang="zh-CN" smtClean="0"/>
              <a:t>3755</a:t>
            </a:r>
            <a:r>
              <a:rPr lang="zh-CN" altLang="en-US" smtClean="0"/>
              <a:t>个，二级汉字</a:t>
            </a:r>
            <a:r>
              <a:rPr lang="en-US" altLang="zh-CN" smtClean="0"/>
              <a:t>3008</a:t>
            </a:r>
            <a:r>
              <a:rPr lang="zh-CN" altLang="en-US" smtClean="0"/>
              <a:t>个） </a:t>
            </a:r>
            <a:endParaRPr lang="zh-CN" altLang="en-US" smtClean="0"/>
          </a:p>
          <a:p>
            <a:pPr lvl="2" eaLnBrk="1" hangingPunct="1">
              <a:lnSpc>
                <a:spcPct val="90000"/>
              </a:lnSpc>
            </a:pPr>
            <a:r>
              <a:rPr lang="zh-CN" altLang="en-US" smtClean="0"/>
              <a:t>输入码 </a:t>
            </a:r>
            <a:endParaRPr lang="zh-CN" altLang="en-US" smtClean="0"/>
          </a:p>
          <a:p>
            <a:pPr lvl="3" eaLnBrk="1" hangingPunct="1">
              <a:lnSpc>
                <a:spcPct val="90000"/>
              </a:lnSpc>
            </a:pPr>
            <a:r>
              <a:rPr lang="zh-CN" altLang="en-US" smtClean="0"/>
              <a:t>国标码 </a:t>
            </a:r>
            <a:endParaRPr lang="zh-CN" altLang="en-US" smtClean="0"/>
          </a:p>
          <a:p>
            <a:pPr lvl="3" eaLnBrk="1" hangingPunct="1">
              <a:lnSpc>
                <a:spcPct val="90000"/>
              </a:lnSpc>
            </a:pPr>
            <a:r>
              <a:rPr lang="zh-CN" altLang="en-US" smtClean="0"/>
              <a:t>一级（</a:t>
            </a:r>
            <a:r>
              <a:rPr lang="en-US" altLang="zh-CN" smtClean="0"/>
              <a:t>16~55</a:t>
            </a:r>
            <a:r>
              <a:rPr lang="zh-CN" altLang="en-US" smtClean="0"/>
              <a:t>）*</a:t>
            </a:r>
            <a:r>
              <a:rPr lang="en-US" altLang="zh-CN" smtClean="0"/>
              <a:t>94 </a:t>
            </a:r>
            <a:endParaRPr lang="en-US" altLang="zh-CN" smtClean="0"/>
          </a:p>
          <a:p>
            <a:pPr lvl="3" eaLnBrk="1" hangingPunct="1">
              <a:lnSpc>
                <a:spcPct val="90000"/>
              </a:lnSpc>
            </a:pPr>
            <a:r>
              <a:rPr lang="zh-CN" altLang="en-US" smtClean="0"/>
              <a:t>二级（</a:t>
            </a:r>
            <a:r>
              <a:rPr lang="en-US" altLang="zh-CN" smtClean="0"/>
              <a:t>56~87</a:t>
            </a:r>
            <a:r>
              <a:rPr lang="zh-CN" altLang="en-US" smtClean="0"/>
              <a:t>）*</a:t>
            </a:r>
            <a:r>
              <a:rPr lang="en-US" altLang="zh-CN" smtClean="0"/>
              <a:t>94 </a:t>
            </a:r>
            <a:endParaRPr lang="en-US" altLang="zh-CN" smtClean="0"/>
          </a:p>
          <a:p>
            <a:pPr lvl="3" eaLnBrk="1" hangingPunct="1">
              <a:lnSpc>
                <a:spcPct val="90000"/>
              </a:lnSpc>
            </a:pPr>
            <a:r>
              <a:rPr lang="zh-CN" altLang="en-US" smtClean="0"/>
              <a:t>图形符号（</a:t>
            </a:r>
            <a:r>
              <a:rPr lang="en-US" altLang="zh-CN" smtClean="0"/>
              <a:t>682</a:t>
            </a:r>
            <a:r>
              <a:rPr lang="zh-CN" altLang="en-US" smtClean="0"/>
              <a:t>个）（</a:t>
            </a:r>
            <a:r>
              <a:rPr lang="en-US" altLang="zh-CN" smtClean="0"/>
              <a:t>01~09</a:t>
            </a:r>
            <a:r>
              <a:rPr lang="zh-CN" altLang="en-US" smtClean="0"/>
              <a:t>）*</a:t>
            </a:r>
            <a:r>
              <a:rPr lang="en-US" altLang="zh-CN" smtClean="0"/>
              <a:t>94 </a:t>
            </a:r>
            <a:endParaRPr lang="en-US" altLang="zh-CN" smtClean="0"/>
          </a:p>
          <a:p>
            <a:pPr lvl="2" eaLnBrk="1" hangingPunct="1">
              <a:lnSpc>
                <a:spcPct val="90000"/>
              </a:lnSpc>
            </a:pPr>
            <a:r>
              <a:rPr lang="zh-CN" altLang="en-US" smtClean="0"/>
              <a:t>拼音、五笔 </a:t>
            </a:r>
            <a:endParaRPr lang="zh-CN" altLang="en-US" smtClean="0"/>
          </a:p>
          <a:p>
            <a:pPr lvl="1" eaLnBrk="1" hangingPunct="1">
              <a:lnSpc>
                <a:spcPct val="90000"/>
              </a:lnSpc>
            </a:pPr>
            <a:r>
              <a:rPr lang="zh-CN" altLang="en-US" smtClean="0"/>
              <a:t>汉字内码：汉字信息的存储，交换和检索的机内代码，两个字节组成，每个字节高位都为</a:t>
            </a:r>
            <a:r>
              <a:rPr lang="en-US" altLang="zh-CN" smtClean="0"/>
              <a:t>1</a:t>
            </a:r>
            <a:r>
              <a:rPr lang="zh-CN" altLang="en-US" smtClean="0"/>
              <a:t>（区别于英文字符）</a:t>
            </a:r>
            <a:endParaRPr lang="zh-CN" altLang="en-US"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2-</a:t>
            </a:r>
            <a:fld id="{A16428CD-D2B1-46E3-956D-AD7DFE7406A1}" type="slidenum">
              <a:rPr lang="en-US" altLang="zh-CN"/>
            </a:fld>
            <a:endParaRPr lang="en-US" altLang="zh-CN"/>
          </a:p>
        </p:txBody>
      </p:sp>
      <p:sp>
        <p:nvSpPr>
          <p:cNvPr id="143362" name="Rectangle 2"/>
          <p:cNvSpPr>
            <a:spLocks noGrp="1" noChangeArrowheads="1"/>
          </p:cNvSpPr>
          <p:nvPr>
            <p:ph type="title"/>
          </p:nvPr>
        </p:nvSpPr>
        <p:spPr/>
        <p:txBody>
          <a:bodyPr/>
          <a:lstStyle/>
          <a:p>
            <a:r>
              <a:rPr lang="zh-CN" altLang="en-US" dirty="0" smtClean="0">
                <a:ea typeface="宋体" panose="02010600030101010101" pitchFamily="2" charset="-122"/>
              </a:rPr>
              <a:t>其他数据类型的表示</a:t>
            </a:r>
            <a:endParaRPr lang="en-US" altLang="zh-CN" dirty="0">
              <a:ea typeface="宋体" panose="02010600030101010101" pitchFamily="2" charset="-122"/>
            </a:endParaRPr>
          </a:p>
        </p:txBody>
      </p:sp>
      <p:sp>
        <p:nvSpPr>
          <p:cNvPr id="143363" name="Rectangle 3"/>
          <p:cNvSpPr>
            <a:spLocks noGrp="1" noChangeArrowheads="1"/>
          </p:cNvSpPr>
          <p:nvPr>
            <p:ph type="body" idx="1"/>
          </p:nvPr>
        </p:nvSpPr>
        <p:spPr>
          <a:xfrm>
            <a:off x="228600" y="1143000"/>
            <a:ext cx="8610600" cy="5486400"/>
          </a:xfrm>
        </p:spPr>
        <p:txBody>
          <a:bodyPr>
            <a:normAutofit lnSpcReduction="10000"/>
          </a:bodyPr>
          <a:lstStyle/>
          <a:p>
            <a:r>
              <a:rPr lang="zh-CN" altLang="en-US" dirty="0" smtClean="0">
                <a:ea typeface="宋体" panose="02010600030101010101" pitchFamily="2" charset="-122"/>
              </a:rPr>
              <a:t>文本，字符串</a:t>
            </a:r>
            <a:endParaRPr lang="en-US" altLang="zh-CN" dirty="0" smtClean="0">
              <a:ea typeface="宋体" panose="02010600030101010101" pitchFamily="2" charset="-122"/>
            </a:endParaRPr>
          </a:p>
          <a:p>
            <a:pPr lvl="1"/>
            <a:r>
              <a:rPr lang="en-US" altLang="zh-CN" dirty="0" smtClean="0">
                <a:ea typeface="宋体" panose="02010600030101010101" pitchFamily="2" charset="-122"/>
              </a:rPr>
              <a:t>sequence </a:t>
            </a:r>
            <a:r>
              <a:rPr lang="en-US" altLang="zh-CN" dirty="0">
                <a:ea typeface="宋体" panose="02010600030101010101" pitchFamily="2" charset="-122"/>
              </a:rPr>
              <a:t>of characters, terminated with NULL (0)</a:t>
            </a:r>
            <a:endParaRPr lang="en-US" altLang="zh-CN" dirty="0">
              <a:ea typeface="宋体" panose="02010600030101010101" pitchFamily="2" charset="-122"/>
            </a:endParaRPr>
          </a:p>
          <a:p>
            <a:pPr lvl="1"/>
            <a:r>
              <a:rPr lang="en-US" altLang="zh-CN" dirty="0">
                <a:ea typeface="宋体" panose="02010600030101010101" pitchFamily="2" charset="-122"/>
              </a:rPr>
              <a:t>typically, no hardware support</a:t>
            </a:r>
            <a:endParaRPr lang="en-US" altLang="zh-CN" dirty="0">
              <a:ea typeface="宋体" panose="02010600030101010101" pitchFamily="2" charset="-122"/>
            </a:endParaRPr>
          </a:p>
          <a:p>
            <a:r>
              <a:rPr lang="zh-CN" altLang="en-US" dirty="0" smtClean="0">
                <a:ea typeface="宋体" panose="02010600030101010101" pitchFamily="2" charset="-122"/>
              </a:rPr>
              <a:t>图像</a:t>
            </a:r>
            <a:endParaRPr lang="en-US" altLang="zh-CN" dirty="0">
              <a:ea typeface="宋体" panose="02010600030101010101" pitchFamily="2" charset="-122"/>
            </a:endParaRPr>
          </a:p>
          <a:p>
            <a:pPr lvl="1"/>
            <a:r>
              <a:rPr lang="en-US" altLang="zh-CN" dirty="0">
                <a:ea typeface="宋体" panose="02010600030101010101" pitchFamily="2" charset="-122"/>
              </a:rPr>
              <a:t>array of pixels</a:t>
            </a:r>
            <a:endParaRPr lang="en-US" altLang="zh-CN" dirty="0">
              <a:ea typeface="宋体" panose="02010600030101010101" pitchFamily="2" charset="-122"/>
            </a:endParaRPr>
          </a:p>
          <a:p>
            <a:pPr lvl="2"/>
            <a:r>
              <a:rPr lang="en-US" altLang="zh-CN" dirty="0">
                <a:ea typeface="宋体" panose="02010600030101010101" pitchFamily="2" charset="-122"/>
              </a:rPr>
              <a:t>monochrome: one bit (1/0 = black/white)</a:t>
            </a:r>
            <a:endParaRPr lang="en-US" altLang="zh-CN" dirty="0">
              <a:ea typeface="宋体" panose="02010600030101010101" pitchFamily="2" charset="-122"/>
            </a:endParaRPr>
          </a:p>
          <a:p>
            <a:pPr lvl="2"/>
            <a:r>
              <a:rPr lang="en-US" altLang="zh-CN" dirty="0">
                <a:ea typeface="宋体" panose="02010600030101010101" pitchFamily="2" charset="-122"/>
              </a:rPr>
              <a:t>color: red, green, blue (RGB) components (e.g., 8 bits each)</a:t>
            </a:r>
            <a:endParaRPr lang="en-US" altLang="zh-CN" dirty="0">
              <a:ea typeface="宋体" panose="02010600030101010101" pitchFamily="2" charset="-122"/>
            </a:endParaRPr>
          </a:p>
          <a:p>
            <a:pPr lvl="2"/>
            <a:r>
              <a:rPr lang="en-US" altLang="zh-CN" dirty="0">
                <a:ea typeface="宋体" panose="02010600030101010101" pitchFamily="2" charset="-122"/>
              </a:rPr>
              <a:t>other properties: transparency</a:t>
            </a:r>
            <a:endParaRPr lang="en-US" altLang="zh-CN" dirty="0">
              <a:ea typeface="宋体" panose="02010600030101010101" pitchFamily="2" charset="-122"/>
            </a:endParaRPr>
          </a:p>
          <a:p>
            <a:pPr lvl="1"/>
            <a:r>
              <a:rPr lang="en-US" altLang="zh-CN" dirty="0">
                <a:ea typeface="宋体" panose="02010600030101010101" pitchFamily="2" charset="-122"/>
              </a:rPr>
              <a:t>hardware support:</a:t>
            </a:r>
            <a:endParaRPr lang="en-US" altLang="zh-CN" dirty="0">
              <a:ea typeface="宋体" panose="02010600030101010101" pitchFamily="2" charset="-122"/>
            </a:endParaRPr>
          </a:p>
          <a:p>
            <a:pPr lvl="2"/>
            <a:r>
              <a:rPr lang="en-US" altLang="zh-CN" dirty="0">
                <a:ea typeface="宋体" panose="02010600030101010101" pitchFamily="2" charset="-122"/>
              </a:rPr>
              <a:t>typically none, in general-purpose processors</a:t>
            </a:r>
            <a:endParaRPr lang="en-US" altLang="zh-CN" dirty="0">
              <a:ea typeface="宋体" panose="02010600030101010101" pitchFamily="2" charset="-122"/>
            </a:endParaRPr>
          </a:p>
          <a:p>
            <a:pPr lvl="2"/>
            <a:r>
              <a:rPr lang="en-US" altLang="zh-CN" dirty="0">
                <a:ea typeface="宋体" panose="02010600030101010101" pitchFamily="2" charset="-122"/>
              </a:rPr>
              <a:t>MMX -- multiple 8-bit operations on 32-bit word</a:t>
            </a:r>
            <a:endParaRPr lang="en-US" altLang="zh-CN" dirty="0">
              <a:ea typeface="宋体" panose="02010600030101010101" pitchFamily="2" charset="-122"/>
            </a:endParaRPr>
          </a:p>
          <a:p>
            <a:r>
              <a:rPr lang="zh-CN" altLang="en-US" dirty="0" smtClean="0">
                <a:ea typeface="宋体" panose="02010600030101010101" pitchFamily="2" charset="-122"/>
              </a:rPr>
              <a:t>声音</a:t>
            </a:r>
            <a:endParaRPr lang="en-US" altLang="zh-CN" dirty="0">
              <a:ea typeface="宋体" panose="02010600030101010101" pitchFamily="2" charset="-122"/>
            </a:endParaRPr>
          </a:p>
          <a:p>
            <a:pPr lvl="1"/>
            <a:r>
              <a:rPr lang="en-US" altLang="zh-CN" dirty="0">
                <a:ea typeface="宋体" panose="02010600030101010101" pitchFamily="2" charset="-122"/>
              </a:rPr>
              <a:t>sequence of fixed-point numbers</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2-</a:t>
            </a:r>
            <a:fld id="{B8289957-966D-41D7-AAE3-CD8AA5031A99}" type="slidenum">
              <a:rPr lang="en-US" altLang="zh-CN"/>
            </a:fld>
            <a:endParaRPr lang="en-US" altLang="zh-CN"/>
          </a:p>
        </p:txBody>
      </p:sp>
      <p:sp>
        <p:nvSpPr>
          <p:cNvPr id="145410" name="Rectangle 2"/>
          <p:cNvSpPr>
            <a:spLocks noGrp="1" noChangeArrowheads="1"/>
          </p:cNvSpPr>
          <p:nvPr>
            <p:ph type="title"/>
          </p:nvPr>
        </p:nvSpPr>
        <p:spPr/>
        <p:txBody>
          <a:bodyPr/>
          <a:lstStyle/>
          <a:p>
            <a:r>
              <a:rPr lang="en-US" altLang="zh-CN" dirty="0">
                <a:ea typeface="宋体" panose="02010600030101010101" pitchFamily="2" charset="-122"/>
              </a:rPr>
              <a:t>LC-3 </a:t>
            </a:r>
            <a:r>
              <a:rPr lang="zh-CN" altLang="en-US" dirty="0" smtClean="0">
                <a:ea typeface="宋体" panose="02010600030101010101" pitchFamily="2" charset="-122"/>
              </a:rPr>
              <a:t>使用的</a:t>
            </a:r>
            <a:r>
              <a:rPr lang="en-US" altLang="zh-CN" dirty="0" smtClean="0">
                <a:ea typeface="宋体" panose="02010600030101010101" pitchFamily="2" charset="-122"/>
              </a:rPr>
              <a:t>Data </a:t>
            </a:r>
            <a:r>
              <a:rPr lang="en-US" altLang="zh-CN" dirty="0">
                <a:ea typeface="宋体" panose="02010600030101010101" pitchFamily="2" charset="-122"/>
              </a:rPr>
              <a:t>Types</a:t>
            </a:r>
            <a:endParaRPr lang="en-US" altLang="zh-CN" dirty="0">
              <a:ea typeface="宋体" panose="02010600030101010101" pitchFamily="2" charset="-122"/>
            </a:endParaRPr>
          </a:p>
        </p:txBody>
      </p:sp>
      <p:sp>
        <p:nvSpPr>
          <p:cNvPr id="145411" name="Rectangle 3"/>
          <p:cNvSpPr>
            <a:spLocks noGrp="1" noChangeArrowheads="1"/>
          </p:cNvSpPr>
          <p:nvPr>
            <p:ph type="body" idx="1"/>
          </p:nvPr>
        </p:nvSpPr>
        <p:spPr/>
        <p:txBody>
          <a:bodyPr>
            <a:normAutofit fontScale="92500"/>
          </a:bodyPr>
          <a:lstStyle/>
          <a:p>
            <a:r>
              <a:rPr lang="en-US" altLang="zh-CN" dirty="0">
                <a:ea typeface="宋体" panose="02010600030101010101" pitchFamily="2" charset="-122"/>
              </a:rPr>
              <a:t>Some data types are supported directly by the</a:t>
            </a:r>
            <a:br>
              <a:rPr lang="en-US" altLang="zh-CN" dirty="0">
                <a:ea typeface="宋体" panose="02010600030101010101" pitchFamily="2" charset="-122"/>
              </a:rPr>
            </a:br>
            <a:r>
              <a:rPr lang="en-US" altLang="zh-CN" dirty="0">
                <a:ea typeface="宋体" panose="02010600030101010101" pitchFamily="2" charset="-122"/>
              </a:rPr>
              <a:t>instruction set architecture.</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solidFill>
                  <a:srgbClr val="FF0000"/>
                </a:solidFill>
                <a:ea typeface="宋体" panose="02010600030101010101" pitchFamily="2" charset="-122"/>
              </a:rPr>
              <a:t>For LC-3, there is only one hardware-supported data type:</a:t>
            </a:r>
            <a:endParaRPr lang="en-US" altLang="zh-CN" dirty="0">
              <a:solidFill>
                <a:srgbClr val="FF0000"/>
              </a:solidFill>
              <a:ea typeface="宋体" panose="02010600030101010101" pitchFamily="2" charset="-122"/>
            </a:endParaRPr>
          </a:p>
          <a:p>
            <a:pPr lvl="1"/>
            <a:r>
              <a:rPr lang="en-US" altLang="zh-CN" dirty="0" smtClean="0">
                <a:solidFill>
                  <a:srgbClr val="FF0000"/>
                </a:solidFill>
                <a:ea typeface="宋体" panose="02010600030101010101" pitchFamily="2" charset="-122"/>
              </a:rPr>
              <a:t>16-bit 2’s complement signed integer</a:t>
            </a:r>
            <a:endParaRPr lang="en-US" altLang="zh-CN" dirty="0">
              <a:solidFill>
                <a:srgbClr val="FF0000"/>
              </a:solidFill>
              <a:ea typeface="宋体" panose="02010600030101010101" pitchFamily="2" charset="-122"/>
            </a:endParaRPr>
          </a:p>
          <a:p>
            <a:pPr lvl="1"/>
            <a:r>
              <a:rPr lang="en-US" altLang="zh-CN" dirty="0">
                <a:solidFill>
                  <a:srgbClr val="FF0000"/>
                </a:solidFill>
                <a:ea typeface="宋体" panose="02010600030101010101" pitchFamily="2" charset="-122"/>
              </a:rPr>
              <a:t>Operations: ADD, AND, </a:t>
            </a:r>
            <a:r>
              <a:rPr lang="en-US" altLang="zh-CN" dirty="0" smtClean="0">
                <a:solidFill>
                  <a:srgbClr val="FF0000"/>
                </a:solidFill>
                <a:ea typeface="宋体" panose="02010600030101010101" pitchFamily="2" charset="-122"/>
              </a:rPr>
              <a:t>NOT</a:t>
            </a:r>
            <a:endParaRPr lang="en-US" altLang="zh-CN" dirty="0">
              <a:solidFill>
                <a:srgbClr val="FF0000"/>
              </a:solidFill>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Other data types are supported by </a:t>
            </a:r>
            <a:r>
              <a:rPr lang="en-US" altLang="zh-CN" u="sng" dirty="0">
                <a:ea typeface="宋体" panose="02010600030101010101" pitchFamily="2" charset="-122"/>
              </a:rPr>
              <a:t>interpreting</a:t>
            </a:r>
            <a:br>
              <a:rPr lang="en-US" altLang="zh-CN" dirty="0">
                <a:ea typeface="宋体" panose="02010600030101010101" pitchFamily="2" charset="-122"/>
              </a:rPr>
            </a:br>
            <a:r>
              <a:rPr lang="en-US" altLang="zh-CN" dirty="0">
                <a:ea typeface="宋体" panose="02010600030101010101" pitchFamily="2" charset="-122"/>
              </a:rPr>
              <a:t>16-bit values as logical, text, fixed-point, etc.,</a:t>
            </a:r>
            <a:br>
              <a:rPr lang="en-US" altLang="zh-CN" dirty="0">
                <a:ea typeface="宋体" panose="02010600030101010101" pitchFamily="2" charset="-122"/>
              </a:rPr>
            </a:br>
            <a:r>
              <a:rPr lang="en-US" altLang="zh-CN" dirty="0">
                <a:ea typeface="宋体" panose="02010600030101010101" pitchFamily="2" charset="-122"/>
              </a:rPr>
              <a:t>in the software that we write.</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125760"/>
            <a:ext cx="7885113" cy="1143000"/>
          </a:xfrm>
        </p:spPr>
        <p:txBody>
          <a:bodyPr/>
          <a:lstStyle/>
          <a:p>
            <a:pPr eaLnBrk="1" hangingPunct="1"/>
            <a:r>
              <a:rPr lang="en-US" altLang="zh-CN" sz="3400" b="1" dirty="0" smtClean="0">
                <a:solidFill>
                  <a:srgbClr val="FF3300"/>
                </a:solidFill>
                <a:latin typeface="华文楷体" panose="02010600040101010101" pitchFamily="2" charset="-122"/>
                <a:ea typeface="华文楷体" panose="02010600040101010101" pitchFamily="2" charset="-122"/>
              </a:rPr>
              <a:t>1</a:t>
            </a:r>
            <a:r>
              <a:rPr lang="zh-CN" altLang="en-US" sz="3400" b="1" dirty="0" smtClean="0">
                <a:solidFill>
                  <a:srgbClr val="FF3300"/>
                </a:solidFill>
                <a:latin typeface="华文楷体" panose="02010600040101010101" pitchFamily="2" charset="-122"/>
                <a:ea typeface="华文楷体" panose="02010600040101010101" pitchFamily="2" charset="-122"/>
              </a:rPr>
              <a:t> 符号的处理</a:t>
            </a:r>
            <a:endParaRPr lang="zh-CN" altLang="en-US" sz="3400" b="1" dirty="0" smtClean="0">
              <a:solidFill>
                <a:srgbClr val="FF3300"/>
              </a:solidFill>
              <a:latin typeface="华文楷体" panose="02010600040101010101" pitchFamily="2" charset="-122"/>
              <a:ea typeface="华文楷体" panose="02010600040101010101" pitchFamily="2" charset="-122"/>
            </a:endParaRPr>
          </a:p>
        </p:txBody>
      </p:sp>
      <p:sp>
        <p:nvSpPr>
          <p:cNvPr id="73731" name="Rectangle 3"/>
          <p:cNvSpPr>
            <a:spLocks noGrp="1" noChangeArrowheads="1"/>
          </p:cNvSpPr>
          <p:nvPr>
            <p:ph type="body" idx="1"/>
          </p:nvPr>
        </p:nvSpPr>
        <p:spPr>
          <a:xfrm>
            <a:off x="323528" y="1124744"/>
            <a:ext cx="8675688" cy="5596096"/>
          </a:xfrm>
        </p:spPr>
        <p:txBody>
          <a:bodyPr>
            <a:normAutofit/>
          </a:bodyPr>
          <a:lstStyle/>
          <a:p>
            <a:pPr eaLnBrk="1" hangingPunct="1">
              <a:lnSpc>
                <a:spcPct val="80000"/>
              </a:lnSpc>
              <a:buFont typeface="Wingdings" panose="05000000000000000000" pitchFamily="2" charset="2"/>
              <a:buNone/>
            </a:pPr>
            <a:r>
              <a:rPr lang="en-US" altLang="zh-CN" sz="3200" b="1" dirty="0" smtClean="0">
                <a:solidFill>
                  <a:srgbClr val="FF3300"/>
                </a:solidFill>
                <a:latin typeface="华文楷体" panose="02010600040101010101" pitchFamily="2" charset="-122"/>
                <a:ea typeface="华文楷体" panose="02010600040101010101" pitchFamily="2" charset="-122"/>
              </a:rPr>
              <a:t>1</a:t>
            </a:r>
            <a:r>
              <a:rPr lang="zh-CN" altLang="en-US" sz="3200" b="1" dirty="0" smtClean="0">
                <a:solidFill>
                  <a:srgbClr val="FF3300"/>
                </a:solidFill>
                <a:latin typeface="华文楷体" panose="02010600040101010101" pitchFamily="2" charset="-122"/>
                <a:ea typeface="华文楷体" panose="02010600040101010101" pitchFamily="2" charset="-122"/>
              </a:rPr>
              <a:t>）无符号</a:t>
            </a:r>
            <a:r>
              <a:rPr lang="zh-CN" altLang="en-US" sz="3200" b="1" dirty="0" smtClean="0">
                <a:solidFill>
                  <a:srgbClr val="FF3300"/>
                </a:solidFill>
                <a:latin typeface="华文楷体" panose="02010600040101010101" pitchFamily="2" charset="-122"/>
                <a:ea typeface="华文楷体" panose="02010600040101010101" pitchFamily="2" charset="-122"/>
              </a:rPr>
              <a:t>整数 </a:t>
            </a:r>
            <a:endParaRPr lang="en-US" altLang="zh-CN" sz="3200" b="1" dirty="0" smtClean="0">
              <a:solidFill>
                <a:srgbClr val="FF3300"/>
              </a:solidFill>
              <a:latin typeface="华文楷体" panose="02010600040101010101" pitchFamily="2" charset="-122"/>
              <a:ea typeface="华文楷体" panose="02010600040101010101" pitchFamily="2" charset="-122"/>
            </a:endParaRPr>
          </a:p>
          <a:p>
            <a:pPr>
              <a:lnSpc>
                <a:spcPct val="80000"/>
              </a:lnSpc>
            </a:pPr>
            <a:r>
              <a:rPr lang="en-US" altLang="zh-CN" sz="3200" b="1" dirty="0" smtClean="0">
                <a:solidFill>
                  <a:srgbClr val="FF3300"/>
                </a:solidFill>
                <a:latin typeface="华文楷体" panose="02010600040101010101" pitchFamily="2" charset="-122"/>
                <a:ea typeface="华文楷体" panose="02010600040101010101" pitchFamily="2" charset="-122"/>
              </a:rPr>
              <a:t> </a:t>
            </a:r>
            <a:r>
              <a:rPr lang="en-US" altLang="zh-CN" sz="3200" b="1" dirty="0" smtClean="0">
                <a:latin typeface="华文楷体" panose="02010600040101010101" pitchFamily="2" charset="-122"/>
                <a:ea typeface="华文楷体" panose="02010600040101010101" pitchFamily="2" charset="-122"/>
              </a:rPr>
              <a:t>25</a:t>
            </a:r>
            <a:r>
              <a:rPr lang="zh-CN" altLang="en-US" sz="3200" b="1" dirty="0" smtClean="0">
                <a:latin typeface="华文楷体" panose="02010600040101010101" pitchFamily="2" charset="-122"/>
                <a:ea typeface="华文楷体" panose="02010600040101010101" pitchFamily="2" charset="-122"/>
              </a:rPr>
              <a:t>岁、第</a:t>
            </a:r>
            <a:r>
              <a:rPr lang="en-US" altLang="zh-CN" sz="3200" b="1" dirty="0" smtClean="0">
                <a:latin typeface="华文楷体" panose="02010600040101010101" pitchFamily="2" charset="-122"/>
                <a:ea typeface="华文楷体" panose="02010600040101010101" pitchFamily="2" charset="-122"/>
              </a:rPr>
              <a:t>129</a:t>
            </a:r>
            <a:r>
              <a:rPr lang="zh-CN" altLang="en-US" sz="3200" b="1" dirty="0" smtClean="0">
                <a:latin typeface="华文楷体" panose="02010600040101010101" pitchFamily="2" charset="-122"/>
                <a:ea typeface="华文楷体" panose="02010600040101010101" pitchFamily="2" charset="-122"/>
              </a:rPr>
              <a:t>号大街</a:t>
            </a:r>
            <a:endParaRPr lang="en-US" altLang="zh-CN" sz="3200" b="1" dirty="0" smtClean="0">
              <a:latin typeface="华文楷体" panose="02010600040101010101" pitchFamily="2" charset="-122"/>
              <a:ea typeface="华文楷体" panose="02010600040101010101" pitchFamily="2" charset="-122"/>
            </a:endParaRPr>
          </a:p>
          <a:p>
            <a:pPr>
              <a:lnSpc>
                <a:spcPct val="80000"/>
              </a:lnSpc>
            </a:pPr>
            <a:r>
              <a:rPr lang="en-US" altLang="zh-CN" sz="3200" b="1" dirty="0">
                <a:latin typeface="华文楷体" panose="02010600040101010101" pitchFamily="2" charset="-122"/>
                <a:ea typeface="华文楷体" panose="02010600040101010101" pitchFamily="2" charset="-122"/>
              </a:rPr>
              <a:t> </a:t>
            </a:r>
            <a:r>
              <a:rPr lang="zh-CN" altLang="en-US" sz="3200" b="1" dirty="0" smtClean="0">
                <a:latin typeface="华文楷体" panose="02010600040101010101" pitchFamily="2" charset="-122"/>
                <a:ea typeface="华文楷体" panose="02010600040101010101" pitchFamily="2" charset="-122"/>
              </a:rPr>
              <a:t>用二进制字符串表示</a:t>
            </a:r>
            <a:r>
              <a:rPr lang="zh-CN" altLang="en-US" sz="3200" b="1" dirty="0">
                <a:latin typeface="华文楷体" panose="02010600040101010101" pitchFamily="2" charset="-122"/>
                <a:ea typeface="华文楷体" panose="02010600040101010101" pitchFamily="2" charset="-122"/>
              </a:rPr>
              <a:t>：</a:t>
            </a:r>
            <a:r>
              <a:rPr lang="en-US" altLang="zh-CN" sz="3200" b="1" dirty="0" smtClean="0">
                <a:latin typeface="华文楷体" panose="02010600040101010101" pitchFamily="2" charset="-122"/>
                <a:ea typeface="华文楷体" panose="02010600040101010101" pitchFamily="2" charset="-122"/>
              </a:rPr>
              <a:t> 00</a:t>
            </a:r>
            <a:r>
              <a:rPr lang="zh-CN" altLang="en-US" sz="3200" b="1" dirty="0" smtClean="0">
                <a:latin typeface="华文楷体" panose="02010600040101010101" pitchFamily="2" charset="-122"/>
                <a:ea typeface="华文楷体" panose="02010600040101010101" pitchFamily="2" charset="-122"/>
              </a:rPr>
              <a:t>、</a:t>
            </a:r>
            <a:r>
              <a:rPr lang="en-US" altLang="zh-CN" sz="3200" b="1" dirty="0" smtClean="0">
                <a:latin typeface="华文楷体" panose="02010600040101010101" pitchFamily="2" charset="-122"/>
                <a:ea typeface="华文楷体" panose="02010600040101010101" pitchFamily="2" charset="-122"/>
              </a:rPr>
              <a:t>01</a:t>
            </a:r>
            <a:r>
              <a:rPr lang="zh-CN" altLang="en-US" sz="3200" b="1" dirty="0" smtClean="0">
                <a:latin typeface="华文楷体" panose="02010600040101010101" pitchFamily="2" charset="-122"/>
                <a:ea typeface="华文楷体" panose="02010600040101010101" pitchFamily="2" charset="-122"/>
              </a:rPr>
              <a:t>、</a:t>
            </a:r>
            <a:r>
              <a:rPr lang="en-US" altLang="zh-CN" sz="3200" b="1" dirty="0" smtClean="0">
                <a:latin typeface="华文楷体" panose="02010600040101010101" pitchFamily="2" charset="-122"/>
                <a:ea typeface="华文楷体" panose="02010600040101010101" pitchFamily="2" charset="-122"/>
              </a:rPr>
              <a:t>10</a:t>
            </a:r>
            <a:r>
              <a:rPr lang="zh-CN" altLang="en-US" sz="3200" b="1" dirty="0" smtClean="0">
                <a:latin typeface="华文楷体" panose="02010600040101010101" pitchFamily="2" charset="-122"/>
                <a:ea typeface="华文楷体" panose="02010600040101010101" pitchFamily="2" charset="-122"/>
              </a:rPr>
              <a:t>、</a:t>
            </a:r>
            <a:r>
              <a:rPr lang="en-US" altLang="zh-CN" sz="3200" b="1" dirty="0" smtClean="0">
                <a:latin typeface="华文楷体" panose="02010600040101010101" pitchFamily="2" charset="-122"/>
                <a:ea typeface="华文楷体" panose="02010600040101010101" pitchFamily="2" charset="-122"/>
              </a:rPr>
              <a:t>11</a:t>
            </a:r>
            <a:endParaRPr lang="en-US" altLang="zh-CN" sz="2400" b="1" dirty="0" smtClean="0">
              <a:solidFill>
                <a:srgbClr val="FF3300"/>
              </a:solidFill>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endParaRPr lang="zh-CN" altLang="en-US" sz="2000" dirty="0" smtClean="0"/>
          </a:p>
          <a:p>
            <a:pPr eaLnBrk="1" hangingPunct="1">
              <a:lnSpc>
                <a:spcPct val="80000"/>
              </a:lnSpc>
            </a:pPr>
            <a:endParaRPr lang="en-US" altLang="zh-CN" sz="2000" dirty="0" smtClean="0"/>
          </a:p>
          <a:p>
            <a:pPr>
              <a:lnSpc>
                <a:spcPct val="80000"/>
              </a:lnSpc>
              <a:buNone/>
            </a:pPr>
            <a:r>
              <a:rPr lang="zh-CN" altLang="en-US" sz="2000" b="1" dirty="0" smtClean="0">
                <a:latin typeface="华文楷体" panose="02010600040101010101" pitchFamily="2" charset="-122"/>
                <a:ea typeface="华文楷体" panose="02010600040101010101" pitchFamily="2" charset="-122"/>
              </a:rPr>
              <a:t>        </a:t>
            </a:r>
            <a:endParaRPr lang="en-US" altLang="zh-CN" sz="2000" b="1" dirty="0" smtClean="0">
              <a:latin typeface="华文楷体" panose="02010600040101010101" pitchFamily="2" charset="-122"/>
              <a:ea typeface="华文楷体" panose="02010600040101010101" pitchFamily="2" charset="-122"/>
            </a:endParaRPr>
          </a:p>
          <a:p>
            <a:pPr>
              <a:lnSpc>
                <a:spcPct val="80000"/>
              </a:lnSpc>
            </a:pPr>
            <a:r>
              <a:rPr lang="zh-CN" altLang="en-US" sz="3200" b="1" dirty="0" smtClean="0">
                <a:latin typeface="华文楷体" panose="02010600040101010101" pitchFamily="2" charset="-122"/>
                <a:ea typeface="华文楷体" panose="02010600040101010101" pitchFamily="2" charset="-122"/>
              </a:rPr>
              <a:t> 只能</a:t>
            </a:r>
            <a:r>
              <a:rPr lang="zh-CN" altLang="en-US" sz="3200" b="1" dirty="0">
                <a:latin typeface="华文楷体" panose="02010600040101010101" pitchFamily="2" charset="-122"/>
                <a:ea typeface="华文楷体" panose="02010600040101010101" pitchFamily="2" charset="-122"/>
              </a:rPr>
              <a:t>表示正整数</a:t>
            </a:r>
            <a:r>
              <a:rPr lang="en-US" altLang="zh-CN" sz="3200" b="1" dirty="0" smtClean="0">
                <a:latin typeface="华文楷体" panose="02010600040101010101" pitchFamily="2" charset="-122"/>
                <a:ea typeface="华文楷体" panose="02010600040101010101" pitchFamily="2" charset="-122"/>
              </a:rPr>
              <a:t>. </a:t>
            </a:r>
            <a:r>
              <a:rPr lang="zh-CN" altLang="en-US" sz="3200" b="1" dirty="0" smtClean="0">
                <a:latin typeface="华文楷体" panose="02010600040101010101" pitchFamily="2" charset="-122"/>
                <a:ea typeface="华文楷体" panose="02010600040101010101" pitchFamily="2" charset="-122"/>
              </a:rPr>
              <a:t>表示范围为</a:t>
            </a:r>
            <a:endParaRPr lang="en-US" altLang="zh-CN" sz="3200" b="1" dirty="0" smtClean="0">
              <a:latin typeface="华文楷体" panose="02010600040101010101" pitchFamily="2" charset="-122"/>
              <a:ea typeface="华文楷体" panose="02010600040101010101" pitchFamily="2" charset="-122"/>
            </a:endParaRPr>
          </a:p>
          <a:p>
            <a:pPr>
              <a:lnSpc>
                <a:spcPct val="80000"/>
              </a:lnSpc>
              <a:buNone/>
            </a:pPr>
            <a:r>
              <a:rPr lang="en-US" altLang="zh-CN" sz="3200" b="1" dirty="0">
                <a:latin typeface="华文楷体" panose="02010600040101010101" pitchFamily="2" charset="-122"/>
                <a:ea typeface="华文楷体" panose="02010600040101010101" pitchFamily="2" charset="-122"/>
              </a:rPr>
              <a:t> </a:t>
            </a:r>
            <a:r>
              <a:rPr lang="en-US" altLang="zh-CN" sz="3200" b="1" dirty="0" smtClean="0">
                <a:latin typeface="华文楷体" panose="02010600040101010101" pitchFamily="2" charset="-122"/>
                <a:ea typeface="华文楷体" panose="02010600040101010101" pitchFamily="2" charset="-122"/>
              </a:rPr>
              <a:t>   (</a:t>
            </a:r>
            <a:r>
              <a:rPr lang="en-US" altLang="zh-CN" sz="3200" b="1" dirty="0">
                <a:latin typeface="华文楷体" panose="02010600040101010101" pitchFamily="2" charset="-122"/>
                <a:ea typeface="华文楷体" panose="02010600040101010101" pitchFamily="2" charset="-122"/>
              </a:rPr>
              <a:t>0&lt;=N&lt;=2</a:t>
            </a:r>
            <a:r>
              <a:rPr lang="en-US" altLang="zh-CN" sz="3200" b="1" baseline="30000" dirty="0">
                <a:latin typeface="华文楷体" panose="02010600040101010101" pitchFamily="2" charset="-122"/>
                <a:ea typeface="华文楷体" panose="02010600040101010101" pitchFamily="2" charset="-122"/>
              </a:rPr>
              <a:t>n</a:t>
            </a:r>
            <a:r>
              <a:rPr lang="en-US" altLang="zh-CN" sz="3200" b="1" dirty="0">
                <a:latin typeface="华文楷体" panose="02010600040101010101" pitchFamily="2" charset="-122"/>
                <a:ea typeface="华文楷体" panose="02010600040101010101" pitchFamily="2" charset="-122"/>
              </a:rPr>
              <a:t>-1)  n:</a:t>
            </a:r>
            <a:r>
              <a:rPr lang="zh-CN" altLang="en-US" sz="3200" b="1" dirty="0">
                <a:latin typeface="华文楷体" panose="02010600040101010101" pitchFamily="2" charset="-122"/>
                <a:ea typeface="华文楷体" panose="02010600040101010101" pitchFamily="2" charset="-122"/>
              </a:rPr>
              <a:t>数的位数</a:t>
            </a:r>
            <a:endParaRPr lang="en-US" altLang="zh-CN" sz="3200" b="1" dirty="0">
              <a:latin typeface="华文楷体" panose="02010600040101010101" pitchFamily="2" charset="-122"/>
              <a:ea typeface="华文楷体" panose="02010600040101010101" pitchFamily="2" charset="-122"/>
            </a:endParaRPr>
          </a:p>
          <a:p>
            <a:pPr>
              <a:lnSpc>
                <a:spcPct val="80000"/>
              </a:lnSpc>
              <a:buNone/>
            </a:pPr>
            <a:r>
              <a:rPr lang="en-US" altLang="zh-CN" sz="3200" b="1" dirty="0">
                <a:latin typeface="华文楷体" panose="02010600040101010101" pitchFamily="2" charset="-122"/>
                <a:ea typeface="华文楷体" panose="02010600040101010101" pitchFamily="2" charset="-122"/>
              </a:rPr>
              <a:t>    </a:t>
            </a:r>
            <a:endParaRPr lang="en-US" altLang="zh-CN" sz="3200" b="1" dirty="0">
              <a:latin typeface="华文楷体" panose="02010600040101010101" pitchFamily="2" charset="-122"/>
              <a:ea typeface="华文楷体" panose="02010600040101010101" pitchFamily="2" charset="-122"/>
            </a:endParaRPr>
          </a:p>
          <a:p>
            <a:pPr eaLnBrk="1" hangingPunct="1">
              <a:lnSpc>
                <a:spcPct val="80000"/>
              </a:lnSpc>
            </a:pPr>
            <a:endParaRPr lang="en-US" altLang="zh-CN" sz="2000" dirty="0" smtClean="0"/>
          </a:p>
        </p:txBody>
      </p:sp>
      <p:graphicFrame>
        <p:nvGraphicFramePr>
          <p:cNvPr id="2" name="对象 1"/>
          <p:cNvGraphicFramePr>
            <a:graphicFrameLocks noChangeAspect="1"/>
          </p:cNvGraphicFramePr>
          <p:nvPr/>
        </p:nvGraphicFramePr>
        <p:xfrm>
          <a:off x="881261" y="2843062"/>
          <a:ext cx="8117955" cy="504056"/>
        </p:xfrm>
        <a:graphic>
          <a:graphicData uri="http://schemas.openxmlformats.org/presentationml/2006/ole">
            <mc:AlternateContent xmlns:mc="http://schemas.openxmlformats.org/markup-compatibility/2006">
              <mc:Choice xmlns:v="urn:schemas-microsoft-com:vml" Requires="v">
                <p:oleObj spid="_x0000_s353307" name="Equation" r:id="rId1" imgW="93268800" imgH="5791200" progId="Equation.DSMT4">
                  <p:embed/>
                </p:oleObj>
              </mc:Choice>
              <mc:Fallback>
                <p:oleObj name="Equation" r:id="rId1" imgW="93268800" imgH="5791200" progId="Equation.DSMT4">
                  <p:embed/>
                  <p:pic>
                    <p:nvPicPr>
                      <p:cNvPr id="0" name="图片 353306"/>
                      <p:cNvPicPr/>
                      <p:nvPr/>
                    </p:nvPicPr>
                    <p:blipFill>
                      <a:blip r:embed="rId2"/>
                      <a:stretch>
                        <a:fillRect/>
                      </a:stretch>
                    </p:blipFill>
                    <p:spPr>
                      <a:xfrm>
                        <a:off x="881261" y="2843062"/>
                        <a:ext cx="8117955" cy="504056"/>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896211" y="2487268"/>
          <a:ext cx="3369873" cy="371848"/>
        </p:xfrm>
        <a:graphic>
          <a:graphicData uri="http://schemas.openxmlformats.org/presentationml/2006/ole">
            <mc:AlternateContent xmlns:mc="http://schemas.openxmlformats.org/markup-compatibility/2006">
              <mc:Choice xmlns:v="urn:schemas-microsoft-com:vml" Requires="v">
                <p:oleObj spid="_x0000_s353308" name="Equation" r:id="rId3" imgW="44196000" imgH="4876800" progId="Equation.DSMT4">
                  <p:embed/>
                </p:oleObj>
              </mc:Choice>
              <mc:Fallback>
                <p:oleObj name="Equation" r:id="rId3" imgW="44196000" imgH="4876800" progId="Equation.DSMT4">
                  <p:embed/>
                  <p:pic>
                    <p:nvPicPr>
                      <p:cNvPr id="0" name="图片 353307"/>
                      <p:cNvPicPr/>
                      <p:nvPr/>
                    </p:nvPicPr>
                    <p:blipFill>
                      <a:blip r:embed="rId4"/>
                      <a:stretch>
                        <a:fillRect/>
                      </a:stretch>
                    </p:blipFill>
                    <p:spPr>
                      <a:xfrm>
                        <a:off x="896211" y="2487268"/>
                        <a:ext cx="3369873" cy="371848"/>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971600" y="4343184"/>
          <a:ext cx="4255212" cy="691202"/>
        </p:xfrm>
        <a:graphic>
          <a:graphicData uri="http://schemas.openxmlformats.org/presentationml/2006/ole">
            <mc:AlternateContent xmlns:mc="http://schemas.openxmlformats.org/markup-compatibility/2006">
              <mc:Choice xmlns:v="urn:schemas-microsoft-com:vml" Requires="v">
                <p:oleObj spid="_x0000_s353309" name="Equation" r:id="rId5" imgW="60045600" imgH="9753600" progId="Equation.DSMT4">
                  <p:embed/>
                </p:oleObj>
              </mc:Choice>
              <mc:Fallback>
                <p:oleObj name="Equation" r:id="rId5" imgW="60045600" imgH="9753600" progId="Equation.DSMT4">
                  <p:embed/>
                  <p:pic>
                    <p:nvPicPr>
                      <p:cNvPr id="0" name="图片 353308"/>
                      <p:cNvPicPr/>
                      <p:nvPr/>
                    </p:nvPicPr>
                    <p:blipFill>
                      <a:blip r:embed="rId6"/>
                      <a:stretch>
                        <a:fillRect/>
                      </a:stretch>
                    </p:blipFill>
                    <p:spPr>
                      <a:xfrm>
                        <a:off x="971600" y="4343184"/>
                        <a:ext cx="4255212" cy="691202"/>
                      </a:xfrm>
                      <a:prstGeom prst="rect">
                        <a:avLst/>
                      </a:prstGeom>
                    </p:spPr>
                  </p:pic>
                </p:oleObj>
              </mc:Fallback>
            </mc:AlternateContent>
          </a:graphicData>
        </a:graphic>
      </p:graphicFrame>
      <p:graphicFrame>
        <p:nvGraphicFramePr>
          <p:cNvPr id="6" name="表格 5"/>
          <p:cNvGraphicFramePr>
            <a:graphicFrameLocks noGrp="1"/>
          </p:cNvGraphicFramePr>
          <p:nvPr/>
        </p:nvGraphicFramePr>
        <p:xfrm>
          <a:off x="6156176" y="3284855"/>
          <a:ext cx="2160240" cy="3291840"/>
        </p:xfrm>
        <a:graphic>
          <a:graphicData uri="http://schemas.openxmlformats.org/drawingml/2006/table">
            <a:tbl>
              <a:tblPr firstRow="1" bandRow="1">
                <a:tableStyleId>{5C22544A-7EE6-4342-B048-85BDC9FD1C3A}</a:tableStyleId>
              </a:tblPr>
              <a:tblGrid>
                <a:gridCol w="1080120"/>
                <a:gridCol w="1080120"/>
              </a:tblGrid>
              <a:tr h="365760">
                <a:tc>
                  <a:txBody>
                    <a:bodyPr/>
                    <a:lstStyle/>
                    <a:p>
                      <a:r>
                        <a:rPr lang="en-US" altLang="zh-CN" dirty="0" smtClean="0">
                          <a:latin typeface="Times New Roman" panose="02020603050405020304" pitchFamily="18" charset="0"/>
                          <a:cs typeface="Times New Roman" panose="02020603050405020304" pitchFamily="18" charset="0"/>
                        </a:rPr>
                        <a:t>      n</a:t>
                      </a:r>
                      <a:endParaRPr lang="zh-CN" altLang="en-US" dirty="0">
                        <a:latin typeface="Times New Roman" panose="02020603050405020304" pitchFamily="18" charset="0"/>
                        <a:cs typeface="Times New Roman" panose="02020603050405020304" pitchFamily="18" charset="0"/>
                      </a:endParaRPr>
                    </a:p>
                  </a:txBody>
                  <a:tcPr/>
                </a:tc>
                <a:tc>
                  <a:txBody>
                    <a:bodyPr/>
                    <a:lstStyle/>
                    <a:p>
                      <a:r>
                        <a:rPr lang="en-US" altLang="zh-CN" dirty="0" smtClean="0">
                          <a:latin typeface="Times New Roman" panose="02020603050405020304" pitchFamily="18" charset="0"/>
                          <a:cs typeface="Times New Roman" panose="02020603050405020304" pitchFamily="18" charset="0"/>
                        </a:rPr>
                        <a:t>  </a:t>
                      </a:r>
                      <a:r>
                        <a:rPr lang="zh-CN" altLang="en-US" dirty="0" smtClean="0">
                          <a:latin typeface="Times New Roman" panose="02020603050405020304" pitchFamily="18" charset="0"/>
                          <a:cs typeface="Times New Roman" panose="02020603050405020304" pitchFamily="18" charset="0"/>
                        </a:rPr>
                        <a:t>范围</a:t>
                      </a:r>
                      <a:endParaRPr lang="zh-CN" altLang="en-US" dirty="0">
                        <a:latin typeface="Times New Roman" panose="02020603050405020304" pitchFamily="18" charset="0"/>
                        <a:cs typeface="Times New Roman" panose="02020603050405020304" pitchFamily="18" charset="0"/>
                      </a:endParaRPr>
                    </a:p>
                  </a:txBody>
                  <a:tcPr/>
                </a:tc>
              </a:tr>
              <a:tr h="316835">
                <a:tc>
                  <a:txBody>
                    <a:bodyPr/>
                    <a:lstStyle/>
                    <a:p>
                      <a:pPr algn="ctr"/>
                      <a:r>
                        <a:rPr lang="en-US" altLang="zh-CN" dirty="0" smtClean="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[0,1]</a:t>
                      </a:r>
                      <a:endParaRPr lang="zh-CN" altLang="en-US" dirty="0">
                        <a:latin typeface="Times New Roman" panose="02020603050405020304" pitchFamily="18" charset="0"/>
                        <a:cs typeface="Times New Roman" panose="02020603050405020304" pitchFamily="18" charset="0"/>
                      </a:endParaRPr>
                    </a:p>
                  </a:txBody>
                  <a:tcPr/>
                </a:tc>
              </a:tr>
              <a:tr h="316835">
                <a:tc>
                  <a:txBody>
                    <a:bodyPr/>
                    <a:lstStyle/>
                    <a:p>
                      <a:pPr algn="ctr"/>
                      <a:r>
                        <a:rPr lang="en-US" altLang="zh-CN" dirty="0" smtClean="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[0,3]</a:t>
                      </a:r>
                      <a:endParaRPr lang="zh-CN" altLang="en-US" dirty="0">
                        <a:latin typeface="Times New Roman" panose="02020603050405020304" pitchFamily="18" charset="0"/>
                        <a:cs typeface="Times New Roman" panose="02020603050405020304" pitchFamily="18" charset="0"/>
                      </a:endParaRPr>
                    </a:p>
                  </a:txBody>
                  <a:tcPr/>
                </a:tc>
              </a:tr>
              <a:tr h="316835">
                <a:tc>
                  <a:txBody>
                    <a:bodyPr/>
                    <a:lstStyle/>
                    <a:p>
                      <a:pPr algn="ctr"/>
                      <a:r>
                        <a:rPr lang="en-US" altLang="zh-CN" dirty="0" smtClean="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[0,7]</a:t>
                      </a:r>
                      <a:endParaRPr lang="zh-CN" altLang="en-US" dirty="0">
                        <a:latin typeface="Times New Roman" panose="02020603050405020304" pitchFamily="18" charset="0"/>
                        <a:cs typeface="Times New Roman" panose="02020603050405020304" pitchFamily="18" charset="0"/>
                      </a:endParaRPr>
                    </a:p>
                  </a:txBody>
                  <a:tcPr/>
                </a:tc>
              </a:tr>
              <a:tr h="316835">
                <a:tc>
                  <a:txBody>
                    <a:bodyPr/>
                    <a:lstStyle/>
                    <a:p>
                      <a:pPr algn="ctr"/>
                      <a:r>
                        <a:rPr lang="en-US" altLang="zh-CN" dirty="0" smtClean="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[0,15]</a:t>
                      </a:r>
                      <a:endParaRPr lang="zh-CN" altLang="en-US" dirty="0">
                        <a:latin typeface="Times New Roman" panose="02020603050405020304" pitchFamily="18" charset="0"/>
                        <a:cs typeface="Times New Roman" panose="02020603050405020304" pitchFamily="18" charset="0"/>
                      </a:endParaRPr>
                    </a:p>
                  </a:txBody>
                  <a:tcPr/>
                </a:tc>
              </a:tr>
              <a:tr h="316835">
                <a:tc>
                  <a:txBody>
                    <a:bodyPr/>
                    <a:lstStyle/>
                    <a:p>
                      <a:pPr algn="ctr"/>
                      <a:r>
                        <a:rPr lang="en-US" altLang="zh-CN" dirty="0" smtClean="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[0,31]</a:t>
                      </a:r>
                      <a:endParaRPr lang="zh-CN" altLang="en-US" dirty="0">
                        <a:latin typeface="Times New Roman" panose="02020603050405020304" pitchFamily="18" charset="0"/>
                        <a:cs typeface="Times New Roman" panose="02020603050405020304" pitchFamily="18" charset="0"/>
                      </a:endParaRPr>
                    </a:p>
                  </a:txBody>
                  <a:tcPr/>
                </a:tc>
              </a:tr>
              <a:tr h="316835">
                <a:tc>
                  <a:txBody>
                    <a:bodyPr/>
                    <a:lstStyle/>
                    <a:p>
                      <a:pPr algn="ctr"/>
                      <a:r>
                        <a:rPr lang="en-US" altLang="zh-CN" dirty="0" smtClean="0">
                          <a:latin typeface="Times New Roman" panose="02020603050405020304" pitchFamily="18" charset="0"/>
                          <a:cs typeface="Times New Roman" panose="02020603050405020304" pitchFamily="18" charset="0"/>
                        </a:rPr>
                        <a:t>6</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[0,63]</a:t>
                      </a:r>
                      <a:endParaRPr lang="zh-CN" altLang="en-US" dirty="0">
                        <a:latin typeface="Times New Roman" panose="02020603050405020304" pitchFamily="18" charset="0"/>
                        <a:cs typeface="Times New Roman" panose="02020603050405020304" pitchFamily="18" charset="0"/>
                      </a:endParaRPr>
                    </a:p>
                  </a:txBody>
                  <a:tcPr/>
                </a:tc>
              </a:tr>
              <a:tr h="316835">
                <a:tc>
                  <a:txBody>
                    <a:bodyPr/>
                    <a:lstStyle/>
                    <a:p>
                      <a:pPr algn="ctr"/>
                      <a:r>
                        <a:rPr lang="en-US" altLang="zh-CN" dirty="0" smtClean="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[0,127]</a:t>
                      </a:r>
                      <a:endParaRPr lang="zh-CN" altLang="en-US" dirty="0">
                        <a:latin typeface="Times New Roman" panose="02020603050405020304" pitchFamily="18" charset="0"/>
                        <a:cs typeface="Times New Roman" panose="02020603050405020304" pitchFamily="18" charset="0"/>
                      </a:endParaRPr>
                    </a:p>
                  </a:txBody>
                  <a:tcPr/>
                </a:tc>
              </a:tr>
              <a:tr h="316835">
                <a:tc>
                  <a:txBody>
                    <a:bodyPr/>
                    <a:lstStyle/>
                    <a:p>
                      <a:pPr algn="ctr"/>
                      <a:r>
                        <a:rPr lang="en-US" altLang="zh-CN" dirty="0" smtClean="0">
                          <a:latin typeface="Times New Roman" panose="02020603050405020304" pitchFamily="18" charset="0"/>
                          <a:cs typeface="Times New Roman" panose="02020603050405020304" pitchFamily="18" charset="0"/>
                        </a:rPr>
                        <a:t>8</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[0,255]</a:t>
                      </a:r>
                      <a:endParaRPr lang="zh-CN" altLang="en-US"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r>
              <a:rPr lang="en-US" altLang="zh-CN"/>
              <a:t>2-</a:t>
            </a:r>
            <a:fld id="{B8289957-966D-41D7-AAE3-CD8AA5031A99}" type="slidenum">
              <a:rPr lang="en-US" altLang="zh-CN"/>
            </a:fld>
            <a:endParaRPr lang="en-US" altLang="zh-CN"/>
          </a:p>
        </p:txBody>
      </p:sp>
      <p:sp>
        <p:nvSpPr>
          <p:cNvPr id="145410" name="Rectangle 2"/>
          <p:cNvSpPr>
            <a:spLocks noGrp="1" noChangeArrowheads="1"/>
          </p:cNvSpPr>
          <p:nvPr>
            <p:ph type="title"/>
          </p:nvPr>
        </p:nvSpPr>
        <p:spPr/>
        <p:txBody>
          <a:bodyPr/>
          <a:lstStyle/>
          <a:p>
            <a:r>
              <a:rPr lang="zh-CN" altLang="en-US" dirty="0" smtClean="0">
                <a:ea typeface="宋体" panose="02010600030101010101" pitchFamily="2" charset="-122"/>
              </a:rPr>
              <a:t>作业</a:t>
            </a:r>
            <a:endParaRPr lang="en-US" altLang="zh-CN" dirty="0">
              <a:ea typeface="宋体" panose="02010600030101010101" pitchFamily="2" charset="-122"/>
            </a:endParaRPr>
          </a:p>
        </p:txBody>
      </p:sp>
      <p:sp>
        <p:nvSpPr>
          <p:cNvPr id="145411" name="Rectangle 3"/>
          <p:cNvSpPr>
            <a:spLocks noGrp="1" noChangeArrowheads="1"/>
          </p:cNvSpPr>
          <p:nvPr>
            <p:ph type="body" idx="1"/>
          </p:nvPr>
        </p:nvSpPr>
        <p:spPr/>
        <p:txBody>
          <a:bodyPr>
            <a:normAutofit/>
          </a:bodyPr>
          <a:lstStyle/>
          <a:p>
            <a:r>
              <a:rPr lang="en-US" altLang="zh-CN" dirty="0" smtClean="0">
                <a:ea typeface="宋体" panose="02010600030101010101" pitchFamily="2" charset="-122"/>
              </a:rPr>
              <a:t>Blackboard </a:t>
            </a:r>
            <a:r>
              <a:rPr lang="zh-CN" altLang="en-US" dirty="0" smtClean="0">
                <a:ea typeface="宋体" panose="02010600030101010101" pitchFamily="2" charset="-122"/>
              </a:rPr>
              <a:t>发布</a:t>
            </a:r>
            <a:endParaRPr lang="en-US" altLang="zh-CN" dirty="0" smtClean="0">
              <a:ea typeface="宋体" panose="02010600030101010101" pitchFamily="2" charset="-122"/>
            </a:endParaRPr>
          </a:p>
          <a:p>
            <a:r>
              <a:rPr lang="zh-CN" altLang="en-US" dirty="0" smtClean="0">
                <a:ea typeface="宋体" panose="02010600030101010101" pitchFamily="2" charset="-122"/>
              </a:rPr>
              <a:t>要求独立完成，坚决杜绝不诚信现象。</a:t>
            </a:r>
            <a:endParaRPr lang="en-US" altLang="zh-CN" dirty="0" smtClean="0">
              <a:ea typeface="宋体" panose="02010600030101010101" pitchFamily="2" charset="-122"/>
            </a:endParaRPr>
          </a:p>
          <a:p>
            <a:r>
              <a:rPr lang="zh-CN" altLang="en-US" dirty="0" smtClean="0">
                <a:ea typeface="宋体" panose="02010600030101010101" pitchFamily="2" charset="-122"/>
              </a:rPr>
              <a:t>注意提交时间，不接收迟</a:t>
            </a:r>
            <a:r>
              <a:rPr lang="zh-CN" altLang="en-US" smtClean="0">
                <a:ea typeface="宋体" panose="02010600030101010101" pitchFamily="2" charset="-122"/>
              </a:rPr>
              <a:t>交作业。</a:t>
            </a:r>
            <a:endParaRPr lang="en-US" altLang="zh-CN" dirty="0" smtClean="0">
              <a:ea typeface="宋体" panose="02010600030101010101" pitchFamily="2" charset="-122"/>
            </a:endParaRPr>
          </a:p>
          <a:p>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125760"/>
            <a:ext cx="7885113" cy="1143000"/>
          </a:xfrm>
        </p:spPr>
        <p:txBody>
          <a:bodyPr/>
          <a:lstStyle/>
          <a:p>
            <a:pPr eaLnBrk="1" hangingPunct="1"/>
            <a:r>
              <a:rPr lang="en-US" altLang="zh-CN" sz="3400" b="1" dirty="0" smtClean="0">
                <a:solidFill>
                  <a:srgbClr val="FF3300"/>
                </a:solidFill>
                <a:latin typeface="华文楷体" panose="02010600040101010101" pitchFamily="2" charset="-122"/>
                <a:ea typeface="华文楷体" panose="02010600040101010101" pitchFamily="2" charset="-122"/>
              </a:rPr>
              <a:t>1</a:t>
            </a:r>
            <a:r>
              <a:rPr lang="zh-CN" altLang="en-US" sz="3400" b="1" dirty="0" smtClean="0">
                <a:solidFill>
                  <a:srgbClr val="FF3300"/>
                </a:solidFill>
                <a:latin typeface="华文楷体" panose="02010600040101010101" pitchFamily="2" charset="-122"/>
                <a:ea typeface="华文楷体" panose="02010600040101010101" pitchFamily="2" charset="-122"/>
              </a:rPr>
              <a:t> 符号的</a:t>
            </a:r>
            <a:r>
              <a:rPr lang="zh-CN" altLang="en-US" sz="3400" b="1" dirty="0" smtClean="0">
                <a:solidFill>
                  <a:srgbClr val="FF3300"/>
                </a:solidFill>
                <a:latin typeface="华文楷体" panose="02010600040101010101" pitchFamily="2" charset="-122"/>
                <a:ea typeface="华文楷体" panose="02010600040101010101" pitchFamily="2" charset="-122"/>
              </a:rPr>
              <a:t>处理 </a:t>
            </a:r>
            <a:endParaRPr lang="zh-CN" altLang="en-US" sz="3400" b="1" dirty="0" smtClean="0">
              <a:solidFill>
                <a:srgbClr val="FF3300"/>
              </a:solidFill>
              <a:latin typeface="华文楷体" panose="02010600040101010101" pitchFamily="2" charset="-122"/>
              <a:ea typeface="华文楷体" panose="02010600040101010101" pitchFamily="2" charset="-122"/>
            </a:endParaRPr>
          </a:p>
        </p:txBody>
      </p:sp>
      <p:sp>
        <p:nvSpPr>
          <p:cNvPr id="73731" name="Rectangle 3"/>
          <p:cNvSpPr>
            <a:spLocks noGrp="1" noChangeArrowheads="1"/>
          </p:cNvSpPr>
          <p:nvPr>
            <p:ph type="body" idx="1"/>
          </p:nvPr>
        </p:nvSpPr>
        <p:spPr>
          <a:xfrm>
            <a:off x="323528" y="1124744"/>
            <a:ext cx="8675688" cy="4680520"/>
          </a:xfrm>
        </p:spPr>
        <p:txBody>
          <a:bodyPr>
            <a:normAutofit/>
          </a:bodyPr>
          <a:lstStyle/>
          <a:p>
            <a:pPr eaLnBrk="1" hangingPunct="1">
              <a:lnSpc>
                <a:spcPct val="80000"/>
              </a:lnSpc>
              <a:buFont typeface="Wingdings" panose="05000000000000000000" pitchFamily="2" charset="2"/>
              <a:buNone/>
            </a:pPr>
            <a:r>
              <a:rPr lang="zh-CN" altLang="en-US" sz="3200" b="1" dirty="0" smtClean="0">
                <a:latin typeface="华文楷体" panose="02010600040101010101" pitchFamily="2" charset="-122"/>
                <a:ea typeface="华文楷体" panose="02010600040101010101" pitchFamily="2" charset="-122"/>
              </a:rPr>
              <a:t>如何表示负数？</a:t>
            </a:r>
            <a:endParaRPr lang="en-US" altLang="zh-CN" sz="3200" b="1" dirty="0" smtClean="0">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r>
              <a:rPr lang="en-US" altLang="zh-CN" sz="3200" b="1" dirty="0" smtClean="0">
                <a:solidFill>
                  <a:srgbClr val="FF3300"/>
                </a:solidFill>
                <a:latin typeface="华文楷体" panose="02010600040101010101" pitchFamily="2" charset="-122"/>
                <a:ea typeface="华文楷体" panose="02010600040101010101" pitchFamily="2" charset="-122"/>
              </a:rPr>
              <a:t>2</a:t>
            </a:r>
            <a:r>
              <a:rPr lang="zh-CN" altLang="en-US" sz="3200" b="1" dirty="0" smtClean="0">
                <a:solidFill>
                  <a:srgbClr val="FF3300"/>
                </a:solidFill>
                <a:latin typeface="华文楷体" panose="02010600040101010101" pitchFamily="2" charset="-122"/>
                <a:ea typeface="华文楷体" panose="02010600040101010101" pitchFamily="2" charset="-122"/>
              </a:rPr>
              <a:t>）</a:t>
            </a:r>
            <a:r>
              <a:rPr lang="en-US" altLang="zh-CN" sz="3200" b="1" dirty="0" smtClean="0">
                <a:solidFill>
                  <a:srgbClr val="FF3300"/>
                </a:solidFill>
                <a:latin typeface="华文楷体" panose="02010600040101010101" pitchFamily="2" charset="-122"/>
                <a:ea typeface="华文楷体" panose="02010600040101010101" pitchFamily="2" charset="-122"/>
              </a:rPr>
              <a:t> </a:t>
            </a:r>
            <a:r>
              <a:rPr lang="zh-CN" altLang="en-US" sz="3200" b="1" dirty="0" smtClean="0">
                <a:solidFill>
                  <a:srgbClr val="FF3300"/>
                </a:solidFill>
                <a:latin typeface="华文楷体" panose="02010600040101010101" pitchFamily="2" charset="-122"/>
                <a:ea typeface="华文楷体" panose="02010600040101010101" pitchFamily="2" charset="-122"/>
              </a:rPr>
              <a:t>符号位表示法</a:t>
            </a:r>
            <a:r>
              <a:rPr lang="en-US" altLang="zh-CN" sz="3200" b="1" dirty="0" smtClean="0">
                <a:latin typeface="华文楷体" panose="02010600040101010101" pitchFamily="2" charset="-122"/>
                <a:ea typeface="华文楷体" panose="02010600040101010101" pitchFamily="2" charset="-122"/>
              </a:rPr>
              <a:t>: </a:t>
            </a:r>
            <a:endParaRPr lang="en-US" altLang="zh-CN" sz="3200" b="1" dirty="0" smtClean="0">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r>
              <a:rPr lang="en-US" altLang="zh-CN" sz="3200" b="1" dirty="0">
                <a:latin typeface="华文楷体" panose="02010600040101010101" pitchFamily="2" charset="-122"/>
                <a:ea typeface="华文楷体" panose="02010600040101010101" pitchFamily="2" charset="-122"/>
              </a:rPr>
              <a:t> </a:t>
            </a:r>
            <a:r>
              <a:rPr lang="en-US" altLang="zh-CN" sz="32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它</a:t>
            </a:r>
            <a:r>
              <a:rPr lang="zh-CN" altLang="en-US" sz="2800" b="1" dirty="0" smtClean="0">
                <a:latin typeface="华文楷体" panose="02010600040101010101" pitchFamily="2" charset="-122"/>
                <a:ea typeface="华文楷体" panose="02010600040101010101" pitchFamily="2" charset="-122"/>
              </a:rPr>
              <a:t>的最高位被用来表示该数的符号位</a:t>
            </a:r>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solidFill>
                  <a:srgbClr val="0066FF"/>
                </a:solidFill>
                <a:latin typeface="华文楷体" panose="02010600040101010101" pitchFamily="2" charset="-122"/>
                <a:ea typeface="华文楷体" panose="02010600040101010101" pitchFamily="2" charset="-122"/>
              </a:rPr>
              <a:t>不表示数值位。</a:t>
            </a:r>
            <a:endParaRPr lang="zh-CN" altLang="en-US" sz="2800" b="1" dirty="0" smtClean="0">
              <a:solidFill>
                <a:srgbClr val="0066FF"/>
              </a:solidFill>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r>
              <a:rPr lang="zh-CN" altLang="en-US" sz="2800" b="1" dirty="0" smtClean="0">
                <a:latin typeface="华文楷体" panose="02010600040101010101" pitchFamily="2" charset="-122"/>
                <a:ea typeface="华文楷体" panose="02010600040101010101" pitchFamily="2" charset="-122"/>
              </a:rPr>
              <a:t>   </a:t>
            </a:r>
            <a:r>
              <a:rPr lang="zh-CN" altLang="en-US" sz="2800" b="1" dirty="0" smtClean="0">
                <a:solidFill>
                  <a:srgbClr val="FF0000"/>
                </a:solidFill>
                <a:latin typeface="华文楷体" panose="02010600040101010101" pitchFamily="2" charset="-122"/>
                <a:ea typeface="华文楷体" panose="02010600040101010101" pitchFamily="2" charset="-122"/>
              </a:rPr>
              <a:t>在</a:t>
            </a:r>
            <a:r>
              <a:rPr lang="zh-CN" altLang="en-US" sz="2800" b="1" dirty="0" smtClean="0">
                <a:solidFill>
                  <a:srgbClr val="FF0000"/>
                </a:solidFill>
                <a:latin typeface="华文楷体" panose="02010600040101010101" pitchFamily="2" charset="-122"/>
                <a:ea typeface="华文楷体" panose="02010600040101010101" pitchFamily="2" charset="-122"/>
              </a:rPr>
              <a:t>计算机中一个数的数值部分和符号都要用</a:t>
            </a:r>
            <a:r>
              <a:rPr lang="en-US" altLang="zh-CN" sz="2800" b="1" dirty="0" smtClean="0">
                <a:solidFill>
                  <a:srgbClr val="FF0000"/>
                </a:solidFill>
                <a:latin typeface="华文楷体" panose="02010600040101010101" pitchFamily="2" charset="-122"/>
                <a:ea typeface="华文楷体" panose="02010600040101010101" pitchFamily="2" charset="-122"/>
              </a:rPr>
              <a:t>0</a:t>
            </a:r>
            <a:r>
              <a:rPr lang="zh-CN" altLang="en-US" sz="2800" b="1" dirty="0" smtClean="0">
                <a:solidFill>
                  <a:srgbClr val="FF0000"/>
                </a:solidFill>
                <a:latin typeface="华文楷体" panose="02010600040101010101" pitchFamily="2" charset="-122"/>
                <a:ea typeface="华文楷体" panose="02010600040101010101" pitchFamily="2" charset="-122"/>
              </a:rPr>
              <a:t>、</a:t>
            </a:r>
            <a:r>
              <a:rPr lang="en-US" altLang="zh-CN" sz="2800" b="1" dirty="0" smtClean="0">
                <a:solidFill>
                  <a:srgbClr val="FF0000"/>
                </a:solidFill>
                <a:latin typeface="华文楷体" panose="02010600040101010101" pitchFamily="2" charset="-122"/>
                <a:ea typeface="华文楷体" panose="02010600040101010101" pitchFamily="2" charset="-122"/>
              </a:rPr>
              <a:t>1</a:t>
            </a:r>
            <a:r>
              <a:rPr lang="zh-CN" altLang="en-US" sz="2800" b="1" dirty="0" smtClean="0">
                <a:solidFill>
                  <a:srgbClr val="FF0000"/>
                </a:solidFill>
                <a:latin typeface="华文楷体" panose="02010600040101010101" pitchFamily="2" charset="-122"/>
                <a:ea typeface="华文楷体" panose="02010600040101010101" pitchFamily="2" charset="-122"/>
              </a:rPr>
              <a:t>编码</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通常</a:t>
            </a:r>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用数的最高位（</a:t>
            </a:r>
            <a:r>
              <a:rPr lang="en-US" altLang="zh-CN" sz="2800" b="1" dirty="0" smtClean="0">
                <a:latin typeface="华文楷体" panose="02010600040101010101" pitchFamily="2" charset="-122"/>
                <a:ea typeface="华文楷体" panose="02010600040101010101" pitchFamily="2" charset="-122"/>
              </a:rPr>
              <a:t>MSB—Most Significant Bit</a:t>
            </a:r>
            <a:r>
              <a:rPr lang="zh-CN" altLang="en-US" sz="2800" b="1" dirty="0" smtClean="0">
                <a:latin typeface="华文楷体" panose="02010600040101010101" pitchFamily="2" charset="-122"/>
                <a:ea typeface="华文楷体" panose="02010600040101010101" pitchFamily="2" charset="-122"/>
              </a:rPr>
              <a:t>）表示数的正负</a:t>
            </a:r>
            <a:endParaRPr lang="zh-CN" altLang="en-US" sz="2800" b="1" dirty="0" smtClean="0">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r>
              <a:rPr lang="en-US" altLang="zh-CN" sz="2800" b="1" dirty="0" smtClean="0">
                <a:latin typeface="华文楷体" panose="02010600040101010101" pitchFamily="2" charset="-122"/>
                <a:ea typeface="华文楷体" panose="02010600040101010101" pitchFamily="2" charset="-122"/>
              </a:rPr>
              <a:t>  MSB </a:t>
            </a:r>
            <a:r>
              <a:rPr lang="en-US" altLang="zh-CN" sz="2800" b="1" dirty="0" smtClean="0">
                <a:latin typeface="华文楷体" panose="02010600040101010101" pitchFamily="2" charset="-122"/>
                <a:ea typeface="华文楷体" panose="02010600040101010101" pitchFamily="2" charset="-122"/>
              </a:rPr>
              <a:t>= 0, </a:t>
            </a:r>
            <a:r>
              <a:rPr lang="zh-CN" altLang="en-US" sz="2800" b="1" dirty="0" smtClean="0">
                <a:latin typeface="华文楷体" panose="02010600040101010101" pitchFamily="2" charset="-122"/>
                <a:ea typeface="华文楷体" panose="02010600040101010101" pitchFamily="2" charset="-122"/>
              </a:rPr>
              <a:t>表示正数</a:t>
            </a:r>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如＋</a:t>
            </a:r>
            <a:r>
              <a:rPr lang="en-US" altLang="zh-CN" sz="2800" b="1" dirty="0" smtClean="0">
                <a:latin typeface="华文楷体" panose="02010600040101010101" pitchFamily="2" charset="-122"/>
                <a:ea typeface="华文楷体" panose="02010600040101010101" pitchFamily="2" charset="-122"/>
              </a:rPr>
              <a:t>1011</a:t>
            </a:r>
            <a:r>
              <a:rPr lang="zh-CN" altLang="en-US" sz="2800" b="1" dirty="0" smtClean="0">
                <a:latin typeface="华文楷体" panose="02010600040101010101" pitchFamily="2" charset="-122"/>
                <a:ea typeface="华文楷体" panose="02010600040101010101" pitchFamily="2" charset="-122"/>
              </a:rPr>
              <a:t>表示为</a:t>
            </a:r>
            <a:r>
              <a:rPr lang="en-US" altLang="zh-CN" sz="2800" b="1" dirty="0" smtClean="0">
                <a:solidFill>
                  <a:srgbClr val="FF0000"/>
                </a:solidFill>
                <a:latin typeface="华文楷体" panose="02010600040101010101" pitchFamily="2" charset="-122"/>
                <a:ea typeface="华文楷体" panose="02010600040101010101" pitchFamily="2" charset="-122"/>
              </a:rPr>
              <a:t>0</a:t>
            </a:r>
            <a:r>
              <a:rPr lang="en-US" altLang="zh-CN" sz="2800" b="1" dirty="0" smtClean="0">
                <a:latin typeface="华文楷体" panose="02010600040101010101" pitchFamily="2" charset="-122"/>
                <a:ea typeface="华文楷体" panose="02010600040101010101" pitchFamily="2" charset="-122"/>
              </a:rPr>
              <a:t>1011</a:t>
            </a:r>
            <a:r>
              <a:rPr lang="zh-CN" altLang="en-US" sz="2800" b="1" dirty="0" smtClean="0">
                <a:latin typeface="华文楷体" panose="02010600040101010101" pitchFamily="2" charset="-122"/>
                <a:ea typeface="华文楷体" panose="02010600040101010101" pitchFamily="2" charset="-122"/>
              </a:rPr>
              <a:t>；</a:t>
            </a:r>
            <a:endParaRPr lang="zh-CN" altLang="en-US" sz="2800" b="1" dirty="0" smtClean="0">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r>
              <a:rPr lang="en-US" altLang="zh-CN" sz="2800" b="1" dirty="0" smtClean="0">
                <a:latin typeface="华文楷体" panose="02010600040101010101" pitchFamily="2" charset="-122"/>
                <a:ea typeface="华文楷体" panose="02010600040101010101" pitchFamily="2" charset="-122"/>
              </a:rPr>
              <a:t>  MSB </a:t>
            </a:r>
            <a:r>
              <a:rPr lang="en-US" altLang="zh-CN" sz="2800" b="1" dirty="0" smtClean="0">
                <a:latin typeface="华文楷体" panose="02010600040101010101" pitchFamily="2" charset="-122"/>
                <a:ea typeface="华文楷体" panose="02010600040101010101" pitchFamily="2" charset="-122"/>
              </a:rPr>
              <a:t>= 1, </a:t>
            </a:r>
            <a:r>
              <a:rPr lang="zh-CN" altLang="en-US" sz="2800" b="1" dirty="0" smtClean="0">
                <a:latin typeface="华文楷体" panose="02010600040101010101" pitchFamily="2" charset="-122"/>
                <a:ea typeface="华文楷体" panose="02010600040101010101" pitchFamily="2" charset="-122"/>
              </a:rPr>
              <a:t>表示负数</a:t>
            </a:r>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如－</a:t>
            </a:r>
            <a:r>
              <a:rPr lang="en-US" altLang="zh-CN" sz="2800" b="1" dirty="0" smtClean="0">
                <a:latin typeface="华文楷体" panose="02010600040101010101" pitchFamily="2" charset="-122"/>
                <a:ea typeface="华文楷体" panose="02010600040101010101" pitchFamily="2" charset="-122"/>
              </a:rPr>
              <a:t>1011</a:t>
            </a:r>
            <a:r>
              <a:rPr lang="zh-CN" altLang="en-US" sz="2800" b="1" dirty="0" smtClean="0">
                <a:latin typeface="华文楷体" panose="02010600040101010101" pitchFamily="2" charset="-122"/>
                <a:ea typeface="华文楷体" panose="02010600040101010101" pitchFamily="2" charset="-122"/>
              </a:rPr>
              <a:t>表示为</a:t>
            </a:r>
            <a:r>
              <a:rPr lang="en-US" altLang="zh-CN" sz="2800" b="1" dirty="0" smtClean="0">
                <a:solidFill>
                  <a:srgbClr val="0066FF"/>
                </a:solidFill>
                <a:latin typeface="华文楷体" panose="02010600040101010101" pitchFamily="2" charset="-122"/>
                <a:ea typeface="华文楷体" panose="02010600040101010101" pitchFamily="2" charset="-122"/>
              </a:rPr>
              <a:t>1</a:t>
            </a:r>
            <a:r>
              <a:rPr lang="en-US" altLang="zh-CN" sz="2800" b="1" dirty="0" smtClean="0">
                <a:latin typeface="华文楷体" panose="02010600040101010101" pitchFamily="2" charset="-122"/>
                <a:ea typeface="华文楷体" panose="02010600040101010101" pitchFamily="2" charset="-122"/>
              </a:rPr>
              <a:t>1011</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endParaRPr lang="zh-CN" altLang="en-US" sz="3200" b="1" dirty="0" smtClean="0">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endParaRPr lang="en-US" altLang="zh-CN" sz="2400" b="1" dirty="0" smtClean="0">
              <a:solidFill>
                <a:srgbClr val="FF3300"/>
              </a:solidFill>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endParaRPr lang="zh-CN" altLang="en-US" sz="2000" dirty="0" smtClean="0"/>
          </a:p>
          <a:p>
            <a:pPr eaLnBrk="1" hangingPunct="1">
              <a:lnSpc>
                <a:spcPct val="80000"/>
              </a:lnSpc>
            </a:pPr>
            <a:endParaRPr lang="en-US" altLang="zh-CN" sz="20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528" y="125760"/>
            <a:ext cx="7885113" cy="1143000"/>
          </a:xfrm>
        </p:spPr>
        <p:txBody>
          <a:bodyPr/>
          <a:lstStyle/>
          <a:p>
            <a:pPr eaLnBrk="1" hangingPunct="1"/>
            <a:r>
              <a:rPr lang="en-US" altLang="zh-CN" sz="3400" b="1" dirty="0" smtClean="0">
                <a:solidFill>
                  <a:srgbClr val="FF3300"/>
                </a:solidFill>
                <a:latin typeface="华文楷体" panose="02010600040101010101" pitchFamily="2" charset="-122"/>
                <a:ea typeface="华文楷体" panose="02010600040101010101" pitchFamily="2" charset="-122"/>
              </a:rPr>
              <a:t>1</a:t>
            </a:r>
            <a:r>
              <a:rPr lang="zh-CN" altLang="en-US" sz="3400" b="1" dirty="0" smtClean="0">
                <a:solidFill>
                  <a:srgbClr val="FF3300"/>
                </a:solidFill>
                <a:latin typeface="华文楷体" panose="02010600040101010101" pitchFamily="2" charset="-122"/>
                <a:ea typeface="华文楷体" panose="02010600040101010101" pitchFamily="2" charset="-122"/>
              </a:rPr>
              <a:t> 符号的</a:t>
            </a:r>
            <a:r>
              <a:rPr lang="zh-CN" altLang="en-US" sz="3400" b="1" dirty="0" smtClean="0">
                <a:solidFill>
                  <a:srgbClr val="FF3300"/>
                </a:solidFill>
                <a:latin typeface="华文楷体" panose="02010600040101010101" pitchFamily="2" charset="-122"/>
                <a:ea typeface="华文楷体" panose="02010600040101010101" pitchFamily="2" charset="-122"/>
              </a:rPr>
              <a:t>处理 </a:t>
            </a:r>
            <a:endParaRPr lang="zh-CN" altLang="en-US" sz="3400" b="1" dirty="0" smtClean="0">
              <a:solidFill>
                <a:srgbClr val="FF3300"/>
              </a:solidFill>
              <a:latin typeface="华文楷体" panose="02010600040101010101" pitchFamily="2" charset="-122"/>
              <a:ea typeface="华文楷体" panose="02010600040101010101" pitchFamily="2" charset="-122"/>
            </a:endParaRPr>
          </a:p>
        </p:txBody>
      </p:sp>
      <p:sp>
        <p:nvSpPr>
          <p:cNvPr id="73731" name="Rectangle 3"/>
          <p:cNvSpPr>
            <a:spLocks noGrp="1" noChangeArrowheads="1"/>
          </p:cNvSpPr>
          <p:nvPr>
            <p:ph type="body" idx="1"/>
          </p:nvPr>
        </p:nvSpPr>
        <p:spPr>
          <a:xfrm>
            <a:off x="323528" y="1124744"/>
            <a:ext cx="8675688" cy="3024336"/>
          </a:xfrm>
        </p:spPr>
        <p:txBody>
          <a:bodyPr>
            <a:normAutofit lnSpcReduction="10000"/>
          </a:bodyPr>
          <a:lstStyle/>
          <a:p>
            <a:pPr eaLnBrk="1" hangingPunct="1">
              <a:lnSpc>
                <a:spcPct val="80000"/>
              </a:lnSpc>
              <a:buFont typeface="Wingdings" panose="05000000000000000000" pitchFamily="2" charset="2"/>
              <a:buNone/>
            </a:pPr>
            <a:r>
              <a:rPr lang="zh-CN" altLang="en-US" sz="3200" b="1" dirty="0" smtClean="0">
                <a:latin typeface="华文楷体" panose="02010600040101010101" pitchFamily="2" charset="-122"/>
                <a:ea typeface="华文楷体" panose="02010600040101010101" pitchFamily="2" charset="-122"/>
              </a:rPr>
              <a:t>如何表示负数？</a:t>
            </a:r>
            <a:endParaRPr lang="en-US" altLang="zh-CN" sz="3200" b="1" dirty="0" smtClean="0">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r>
              <a:rPr lang="en-US" altLang="zh-CN" sz="3200" b="1" dirty="0" smtClean="0">
                <a:solidFill>
                  <a:srgbClr val="FF3300"/>
                </a:solidFill>
                <a:latin typeface="华文楷体" panose="02010600040101010101" pitchFamily="2" charset="-122"/>
                <a:ea typeface="华文楷体" panose="02010600040101010101" pitchFamily="2" charset="-122"/>
              </a:rPr>
              <a:t>2</a:t>
            </a:r>
            <a:r>
              <a:rPr lang="zh-CN" altLang="en-US" sz="3200" b="1" dirty="0" smtClean="0">
                <a:solidFill>
                  <a:srgbClr val="FF3300"/>
                </a:solidFill>
                <a:latin typeface="华文楷体" panose="02010600040101010101" pitchFamily="2" charset="-122"/>
                <a:ea typeface="华文楷体" panose="02010600040101010101" pitchFamily="2" charset="-122"/>
              </a:rPr>
              <a:t>）</a:t>
            </a:r>
            <a:r>
              <a:rPr lang="en-US" altLang="zh-CN" sz="3200" b="1" dirty="0" smtClean="0">
                <a:solidFill>
                  <a:srgbClr val="FF3300"/>
                </a:solidFill>
                <a:latin typeface="华文楷体" panose="02010600040101010101" pitchFamily="2" charset="-122"/>
                <a:ea typeface="华文楷体" panose="02010600040101010101" pitchFamily="2" charset="-122"/>
              </a:rPr>
              <a:t> </a:t>
            </a:r>
            <a:r>
              <a:rPr lang="zh-CN" altLang="en-US" sz="3200" b="1" dirty="0" smtClean="0">
                <a:solidFill>
                  <a:srgbClr val="FF3300"/>
                </a:solidFill>
                <a:latin typeface="华文楷体" panose="02010600040101010101" pitchFamily="2" charset="-122"/>
                <a:ea typeface="华文楷体" panose="02010600040101010101" pitchFamily="2" charset="-122"/>
              </a:rPr>
              <a:t>反码 （</a:t>
            </a:r>
            <a:r>
              <a:rPr lang="en-US" altLang="zh-CN" sz="3200" b="1" dirty="0" smtClean="0">
                <a:solidFill>
                  <a:srgbClr val="FF3300"/>
                </a:solidFill>
                <a:latin typeface="华文楷体" panose="02010600040101010101" pitchFamily="2" charset="-122"/>
                <a:ea typeface="华文楷体" panose="02010600040101010101" pitchFamily="2" charset="-122"/>
              </a:rPr>
              <a:t>1’</a:t>
            </a:r>
            <a:r>
              <a:rPr lang="en-US" altLang="zh-CN" sz="3200" b="1" dirty="0" smtClean="0">
                <a:solidFill>
                  <a:srgbClr val="FF3300"/>
                </a:solidFill>
                <a:latin typeface="华文楷体" panose="02010600040101010101" pitchFamily="2" charset="-122"/>
                <a:ea typeface="华文楷体" panose="02010600040101010101" pitchFamily="2" charset="-122"/>
              </a:rPr>
              <a:t>s Complement</a:t>
            </a:r>
            <a:r>
              <a:rPr lang="zh-CN" altLang="en-US" sz="3200" b="1" dirty="0" smtClean="0">
                <a:solidFill>
                  <a:srgbClr val="FF3300"/>
                </a:solidFill>
                <a:latin typeface="华文楷体" panose="02010600040101010101" pitchFamily="2" charset="-122"/>
                <a:ea typeface="华文楷体" panose="02010600040101010101" pitchFamily="2" charset="-122"/>
              </a:rPr>
              <a:t>）</a:t>
            </a:r>
            <a:endParaRPr lang="en-US" altLang="zh-CN" sz="3200" b="1" dirty="0" smtClean="0">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r>
              <a:rPr lang="en-US" altLang="zh-CN" sz="3200" b="1" dirty="0">
                <a:latin typeface="华文楷体" panose="02010600040101010101" pitchFamily="2" charset="-122"/>
                <a:ea typeface="华文楷体" panose="02010600040101010101" pitchFamily="2" charset="-122"/>
              </a:rPr>
              <a:t> </a:t>
            </a:r>
            <a:r>
              <a:rPr lang="en-US" altLang="zh-CN" sz="32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负数的编码</a:t>
            </a:r>
            <a:r>
              <a:rPr lang="en-US" altLang="zh-CN" sz="2800" b="1" dirty="0" smtClean="0">
                <a:latin typeface="华文楷体" panose="02010600040101010101" pitchFamily="2" charset="-122"/>
                <a:ea typeface="华文楷体" panose="02010600040101010101" pitchFamily="2" charset="-122"/>
              </a:rPr>
              <a:t>=</a:t>
            </a:r>
            <a:r>
              <a:rPr lang="zh-CN" altLang="en-US" sz="2800" b="1" dirty="0" smtClean="0">
                <a:latin typeface="华文楷体" panose="02010600040101010101" pitchFamily="2" charset="-122"/>
                <a:ea typeface="华文楷体" panose="02010600040101010101" pitchFamily="2" charset="-122"/>
              </a:rPr>
              <a:t>相应正数编码全部取反</a:t>
            </a:r>
            <a:endParaRPr lang="en-US" altLang="zh-CN" sz="2800" b="1" dirty="0" smtClean="0">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r>
              <a:rPr lang="en-US" altLang="zh-CN" sz="2800" b="1" dirty="0" smtClean="0">
                <a:latin typeface="华文楷体" panose="02010600040101010101" pitchFamily="2" charset="-122"/>
                <a:ea typeface="华文楷体" panose="02010600040101010101" pitchFamily="2" charset="-122"/>
              </a:rPr>
              <a:t>   +5 =00101    -5=11010</a:t>
            </a:r>
            <a:endParaRPr lang="en-US" altLang="zh-CN" sz="2800" b="1" dirty="0" smtClean="0">
              <a:solidFill>
                <a:srgbClr val="FF3300"/>
              </a:solidFill>
              <a:latin typeface="华文楷体" panose="02010600040101010101" pitchFamily="2" charset="-122"/>
              <a:ea typeface="华文楷体" panose="02010600040101010101" pitchFamily="2" charset="-122"/>
            </a:endParaRPr>
          </a:p>
          <a:p>
            <a:pPr>
              <a:lnSpc>
                <a:spcPct val="80000"/>
              </a:lnSpc>
              <a:buNone/>
            </a:pPr>
            <a:r>
              <a:rPr lang="en-US" altLang="zh-CN" sz="3200" b="1" dirty="0" smtClean="0">
                <a:solidFill>
                  <a:srgbClr val="FF3300"/>
                </a:solidFill>
                <a:latin typeface="华文楷体" panose="02010600040101010101" pitchFamily="2" charset="-122"/>
                <a:ea typeface="华文楷体" panose="02010600040101010101" pitchFamily="2" charset="-122"/>
              </a:rPr>
              <a:t>3</a:t>
            </a:r>
            <a:r>
              <a:rPr lang="zh-CN" altLang="en-US" sz="3200" b="1" dirty="0" smtClean="0">
                <a:solidFill>
                  <a:srgbClr val="FF3300"/>
                </a:solidFill>
                <a:latin typeface="华文楷体" panose="02010600040101010101" pitchFamily="2" charset="-122"/>
                <a:ea typeface="华文楷体" panose="02010600040101010101" pitchFamily="2" charset="-122"/>
              </a:rPr>
              <a:t>）</a:t>
            </a:r>
            <a:r>
              <a:rPr lang="en-US" altLang="zh-CN" sz="3200" b="1" dirty="0" smtClean="0">
                <a:solidFill>
                  <a:srgbClr val="FF3300"/>
                </a:solidFill>
                <a:latin typeface="华文楷体" panose="02010600040101010101" pitchFamily="2" charset="-122"/>
                <a:ea typeface="华文楷体" panose="02010600040101010101" pitchFamily="2" charset="-122"/>
              </a:rPr>
              <a:t> </a:t>
            </a:r>
            <a:r>
              <a:rPr lang="zh-CN" altLang="en-US" sz="3200" b="1" dirty="0" smtClean="0">
                <a:solidFill>
                  <a:srgbClr val="FF3300"/>
                </a:solidFill>
                <a:latin typeface="华文楷体" panose="02010600040101010101" pitchFamily="2" charset="-122"/>
                <a:ea typeface="华文楷体" panose="02010600040101010101" pitchFamily="2" charset="-122"/>
              </a:rPr>
              <a:t>补码 （</a:t>
            </a:r>
            <a:r>
              <a:rPr lang="en-US" altLang="zh-CN" sz="3200" b="1" dirty="0" smtClean="0">
                <a:solidFill>
                  <a:srgbClr val="FF3300"/>
                </a:solidFill>
                <a:latin typeface="华文楷体" panose="02010600040101010101" pitchFamily="2" charset="-122"/>
                <a:ea typeface="华文楷体" panose="02010600040101010101" pitchFamily="2" charset="-122"/>
              </a:rPr>
              <a:t>2’s </a:t>
            </a:r>
            <a:r>
              <a:rPr lang="en-US" altLang="zh-CN" sz="3200" b="1" dirty="0">
                <a:solidFill>
                  <a:srgbClr val="FF3300"/>
                </a:solidFill>
                <a:latin typeface="华文楷体" panose="02010600040101010101" pitchFamily="2" charset="-122"/>
                <a:ea typeface="华文楷体" panose="02010600040101010101" pitchFamily="2" charset="-122"/>
              </a:rPr>
              <a:t>Complement</a:t>
            </a:r>
            <a:r>
              <a:rPr lang="zh-CN" altLang="en-US" sz="3200" b="1" dirty="0">
                <a:solidFill>
                  <a:srgbClr val="FF3300"/>
                </a:solidFill>
                <a:latin typeface="华文楷体" panose="02010600040101010101" pitchFamily="2" charset="-122"/>
                <a:ea typeface="华文楷体" panose="02010600040101010101" pitchFamily="2" charset="-122"/>
              </a:rPr>
              <a:t>）</a:t>
            </a:r>
            <a:endParaRPr lang="en-US" altLang="zh-CN" sz="3200" b="1" dirty="0">
              <a:latin typeface="华文楷体" panose="02010600040101010101" pitchFamily="2" charset="-122"/>
              <a:ea typeface="华文楷体" panose="02010600040101010101" pitchFamily="2" charset="-122"/>
            </a:endParaRPr>
          </a:p>
          <a:p>
            <a:pPr eaLnBrk="1" hangingPunct="1">
              <a:lnSpc>
                <a:spcPct val="80000"/>
              </a:lnSpc>
              <a:buFont typeface="Wingdings" panose="05000000000000000000" pitchFamily="2" charset="2"/>
              <a:buNone/>
            </a:pPr>
            <a:r>
              <a:rPr lang="en-US" altLang="zh-CN" sz="2000" dirty="0" smtClean="0"/>
              <a:t>     </a:t>
            </a:r>
            <a:r>
              <a:rPr lang="zh-CN" altLang="en-US" sz="2800" dirty="0" smtClean="0">
                <a:latin typeface="华文楷体" panose="02010600040101010101" pitchFamily="2" charset="-122"/>
                <a:ea typeface="华文楷体" panose="02010600040101010101" pitchFamily="2" charset="-122"/>
              </a:rPr>
              <a:t>针对非</a:t>
            </a:r>
            <a:r>
              <a:rPr lang="en-US" altLang="zh-CN" sz="2800" dirty="0" smtClean="0">
                <a:latin typeface="华文楷体" panose="02010600040101010101" pitchFamily="2" charset="-122"/>
                <a:ea typeface="华文楷体" panose="02010600040101010101" pitchFamily="2" charset="-122"/>
              </a:rPr>
              <a:t>0</a:t>
            </a:r>
            <a:r>
              <a:rPr lang="zh-CN" altLang="en-US" sz="2800" dirty="0" smtClean="0">
                <a:latin typeface="华文楷体" panose="02010600040101010101" pitchFamily="2" charset="-122"/>
                <a:ea typeface="华文楷体" panose="02010600040101010101" pitchFamily="2" charset="-122"/>
              </a:rPr>
              <a:t>正整</a:t>
            </a:r>
            <a:r>
              <a:rPr lang="zh-CN" altLang="en-US" sz="2800" dirty="0" smtClean="0">
                <a:latin typeface="华文楷体" panose="02010600040101010101" pitchFamily="2" charset="-122"/>
                <a:ea typeface="华文楷体" panose="02010600040101010101" pitchFamily="2" charset="-122"/>
              </a:rPr>
              <a:t>数</a:t>
            </a:r>
            <a:r>
              <a:rPr lang="en-US" altLang="zh-CN" sz="2800" dirty="0" smtClean="0">
                <a:latin typeface="华文楷体" panose="02010600040101010101" pitchFamily="2" charset="-122"/>
                <a:ea typeface="华文楷体" panose="02010600040101010101" pitchFamily="2" charset="-122"/>
              </a:rPr>
              <a:t>A</a:t>
            </a: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-A</a:t>
            </a:r>
            <a:r>
              <a:rPr lang="zh-CN" altLang="en-US" sz="2800" dirty="0" smtClean="0">
                <a:latin typeface="华文楷体" panose="02010600040101010101" pitchFamily="2" charset="-122"/>
                <a:ea typeface="华文楷体" panose="02010600040101010101" pitchFamily="2" charset="-122"/>
              </a:rPr>
              <a:t>的编码为：</a:t>
            </a:r>
            <a:r>
              <a:rPr lang="en-US" altLang="zh-CN" sz="2800" dirty="0" smtClean="0">
                <a:latin typeface="华文楷体" panose="02010600040101010101" pitchFamily="2" charset="-122"/>
                <a:ea typeface="华文楷体" panose="02010600040101010101" pitchFamily="2" charset="-122"/>
              </a:rPr>
              <a:t>A</a:t>
            </a:r>
            <a:r>
              <a:rPr lang="zh-CN" altLang="en-US" sz="2800" dirty="0" smtClean="0">
                <a:latin typeface="华文楷体" panose="02010600040101010101" pitchFamily="2" charset="-122"/>
                <a:ea typeface="华文楷体" panose="02010600040101010101" pitchFamily="2" charset="-122"/>
              </a:rPr>
              <a:t>补码取反加</a:t>
            </a:r>
            <a:r>
              <a:rPr lang="en-US" altLang="zh-CN" sz="2800" dirty="0" smtClean="0">
                <a:latin typeface="华文楷体" panose="02010600040101010101" pitchFamily="2" charset="-122"/>
                <a:ea typeface="华文楷体" panose="02010600040101010101" pitchFamily="2" charset="-122"/>
              </a:rPr>
              <a:t>1 </a:t>
            </a:r>
            <a:endParaRPr lang="zh-CN" altLang="en-US" sz="2800" dirty="0" smtClean="0">
              <a:latin typeface="华文楷体" panose="02010600040101010101" pitchFamily="2" charset="-122"/>
              <a:ea typeface="华文楷体" panose="02010600040101010101" pitchFamily="2" charset="-122"/>
            </a:endParaRPr>
          </a:p>
          <a:p>
            <a:pPr eaLnBrk="1" hangingPunct="1">
              <a:lnSpc>
                <a:spcPct val="80000"/>
              </a:lnSpc>
            </a:pPr>
            <a:r>
              <a:rPr lang="en-US" altLang="zh-CN" sz="2800" dirty="0" smtClean="0"/>
              <a:t>+5=00101    -&gt; 11010 -&gt;  11011</a:t>
            </a:r>
            <a:endParaRPr lang="en-US" altLang="zh-CN" sz="2800" dirty="0" smtClean="0"/>
          </a:p>
        </p:txBody>
      </p:sp>
      <p:sp>
        <p:nvSpPr>
          <p:cNvPr id="6" name="矩形 5"/>
          <p:cNvSpPr/>
          <p:nvPr/>
        </p:nvSpPr>
        <p:spPr>
          <a:xfrm>
            <a:off x="495427" y="4209892"/>
            <a:ext cx="8640960" cy="1739388"/>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aseline="0" dirty="0" smtClean="0">
                <a:solidFill>
                  <a:schemeClr val="tx1"/>
                </a:solidFill>
                <a:latin typeface="华文楷体" panose="02010600040101010101" pitchFamily="2" charset="-122"/>
                <a:ea typeface="华文楷体" panose="02010600040101010101" pitchFamily="2" charset="-122"/>
              </a:rPr>
              <a:t>例：求</a:t>
            </a:r>
            <a:r>
              <a:rPr lang="en-US" altLang="zh-CN" sz="2800" baseline="0" dirty="0" smtClean="0">
                <a:solidFill>
                  <a:schemeClr val="tx1"/>
                </a:solidFill>
                <a:latin typeface="华文楷体" panose="02010600040101010101" pitchFamily="2" charset="-122"/>
                <a:ea typeface="华文楷体" panose="02010600040101010101" pitchFamily="2" charset="-122"/>
              </a:rPr>
              <a:t>-13</a:t>
            </a:r>
            <a:r>
              <a:rPr lang="zh-CN" altLang="en-US" sz="2800" baseline="0" dirty="0" smtClean="0">
                <a:solidFill>
                  <a:schemeClr val="tx1"/>
                </a:solidFill>
                <a:latin typeface="华文楷体" panose="02010600040101010101" pitchFamily="2" charset="-122"/>
                <a:ea typeface="华文楷体" panose="02010600040101010101" pitchFamily="2" charset="-122"/>
              </a:rPr>
              <a:t>的补码</a:t>
            </a:r>
            <a:endParaRPr lang="en-US" altLang="zh-CN" sz="2800" baseline="0" dirty="0" smtClean="0">
              <a:solidFill>
                <a:schemeClr val="tx1"/>
              </a:solidFill>
              <a:latin typeface="华文楷体" panose="02010600040101010101" pitchFamily="2" charset="-122"/>
              <a:ea typeface="华文楷体" panose="02010600040101010101" pitchFamily="2" charset="-122"/>
            </a:endParaRPr>
          </a:p>
          <a:p>
            <a:r>
              <a:rPr lang="zh-CN" altLang="en-US" sz="2800" baseline="0" dirty="0" smtClean="0">
                <a:solidFill>
                  <a:schemeClr val="tx1"/>
                </a:solidFill>
                <a:latin typeface="华文楷体" panose="02010600040101010101" pitchFamily="2" charset="-122"/>
                <a:ea typeface="华文楷体" panose="02010600040101010101" pitchFamily="2" charset="-122"/>
              </a:rPr>
              <a:t>（</a:t>
            </a:r>
            <a:r>
              <a:rPr lang="en-US" altLang="zh-CN" sz="2800" baseline="0" dirty="0" smtClean="0">
                <a:solidFill>
                  <a:schemeClr val="tx1"/>
                </a:solidFill>
                <a:latin typeface="华文楷体" panose="02010600040101010101" pitchFamily="2" charset="-122"/>
                <a:ea typeface="华文楷体" panose="02010600040101010101" pitchFamily="2" charset="-122"/>
              </a:rPr>
              <a:t>1</a:t>
            </a:r>
            <a:r>
              <a:rPr lang="zh-CN" altLang="en-US" sz="2800" baseline="0" dirty="0" smtClean="0">
                <a:solidFill>
                  <a:schemeClr val="tx1"/>
                </a:solidFill>
                <a:latin typeface="华文楷体" panose="02010600040101010101" pitchFamily="2" charset="-122"/>
                <a:ea typeface="华文楷体" panose="02010600040101010101" pitchFamily="2" charset="-122"/>
              </a:rPr>
              <a:t>）</a:t>
            </a:r>
            <a:r>
              <a:rPr lang="en-US" altLang="zh-CN" sz="2800" baseline="0" dirty="0" smtClean="0">
                <a:solidFill>
                  <a:schemeClr val="tx1"/>
                </a:solidFill>
                <a:latin typeface="华文楷体" panose="02010600040101010101" pitchFamily="2" charset="-122"/>
                <a:ea typeface="华文楷体" panose="02010600040101010101" pitchFamily="2" charset="-122"/>
              </a:rPr>
              <a:t>13</a:t>
            </a:r>
            <a:r>
              <a:rPr lang="zh-CN" altLang="en-US" sz="2800" baseline="0" dirty="0" smtClean="0">
                <a:solidFill>
                  <a:schemeClr val="tx1"/>
                </a:solidFill>
                <a:latin typeface="华文楷体" panose="02010600040101010101" pitchFamily="2" charset="-122"/>
                <a:ea typeface="华文楷体" panose="02010600040101010101" pitchFamily="2" charset="-122"/>
              </a:rPr>
              <a:t>的补码为：   </a:t>
            </a:r>
            <a:r>
              <a:rPr lang="en-US" altLang="zh-CN" sz="2800" baseline="0" dirty="0" smtClean="0">
                <a:solidFill>
                  <a:schemeClr val="tx1"/>
                </a:solidFill>
                <a:latin typeface="华文楷体" panose="02010600040101010101" pitchFamily="2" charset="-122"/>
                <a:ea typeface="华文楷体" panose="02010600040101010101" pitchFamily="2" charset="-122"/>
              </a:rPr>
              <a:t>01101</a:t>
            </a:r>
            <a:endParaRPr lang="en-US" altLang="zh-CN" sz="2800" baseline="0" dirty="0" smtClean="0">
              <a:solidFill>
                <a:schemeClr val="tx1"/>
              </a:solidFill>
              <a:latin typeface="华文楷体" panose="02010600040101010101" pitchFamily="2" charset="-122"/>
              <a:ea typeface="华文楷体" panose="02010600040101010101" pitchFamily="2" charset="-122"/>
            </a:endParaRPr>
          </a:p>
          <a:p>
            <a:r>
              <a:rPr lang="zh-CN" altLang="en-US" sz="2800" baseline="0" dirty="0" smtClean="0">
                <a:solidFill>
                  <a:schemeClr val="tx1"/>
                </a:solidFill>
                <a:latin typeface="华文楷体" panose="02010600040101010101" pitchFamily="2" charset="-122"/>
                <a:ea typeface="华文楷体" panose="02010600040101010101" pitchFamily="2" charset="-122"/>
              </a:rPr>
              <a:t>（</a:t>
            </a:r>
            <a:r>
              <a:rPr lang="en-US" altLang="zh-CN" sz="2800" baseline="0" dirty="0" smtClean="0">
                <a:solidFill>
                  <a:schemeClr val="tx1"/>
                </a:solidFill>
                <a:latin typeface="华文楷体" panose="02010600040101010101" pitchFamily="2" charset="-122"/>
                <a:ea typeface="华文楷体" panose="02010600040101010101" pitchFamily="2" charset="-122"/>
              </a:rPr>
              <a:t>2</a:t>
            </a:r>
            <a:r>
              <a:rPr lang="zh-CN" altLang="en-US" sz="2800" baseline="0" dirty="0" smtClean="0">
                <a:solidFill>
                  <a:schemeClr val="tx1"/>
                </a:solidFill>
                <a:latin typeface="华文楷体" panose="02010600040101010101" pitchFamily="2" charset="-122"/>
                <a:ea typeface="华文楷体" panose="02010600040101010101" pitchFamily="2" charset="-122"/>
              </a:rPr>
              <a:t>）</a:t>
            </a:r>
            <a:r>
              <a:rPr lang="en-US" altLang="zh-CN" sz="2800" baseline="0" dirty="0" smtClean="0">
                <a:solidFill>
                  <a:schemeClr val="tx1"/>
                </a:solidFill>
                <a:latin typeface="华文楷体" panose="02010600040101010101" pitchFamily="2" charset="-122"/>
                <a:ea typeface="华文楷体" panose="02010600040101010101" pitchFamily="2" charset="-122"/>
              </a:rPr>
              <a:t>13</a:t>
            </a:r>
            <a:r>
              <a:rPr lang="zh-CN" altLang="en-US" sz="2800" baseline="0" dirty="0" smtClean="0">
                <a:solidFill>
                  <a:schemeClr val="tx1"/>
                </a:solidFill>
                <a:latin typeface="华文楷体" panose="02010600040101010101" pitchFamily="2" charset="-122"/>
                <a:ea typeface="华文楷体" panose="02010600040101010101" pitchFamily="2" charset="-122"/>
              </a:rPr>
              <a:t>的补码取反： </a:t>
            </a:r>
            <a:r>
              <a:rPr lang="en-US" altLang="zh-CN" sz="2800" baseline="0" dirty="0" smtClean="0">
                <a:solidFill>
                  <a:schemeClr val="tx1"/>
                </a:solidFill>
                <a:latin typeface="华文楷体" panose="02010600040101010101" pitchFamily="2" charset="-122"/>
                <a:ea typeface="华文楷体" panose="02010600040101010101" pitchFamily="2" charset="-122"/>
              </a:rPr>
              <a:t>10010</a:t>
            </a:r>
            <a:endParaRPr lang="en-US" altLang="zh-CN" sz="2800" baseline="0" dirty="0" smtClean="0">
              <a:solidFill>
                <a:schemeClr val="tx1"/>
              </a:solidFill>
              <a:latin typeface="华文楷体" panose="02010600040101010101" pitchFamily="2" charset="-122"/>
              <a:ea typeface="华文楷体" panose="02010600040101010101" pitchFamily="2" charset="-122"/>
            </a:endParaRPr>
          </a:p>
          <a:p>
            <a:r>
              <a:rPr lang="zh-CN" altLang="en-US" sz="2800" baseline="0" dirty="0" smtClean="0">
                <a:solidFill>
                  <a:schemeClr val="tx1"/>
                </a:solidFill>
                <a:latin typeface="华文楷体" panose="02010600040101010101" pitchFamily="2" charset="-122"/>
                <a:ea typeface="华文楷体" panose="02010600040101010101" pitchFamily="2" charset="-122"/>
              </a:rPr>
              <a:t>（</a:t>
            </a:r>
            <a:r>
              <a:rPr lang="en-US" altLang="zh-CN" sz="2800" baseline="0" dirty="0" smtClean="0">
                <a:solidFill>
                  <a:schemeClr val="tx1"/>
                </a:solidFill>
                <a:latin typeface="华文楷体" panose="02010600040101010101" pitchFamily="2" charset="-122"/>
                <a:ea typeface="华文楷体" panose="02010600040101010101" pitchFamily="2" charset="-122"/>
              </a:rPr>
              <a:t>3</a:t>
            </a:r>
            <a:r>
              <a:rPr lang="zh-CN" altLang="en-US" sz="2800" baseline="0" dirty="0" smtClean="0">
                <a:solidFill>
                  <a:schemeClr val="tx1"/>
                </a:solidFill>
                <a:latin typeface="华文楷体" panose="02010600040101010101" pitchFamily="2" charset="-122"/>
                <a:ea typeface="华文楷体" panose="02010600040101010101" pitchFamily="2" charset="-122"/>
              </a:rPr>
              <a:t>）</a:t>
            </a:r>
            <a:r>
              <a:rPr lang="en-US" altLang="zh-CN" sz="2800" baseline="0" dirty="0" smtClean="0">
                <a:solidFill>
                  <a:schemeClr val="tx1"/>
                </a:solidFill>
                <a:latin typeface="华文楷体" panose="02010600040101010101" pitchFamily="2" charset="-122"/>
                <a:ea typeface="华文楷体" panose="02010600040101010101" pitchFamily="2" charset="-122"/>
              </a:rPr>
              <a:t>13</a:t>
            </a:r>
            <a:r>
              <a:rPr lang="zh-CN" altLang="en-US" sz="2800" baseline="0" dirty="0" smtClean="0">
                <a:solidFill>
                  <a:schemeClr val="tx1"/>
                </a:solidFill>
                <a:latin typeface="华文楷体" panose="02010600040101010101" pitchFamily="2" charset="-122"/>
                <a:ea typeface="华文楷体" panose="02010600040101010101" pitchFamily="2" charset="-122"/>
              </a:rPr>
              <a:t>的补码取反</a:t>
            </a:r>
            <a:r>
              <a:rPr lang="en-US" altLang="zh-CN" sz="2800" baseline="0" dirty="0" smtClean="0">
                <a:solidFill>
                  <a:schemeClr val="tx1"/>
                </a:solidFill>
                <a:latin typeface="华文楷体" panose="02010600040101010101" pitchFamily="2" charset="-122"/>
                <a:ea typeface="华文楷体" panose="02010600040101010101" pitchFamily="2" charset="-122"/>
              </a:rPr>
              <a:t>+1</a:t>
            </a:r>
            <a:r>
              <a:rPr lang="zh-CN" altLang="en-US" sz="2800" baseline="0" dirty="0" smtClean="0">
                <a:solidFill>
                  <a:schemeClr val="tx1"/>
                </a:solidFill>
                <a:latin typeface="华文楷体" panose="02010600040101010101" pitchFamily="2" charset="-122"/>
                <a:ea typeface="华文楷体" panose="02010600040101010101" pitchFamily="2" charset="-122"/>
              </a:rPr>
              <a:t>：</a:t>
            </a:r>
            <a:r>
              <a:rPr lang="en-US" altLang="zh-CN" sz="2800" baseline="0" dirty="0" smtClean="0">
                <a:solidFill>
                  <a:schemeClr val="tx1"/>
                </a:solidFill>
                <a:latin typeface="华文楷体" panose="02010600040101010101" pitchFamily="2" charset="-122"/>
                <a:ea typeface="华文楷体" panose="02010600040101010101" pitchFamily="2" charset="-122"/>
              </a:rPr>
              <a:t>10011  </a:t>
            </a:r>
            <a:endParaRPr lang="en-US" altLang="zh-CN" sz="2800" baseline="0" dirty="0" smtClean="0">
              <a:solidFill>
                <a:schemeClr val="tx1"/>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23745" y="332740"/>
            <a:ext cx="6004560" cy="584200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IMING" val="|0.3|43.7|35.3|24.1|1.5|11|4.7"/>
</p:tagLst>
</file>

<file path=ppt/tags/tag10.xml><?xml version="1.0" encoding="utf-8"?>
<p:tagLst xmlns:p="http://schemas.openxmlformats.org/presentationml/2006/main">
  <p:tag name="TABLE_ENDDRAG_ORIGIN_RECT" val="503*61"/>
  <p:tag name="TABLE_ENDDRAG_RECT" val="93*94*503*61"/>
</p:tagLst>
</file>

<file path=ppt/tags/tag11.xml><?xml version="1.0" encoding="utf-8"?>
<p:tagLst xmlns:p="http://schemas.openxmlformats.org/presentationml/2006/main">
  <p:tag name="TIMING" val="|0.4|108.1|4.2|0.6"/>
</p:tagLst>
</file>

<file path=ppt/tags/tag12.xml><?xml version="1.0" encoding="utf-8"?>
<p:tagLst xmlns:p="http://schemas.openxmlformats.org/presentationml/2006/main">
  <p:tag name="TABLE_ENDDRAG_ORIGIN_RECT" val="503*61"/>
  <p:tag name="TABLE_ENDDRAG_RECT" val="93*94*503*61"/>
</p:tagLst>
</file>

<file path=ppt/tags/tag13.xml><?xml version="1.0" encoding="utf-8"?>
<p:tagLst xmlns:p="http://schemas.openxmlformats.org/presentationml/2006/main">
  <p:tag name="TIMING" val="|0.4|108.1|4.2|0.6"/>
</p:tagLst>
</file>

<file path=ppt/tags/tag14.xml><?xml version="1.0" encoding="utf-8"?>
<p:tagLst xmlns:p="http://schemas.openxmlformats.org/presentationml/2006/main">
  <p:tag name="TABLE_ENDDRAG_ORIGIN_RECT" val="503*61"/>
  <p:tag name="TABLE_ENDDRAG_RECT" val="93*94*503*61"/>
</p:tagLst>
</file>

<file path=ppt/tags/tag15.xml><?xml version="1.0" encoding="utf-8"?>
<p:tagLst xmlns:p="http://schemas.openxmlformats.org/presentationml/2006/main">
  <p:tag name="TIMING" val="|0.4|108.1|4.2|0.6"/>
</p:tagLst>
</file>

<file path=ppt/tags/tag16.xml><?xml version="1.0" encoding="utf-8"?>
<p:tagLst xmlns:p="http://schemas.openxmlformats.org/presentationml/2006/main">
  <p:tag name="commondata" val="eyJoZGlkIjoiYzcyYzVjNmZmMDFhYjY5ZTY3ZDdiZGUxNjVhY2Q5ZTcifQ=="/>
</p:tagLst>
</file>

<file path=ppt/tags/tag2.xml><?xml version="1.0" encoding="utf-8"?>
<p:tagLst xmlns:p="http://schemas.openxmlformats.org/presentationml/2006/main">
  <p:tag name="TIMING" val="|0.6|1.4|14.2|15.1|1.6|25.8"/>
</p:tagLst>
</file>

<file path=ppt/tags/tag3.xml><?xml version="1.0" encoding="utf-8"?>
<p:tagLst xmlns:p="http://schemas.openxmlformats.org/presentationml/2006/main">
  <p:tag name="TIMING" val="|3.4|0.9|35.3|19.3|13.8"/>
</p:tagLst>
</file>

<file path=ppt/tags/tag4.xml><?xml version="1.0" encoding="utf-8"?>
<p:tagLst xmlns:p="http://schemas.openxmlformats.org/presentationml/2006/main">
  <p:tag name="TIMING" val="|0.4|0.9|1.2|0.8|35.2|11.7|26.7"/>
</p:tagLst>
</file>

<file path=ppt/tags/tag5.xml><?xml version="1.0" encoding="utf-8"?>
<p:tagLst xmlns:p="http://schemas.openxmlformats.org/presentationml/2006/main">
  <p:tag name="TABLE_ENDDRAG_ORIGIN_RECT" val="503*61"/>
  <p:tag name="TABLE_ENDDRAG_RECT" val="93*94*503*61"/>
</p:tagLst>
</file>

<file path=ppt/tags/tag6.xml><?xml version="1.0" encoding="utf-8"?>
<p:tagLst xmlns:p="http://schemas.openxmlformats.org/presentationml/2006/main">
  <p:tag name="TIMING" val="|0.4|108.1|4.2|0.6"/>
</p:tagLst>
</file>

<file path=ppt/tags/tag7.xml><?xml version="1.0" encoding="utf-8"?>
<p:tagLst xmlns:p="http://schemas.openxmlformats.org/presentationml/2006/main">
  <p:tag name="TABLE_ENDDRAG_ORIGIN_RECT" val="503*61"/>
  <p:tag name="TABLE_ENDDRAG_RECT" val="93*94*503*61"/>
</p:tagLst>
</file>

<file path=ppt/tags/tag8.xml><?xml version="1.0" encoding="utf-8"?>
<p:tagLst xmlns:p="http://schemas.openxmlformats.org/presentationml/2006/main">
  <p:tag name="TIMING" val="|0.4|108.1|4.2|0.6"/>
</p:tagLst>
</file>

<file path=ppt/tags/tag9.xml><?xml version="1.0" encoding="utf-8"?>
<p:tagLst xmlns:p="http://schemas.openxmlformats.org/presentationml/2006/main">
  <p:tag name="TIMING" val="|0.4|108.1|4.2|0.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12338</Words>
  <Application>WPS 演示</Application>
  <PresentationFormat>全屏显示(4:3)</PresentationFormat>
  <Paragraphs>1202</Paragraphs>
  <Slides>70</Slides>
  <Notes>7</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37</vt:i4>
      </vt:variant>
      <vt:variant>
        <vt:lpstr>幻灯片标题</vt:lpstr>
      </vt:variant>
      <vt:variant>
        <vt:i4>70</vt:i4>
      </vt:variant>
    </vt:vector>
  </HeadingPairs>
  <TitlesOfParts>
    <vt:vector size="122" baseType="lpstr">
      <vt:lpstr>Arial</vt:lpstr>
      <vt:lpstr>宋体</vt:lpstr>
      <vt:lpstr>Wingdings</vt:lpstr>
      <vt:lpstr>Wingdings 3</vt:lpstr>
      <vt:lpstr>Verdana</vt:lpstr>
      <vt:lpstr>Wingdings 2</vt:lpstr>
      <vt:lpstr>Calibri</vt:lpstr>
      <vt:lpstr>华文楷体</vt:lpstr>
      <vt:lpstr>Times New Roman</vt:lpstr>
      <vt:lpstr>Lucida Sans Unicode</vt:lpstr>
      <vt:lpstr>黑体</vt:lpstr>
      <vt:lpstr>微软雅黑</vt:lpstr>
      <vt:lpstr>Arial Unicode MS</vt:lpstr>
      <vt:lpstr>Verdana</vt:lpstr>
      <vt:lpstr>Concourse</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Equation.KSEE3</vt:lpstr>
      <vt:lpstr>Equation.3</vt:lpstr>
      <vt:lpstr>Equation.KSEE3</vt:lpstr>
      <vt:lpstr>Equation.KSEE3</vt:lpstr>
      <vt:lpstr>Equation.KSEE3</vt:lpstr>
      <vt:lpstr>Equation.KSEE3</vt:lpstr>
      <vt:lpstr>Equation.KSEE3</vt:lpstr>
      <vt:lpstr>Equation.KSEE3</vt:lpstr>
      <vt:lpstr>Equation.KSEE3</vt:lpstr>
      <vt:lpstr>Equation.DSMT4</vt:lpstr>
      <vt:lpstr>Equation.KSEE3</vt:lpstr>
      <vt:lpstr>Equation.KSEE3</vt:lpstr>
      <vt:lpstr>Equation.KSEE3</vt:lpstr>
      <vt:lpstr>Equation.KSEE3</vt:lpstr>
      <vt:lpstr>Equation.KSEE3</vt:lpstr>
      <vt:lpstr>Equation.KSEE3</vt:lpstr>
      <vt:lpstr>Word.Document.8</vt:lpstr>
      <vt:lpstr>Word.Picture.8</vt:lpstr>
      <vt:lpstr>Equation.DSMT4</vt:lpstr>
      <vt:lpstr>Equation.DSMT4</vt:lpstr>
      <vt:lpstr>Equation.DSMT4</vt:lpstr>
      <vt:lpstr>Equation.DSMT4</vt:lpstr>
      <vt:lpstr>Equation.DSMT4</vt:lpstr>
      <vt:lpstr>Equation.DSMT4</vt:lpstr>
      <vt:lpstr>计算机系统 I </vt:lpstr>
      <vt:lpstr>数据表示</vt:lpstr>
      <vt:lpstr>数据在计算机内部是怎么表示的?</vt:lpstr>
      <vt:lpstr>计算机是采用二进制的数字系统</vt:lpstr>
      <vt:lpstr>计算机中的信息分类</vt:lpstr>
      <vt:lpstr>先考虑数值数据：</vt:lpstr>
      <vt:lpstr>1 符号的处理</vt:lpstr>
      <vt:lpstr>1 符号的处理 </vt:lpstr>
      <vt:lpstr>1 符号的处理 </vt:lpstr>
      <vt:lpstr>1 符号的处理 </vt:lpstr>
      <vt:lpstr>2 进制的转换</vt:lpstr>
      <vt:lpstr>2 进制的转换</vt:lpstr>
      <vt:lpstr>2 进制的转换</vt:lpstr>
      <vt:lpstr>2 进制的转换</vt:lpstr>
      <vt:lpstr>2 进制的转换</vt:lpstr>
      <vt:lpstr>2 进制的转换</vt:lpstr>
      <vt:lpstr>2 进制的转换</vt:lpstr>
      <vt:lpstr>2 进制的转换</vt:lpstr>
      <vt:lpstr>2 进制的转换</vt:lpstr>
      <vt:lpstr>3 bit 算术运算/逻辑运算</vt:lpstr>
      <vt:lpstr>3 bit 算术运算/逻辑运算</vt:lpstr>
      <vt:lpstr>3 bit 算术运算/逻辑运算</vt:lpstr>
      <vt:lpstr>3 bit 算术运算/逻辑运算</vt:lpstr>
      <vt:lpstr>4 小数点：定点与浮点表示法 </vt:lpstr>
      <vt:lpstr>4.1 定点纯小数</vt:lpstr>
      <vt:lpstr>4.2定点纯整数</vt:lpstr>
      <vt:lpstr>定点表示方法特点</vt:lpstr>
      <vt:lpstr>4.3 浮点数表示法</vt:lpstr>
      <vt:lpstr>浮点数的规格化表示</vt:lpstr>
      <vt:lpstr>5 常用定点数表示方法</vt:lpstr>
      <vt:lpstr>5.1 原码表示法</vt:lpstr>
      <vt:lpstr>5.1 原码表示法</vt:lpstr>
      <vt:lpstr>5.1 原码表示法</vt:lpstr>
      <vt:lpstr>5.2 补码</vt:lpstr>
      <vt:lpstr>（1）补码表示</vt:lpstr>
      <vt:lpstr>（2）补码表示</vt:lpstr>
      <vt:lpstr>（2）补码表示</vt:lpstr>
      <vt:lpstr>（3） 补码运算规则</vt:lpstr>
      <vt:lpstr>定点加减运算</vt:lpstr>
      <vt:lpstr>定点加减运算</vt:lpstr>
      <vt:lpstr>溢出判断</vt:lpstr>
      <vt:lpstr>溢出判断</vt:lpstr>
      <vt:lpstr>溢出判断</vt:lpstr>
      <vt:lpstr>溢出判断</vt:lpstr>
      <vt:lpstr>PowerPoint 演示文稿</vt:lpstr>
      <vt:lpstr>5.3 反码 </vt:lpstr>
      <vt:lpstr>证明：负数的补码=反码+1</vt:lpstr>
      <vt:lpstr>定点原码、补码、反码的比较与转换 </vt:lpstr>
      <vt:lpstr>PowerPoint 演示文稿</vt:lpstr>
      <vt:lpstr>5.4 移码</vt:lpstr>
      <vt:lpstr>6 浮点数表示 （IEEE float-32bit）</vt:lpstr>
      <vt:lpstr>6 浮点数表示 （IEEE float-32bit）</vt:lpstr>
      <vt:lpstr>6 浮点数表示</vt:lpstr>
      <vt:lpstr>6 浮点数表示 （IEEE float-32bit）</vt:lpstr>
      <vt:lpstr>6 浮点数表示 （IEEE float-32bit）</vt:lpstr>
      <vt:lpstr>6 浮点数表示 （IEEE float-32bit）</vt:lpstr>
      <vt:lpstr>IEEE 浮点数标准754  (float)</vt:lpstr>
      <vt:lpstr>浮点数的表示</vt:lpstr>
      <vt:lpstr>浮点数的表示范围</vt:lpstr>
      <vt:lpstr>7 移位操作</vt:lpstr>
      <vt:lpstr>PowerPoint 演示文稿</vt:lpstr>
      <vt:lpstr>PowerPoint 演示文稿</vt:lpstr>
      <vt:lpstr>PowerPoint 演示文稿</vt:lpstr>
      <vt:lpstr>例题：</vt:lpstr>
      <vt:lpstr>8 非数值数据编码    ASCII字符编码 </vt:lpstr>
      <vt:lpstr>中文编码-汉字的存放</vt:lpstr>
      <vt:lpstr>中文的编码表示</vt:lpstr>
      <vt:lpstr>其他数据类型的表示</vt:lpstr>
      <vt:lpstr>LC-3 使用的Data Types</vt:lpstr>
      <vt:lpstr>作业</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   An Hong han@ustc.edu.cn</dc:title>
  <dc:creator>hanhwt</dc:creator>
  <cp:lastModifiedBy>GH. Li 李庚辉</cp:lastModifiedBy>
  <cp:revision>469</cp:revision>
  <cp:lastPrinted>2113-01-01T00:00:00Z</cp:lastPrinted>
  <dcterms:created xsi:type="dcterms:W3CDTF">2012-09-03T16:09:00Z</dcterms:created>
  <dcterms:modified xsi:type="dcterms:W3CDTF">2024-03-05T15:22:02Z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2052-12.1.0.16388</vt:lpwstr>
  </property>
  <property fmtid="{D5CDD505-2E9C-101B-9397-08002B2CF9AE}" pid="4" name="ICV">
    <vt:lpwstr>5C8C31F7ED9D4A05A037E68D28EB4C40_12</vt:lpwstr>
  </property>
</Properties>
</file>