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1"/>
  </p:handoutMasterIdLst>
  <p:sldIdLst>
    <p:sldId id="256" r:id="rId3"/>
    <p:sldId id="258" r:id="rId5"/>
    <p:sldId id="257" r:id="rId6"/>
    <p:sldId id="260" r:id="rId7"/>
    <p:sldId id="261" r:id="rId8"/>
    <p:sldId id="262" r:id="rId9"/>
    <p:sldId id="263" r:id="rId10"/>
    <p:sldId id="264" r:id="rId11"/>
    <p:sldId id="265" r:id="rId12"/>
    <p:sldId id="266" r:id="rId13"/>
    <p:sldId id="268" r:id="rId14"/>
    <p:sldId id="285" r:id="rId15"/>
    <p:sldId id="276" r:id="rId16"/>
    <p:sldId id="267" r:id="rId17"/>
    <p:sldId id="269" r:id="rId18"/>
    <p:sldId id="284" r:id="rId19"/>
    <p:sldId id="277" r:id="rId20"/>
    <p:sldId id="271" r:id="rId21"/>
    <p:sldId id="278" r:id="rId22"/>
    <p:sldId id="274" r:id="rId23"/>
    <p:sldId id="279" r:id="rId24"/>
    <p:sldId id="275" r:id="rId25"/>
    <p:sldId id="280" r:id="rId26"/>
    <p:sldId id="272" r:id="rId27"/>
    <p:sldId id="282" r:id="rId28"/>
    <p:sldId id="283" r:id="rId29"/>
    <p:sldId id="281" r:id="rId30"/>
  </p:sldIdLst>
  <p:sldSz cx="9144000" cy="6858000" type="screen4x3"/>
  <p:notesSz cx="7315200" cy="9601200"/>
  <p:custDataLst>
    <p:tags r:id="rId35"/>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552" userDrawn="1">
          <p15:clr>
            <a:srgbClr val="A4A3A4"/>
          </p15:clr>
        </p15:guide>
        <p15:guide id="2" pos="31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E0000"/>
    <a:srgbClr val="FF7C80"/>
    <a:srgbClr val="336699"/>
    <a:srgbClr val="6699FF"/>
    <a:srgbClr val="DDDDDD"/>
    <a:srgbClr val="EAEAEA"/>
    <a:srgbClr val="4D4D4D"/>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786"/>
    <p:restoredTop sz="90928"/>
  </p:normalViewPr>
  <p:slideViewPr>
    <p:cSldViewPr showGuides="1">
      <p:cViewPr>
        <p:scale>
          <a:sx n="108" d="100"/>
          <a:sy n="108" d="100"/>
        </p:scale>
        <p:origin x="-3628" y="-1016"/>
      </p:cViewPr>
      <p:guideLst>
        <p:guide orient="horz" pos="552"/>
        <p:guide pos="310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54" tIns="48327" rIns="96654" bIns="48327" numCol="1" anchor="t" anchorCtr="0" compatLnSpc="1"/>
          <a:lstStyle>
            <a:lvl1pPr algn="l" defTabSz="967105">
              <a:defRPr sz="1200"/>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1" name="Rectangle 3"/>
          <p:cNvSpPr>
            <a:spLocks noGrp="1" noChangeArrowheads="1"/>
          </p:cNvSpPr>
          <p:nvPr>
            <p:ph type="dt" sz="quarter" idx="1"/>
          </p:nvPr>
        </p:nvSpPr>
        <p:spPr bwMode="auto">
          <a:xfrm>
            <a:off x="4144963" y="0"/>
            <a:ext cx="3170238" cy="479425"/>
          </a:xfrm>
          <a:prstGeom prst="rect">
            <a:avLst/>
          </a:prstGeom>
          <a:noFill/>
          <a:ln>
            <a:noFill/>
          </a:ln>
          <a:effectLst/>
        </p:spPr>
        <p:txBody>
          <a:bodyPr vert="horz" wrap="square" lIns="96654" tIns="48327" rIns="96654" bIns="48327" numCol="1" anchor="t" anchorCtr="0" compatLnSpc="1"/>
          <a:lstStyle>
            <a:lvl1pPr algn="r" defTabSz="967105">
              <a:defRPr sz="1200"/>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2" name="Rectangle 4"/>
          <p:cNvSpPr>
            <a:spLocks noGrp="1" noChangeArrowheads="1"/>
          </p:cNvSpPr>
          <p:nvPr>
            <p:ph type="ftr" sz="quarter" idx="2"/>
          </p:nvPr>
        </p:nvSpPr>
        <p:spPr bwMode="auto">
          <a:xfrm>
            <a:off x="0" y="9121775"/>
            <a:ext cx="3170238" cy="479425"/>
          </a:xfrm>
          <a:prstGeom prst="rect">
            <a:avLst/>
          </a:prstGeom>
          <a:noFill/>
          <a:ln>
            <a:noFill/>
          </a:ln>
          <a:effectLst/>
        </p:spPr>
        <p:txBody>
          <a:bodyPr vert="horz" wrap="square" lIns="96654" tIns="48327" rIns="96654" bIns="48327" numCol="1" anchor="b" anchorCtr="0" compatLnSpc="1"/>
          <a:lstStyle>
            <a:lvl1pPr algn="l" defTabSz="967105">
              <a:defRPr sz="1200"/>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3" name="Rectangle 5"/>
          <p:cNvSpPr>
            <a:spLocks noGrp="1" noChangeArrowheads="1"/>
          </p:cNvSpPr>
          <p:nvPr>
            <p:ph type="sldNum" sz="quarter" idx="3"/>
          </p:nvPr>
        </p:nvSpPr>
        <p:spPr bwMode="auto">
          <a:xfrm>
            <a:off x="4144963" y="9121775"/>
            <a:ext cx="3170238" cy="479425"/>
          </a:xfrm>
          <a:prstGeom prst="rect">
            <a:avLst/>
          </a:prstGeom>
          <a:noFill/>
          <a:ln>
            <a:noFill/>
          </a:ln>
          <a:effectLst/>
        </p:spPr>
        <p:txBody>
          <a:bodyPr vert="horz" wrap="square" lIns="96654" tIns="48327" rIns="96654" bIns="48327" numCol="1" anchor="b" anchorCtr="0" compatLnSpc="1"/>
          <a:p>
            <a:pPr lvl="0" algn="r" defTabSz="967105" fontAlgn="base">
              <a:buNone/>
            </a:pPr>
            <a:fld id="{9A0DB2DC-4C9A-4742-B13C-FB6460FD3503}" type="slidenum">
              <a:rPr lang="en-US" altLang="zh-CN" sz="1200" strike="noStrike" noProof="1" dirty="0">
                <a:latin typeface="Tahoma" panose="020B0604030504040204" pitchFamily="34" charset="0"/>
                <a:ea typeface="宋体" panose="02010600030101010101" pitchFamily="2" charset="-122"/>
                <a:cs typeface="+mn-cs"/>
              </a:rPr>
            </a:fld>
            <a:endParaRPr lang="en-US" altLang="zh-CN" sz="1200" strike="noStrike" noProof="1"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54" tIns="48327" rIns="96654" bIns="48327" numCol="1" anchor="t" anchorCtr="0" compatLnSpc="1"/>
          <a:lstStyle>
            <a:lvl1pPr algn="l" defTabSz="967105">
              <a:defRPr sz="1200">
                <a:latin typeface="Garamond" panose="02020404030301010803"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099" name="Rectangle 3"/>
          <p:cNvSpPr>
            <a:spLocks noGrp="1" noChangeArrowheads="1"/>
          </p:cNvSpPr>
          <p:nvPr>
            <p:ph type="dt" idx="1"/>
          </p:nvPr>
        </p:nvSpPr>
        <p:spPr bwMode="auto">
          <a:xfrm>
            <a:off x="4144963" y="0"/>
            <a:ext cx="3170238" cy="479425"/>
          </a:xfrm>
          <a:prstGeom prst="rect">
            <a:avLst/>
          </a:prstGeom>
          <a:noFill/>
          <a:ln>
            <a:noFill/>
          </a:ln>
          <a:effectLst/>
        </p:spPr>
        <p:txBody>
          <a:bodyPr vert="horz" wrap="square" lIns="96654" tIns="48327" rIns="96654" bIns="48327" numCol="1" anchor="t" anchorCtr="0" compatLnSpc="1"/>
          <a:lstStyle>
            <a:lvl1pPr algn="r" defTabSz="967105">
              <a:defRPr sz="1200">
                <a:latin typeface="Garamond" panose="02020404030301010803" pitchFamily="18"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100" name="Rectangle 4"/>
          <p:cNvSpPr>
            <a:spLocks noTextEdit="1"/>
          </p:cNvSpPr>
          <p:nvPr>
            <p:ph type="sldImg"/>
          </p:nvPr>
        </p:nvSpPr>
        <p:spPr>
          <a:xfrm>
            <a:off x="1257300" y="720725"/>
            <a:ext cx="4800600" cy="360045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74725" y="4560888"/>
            <a:ext cx="5365750" cy="4319588"/>
          </a:xfrm>
          <a:prstGeom prst="rect">
            <a:avLst/>
          </a:prstGeom>
          <a:noFill/>
          <a:ln>
            <a:noFill/>
          </a:ln>
          <a:effectLst/>
        </p:spPr>
        <p:txBody>
          <a:bodyPr vert="horz" wrap="square" lIns="96654" tIns="48327" rIns="96654" bIns="48327"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4102" name="Rectangle 6"/>
          <p:cNvSpPr>
            <a:spLocks noGrp="1" noChangeArrowheads="1"/>
          </p:cNvSpPr>
          <p:nvPr>
            <p:ph type="ftr" sz="quarter" idx="4"/>
          </p:nvPr>
        </p:nvSpPr>
        <p:spPr bwMode="auto">
          <a:xfrm>
            <a:off x="0" y="9121775"/>
            <a:ext cx="3170238" cy="479425"/>
          </a:xfrm>
          <a:prstGeom prst="rect">
            <a:avLst/>
          </a:prstGeom>
          <a:noFill/>
          <a:ln>
            <a:noFill/>
          </a:ln>
          <a:effectLst/>
        </p:spPr>
        <p:txBody>
          <a:bodyPr vert="horz" wrap="square" lIns="96654" tIns="48327" rIns="96654" bIns="48327" numCol="1" anchor="b" anchorCtr="0" compatLnSpc="1"/>
          <a:lstStyle>
            <a:lvl1pPr algn="l" defTabSz="967105">
              <a:defRPr sz="1200">
                <a:latin typeface="Garamond" panose="02020404030301010803"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103" name="Rectangle 7"/>
          <p:cNvSpPr>
            <a:spLocks noGrp="1" noChangeArrowheads="1"/>
          </p:cNvSpPr>
          <p:nvPr>
            <p:ph type="sldNum" sz="quarter" idx="5"/>
          </p:nvPr>
        </p:nvSpPr>
        <p:spPr bwMode="auto">
          <a:xfrm>
            <a:off x="4144963" y="9121775"/>
            <a:ext cx="3170238" cy="479425"/>
          </a:xfrm>
          <a:prstGeom prst="rect">
            <a:avLst/>
          </a:prstGeom>
          <a:noFill/>
          <a:ln>
            <a:noFill/>
          </a:ln>
          <a:effectLst/>
        </p:spPr>
        <p:txBody>
          <a:bodyPr vert="horz" wrap="square" lIns="96654" tIns="48327" rIns="96654" bIns="48327" numCol="1" anchor="b" anchorCtr="0" compatLnSpc="1"/>
          <a:p>
            <a:pPr lvl="0" algn="r" defTabSz="967105" fontAlgn="base">
              <a:buNone/>
            </a:pPr>
            <a:fld id="{9A0DB2DC-4C9A-4742-B13C-FB6460FD3503}" type="slidenum">
              <a:rPr lang="en-US" altLang="zh-CN" sz="1200" strike="noStrike" noProof="1" dirty="0">
                <a:latin typeface="Garamond" panose="02020404030301010803" pitchFamily="18" charset="0"/>
                <a:ea typeface="宋体" panose="02010600030101010101" pitchFamily="2" charset="-122"/>
                <a:cs typeface="+mn-cs"/>
              </a:rPr>
            </a:fld>
            <a:endParaRPr lang="en-US" altLang="zh-CN" sz="1200" strike="noStrike" noProof="1" dirty="0">
              <a:latin typeface="Garamond" panose="02020404030301010803"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6146" name="Rectangle 2050"/>
          <p:cNvSpPr>
            <a:spLocks noTextEdit="1"/>
          </p:cNvSpPr>
          <p:nvPr>
            <p:ph type="sldImg"/>
          </p:nvPr>
        </p:nvSpPr>
        <p:spPr/>
      </p:sp>
      <p:sp>
        <p:nvSpPr>
          <p:cNvPr id="6147" name="Rectangle 2051"/>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4578" name="Rectangle 2"/>
          <p:cNvSpPr>
            <a:spLocks noTextEdit="1"/>
          </p:cNvSpPr>
          <p:nvPr>
            <p:ph type="sldImg"/>
          </p:nvPr>
        </p:nvSpPr>
        <p:spPr/>
      </p:sp>
      <p:sp>
        <p:nvSpPr>
          <p:cNvPr id="24579"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6626" name="Rectangle 2"/>
          <p:cNvSpPr>
            <a:spLocks noTextEdit="1"/>
          </p:cNvSpPr>
          <p:nvPr>
            <p:ph type="sldImg"/>
          </p:nvPr>
        </p:nvSpPr>
        <p:spPr/>
      </p:sp>
      <p:sp>
        <p:nvSpPr>
          <p:cNvPr id="26627"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8674" name="Rectangle 1026"/>
          <p:cNvSpPr>
            <a:spLocks noTextEdit="1"/>
          </p:cNvSpPr>
          <p:nvPr>
            <p:ph type="sldImg"/>
          </p:nvPr>
        </p:nvSpPr>
        <p:spPr/>
      </p:sp>
      <p:sp>
        <p:nvSpPr>
          <p:cNvPr id="28675" name="Rectangle 1027"/>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31746" name="Rectangle 1026"/>
          <p:cNvSpPr>
            <a:spLocks noTextEdit="1"/>
          </p:cNvSpPr>
          <p:nvPr>
            <p:ph type="sldImg"/>
          </p:nvPr>
        </p:nvSpPr>
        <p:spPr/>
      </p:sp>
      <p:sp>
        <p:nvSpPr>
          <p:cNvPr id="31747" name="Rectangle 1027"/>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33794" name="Rectangle 2"/>
          <p:cNvSpPr>
            <a:spLocks noTextEdit="1"/>
          </p:cNvSpPr>
          <p:nvPr>
            <p:ph type="sldImg"/>
          </p:nvPr>
        </p:nvSpPr>
        <p:spPr/>
      </p:sp>
      <p:sp>
        <p:nvSpPr>
          <p:cNvPr id="33795"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35842" name="Rectangle 1026"/>
          <p:cNvSpPr>
            <a:spLocks noTextEdit="1"/>
          </p:cNvSpPr>
          <p:nvPr>
            <p:ph type="sldImg"/>
          </p:nvPr>
        </p:nvSpPr>
        <p:spPr/>
      </p:sp>
      <p:sp>
        <p:nvSpPr>
          <p:cNvPr id="35843" name="Rectangle 1027"/>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38914" name="Rectangle 2"/>
          <p:cNvSpPr>
            <a:spLocks noTextEdit="1"/>
          </p:cNvSpPr>
          <p:nvPr>
            <p:ph type="sldImg"/>
          </p:nvPr>
        </p:nvSpPr>
        <p:spPr/>
      </p:sp>
      <p:sp>
        <p:nvSpPr>
          <p:cNvPr id="38915"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幻灯片图像占位符 1"/>
          <p:cNvSpPr>
            <a:spLocks noGrp="1" noRot="1" noChangeAspect="1" noTextEdit="1"/>
          </p:cNvSpPr>
          <p:nvPr>
            <p:ph type="sldImg"/>
          </p:nvPr>
        </p:nvSpPr>
        <p:spPr/>
      </p:sp>
      <p:sp>
        <p:nvSpPr>
          <p:cNvPr id="41986" name="备注占位符 2"/>
          <p:cNvSpPr>
            <a:spLocks noGrp="1"/>
          </p:cNvSpPr>
          <p:nvPr>
            <p:ph type="body"/>
          </p:nvPr>
        </p:nvSpPr>
        <p:spPr>
          <a:xfrm>
            <a:off x="974725" y="4560888"/>
            <a:ext cx="5365750" cy="4319587"/>
          </a:xfrm>
        </p:spPr>
        <p:txBody>
          <a:bodyPr wrap="square" lIns="96654" tIns="48327" rIns="96654" bIns="48327" anchor="t" anchorCtr="0"/>
          <a:p>
            <a:pPr lvl="0"/>
            <a:endParaRPr lang="zh-CN" altLang="en-US" dirty="0">
              <a:ea typeface="宋体" panose="02010600030101010101" pitchFamily="2" charset="-122"/>
            </a:endParaRPr>
          </a:p>
        </p:txBody>
      </p:sp>
      <p:sp>
        <p:nvSpPr>
          <p:cNvPr id="41987" name="灯片编号占位符 3"/>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47106" name="Rectangle 2"/>
          <p:cNvSpPr>
            <a:spLocks noTextEdit="1"/>
          </p:cNvSpPr>
          <p:nvPr>
            <p:ph type="sldImg"/>
          </p:nvPr>
        </p:nvSpPr>
        <p:spPr/>
      </p:sp>
      <p:sp>
        <p:nvSpPr>
          <p:cNvPr id="47107"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8194" name="Rectangle 2"/>
          <p:cNvSpPr>
            <a:spLocks noTextEdit="1"/>
          </p:cNvSpPr>
          <p:nvPr>
            <p:ph type="sldImg"/>
          </p:nvPr>
        </p:nvSpPr>
        <p:spPr/>
      </p:sp>
      <p:sp>
        <p:nvSpPr>
          <p:cNvPr id="8195"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0242" name="Rectangle 2"/>
          <p:cNvSpPr>
            <a:spLocks noTextEdit="1"/>
          </p:cNvSpPr>
          <p:nvPr>
            <p:ph type="sldImg"/>
          </p:nvPr>
        </p:nvSpPr>
        <p:spPr/>
      </p:sp>
      <p:sp>
        <p:nvSpPr>
          <p:cNvPr id="10243"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2290" name="Rectangle 2"/>
          <p:cNvSpPr>
            <a:spLocks noTextEdit="1"/>
          </p:cNvSpPr>
          <p:nvPr>
            <p:ph type="sldImg"/>
          </p:nvPr>
        </p:nvSpPr>
        <p:spPr/>
      </p:sp>
      <p:sp>
        <p:nvSpPr>
          <p:cNvPr id="12291"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4338" name="Rectangle 1026"/>
          <p:cNvSpPr>
            <a:spLocks noTextEdit="1"/>
          </p:cNvSpPr>
          <p:nvPr>
            <p:ph type="sldImg"/>
          </p:nvPr>
        </p:nvSpPr>
        <p:spPr/>
      </p:sp>
      <p:sp>
        <p:nvSpPr>
          <p:cNvPr id="14339" name="Rectangle 1027"/>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6386" name="Rectangle 2"/>
          <p:cNvSpPr>
            <a:spLocks noTextEdit="1"/>
          </p:cNvSpPr>
          <p:nvPr>
            <p:ph type="sldImg"/>
          </p:nvPr>
        </p:nvSpPr>
        <p:spPr/>
      </p:sp>
      <p:sp>
        <p:nvSpPr>
          <p:cNvPr id="16387"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18434" name="Rectangle 2"/>
          <p:cNvSpPr>
            <a:spLocks noTextEdit="1"/>
          </p:cNvSpPr>
          <p:nvPr>
            <p:ph type="sldImg"/>
          </p:nvPr>
        </p:nvSpPr>
        <p:spPr/>
      </p:sp>
      <p:sp>
        <p:nvSpPr>
          <p:cNvPr id="18435"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0482" name="Rectangle 2"/>
          <p:cNvSpPr>
            <a:spLocks noTextEdit="1"/>
          </p:cNvSpPr>
          <p:nvPr>
            <p:ph type="sldImg"/>
          </p:nvPr>
        </p:nvSpPr>
        <p:spPr/>
      </p:sp>
      <p:sp>
        <p:nvSpPr>
          <p:cNvPr id="20483"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4144963" y="9121775"/>
            <a:ext cx="3170237" cy="479425"/>
          </a:xfrm>
          <a:prstGeom prst="rect">
            <a:avLst/>
          </a:prstGeom>
          <a:noFill/>
          <a:ln w="9525">
            <a:noFill/>
          </a:ln>
        </p:spPr>
        <p:txBody>
          <a:bodyPr vert="horz" wrap="square" lIns="96654" tIns="48327" rIns="96654" bIns="48327" anchor="b" anchorCtr="0"/>
          <a:p>
            <a:pPr lvl="0" algn="r" defTabSz="967105"/>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22530" name="Rectangle 2"/>
          <p:cNvSpPr>
            <a:spLocks noTextEdit="1"/>
          </p:cNvSpPr>
          <p:nvPr>
            <p:ph type="sldImg"/>
          </p:nvPr>
        </p:nvSpPr>
        <p:spPr/>
      </p:sp>
      <p:sp>
        <p:nvSpPr>
          <p:cNvPr id="22531" name="Rectangle 3"/>
          <p:cNvSpPr>
            <a:spLocks noGrp="1"/>
          </p:cNvSpPr>
          <p:nvPr>
            <p:ph type="body"/>
          </p:nvPr>
        </p:nvSpPr>
        <p:spPr>
          <a:xfrm>
            <a:off x="974725" y="4560888"/>
            <a:ext cx="5365750" cy="4319587"/>
          </a:xfrm>
        </p:spPr>
        <p:txBody>
          <a:bodyPr wrap="square" lIns="96654" tIns="48327" rIns="96654" bIns="48327" anchor="t" anchorCtr="0"/>
          <a:p>
            <a:pPr lvl="0"/>
            <a:endParaRPr lang="zh-CN" altLang="zh-CN"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5" name="Text Box 2051"/>
          <p:cNvSpPr txBox="1">
            <a:spLocks noChangeArrowheads="1"/>
          </p:cNvSpPr>
          <p:nvPr/>
        </p:nvSpPr>
        <p:spPr bwMode="auto">
          <a:xfrm>
            <a:off x="1219200" y="533400"/>
            <a:ext cx="7086600" cy="274638"/>
          </a:xfrm>
          <a:prstGeom prst="rect">
            <a:avLst/>
          </a:prstGeom>
          <a:noFill/>
          <a:ln>
            <a:noFill/>
          </a:ln>
          <a:effec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algn="ctr"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2051" name="Picture 2052" descr="C:\Documents and Settings\Greg Byrd\My Documents\ece206\mh-slides\title.jpg"/>
          <p:cNvPicPr>
            <a:picLocks noChangeAspect="1"/>
          </p:cNvPicPr>
          <p:nvPr/>
        </p:nvPicPr>
        <p:blipFill>
          <a:blip r:embed="rId2"/>
          <a:stretch>
            <a:fillRect/>
          </a:stretch>
        </p:blipFill>
        <p:spPr>
          <a:xfrm>
            <a:off x="0" y="0"/>
            <a:ext cx="3425825" cy="6858000"/>
          </a:xfrm>
          <a:prstGeom prst="rect">
            <a:avLst/>
          </a:prstGeom>
          <a:noFill/>
          <a:ln w="9525">
            <a:noFill/>
          </a:ln>
        </p:spPr>
      </p:pic>
      <p:sp>
        <p:nvSpPr>
          <p:cNvPr id="93186" name="Rectangle 2050"/>
          <p:cNvSpPr>
            <a:spLocks noGrp="1" noChangeArrowheads="1"/>
          </p:cNvSpPr>
          <p:nvPr>
            <p:ph type="ctrTitle"/>
          </p:nvPr>
        </p:nvSpPr>
        <p:spPr>
          <a:xfrm>
            <a:off x="3505200" y="2286000"/>
            <a:ext cx="5181600" cy="2133600"/>
          </a:xfrm>
        </p:spPr>
        <p:txBody>
          <a:bodyPr/>
          <a:lstStyle>
            <a:lvl1pPr>
              <a:defRPr sz="4000"/>
            </a:lvl1pPr>
          </a:lstStyle>
          <a:p>
            <a:pPr lvl="0" fontAlgn="base"/>
            <a:r>
              <a:rPr lang="en-US" altLang="zh-CN" strike="noStrike" noProof="0" smtClean="0"/>
              <a:t>Click to edit Master title style</a:t>
            </a:r>
            <a:endParaRPr lang="en-US" altLang="zh-CN" strike="noStrike" noProof="0" smtClean="0"/>
          </a:p>
        </p:txBody>
      </p:sp>
      <p:sp>
        <p:nvSpPr>
          <p:cNvPr id="2" name="灯片编号占位符 1"/>
          <p:cNvSpPr>
            <a:spLocks noGrp="1"/>
          </p:cNvSpPr>
          <p:nvPr>
            <p:ph type="sldNum" sz="quarter" idx="10"/>
          </p:nvPr>
        </p:nvSpPr>
        <p:spPr>
          <a:xfrm>
            <a:off x="6553200" y="6324600"/>
            <a:ext cx="2362200" cy="381000"/>
          </a:xfrm>
          <a:prstGeom prst="rect">
            <a:avLst/>
          </a:prstGeom>
          <a:noFill/>
          <a:ln>
            <a:noFill/>
          </a:ln>
          <a:effectLst/>
        </p:spPr>
        <p:txBody>
          <a:bodyPr vert="horz" wrap="square" lIns="91440" tIns="45720" rIns="91440" bIns="45720" numCol="1" anchor="t" anchorCtr="0" compatLnSpc="1"/>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609600"/>
            <a:ext cx="21717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228600" y="609600"/>
            <a:ext cx="63627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灯片编号占位符 3"/>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灯片编号占位符 3"/>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2286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灯片编号占位符 4"/>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灯片编号占位符 6"/>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灯片编号占位符 2"/>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灯片编号占位符 4"/>
          <p:cNvSpPr>
            <a:spLocks noGrp="1"/>
          </p:cNvSpPr>
          <p:nvPr>
            <p:ph type="sldNum" sz="quarter" idx="10"/>
          </p:nvPr>
        </p:nvSpPr>
        <p:spPr/>
        <p:txBody>
          <a:bodyPr/>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228600" y="609600"/>
            <a:ext cx="8686800" cy="5334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p:nvPr>
        </p:nvSpPr>
        <p:spPr>
          <a:xfrm>
            <a:off x="228600" y="1143000"/>
            <a:ext cx="8686800" cy="4953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92164" name="Rectangle 4"/>
          <p:cNvSpPr>
            <a:spLocks noGrp="1" noChangeArrowheads="1"/>
          </p:cNvSpPr>
          <p:nvPr>
            <p:ph type="sldNum" sz="quarter" idx="4"/>
          </p:nvPr>
        </p:nvSpPr>
        <p:spPr bwMode="auto">
          <a:xfrm>
            <a:off x="6553200" y="6324600"/>
            <a:ext cx="2362200" cy="381000"/>
          </a:xfrm>
          <a:prstGeom prst="rect">
            <a:avLst/>
          </a:prstGeom>
          <a:noFill/>
          <a:ln>
            <a:noFill/>
          </a:ln>
          <a:effectLst/>
        </p:spPr>
        <p:txBody>
          <a:bodyPr vert="horz" wrap="square" lIns="91440" tIns="45720" rIns="91440" bIns="45720" numCol="1" anchor="t" anchorCtr="0" compatLnSpc="1"/>
          <a:lstStyle>
            <a:lvl1pPr algn="r">
              <a:defRPr sz="2000">
                <a:latin typeface="Arial" panose="020B0604020202020204" pitchFamily="34" charset="0"/>
                <a:ea typeface="宋体" panose="02010600030101010101" pitchFamily="2" charset="-122"/>
              </a:defRPr>
            </a:lvl1pPr>
          </a:lstStyle>
          <a:p>
            <a:pPr lvl="0" fontAlgn="base">
              <a:buNone/>
            </a:pPr>
            <a:r>
              <a:rPr lang="en-US" altLang="zh-CN" strike="noStrike" noProof="1" dirty="0">
                <a:latin typeface="Arial" panose="020B0604020202020204" pitchFamily="34" charset="0"/>
                <a:ea typeface="宋体" panose="02010600030101010101" pitchFamily="2" charset="-122"/>
                <a:cs typeface="+mn-cs"/>
              </a:rPr>
              <a:t>8-</a:t>
            </a:r>
            <a:fld id="{9A0DB2DC-4C9A-4742-B13C-FB6460FD3503}" type="slidenum">
              <a:rPr lang="en-US" altLang="zh-CN" sz="2000" strike="noStrike" noProof="1" dirty="0">
                <a:latin typeface="Arial" panose="020B0604020202020204" pitchFamily="34" charset="0"/>
                <a:ea typeface="宋体" panose="02010600030101010101" pitchFamily="2" charset="-122"/>
                <a:cs typeface="+mn-cs"/>
              </a:rPr>
            </a:fld>
            <a:endParaRPr lang="en-US" altLang="zh-CN" sz="2000" strike="noStrike" noProof="1"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defRPr>
      </a:lvl2pPr>
      <a:lvl3pPr algn="l" rtl="0" eaLnBrk="0" fontAlgn="base" hangingPunct="0">
        <a:spcBef>
          <a:spcPct val="0"/>
        </a:spcBef>
        <a:spcAft>
          <a:spcPct val="0"/>
        </a:spcAft>
        <a:defRPr sz="2800" b="1">
          <a:solidFill>
            <a:schemeClr val="accent2"/>
          </a:solidFill>
          <a:latin typeface="Arial" panose="020B0604020202020204" pitchFamily="34" charset="0"/>
        </a:defRPr>
      </a:lvl3pPr>
      <a:lvl4pPr algn="l" rtl="0" eaLnBrk="0" fontAlgn="base" hangingPunct="0">
        <a:spcBef>
          <a:spcPct val="0"/>
        </a:spcBef>
        <a:spcAft>
          <a:spcPct val="0"/>
        </a:spcAft>
        <a:defRPr sz="2800" b="1">
          <a:solidFill>
            <a:schemeClr val="accent2"/>
          </a:solidFill>
          <a:latin typeface="Arial" panose="020B0604020202020204" pitchFamily="34" charset="0"/>
        </a:defRPr>
      </a:lvl4pPr>
      <a:lvl5pPr algn="l" rtl="0" eaLnBrk="0" fontAlgn="base" hangingPunct="0">
        <a:spcBef>
          <a:spcPct val="0"/>
        </a:spcBef>
        <a:spcAft>
          <a:spcPct val="0"/>
        </a:spcAft>
        <a:defRPr sz="2800" b="1">
          <a:solidFill>
            <a:schemeClr val="accent2"/>
          </a:solidFill>
          <a:latin typeface="Arial" panose="020B0604020202020204" pitchFamily="34" charset="0"/>
        </a:defRPr>
      </a:lvl5pPr>
      <a:lvl6pPr marL="457200" algn="l" rtl="0" eaLnBrk="0" fontAlgn="base" hangingPunct="0">
        <a:spcBef>
          <a:spcPct val="0"/>
        </a:spcBef>
        <a:spcAft>
          <a:spcPct val="0"/>
        </a:spcAft>
        <a:defRPr sz="2800" b="1">
          <a:solidFill>
            <a:schemeClr val="accent2"/>
          </a:solidFill>
          <a:latin typeface="Arial" panose="020B0604020202020204" pitchFamily="34" charset="0"/>
        </a:defRPr>
      </a:lvl6pPr>
      <a:lvl7pPr marL="914400" algn="l" rtl="0" eaLnBrk="0" fontAlgn="base" hangingPunct="0">
        <a:spcBef>
          <a:spcPct val="0"/>
        </a:spcBef>
        <a:spcAft>
          <a:spcPct val="0"/>
        </a:spcAft>
        <a:defRPr sz="2800" b="1">
          <a:solidFill>
            <a:schemeClr val="accent2"/>
          </a:solidFill>
          <a:latin typeface="Arial" panose="020B0604020202020204" pitchFamily="34" charset="0"/>
        </a:defRPr>
      </a:lvl7pPr>
      <a:lvl8pPr marL="1371600" algn="l" rtl="0" eaLnBrk="0" fontAlgn="base" hangingPunct="0">
        <a:spcBef>
          <a:spcPct val="0"/>
        </a:spcBef>
        <a:spcAft>
          <a:spcPct val="0"/>
        </a:spcAft>
        <a:defRPr sz="2800" b="1">
          <a:solidFill>
            <a:schemeClr val="accent2"/>
          </a:solidFill>
          <a:latin typeface="Arial" panose="020B0604020202020204" pitchFamily="34" charset="0"/>
        </a:defRPr>
      </a:lvl8pPr>
      <a:lvl9pPr marL="1828800" algn="l" rtl="0" eaLnBrk="0" fontAlgn="base" hangingPunct="0">
        <a:spcBef>
          <a:spcPct val="0"/>
        </a:spcBef>
        <a:spcAft>
          <a:spcPct val="0"/>
        </a:spcAft>
        <a:defRPr sz="2800" b="1">
          <a:solidFill>
            <a:schemeClr val="accent2"/>
          </a:solidFill>
          <a:latin typeface="Arial" panose="020B0604020202020204" pitchFamily="34" charset="0"/>
        </a:defRPr>
      </a:lvl9pPr>
    </p:titleStyle>
    <p:bodyStyle>
      <a:lvl1pPr marL="342900" indent="-342900" algn="l" rtl="0" eaLnBrk="0" fontAlgn="base" hangingPunct="0">
        <a:spcBef>
          <a:spcPct val="20000"/>
        </a:spcBef>
        <a:spcAft>
          <a:spcPct val="0"/>
        </a:spcAft>
        <a:defRPr sz="2400" b="1">
          <a:solidFill>
            <a:schemeClr val="tx1"/>
          </a:solidFill>
          <a:latin typeface="+mn-lt"/>
          <a:ea typeface="+mn-ea"/>
          <a:cs typeface="+mn-cs"/>
        </a:defRPr>
      </a:lvl1pPr>
      <a:lvl2pPr marL="576580" indent="-234950" algn="l" rtl="0" eaLnBrk="0" fontAlgn="base" hangingPunct="0">
        <a:spcBef>
          <a:spcPct val="20000"/>
        </a:spcBef>
        <a:spcAft>
          <a:spcPct val="0"/>
        </a:spcAft>
        <a:buChar char="•"/>
        <a:defRPr sz="2000" b="1">
          <a:solidFill>
            <a:schemeClr val="tx1"/>
          </a:solidFill>
          <a:latin typeface="+mn-lt"/>
        </a:defRPr>
      </a:lvl2pPr>
      <a:lvl3pPr marL="1022350" indent="-22225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defRPr>
      </a:lvl3pPr>
      <a:lvl4pPr marL="1367155" indent="-176530" algn="l" rtl="0" eaLnBrk="0" fontAlgn="base" hangingPunct="0">
        <a:spcBef>
          <a:spcPct val="20000"/>
        </a:spcBef>
        <a:spcAft>
          <a:spcPct val="0"/>
        </a:spcAft>
        <a:buChar char="–"/>
        <a:defRPr b="1">
          <a:solidFill>
            <a:schemeClr val="tx1"/>
          </a:solidFill>
          <a:latin typeface="+mn-lt"/>
        </a:defRPr>
      </a:lvl4pPr>
      <a:lvl5pPr marL="1716405" indent="-176530" algn="l" rtl="0" eaLnBrk="0" fontAlgn="base" hangingPunct="0">
        <a:spcBef>
          <a:spcPct val="20000"/>
        </a:spcBef>
        <a:spcAft>
          <a:spcPct val="0"/>
        </a:spcAft>
        <a:buChar char="•"/>
        <a:defRPr b="1">
          <a:solidFill>
            <a:schemeClr val="tx1"/>
          </a:solidFill>
          <a:latin typeface="+mn-lt"/>
        </a:defRPr>
      </a:lvl5pPr>
      <a:lvl6pPr marL="2173605" indent="-176530" algn="l" rtl="0" eaLnBrk="0" fontAlgn="base" hangingPunct="0">
        <a:spcBef>
          <a:spcPct val="20000"/>
        </a:spcBef>
        <a:spcAft>
          <a:spcPct val="0"/>
        </a:spcAft>
        <a:buChar char="•"/>
        <a:defRPr b="1">
          <a:solidFill>
            <a:schemeClr val="tx1"/>
          </a:solidFill>
          <a:latin typeface="+mn-lt"/>
        </a:defRPr>
      </a:lvl6pPr>
      <a:lvl7pPr marL="2630805" indent="-176530" algn="l" rtl="0" eaLnBrk="0" fontAlgn="base" hangingPunct="0">
        <a:spcBef>
          <a:spcPct val="20000"/>
        </a:spcBef>
        <a:spcAft>
          <a:spcPct val="0"/>
        </a:spcAft>
        <a:buChar char="•"/>
        <a:defRPr b="1">
          <a:solidFill>
            <a:schemeClr val="tx1"/>
          </a:solidFill>
          <a:latin typeface="+mn-lt"/>
        </a:defRPr>
      </a:lvl7pPr>
      <a:lvl8pPr marL="3088005" indent="-176530" algn="l" rtl="0" eaLnBrk="0" fontAlgn="base" hangingPunct="0">
        <a:spcBef>
          <a:spcPct val="20000"/>
        </a:spcBef>
        <a:spcAft>
          <a:spcPct val="0"/>
        </a:spcAft>
        <a:buChar char="•"/>
        <a:defRPr b="1">
          <a:solidFill>
            <a:schemeClr val="tx1"/>
          </a:solidFill>
          <a:latin typeface="+mn-lt"/>
        </a:defRPr>
      </a:lvl8pPr>
      <a:lvl9pPr marL="3545205" indent="-176530" algn="l" rtl="0" eaLnBrk="0" fontAlgn="base" hangingPunct="0">
        <a:spcBef>
          <a:spcPct val="20000"/>
        </a:spcBef>
        <a:spcAft>
          <a:spcPct val="0"/>
        </a:spcAft>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ctrTitle"/>
          </p:nvPr>
        </p:nvSpPr>
        <p:spPr>
          <a:xfrm>
            <a:off x="3505200" y="2286000"/>
            <a:ext cx="4240213" cy="2133600"/>
          </a:xfrm>
        </p:spPr>
        <p:txBody>
          <a:bodyPr vert="horz" wrap="square" lIns="91440" tIns="45720" rIns="91440" bIns="45720" anchor="ctr" anchorCtr="0"/>
          <a:p>
            <a:pPr>
              <a:buClrTx/>
              <a:buSzTx/>
              <a:buFontTx/>
            </a:pPr>
            <a:r>
              <a:rPr lang="zh-CN" altLang="en-US" sz="4800" dirty="0">
                <a:latin typeface="+mj-lt"/>
                <a:ea typeface="宋体" panose="02010600030101010101" pitchFamily="2" charset="-122"/>
                <a:cs typeface="+mj-cs"/>
              </a:rPr>
              <a:t>  第八章</a:t>
            </a:r>
            <a:r>
              <a:rPr lang="en-US" altLang="zh-CN" sz="4800" dirty="0">
                <a:latin typeface="+mj-lt"/>
                <a:ea typeface="宋体" panose="02010600030101010101" pitchFamily="2" charset="-122"/>
                <a:cs typeface="+mj-cs"/>
              </a:rPr>
              <a:t> </a:t>
            </a:r>
            <a:br>
              <a:rPr lang="en-US" altLang="zh-CN" sz="4800" dirty="0">
                <a:latin typeface="+mj-lt"/>
                <a:ea typeface="宋体" panose="02010600030101010101" pitchFamily="2" charset="-122"/>
                <a:cs typeface="+mj-cs"/>
              </a:rPr>
            </a:br>
            <a:r>
              <a:rPr lang="en-US" altLang="zh-CN" sz="4800" dirty="0">
                <a:latin typeface="+mj-lt"/>
                <a:ea typeface="宋体" panose="02010600030101010101" pitchFamily="2" charset="-122"/>
                <a:cs typeface="+mj-cs"/>
              </a:rPr>
              <a:t>  </a:t>
            </a:r>
            <a:r>
              <a:rPr lang="zh-CN" altLang="en-US" sz="4800" dirty="0">
                <a:latin typeface="+mj-lt"/>
                <a:ea typeface="宋体" panose="02010600030101010101" pitchFamily="2" charset="-122"/>
                <a:cs typeface="+mj-cs"/>
              </a:rPr>
              <a:t>输入</a:t>
            </a:r>
            <a:r>
              <a:rPr lang="en-US" altLang="zh-CN" sz="4800" dirty="0">
                <a:latin typeface="+mj-lt"/>
                <a:ea typeface="宋体" panose="02010600030101010101" pitchFamily="2" charset="-122"/>
                <a:cs typeface="+mj-cs"/>
              </a:rPr>
              <a:t>/</a:t>
            </a:r>
            <a:r>
              <a:rPr lang="zh-CN" altLang="en-US" sz="4800" dirty="0">
                <a:latin typeface="+mj-lt"/>
                <a:ea typeface="宋体" panose="02010600030101010101" pitchFamily="2" charset="-122"/>
                <a:cs typeface="+mj-cs"/>
              </a:rPr>
              <a:t>输出</a:t>
            </a:r>
            <a:endParaRPr lang="en-US" altLang="zh-CN" sz="4800" dirty="0">
              <a:latin typeface="+mj-lt"/>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23554" name="Rectangle 2"/>
          <p:cNvSpPr>
            <a:spLocks noGrp="1"/>
          </p:cNvSpPr>
          <p:nvPr>
            <p:ph type="title"/>
          </p:nvPr>
        </p:nvSpPr>
        <p:spPr>
          <a:xfrm>
            <a:off x="179705" y="404495"/>
            <a:ext cx="8686800" cy="533400"/>
          </a:xfrm>
        </p:spPr>
        <p:txBody>
          <a:bodyPr vert="horz" wrap="square" lIns="91440" tIns="45720" rIns="91440" bIns="45720" anchor="ctr" anchorCtr="0"/>
          <a:p>
            <a:r>
              <a:rPr lang="en-US" altLang="zh-CN" dirty="0">
                <a:ea typeface="宋体" panose="02010600030101010101" pitchFamily="2" charset="-122"/>
              </a:rPr>
              <a:t>LC-3</a:t>
            </a:r>
            <a:r>
              <a:rPr lang="zh-CN" altLang="en-US" dirty="0">
                <a:ea typeface="宋体" panose="02010600030101010101" pitchFamily="2" charset="-122"/>
              </a:rPr>
              <a:t>键盘输入机制</a:t>
            </a:r>
            <a:endParaRPr lang="en-US" altLang="zh-CN" dirty="0">
              <a:ea typeface="宋体" panose="02010600030101010101" pitchFamily="2" charset="-122"/>
            </a:endParaRPr>
          </a:p>
        </p:txBody>
      </p:sp>
      <p:sp>
        <p:nvSpPr>
          <p:cNvPr id="23555" name="Rectangle 3"/>
          <p:cNvSpPr>
            <a:spLocks noGrp="1"/>
          </p:cNvSpPr>
          <p:nvPr>
            <p:ph idx="1"/>
          </p:nvPr>
        </p:nvSpPr>
        <p:spPr>
          <a:xfrm>
            <a:off x="228600" y="999490"/>
            <a:ext cx="8686800" cy="4953000"/>
          </a:xfrm>
        </p:spPr>
        <p:txBody>
          <a:bodyPr vert="horz" wrap="square" lIns="91440" tIns="45720" rIns="91440" bIns="45720" anchor="t" anchorCtr="0"/>
          <a:p>
            <a:pPr marL="0" indent="0"/>
            <a:r>
              <a:rPr lang="zh-CN" altLang="en-US" dirty="0">
                <a:ea typeface="宋体" panose="02010600030101010101" pitchFamily="2" charset="-122"/>
              </a:rPr>
              <a:t>当按下一个字符时</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1)</a:t>
            </a:r>
            <a:r>
              <a:rPr lang="zh-CN" altLang="en-US" dirty="0">
                <a:ea typeface="宋体" panose="02010600030101010101" pitchFamily="2" charset="-122"/>
              </a:rPr>
              <a:t>其</a:t>
            </a:r>
            <a:r>
              <a:rPr lang="en-US" altLang="zh-CN" dirty="0">
                <a:ea typeface="宋体" panose="02010600030101010101" pitchFamily="2" charset="-122"/>
              </a:rPr>
              <a:t>ASCII</a:t>
            </a:r>
            <a:r>
              <a:rPr lang="zh-CN" altLang="en-US" dirty="0">
                <a:ea typeface="宋体" panose="02010600030101010101" pitchFamily="2" charset="-122"/>
              </a:rPr>
              <a:t>码放置在</a:t>
            </a:r>
            <a:r>
              <a:rPr lang="en-US" altLang="zh-CN" dirty="0">
                <a:ea typeface="宋体" panose="02010600030101010101" pitchFamily="2" charset="-122"/>
              </a:rPr>
              <a:t>KBDR</a:t>
            </a:r>
            <a:r>
              <a:rPr lang="zh-CN" altLang="en-US" dirty="0">
                <a:ea typeface="宋体" panose="02010600030101010101" pitchFamily="2" charset="-122"/>
              </a:rPr>
              <a:t>的比特</a:t>
            </a:r>
            <a:r>
              <a:rPr lang="en-US" altLang="zh-CN" dirty="0">
                <a:ea typeface="宋体" panose="02010600030101010101" pitchFamily="2" charset="-122"/>
              </a:rPr>
              <a:t>[7:0]</a:t>
            </a:r>
            <a:r>
              <a:rPr lang="zh-CN" altLang="en-US" dirty="0">
                <a:ea typeface="宋体" panose="02010600030101010101" pitchFamily="2" charset="-122"/>
              </a:rPr>
              <a:t>位</a:t>
            </a:r>
            <a:r>
              <a:rPr lang="en-US" altLang="zh-CN" dirty="0">
                <a:ea typeface="宋体" panose="02010600030101010101" pitchFamily="2" charset="-122"/>
              </a:rPr>
              <a:t>(</a:t>
            </a:r>
            <a:r>
              <a:rPr lang="zh-CN" altLang="en-US" dirty="0">
                <a:ea typeface="宋体" panose="02010600030101010101" pitchFamily="2" charset="-122"/>
              </a:rPr>
              <a:t>比特</a:t>
            </a:r>
            <a:r>
              <a:rPr lang="en-US" altLang="zh-CN" dirty="0">
                <a:ea typeface="宋体" panose="02010600030101010101" pitchFamily="2" charset="-122"/>
              </a:rPr>
              <a:t>[15:8]</a:t>
            </a:r>
            <a:r>
              <a:rPr lang="zh-CN" altLang="en-US" dirty="0">
                <a:ea typeface="宋体" panose="02010600030101010101" pitchFamily="2" charset="-122"/>
              </a:rPr>
              <a:t>位总是</a:t>
            </a:r>
            <a:r>
              <a:rPr lang="en-US" altLang="zh-CN" dirty="0">
                <a:ea typeface="宋体" panose="02010600030101010101" pitchFamily="2" charset="-122"/>
              </a:rPr>
              <a:t>0)</a:t>
            </a:r>
            <a:endParaRPr lang="en-US" altLang="zh-CN" dirty="0">
              <a:ea typeface="宋体" panose="02010600030101010101" pitchFamily="2" charset="-122"/>
            </a:endParaRPr>
          </a:p>
          <a:p>
            <a:pPr lvl="1"/>
            <a:r>
              <a:rPr lang="en-US" altLang="zh-CN" dirty="0">
                <a:ea typeface="宋体" panose="02010600030101010101" pitchFamily="2" charset="-122"/>
              </a:rPr>
              <a:t>2)“</a:t>
            </a:r>
            <a:r>
              <a:rPr lang="zh-CN" altLang="en-US" dirty="0">
                <a:ea typeface="宋体" panose="02010600030101010101" pitchFamily="2" charset="-122"/>
              </a:rPr>
              <a:t>就绪位</a:t>
            </a:r>
            <a:r>
              <a:rPr lang="en-US" altLang="zh-CN" dirty="0">
                <a:ea typeface="宋体" panose="02010600030101010101" pitchFamily="2" charset="-122"/>
              </a:rPr>
              <a:t>” (KBSR[15]) </a:t>
            </a:r>
            <a:r>
              <a:rPr lang="zh-CN" altLang="en-US" dirty="0">
                <a:ea typeface="宋体" panose="02010600030101010101" pitchFamily="2" charset="-122"/>
              </a:rPr>
              <a:t>被设置为</a:t>
            </a:r>
            <a:r>
              <a:rPr lang="en-US" altLang="zh-CN" dirty="0">
                <a:ea typeface="宋体" panose="02010600030101010101" pitchFamily="2" charset="-122"/>
              </a:rPr>
              <a:t>1</a:t>
            </a:r>
            <a:endParaRPr lang="en-US" altLang="zh-CN" dirty="0">
              <a:ea typeface="宋体" panose="02010600030101010101" pitchFamily="2" charset="-122"/>
            </a:endParaRPr>
          </a:p>
          <a:p>
            <a:pPr lvl="1"/>
            <a:r>
              <a:rPr lang="en-US" altLang="zh-CN" dirty="0">
                <a:ea typeface="宋体" panose="02010600030101010101" pitchFamily="2" charset="-122"/>
              </a:rPr>
              <a:t>3)</a:t>
            </a:r>
            <a:r>
              <a:rPr lang="zh-CN" altLang="en-US" dirty="0">
                <a:ea typeface="宋体" panose="02010600030101010101" pitchFamily="2" charset="-122"/>
              </a:rPr>
              <a:t>键盘被禁用</a:t>
            </a:r>
            <a:r>
              <a:rPr lang="en-US" altLang="zh-CN" dirty="0">
                <a:ea typeface="宋体" panose="02010600030101010101" pitchFamily="2" charset="-122"/>
              </a:rPr>
              <a:t>– </a:t>
            </a:r>
            <a:r>
              <a:rPr lang="zh-CN" altLang="en-US" dirty="0">
                <a:ea typeface="宋体" panose="02010600030101010101" pitchFamily="2" charset="-122"/>
              </a:rPr>
              <a:t>任何输入的字符都会被忽略</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读键盘数据寄存器</a:t>
            </a:r>
            <a:r>
              <a:rPr lang="en-US" altLang="zh-CN" dirty="0">
                <a:ea typeface="宋体" panose="02010600030101010101" pitchFamily="2" charset="-122"/>
              </a:rPr>
              <a:t>(KBDR)</a:t>
            </a:r>
            <a:r>
              <a:rPr lang="zh-CN" altLang="en-US" dirty="0">
                <a:ea typeface="宋体" panose="02010600030101010101" pitchFamily="2" charset="-122"/>
              </a:rPr>
              <a:t>数据</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1</a:t>
            </a:r>
            <a:r>
              <a:rPr lang="zh-CN" altLang="en-US" dirty="0">
                <a:ea typeface="宋体" panose="02010600030101010101" pitchFamily="2" charset="-122"/>
              </a:rPr>
              <a:t>）检测</a:t>
            </a:r>
            <a:r>
              <a:rPr lang="en-US" altLang="zh-CN" dirty="0">
                <a:ea typeface="宋体" panose="02010600030101010101" pitchFamily="2" charset="-122"/>
              </a:rPr>
              <a:t>KBSR[15] </a:t>
            </a:r>
            <a:r>
              <a:rPr lang="zh-CN" altLang="en-US" dirty="0">
                <a:ea typeface="宋体" panose="02010600030101010101" pitchFamily="2" charset="-122"/>
              </a:rPr>
              <a:t>是否为</a:t>
            </a:r>
            <a:r>
              <a:rPr lang="en-US" altLang="zh-CN" dirty="0">
                <a:ea typeface="宋体" panose="02010600030101010101" pitchFamily="2" charset="-122"/>
              </a:rPr>
              <a:t>1</a:t>
            </a:r>
            <a:r>
              <a:rPr lang="zh-CN" altLang="en-US" dirty="0">
                <a:ea typeface="宋体" panose="02010600030101010101" pitchFamily="2" charset="-122"/>
              </a:rPr>
              <a:t> ，为</a:t>
            </a:r>
            <a:r>
              <a:rPr lang="en-US" altLang="zh-CN" dirty="0">
                <a:ea typeface="宋体" panose="02010600030101010101" pitchFamily="2" charset="-122"/>
              </a:rPr>
              <a:t>1</a:t>
            </a:r>
            <a:r>
              <a:rPr lang="zh-CN" altLang="en-US" dirty="0">
                <a:ea typeface="宋体" panose="02010600030101010101" pitchFamily="2" charset="-122"/>
              </a:rPr>
              <a:t>则读取</a:t>
            </a:r>
            <a:r>
              <a:rPr lang="en-US" altLang="zh-CN" dirty="0">
                <a:ea typeface="宋体" panose="02010600030101010101" pitchFamily="2" charset="-122"/>
              </a:rPr>
              <a:t>KBDR[7</a:t>
            </a:r>
            <a:r>
              <a:rPr lang="zh-CN" altLang="en-US" dirty="0">
                <a:ea typeface="宋体" panose="02010600030101010101" pitchFamily="2" charset="-122"/>
              </a:rPr>
              <a:t>：</a:t>
            </a:r>
            <a:r>
              <a:rPr lang="en-US" altLang="zh-CN" dirty="0">
                <a:ea typeface="宋体" panose="02010600030101010101" pitchFamily="2" charset="-122"/>
              </a:rPr>
              <a:t>0]</a:t>
            </a:r>
            <a:endParaRPr lang="en-US" altLang="zh-CN" dirty="0">
              <a:ea typeface="宋体" panose="02010600030101010101" pitchFamily="2" charset="-122"/>
            </a:endParaRPr>
          </a:p>
          <a:p>
            <a:pPr lvl="1"/>
            <a:r>
              <a:rPr lang="en-US" altLang="zh-CN" dirty="0">
                <a:ea typeface="宋体" panose="02010600030101010101" pitchFamily="2" charset="-122"/>
              </a:rPr>
              <a:t>2)</a:t>
            </a:r>
            <a:r>
              <a:rPr lang="zh-CN" altLang="en-US" dirty="0">
                <a:ea typeface="宋体" panose="02010600030101010101" pitchFamily="2" charset="-122"/>
              </a:rPr>
              <a:t>   </a:t>
            </a:r>
            <a:r>
              <a:rPr lang="en-US" altLang="zh-CN" dirty="0">
                <a:ea typeface="宋体" panose="02010600030101010101" pitchFamily="2" charset="-122"/>
              </a:rPr>
              <a:t>KBSR[15] </a:t>
            </a:r>
            <a:r>
              <a:rPr lang="zh-CN" altLang="en-US" dirty="0">
                <a:ea typeface="宋体" panose="02010600030101010101" pitchFamily="2" charset="-122"/>
              </a:rPr>
              <a:t>设置为</a:t>
            </a:r>
            <a:r>
              <a:rPr lang="en-US" altLang="zh-CN" dirty="0">
                <a:ea typeface="宋体" panose="02010600030101010101" pitchFamily="2" charset="-122"/>
              </a:rPr>
              <a:t>0</a:t>
            </a:r>
            <a:endParaRPr lang="en-US" altLang="zh-CN" dirty="0">
              <a:ea typeface="宋体" panose="02010600030101010101" pitchFamily="2" charset="-122"/>
            </a:endParaRPr>
          </a:p>
          <a:p>
            <a:pPr lvl="1"/>
            <a:r>
              <a:rPr lang="en-US" altLang="zh-CN" dirty="0">
                <a:ea typeface="宋体" panose="02010600030101010101" pitchFamily="2" charset="-122"/>
              </a:rPr>
              <a:t>3)</a:t>
            </a:r>
            <a:r>
              <a:rPr lang="zh-CN" altLang="en-US" dirty="0">
                <a:ea typeface="宋体" panose="02010600030101010101" pitchFamily="2" charset="-122"/>
              </a:rPr>
              <a:t>  键盘置为使能</a:t>
            </a:r>
            <a:r>
              <a:rPr lang="en-US" altLang="zh-CN" dirty="0">
                <a:ea typeface="宋体" panose="02010600030101010101" pitchFamily="2" charset="-122"/>
              </a:rPr>
              <a:t>,</a:t>
            </a:r>
            <a:r>
              <a:rPr lang="zh-CN" altLang="en-US" dirty="0">
                <a:ea typeface="宋体" panose="02010600030101010101" pitchFamily="2" charset="-122"/>
              </a:rPr>
              <a:t>准备接收下一个字符</a:t>
            </a:r>
            <a:endParaRPr lang="en-US" altLang="zh-CN" dirty="0">
              <a:ea typeface="宋体" panose="02010600030101010101" pitchFamily="2" charset="-122"/>
            </a:endParaRPr>
          </a:p>
        </p:txBody>
      </p:sp>
      <p:sp>
        <p:nvSpPr>
          <p:cNvPr id="23556" name="Rectangle 4"/>
          <p:cNvSpPr/>
          <p:nvPr/>
        </p:nvSpPr>
        <p:spPr>
          <a:xfrm>
            <a:off x="3276600" y="3429000"/>
            <a:ext cx="1219200" cy="3048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23557" name="Rectangle 5"/>
          <p:cNvSpPr/>
          <p:nvPr/>
        </p:nvSpPr>
        <p:spPr>
          <a:xfrm>
            <a:off x="4495800" y="3429000"/>
            <a:ext cx="1219200" cy="304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23558" name="Rectangle 6"/>
          <p:cNvSpPr/>
          <p:nvPr/>
        </p:nvSpPr>
        <p:spPr>
          <a:xfrm>
            <a:off x="3276600" y="3962400"/>
            <a:ext cx="152400" cy="304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23559" name="Rectangle 7"/>
          <p:cNvSpPr/>
          <p:nvPr/>
        </p:nvSpPr>
        <p:spPr>
          <a:xfrm>
            <a:off x="3429000" y="3962400"/>
            <a:ext cx="2286000" cy="3048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23560" name="Text Box 8"/>
          <p:cNvSpPr txBox="1"/>
          <p:nvPr/>
        </p:nvSpPr>
        <p:spPr>
          <a:xfrm>
            <a:off x="5718175" y="3892550"/>
            <a:ext cx="1049338" cy="457200"/>
          </a:xfrm>
          <a:prstGeom prst="rect">
            <a:avLst/>
          </a:prstGeom>
          <a:noFill/>
          <a:ln w="9525">
            <a:noFill/>
          </a:ln>
        </p:spPr>
        <p:txBody>
          <a:bodyPr wrap="none" anchor="t" anchorCtr="0">
            <a:spAutoFit/>
          </a:bodyPr>
          <a:p>
            <a:pPr algn="ctr" eaLnBrk="0" hangingPunct="0"/>
            <a:r>
              <a:rPr lang="en-US" altLang="zh-CN" b="1" dirty="0">
                <a:latin typeface="Arial" panose="020B0604020202020204" pitchFamily="34" charset="0"/>
                <a:ea typeface="宋体" panose="02010600030101010101" pitchFamily="2" charset="-122"/>
              </a:rPr>
              <a:t>KBSR</a:t>
            </a:r>
            <a:endParaRPr lang="en-US" altLang="zh-CN" b="1" dirty="0">
              <a:latin typeface="Arial" panose="020B0604020202020204" pitchFamily="34" charset="0"/>
              <a:ea typeface="宋体" panose="02010600030101010101" pitchFamily="2" charset="-122"/>
            </a:endParaRPr>
          </a:p>
        </p:txBody>
      </p:sp>
      <p:sp>
        <p:nvSpPr>
          <p:cNvPr id="23561" name="Text Box 9"/>
          <p:cNvSpPr txBox="1"/>
          <p:nvPr/>
        </p:nvSpPr>
        <p:spPr>
          <a:xfrm>
            <a:off x="5727700" y="3359150"/>
            <a:ext cx="1066800" cy="457200"/>
          </a:xfrm>
          <a:prstGeom prst="rect">
            <a:avLst/>
          </a:prstGeom>
          <a:noFill/>
          <a:ln w="9525">
            <a:noFill/>
          </a:ln>
        </p:spPr>
        <p:txBody>
          <a:bodyPr wrap="none" anchor="t" anchorCtr="0">
            <a:spAutoFit/>
          </a:bodyPr>
          <a:p>
            <a:pPr algn="ctr" eaLnBrk="0" hangingPunct="0"/>
            <a:r>
              <a:rPr lang="en-US" altLang="zh-CN" b="1" dirty="0">
                <a:latin typeface="Arial" panose="020B0604020202020204" pitchFamily="34" charset="0"/>
                <a:ea typeface="宋体" panose="02010600030101010101" pitchFamily="2" charset="-122"/>
              </a:rPr>
              <a:t>KBDR</a:t>
            </a:r>
            <a:endParaRPr lang="en-US" altLang="zh-CN" b="1" dirty="0">
              <a:latin typeface="Arial" panose="020B0604020202020204" pitchFamily="34" charset="0"/>
              <a:ea typeface="宋体" panose="02010600030101010101" pitchFamily="2" charset="-122"/>
            </a:endParaRPr>
          </a:p>
        </p:txBody>
      </p:sp>
      <p:sp>
        <p:nvSpPr>
          <p:cNvPr id="23562" name="Text Box 10"/>
          <p:cNvSpPr txBox="1"/>
          <p:nvPr/>
        </p:nvSpPr>
        <p:spPr>
          <a:xfrm>
            <a:off x="3200400" y="3201988"/>
            <a:ext cx="32385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15</a:t>
            </a:r>
            <a:endParaRPr lang="en-US" altLang="zh-CN" sz="1000" dirty="0">
              <a:latin typeface="Arial" panose="020B0604020202020204" pitchFamily="34" charset="0"/>
              <a:ea typeface="宋体" panose="02010600030101010101" pitchFamily="2" charset="-122"/>
            </a:endParaRPr>
          </a:p>
        </p:txBody>
      </p:sp>
      <p:sp>
        <p:nvSpPr>
          <p:cNvPr id="23563" name="Text Box 11"/>
          <p:cNvSpPr txBox="1"/>
          <p:nvPr/>
        </p:nvSpPr>
        <p:spPr>
          <a:xfrm>
            <a:off x="4292600" y="3201988"/>
            <a:ext cx="25400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8</a:t>
            </a:r>
            <a:endParaRPr lang="en-US" altLang="zh-CN" sz="1000" dirty="0">
              <a:latin typeface="Arial" panose="020B0604020202020204" pitchFamily="34" charset="0"/>
              <a:ea typeface="宋体" panose="02010600030101010101" pitchFamily="2" charset="-122"/>
            </a:endParaRPr>
          </a:p>
        </p:txBody>
      </p:sp>
      <p:sp>
        <p:nvSpPr>
          <p:cNvPr id="23564" name="Text Box 12"/>
          <p:cNvSpPr txBox="1"/>
          <p:nvPr/>
        </p:nvSpPr>
        <p:spPr>
          <a:xfrm>
            <a:off x="4445000" y="3201988"/>
            <a:ext cx="25400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7</a:t>
            </a:r>
            <a:endParaRPr lang="en-US" altLang="zh-CN" sz="1000" dirty="0">
              <a:latin typeface="Arial" panose="020B0604020202020204" pitchFamily="34" charset="0"/>
              <a:ea typeface="宋体" panose="02010600030101010101" pitchFamily="2" charset="-122"/>
            </a:endParaRPr>
          </a:p>
        </p:txBody>
      </p:sp>
      <p:sp>
        <p:nvSpPr>
          <p:cNvPr id="23565" name="Text Box 13"/>
          <p:cNvSpPr txBox="1"/>
          <p:nvPr/>
        </p:nvSpPr>
        <p:spPr>
          <a:xfrm>
            <a:off x="5521325" y="3201988"/>
            <a:ext cx="25400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0</a:t>
            </a:r>
            <a:endParaRPr lang="en-US" altLang="zh-CN" sz="1000" dirty="0">
              <a:latin typeface="Arial" panose="020B0604020202020204" pitchFamily="34" charset="0"/>
              <a:ea typeface="宋体" panose="02010600030101010101" pitchFamily="2" charset="-122"/>
            </a:endParaRPr>
          </a:p>
        </p:txBody>
      </p:sp>
      <p:sp>
        <p:nvSpPr>
          <p:cNvPr id="23566" name="Text Box 14"/>
          <p:cNvSpPr txBox="1"/>
          <p:nvPr/>
        </p:nvSpPr>
        <p:spPr>
          <a:xfrm>
            <a:off x="3200400" y="3735388"/>
            <a:ext cx="32385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15</a:t>
            </a:r>
            <a:endParaRPr lang="en-US" altLang="zh-CN" sz="1000" dirty="0">
              <a:latin typeface="Arial" panose="020B0604020202020204" pitchFamily="34" charset="0"/>
              <a:ea typeface="宋体" panose="02010600030101010101" pitchFamily="2" charset="-122"/>
            </a:endParaRPr>
          </a:p>
        </p:txBody>
      </p:sp>
      <p:sp>
        <p:nvSpPr>
          <p:cNvPr id="23567" name="Text Box 15"/>
          <p:cNvSpPr txBox="1"/>
          <p:nvPr/>
        </p:nvSpPr>
        <p:spPr>
          <a:xfrm>
            <a:off x="3352800" y="3735388"/>
            <a:ext cx="32385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14</a:t>
            </a:r>
            <a:endParaRPr lang="en-US" altLang="zh-CN" sz="1000" dirty="0">
              <a:latin typeface="Arial" panose="020B0604020202020204" pitchFamily="34" charset="0"/>
              <a:ea typeface="宋体" panose="02010600030101010101" pitchFamily="2" charset="-122"/>
            </a:endParaRPr>
          </a:p>
        </p:txBody>
      </p:sp>
      <p:sp>
        <p:nvSpPr>
          <p:cNvPr id="23568" name="Text Box 16"/>
          <p:cNvSpPr txBox="1"/>
          <p:nvPr/>
        </p:nvSpPr>
        <p:spPr>
          <a:xfrm>
            <a:off x="5521325" y="3735388"/>
            <a:ext cx="25400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0</a:t>
            </a:r>
            <a:endParaRPr lang="en-US" altLang="zh-CN" sz="1000" dirty="0">
              <a:latin typeface="Arial" panose="020B0604020202020204" pitchFamily="34" charset="0"/>
              <a:ea typeface="宋体" panose="02010600030101010101" pitchFamily="2" charset="-122"/>
            </a:endParaRPr>
          </a:p>
        </p:txBody>
      </p:sp>
      <p:sp>
        <p:nvSpPr>
          <p:cNvPr id="23569" name="Text Box 17"/>
          <p:cNvSpPr txBox="1"/>
          <p:nvPr/>
        </p:nvSpPr>
        <p:spPr>
          <a:xfrm>
            <a:off x="6826250" y="2895600"/>
            <a:ext cx="2251075" cy="457200"/>
          </a:xfrm>
          <a:prstGeom prst="rect">
            <a:avLst/>
          </a:prstGeom>
          <a:noFill/>
          <a:ln w="9525">
            <a:noFill/>
          </a:ln>
        </p:spPr>
        <p:txBody>
          <a:bodyPr wrap="none" anchor="t" anchorCtr="0">
            <a:spAutoFit/>
          </a:bodyPr>
          <a:p>
            <a:pPr algn="ctr" eaLnBrk="0" hangingPunct="0"/>
            <a:r>
              <a:rPr lang="en-US" altLang="zh-CN" b="1" i="1" dirty="0">
                <a:solidFill>
                  <a:schemeClr val="accent2"/>
                </a:solidFill>
                <a:latin typeface="Arial" panose="020B0604020202020204" pitchFamily="34" charset="0"/>
                <a:ea typeface="宋体" panose="02010600030101010101" pitchFamily="2" charset="-122"/>
              </a:rPr>
              <a:t>keyboard data</a:t>
            </a:r>
            <a:endParaRPr lang="en-US" altLang="zh-CN" b="1" i="1" dirty="0">
              <a:solidFill>
                <a:schemeClr val="accent2"/>
              </a:solidFill>
              <a:latin typeface="Arial" panose="020B0604020202020204" pitchFamily="34" charset="0"/>
              <a:ea typeface="宋体" panose="02010600030101010101" pitchFamily="2" charset="-122"/>
            </a:endParaRPr>
          </a:p>
        </p:txBody>
      </p:sp>
      <p:sp>
        <p:nvSpPr>
          <p:cNvPr id="23570" name="Line 19"/>
          <p:cNvSpPr/>
          <p:nvPr/>
        </p:nvSpPr>
        <p:spPr>
          <a:xfrm flipH="1">
            <a:off x="5029200" y="3124200"/>
            <a:ext cx="1905000" cy="0"/>
          </a:xfrm>
          <a:prstGeom prst="line">
            <a:avLst/>
          </a:prstGeom>
          <a:ln w="9525" cap="flat" cmpd="sng">
            <a:solidFill>
              <a:schemeClr val="accent2"/>
            </a:solidFill>
            <a:prstDash val="solid"/>
            <a:round/>
            <a:headEnd type="none" w="med" len="med"/>
            <a:tailEnd type="none" w="med" len="med"/>
          </a:ln>
        </p:spPr>
      </p:sp>
      <p:sp>
        <p:nvSpPr>
          <p:cNvPr id="23571" name="Line 20"/>
          <p:cNvSpPr/>
          <p:nvPr/>
        </p:nvSpPr>
        <p:spPr>
          <a:xfrm>
            <a:off x="5029200" y="3124200"/>
            <a:ext cx="0" cy="457200"/>
          </a:xfrm>
          <a:prstGeom prst="line">
            <a:avLst/>
          </a:prstGeom>
          <a:ln w="9525" cap="flat" cmpd="sng">
            <a:solidFill>
              <a:schemeClr val="accent2"/>
            </a:solidFill>
            <a:prstDash val="solid"/>
            <a:round/>
            <a:headEnd type="none" w="med" len="med"/>
            <a:tailEnd type="triangle" w="med" len="med"/>
          </a:ln>
        </p:spPr>
      </p:sp>
      <p:sp>
        <p:nvSpPr>
          <p:cNvPr id="23572" name="Text Box 21"/>
          <p:cNvSpPr txBox="1"/>
          <p:nvPr/>
        </p:nvSpPr>
        <p:spPr>
          <a:xfrm>
            <a:off x="914400" y="3886200"/>
            <a:ext cx="1306513" cy="457200"/>
          </a:xfrm>
          <a:prstGeom prst="rect">
            <a:avLst/>
          </a:prstGeom>
          <a:noFill/>
          <a:ln w="9525">
            <a:noFill/>
          </a:ln>
        </p:spPr>
        <p:txBody>
          <a:bodyPr wrap="none" anchor="t" anchorCtr="0">
            <a:spAutoFit/>
          </a:bodyPr>
          <a:p>
            <a:pPr algn="ctr" eaLnBrk="0" hangingPunct="0"/>
            <a:r>
              <a:rPr lang="en-US" altLang="zh-CN" b="1" i="1" dirty="0">
                <a:solidFill>
                  <a:schemeClr val="accent2"/>
                </a:solidFill>
                <a:latin typeface="Franklin Gothic Book" panose="020B0503020102020204" pitchFamily="34" charset="0"/>
                <a:ea typeface="宋体" panose="02010600030101010101" pitchFamily="2" charset="-122"/>
              </a:rPr>
              <a:t>ready bit</a:t>
            </a:r>
            <a:endParaRPr lang="en-US" altLang="zh-CN" b="1" i="1" dirty="0">
              <a:solidFill>
                <a:schemeClr val="accent2"/>
              </a:solidFill>
              <a:latin typeface="Franklin Gothic Book" panose="020B0503020102020204" pitchFamily="34" charset="0"/>
              <a:ea typeface="宋体" panose="02010600030101010101" pitchFamily="2" charset="-122"/>
            </a:endParaRPr>
          </a:p>
        </p:txBody>
      </p:sp>
      <p:sp>
        <p:nvSpPr>
          <p:cNvPr id="23573" name="Line 22"/>
          <p:cNvSpPr/>
          <p:nvPr/>
        </p:nvSpPr>
        <p:spPr>
          <a:xfrm>
            <a:off x="2209800" y="4114800"/>
            <a:ext cx="1143000" cy="0"/>
          </a:xfrm>
          <a:prstGeom prst="line">
            <a:avLst/>
          </a:prstGeom>
          <a:ln w="9525" cap="flat" cmpd="sng">
            <a:solidFill>
              <a:schemeClr val="accent2"/>
            </a:solidFill>
            <a:prstDash val="solid"/>
            <a:round/>
            <a:headEnd type="none" w="med" len="med"/>
            <a:tailEnd type="triangl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25602"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基本输入程序</a:t>
            </a:r>
            <a:endParaRPr lang="en-US" altLang="zh-CN" dirty="0">
              <a:ea typeface="宋体" panose="02010600030101010101" pitchFamily="2" charset="-122"/>
            </a:endParaRPr>
          </a:p>
        </p:txBody>
      </p:sp>
      <p:sp>
        <p:nvSpPr>
          <p:cNvPr id="25603" name="AutoShape 4"/>
          <p:cNvSpPr/>
          <p:nvPr/>
        </p:nvSpPr>
        <p:spPr>
          <a:xfrm>
            <a:off x="1943100" y="2133600"/>
            <a:ext cx="2057400" cy="1371600"/>
          </a:xfrm>
          <a:prstGeom prst="diamond">
            <a:avLst/>
          </a:prstGeom>
          <a:no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sz="1600" b="1" dirty="0">
                <a:latin typeface="Arial" panose="020B0604020202020204" pitchFamily="34" charset="0"/>
                <a:ea typeface="宋体" panose="02010600030101010101" pitchFamily="2" charset="-122"/>
              </a:rPr>
              <a:t>有新字符</a:t>
            </a:r>
            <a:endParaRPr lang="en-US" altLang="zh-CN" sz="1600" b="1" dirty="0">
              <a:latin typeface="Arial" panose="020B0604020202020204" pitchFamily="34" charset="0"/>
              <a:ea typeface="宋体" panose="02010600030101010101" pitchFamily="2" charset="-122"/>
            </a:endParaRPr>
          </a:p>
          <a:p>
            <a:pPr algn="ctr" eaLnBrk="0" hangingPunct="0"/>
            <a:r>
              <a:rPr lang="en-US" altLang="zh-CN" sz="1600" dirty="0">
                <a:latin typeface="Tahoma" panose="020B0604030504040204" pitchFamily="34" charset="0"/>
                <a:ea typeface="宋体" panose="02010600030101010101" pitchFamily="2" charset="-122"/>
              </a:rPr>
              <a:t>KBSR[15]=1?</a:t>
            </a:r>
            <a:endParaRPr lang="en-US" altLang="zh-CN" sz="1600" dirty="0">
              <a:latin typeface="Tahoma" panose="020B0604030504040204" pitchFamily="34" charset="0"/>
              <a:ea typeface="宋体" panose="02010600030101010101" pitchFamily="2" charset="-122"/>
            </a:endParaRPr>
          </a:p>
        </p:txBody>
      </p:sp>
      <p:sp>
        <p:nvSpPr>
          <p:cNvPr id="25604" name="Rectangle 5"/>
          <p:cNvSpPr/>
          <p:nvPr/>
        </p:nvSpPr>
        <p:spPr>
          <a:xfrm>
            <a:off x="2019300" y="4114800"/>
            <a:ext cx="1905000" cy="762000"/>
          </a:xfrm>
          <a:prstGeom prst="rect">
            <a:avLst/>
          </a:prstGeom>
          <a:no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sz="1600" dirty="0">
                <a:latin typeface="Tahoma" panose="020B0604030504040204" pitchFamily="34" charset="0"/>
                <a:ea typeface="宋体" panose="02010600030101010101" pitchFamily="2" charset="-122"/>
              </a:rPr>
              <a:t>读字符</a:t>
            </a:r>
            <a:endParaRPr lang="en-US" altLang="zh-CN" sz="1600" dirty="0">
              <a:latin typeface="Tahoma" panose="020B0604030504040204" pitchFamily="34" charset="0"/>
              <a:ea typeface="宋体" panose="02010600030101010101" pitchFamily="2" charset="-122"/>
            </a:endParaRPr>
          </a:p>
          <a:p>
            <a:pPr algn="ctr" eaLnBrk="0" hangingPunct="0"/>
            <a:r>
              <a:rPr lang="en-US" altLang="zh-CN" sz="1600" dirty="0">
                <a:latin typeface="Tahoma" panose="020B0604030504040204" pitchFamily="34" charset="0"/>
                <a:ea typeface="宋体" panose="02010600030101010101" pitchFamily="2" charset="-122"/>
              </a:rPr>
              <a:t>KBDR[7:0]</a:t>
            </a:r>
            <a:endParaRPr lang="en-US" altLang="zh-CN" sz="1600" dirty="0">
              <a:latin typeface="Tahoma" panose="020B0604030504040204" pitchFamily="34" charset="0"/>
              <a:ea typeface="宋体" panose="02010600030101010101" pitchFamily="2" charset="-122"/>
            </a:endParaRPr>
          </a:p>
        </p:txBody>
      </p:sp>
      <p:sp>
        <p:nvSpPr>
          <p:cNvPr id="25605" name="Line 6"/>
          <p:cNvSpPr/>
          <p:nvPr/>
        </p:nvSpPr>
        <p:spPr>
          <a:xfrm>
            <a:off x="2971800" y="3505200"/>
            <a:ext cx="0" cy="609600"/>
          </a:xfrm>
          <a:prstGeom prst="line">
            <a:avLst/>
          </a:prstGeom>
          <a:ln w="28575" cap="flat" cmpd="sng">
            <a:solidFill>
              <a:schemeClr val="tx1"/>
            </a:solidFill>
            <a:prstDash val="solid"/>
            <a:round/>
            <a:headEnd type="none" w="med" len="med"/>
            <a:tailEnd type="arrow" w="med" len="med"/>
          </a:ln>
        </p:spPr>
      </p:sp>
      <p:sp>
        <p:nvSpPr>
          <p:cNvPr id="25606" name="Line 7"/>
          <p:cNvSpPr/>
          <p:nvPr/>
        </p:nvSpPr>
        <p:spPr>
          <a:xfrm>
            <a:off x="2971800" y="4876800"/>
            <a:ext cx="0" cy="609600"/>
          </a:xfrm>
          <a:prstGeom prst="line">
            <a:avLst/>
          </a:prstGeom>
          <a:ln w="28575" cap="flat" cmpd="sng">
            <a:solidFill>
              <a:schemeClr val="tx1"/>
            </a:solidFill>
            <a:prstDash val="solid"/>
            <a:round/>
            <a:headEnd type="none" w="med" len="med"/>
            <a:tailEnd type="arrow" w="med" len="med"/>
          </a:ln>
        </p:spPr>
      </p:sp>
      <p:sp>
        <p:nvSpPr>
          <p:cNvPr id="25607" name="Line 8"/>
          <p:cNvSpPr/>
          <p:nvPr/>
        </p:nvSpPr>
        <p:spPr>
          <a:xfrm>
            <a:off x="2971800" y="1295400"/>
            <a:ext cx="0" cy="838200"/>
          </a:xfrm>
          <a:prstGeom prst="line">
            <a:avLst/>
          </a:prstGeom>
          <a:ln w="28575" cap="flat" cmpd="sng">
            <a:solidFill>
              <a:schemeClr val="tx1"/>
            </a:solidFill>
            <a:prstDash val="solid"/>
            <a:round/>
            <a:headEnd type="none" w="med" len="med"/>
            <a:tailEnd type="arrow" w="med" len="med"/>
          </a:ln>
        </p:spPr>
      </p:sp>
      <p:sp>
        <p:nvSpPr>
          <p:cNvPr id="25608" name="Line 9"/>
          <p:cNvSpPr/>
          <p:nvPr/>
        </p:nvSpPr>
        <p:spPr>
          <a:xfrm flipH="1">
            <a:off x="1524000" y="2819400"/>
            <a:ext cx="457200" cy="0"/>
          </a:xfrm>
          <a:prstGeom prst="line">
            <a:avLst/>
          </a:prstGeom>
          <a:ln w="28575" cap="flat" cmpd="sng">
            <a:solidFill>
              <a:schemeClr val="tx1"/>
            </a:solidFill>
            <a:prstDash val="solid"/>
            <a:round/>
            <a:headEnd type="none" w="med" len="med"/>
            <a:tailEnd type="none" w="med" len="med"/>
          </a:ln>
        </p:spPr>
      </p:sp>
      <p:sp>
        <p:nvSpPr>
          <p:cNvPr id="25609" name="Line 10"/>
          <p:cNvSpPr/>
          <p:nvPr/>
        </p:nvSpPr>
        <p:spPr>
          <a:xfrm flipV="1">
            <a:off x="1524000" y="1676400"/>
            <a:ext cx="0" cy="1143000"/>
          </a:xfrm>
          <a:prstGeom prst="line">
            <a:avLst/>
          </a:prstGeom>
          <a:ln w="28575" cap="flat" cmpd="sng">
            <a:solidFill>
              <a:schemeClr val="tx1"/>
            </a:solidFill>
            <a:prstDash val="solid"/>
            <a:round/>
            <a:headEnd type="none" w="med" len="med"/>
            <a:tailEnd type="none" w="med" len="med"/>
          </a:ln>
        </p:spPr>
      </p:sp>
      <p:sp>
        <p:nvSpPr>
          <p:cNvPr id="25610" name="Line 11"/>
          <p:cNvSpPr/>
          <p:nvPr/>
        </p:nvSpPr>
        <p:spPr>
          <a:xfrm>
            <a:off x="1524000" y="1676400"/>
            <a:ext cx="1447800" cy="0"/>
          </a:xfrm>
          <a:prstGeom prst="line">
            <a:avLst/>
          </a:prstGeom>
          <a:ln w="28575" cap="flat" cmpd="sng">
            <a:solidFill>
              <a:schemeClr val="tx1"/>
            </a:solidFill>
            <a:prstDash val="solid"/>
            <a:round/>
            <a:headEnd type="none" w="med" len="med"/>
            <a:tailEnd type="arrow" w="med" len="med"/>
          </a:ln>
        </p:spPr>
      </p:sp>
      <p:sp>
        <p:nvSpPr>
          <p:cNvPr id="25611" name="Text Box 12"/>
          <p:cNvSpPr txBox="1"/>
          <p:nvPr/>
        </p:nvSpPr>
        <p:spPr>
          <a:xfrm>
            <a:off x="3059113" y="3509963"/>
            <a:ext cx="439737" cy="400050"/>
          </a:xfrm>
          <a:prstGeom prst="rect">
            <a:avLst/>
          </a:prstGeom>
          <a:noFill/>
          <a:ln w="9525">
            <a:noFill/>
          </a:ln>
        </p:spPr>
        <p:txBody>
          <a:bodyPr wrap="none" anchor="t" anchorCtr="0">
            <a:spAutoFit/>
          </a:bodyPr>
          <a:p>
            <a:pPr algn="ctr" eaLnBrk="0" hangingPunct="0"/>
            <a:r>
              <a:rPr lang="zh-CN" altLang="en-US" sz="2000" dirty="0">
                <a:latin typeface="Arial" panose="020B0604020202020204" pitchFamily="34" charset="0"/>
                <a:ea typeface="宋体" panose="02010600030101010101" pitchFamily="2" charset="-122"/>
              </a:rPr>
              <a:t>是</a:t>
            </a:r>
            <a:endParaRPr lang="en-US" altLang="zh-CN" sz="2000" dirty="0">
              <a:latin typeface="Arial" panose="020B0604020202020204" pitchFamily="34" charset="0"/>
              <a:ea typeface="宋体" panose="02010600030101010101" pitchFamily="2" charset="-122"/>
            </a:endParaRPr>
          </a:p>
        </p:txBody>
      </p:sp>
      <p:sp>
        <p:nvSpPr>
          <p:cNvPr id="25612" name="Text Box 13"/>
          <p:cNvSpPr txBox="1"/>
          <p:nvPr/>
        </p:nvSpPr>
        <p:spPr>
          <a:xfrm>
            <a:off x="1371600" y="2836863"/>
            <a:ext cx="571500" cy="396875"/>
          </a:xfrm>
          <a:prstGeom prst="rect">
            <a:avLst/>
          </a:prstGeom>
          <a:noFill/>
          <a:ln w="9525">
            <a:noFill/>
          </a:ln>
        </p:spPr>
        <p:txBody>
          <a:bodyPr anchor="t" anchorCtr="0">
            <a:spAutoFit/>
          </a:bodyPr>
          <a:p>
            <a:pPr algn="ctr" eaLnBrk="0" hangingPunct="0"/>
            <a:r>
              <a:rPr lang="zh-CN" altLang="en-US" sz="2000" dirty="0">
                <a:latin typeface="Arial" panose="020B0604020202020204" pitchFamily="34" charset="0"/>
                <a:ea typeface="宋体" panose="02010600030101010101" pitchFamily="2" charset="-122"/>
              </a:rPr>
              <a:t>否</a:t>
            </a:r>
            <a:endParaRPr lang="en-US" altLang="zh-CN" sz="2000" dirty="0">
              <a:latin typeface="Arial" panose="020B0604020202020204" pitchFamily="34" charset="0"/>
              <a:ea typeface="宋体" panose="02010600030101010101" pitchFamily="2" charset="-122"/>
            </a:endParaRPr>
          </a:p>
        </p:txBody>
      </p:sp>
      <p:sp>
        <p:nvSpPr>
          <p:cNvPr id="25613" name="Text Box 14"/>
          <p:cNvSpPr txBox="1"/>
          <p:nvPr/>
        </p:nvSpPr>
        <p:spPr>
          <a:xfrm>
            <a:off x="654050" y="3429000"/>
            <a:ext cx="803275" cy="461963"/>
          </a:xfrm>
          <a:prstGeom prst="rect">
            <a:avLst/>
          </a:prstGeom>
          <a:noFill/>
          <a:ln w="9525">
            <a:noFill/>
          </a:ln>
        </p:spPr>
        <p:txBody>
          <a:bodyPr wrap="none" anchor="t" anchorCtr="0">
            <a:spAutoFit/>
          </a:bodyPr>
          <a:p>
            <a:pPr algn="ctr" eaLnBrk="0" hangingPunct="0"/>
            <a:r>
              <a:rPr lang="zh-CN" altLang="en-US" b="1" i="1" dirty="0">
                <a:solidFill>
                  <a:schemeClr val="accent2"/>
                </a:solidFill>
                <a:latin typeface="Franklin Gothic Book" panose="020B0503020102020204" pitchFamily="34" charset="0"/>
                <a:ea typeface="宋体" panose="02010600030101010101" pitchFamily="2" charset="-122"/>
              </a:rPr>
              <a:t>轮询</a:t>
            </a:r>
            <a:endParaRPr lang="en-US" altLang="zh-CN" b="1" i="1" dirty="0">
              <a:solidFill>
                <a:schemeClr val="accent2"/>
              </a:solidFill>
              <a:latin typeface="Franklin Gothic Book" panose="020B0503020102020204" pitchFamily="34" charset="0"/>
              <a:ea typeface="宋体" panose="02010600030101010101" pitchFamily="2" charset="-122"/>
            </a:endParaRPr>
          </a:p>
        </p:txBody>
      </p:sp>
      <p:sp>
        <p:nvSpPr>
          <p:cNvPr id="25614" name="Line 15"/>
          <p:cNvSpPr/>
          <p:nvPr/>
        </p:nvSpPr>
        <p:spPr>
          <a:xfrm flipV="1">
            <a:off x="1600200" y="3200400"/>
            <a:ext cx="609600" cy="381000"/>
          </a:xfrm>
          <a:prstGeom prst="line">
            <a:avLst/>
          </a:prstGeom>
          <a:ln w="9525" cap="flat" cmpd="sng">
            <a:solidFill>
              <a:schemeClr val="accent2"/>
            </a:solidFill>
            <a:prstDash val="solid"/>
            <a:round/>
            <a:headEnd type="none" w="med" len="med"/>
            <a:tailEnd type="triangle" w="med" len="med"/>
          </a:ln>
        </p:spPr>
      </p:sp>
      <p:sp>
        <p:nvSpPr>
          <p:cNvPr id="25615" name="Text Box 16"/>
          <p:cNvSpPr txBox="1"/>
          <p:nvPr/>
        </p:nvSpPr>
        <p:spPr>
          <a:xfrm>
            <a:off x="4343400" y="1905000"/>
            <a:ext cx="4648200" cy="3230563"/>
          </a:xfrm>
          <a:prstGeom prst="rect">
            <a:avLst/>
          </a:prstGeom>
          <a:noFill/>
          <a:ln w="9525" cap="flat" cmpd="sng">
            <a:solidFill>
              <a:schemeClr val="tx1"/>
            </a:solidFill>
            <a:prstDash val="solid"/>
            <a:miter/>
            <a:headEnd type="none" w="med" len="med"/>
            <a:tailEnd type="none" w="med" len="med"/>
          </a:ln>
        </p:spPr>
        <p:txBody>
          <a:bodyPr anchor="t" anchorCtr="0">
            <a:spAutoFit/>
          </a:bodyPr>
          <a:p>
            <a:pPr defTabSz="914400" eaLnBrk="0" hangingPunct="0">
              <a:spcBef>
                <a:spcPct val="50000"/>
              </a:spcBef>
              <a:tabLst>
                <a:tab pos="1257300" algn="l"/>
              </a:tabLst>
            </a:pPr>
            <a:r>
              <a:rPr lang="en-US" altLang="zh-CN" b="1" dirty="0">
                <a:latin typeface="Courier New" panose="02070309020205020404" pitchFamily="49" charset="0"/>
                <a:ea typeface="宋体" panose="02010600030101010101" pitchFamily="2" charset="-122"/>
              </a:rPr>
              <a:t>POLL	 LDI  R0, KBSRPtr</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	 BRzp POLL</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	 LDI  R0, KBDRPtr</a:t>
            </a:r>
            <a:endParaRPr lang="en-US" altLang="zh-CN" b="1" dirty="0">
              <a:latin typeface="Courier New" panose="02070309020205020404" pitchFamily="49" charset="0"/>
              <a:ea typeface="宋体" panose="02010600030101010101" pitchFamily="2" charset="-122"/>
            </a:endParaRPr>
          </a:p>
          <a:p>
            <a:pPr defTabSz="914400" eaLnBrk="0" hangingPunct="0">
              <a:spcBef>
                <a:spcPct val="50000"/>
              </a:spcBef>
              <a:tabLst>
                <a:tab pos="1257300" algn="l"/>
              </a:tabLst>
            </a:pPr>
            <a:r>
              <a:rPr lang="en-US" altLang="zh-CN" b="1" dirty="0">
                <a:latin typeface="Courier New" panose="02070309020205020404" pitchFamily="49" charset="0"/>
                <a:ea typeface="宋体" panose="02010600030101010101" pitchFamily="2" charset="-122"/>
              </a:rPr>
              <a:t>        BRnzp Next_Task</a:t>
            </a:r>
            <a:endParaRPr lang="en-US" altLang="zh-CN" b="1" dirty="0">
              <a:latin typeface="Courier New" panose="02070309020205020404" pitchFamily="49" charset="0"/>
              <a:ea typeface="宋体" panose="02010600030101010101" pitchFamily="2" charset="-122"/>
            </a:endParaRPr>
          </a:p>
          <a:p>
            <a:pPr defTabSz="914400" eaLnBrk="0" hangingPunct="0">
              <a:spcBef>
                <a:spcPct val="50000"/>
              </a:spcBef>
              <a:tabLst>
                <a:tab pos="1257300" algn="l"/>
              </a:tabLst>
            </a:pPr>
            <a:r>
              <a:rPr lang="en-US" altLang="zh-CN" b="1" dirty="0">
                <a:latin typeface="Courier New" panose="02070309020205020404" pitchFamily="49" charset="0"/>
                <a:ea typeface="宋体" panose="02010600030101010101" pitchFamily="2" charset="-122"/>
              </a:rPr>
              <a:t>	 ...</a:t>
            </a:r>
            <a:endParaRPr lang="en-US" altLang="zh-CN" b="1" dirty="0">
              <a:latin typeface="Courier New" panose="02070309020205020404" pitchFamily="49" charset="0"/>
              <a:ea typeface="宋体" panose="02010600030101010101" pitchFamily="2" charset="-122"/>
            </a:endParaRPr>
          </a:p>
          <a:p>
            <a:pPr defTabSz="914400" eaLnBrk="0" hangingPunct="0">
              <a:spcBef>
                <a:spcPct val="50000"/>
              </a:spcBef>
              <a:tabLst>
                <a:tab pos="1257300" algn="l"/>
              </a:tabLst>
            </a:pPr>
            <a:r>
              <a:rPr lang="en-US" altLang="zh-CN" b="1" dirty="0">
                <a:latin typeface="Courier New" panose="02070309020205020404" pitchFamily="49" charset="0"/>
                <a:ea typeface="宋体" panose="02010600030101010101" pitchFamily="2" charset="-122"/>
              </a:rPr>
              <a:t>KBSRPtr .FILL xFE00</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KBDRPtr .FILL xFE02</a:t>
            </a:r>
            <a:endParaRPr lang="en-US" altLang="zh-CN" dirty="0">
              <a:latin typeface="Courier New" panose="02070309020205020404" pitchFamily="49"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9-</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27650"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TRAP X20 </a:t>
            </a:r>
            <a:r>
              <a:rPr lang="zh-CN" altLang="en-US" dirty="0">
                <a:ea typeface="宋体" panose="02010600030101010101" pitchFamily="2" charset="-122"/>
              </a:rPr>
              <a:t>（</a:t>
            </a:r>
            <a:r>
              <a:rPr lang="en-US" altLang="zh-CN" dirty="0">
                <a:ea typeface="宋体" panose="02010600030101010101" pitchFamily="2" charset="-122"/>
              </a:rPr>
              <a:t>GETC</a:t>
            </a:r>
            <a:r>
              <a:rPr lang="zh-CN" altLang="en-US" dirty="0">
                <a:ea typeface="宋体" panose="02010600030101010101" pitchFamily="2" charset="-122"/>
              </a:rPr>
              <a:t>）系统调用实现   格式</a:t>
            </a:r>
            <a:endParaRPr lang="en-US" altLang="zh-CN" dirty="0">
              <a:ea typeface="宋体" panose="02010600030101010101" pitchFamily="2" charset="-122"/>
            </a:endParaRPr>
          </a:p>
        </p:txBody>
      </p:sp>
      <p:sp>
        <p:nvSpPr>
          <p:cNvPr id="27651" name="Rectangle 3"/>
          <p:cNvSpPr>
            <a:spLocks noGrp="1"/>
          </p:cNvSpPr>
          <p:nvPr>
            <p:ph idx="1"/>
          </p:nvPr>
        </p:nvSpPr>
        <p:spPr>
          <a:xfrm>
            <a:off x="228600" y="1066800"/>
            <a:ext cx="8686800" cy="5105400"/>
          </a:xfrm>
        </p:spPr>
        <p:txBody>
          <a:bodyPr vert="horz" wrap="square" lIns="91440" tIns="45720" rIns="91440" bIns="45720" anchor="t" anchorCtr="0"/>
          <a:p>
            <a:pPr marL="0" indent="0"/>
            <a:r>
              <a:rPr lang="en-US" altLang="zh-CN" sz="2000" dirty="0">
                <a:latin typeface="Courier New" panose="02070309020205020404" pitchFamily="49" charset="0"/>
                <a:ea typeface="宋体" panose="02010600030101010101" pitchFamily="2" charset="-122"/>
              </a:rPr>
              <a:t>		.ORIG x0400		; </a:t>
            </a:r>
            <a:r>
              <a:rPr lang="en-US" altLang="zh-CN" sz="2000" b="0" i="1" dirty="0">
                <a:solidFill>
                  <a:srgbClr val="009900"/>
                </a:solidFill>
                <a:ea typeface="宋体" panose="02010600030101010101" pitchFamily="2" charset="-122"/>
              </a:rPr>
              <a:t>syscall address</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ST	R7, SaveR7	; </a:t>
            </a:r>
            <a:r>
              <a:rPr lang="en-US" altLang="zh-CN" sz="2000" b="0" i="1" dirty="0">
                <a:solidFill>
                  <a:srgbClr val="009900"/>
                </a:solidFill>
                <a:ea typeface="宋体" panose="02010600030101010101" pitchFamily="2" charset="-122"/>
              </a:rPr>
              <a:t>save R7 </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a:t>
            </a:r>
            <a:r>
              <a:rPr lang="en-US" altLang="zh-CN" sz="2000" i="1" dirty="0">
                <a:solidFill>
                  <a:srgbClr val="CE0000"/>
                </a:solidFill>
                <a:latin typeface="Courier New" panose="02070309020205020404" pitchFamily="49" charset="0"/>
                <a:ea typeface="宋体" panose="02010600030101010101" pitchFamily="2" charset="-122"/>
              </a:rPr>
              <a:t>----- Read character</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TryRead	LDI	R0, KBSR	; </a:t>
            </a:r>
            <a:r>
              <a:rPr lang="en-US" altLang="zh-CN" sz="2000" b="0" i="1" dirty="0">
                <a:solidFill>
                  <a:srgbClr val="009900"/>
                </a:solidFill>
                <a:ea typeface="宋体" panose="02010600030101010101" pitchFamily="2" charset="-122"/>
              </a:rPr>
              <a:t>get status</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BRzp	TryRead	; </a:t>
            </a:r>
            <a:r>
              <a:rPr lang="en-US" altLang="zh-CN" sz="2000" b="0" i="1" dirty="0">
                <a:solidFill>
                  <a:srgbClr val="009900"/>
                </a:solidFill>
                <a:ea typeface="宋体" panose="02010600030101010101" pitchFamily="2" charset="-122"/>
              </a:rPr>
              <a:t>look for bit 15 on</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ReadIt	LDI	R0, KBDR	; </a:t>
            </a:r>
            <a:r>
              <a:rPr lang="en-US" altLang="zh-CN" sz="2000" b="0" i="1" dirty="0">
                <a:solidFill>
                  <a:srgbClr val="009900"/>
                </a:solidFill>
                <a:ea typeface="宋体" panose="02010600030101010101" pitchFamily="2" charset="-122"/>
              </a:rPr>
              <a:t>write char</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a:t>
            </a:r>
            <a:r>
              <a:rPr lang="en-US" altLang="zh-CN" sz="2000" i="1" dirty="0">
                <a:solidFill>
                  <a:srgbClr val="CE0000"/>
                </a:solidFill>
                <a:latin typeface="Courier New" panose="02070309020205020404" pitchFamily="49" charset="0"/>
                <a:ea typeface="宋体" panose="02010600030101010101" pitchFamily="2" charset="-122"/>
              </a:rPr>
              <a:t>----- Return from TRAP</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Return	 LD	R7, SaveR7 	; </a:t>
            </a:r>
            <a:r>
              <a:rPr lang="en-US" altLang="zh-CN" sz="2000" b="0" i="1" dirty="0">
                <a:solidFill>
                  <a:srgbClr val="009900"/>
                </a:solidFill>
                <a:ea typeface="宋体" panose="02010600030101010101" pitchFamily="2" charset="-122"/>
              </a:rPr>
              <a:t>restore R1 &amp; R7</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a:t>
            </a:r>
            <a:r>
              <a:rPr lang="en-US" altLang="zh-CN" i="1" dirty="0">
                <a:solidFill>
                  <a:schemeClr val="accent2"/>
                </a:solidFill>
                <a:latin typeface="Courier New" panose="02070309020205020404" pitchFamily="49" charset="0"/>
                <a:ea typeface="宋体" panose="02010600030101010101" pitchFamily="2" charset="-122"/>
              </a:rPr>
              <a:t>RET</a:t>
            </a:r>
            <a:r>
              <a:rPr lang="en-US" altLang="zh-CN" sz="2000" dirty="0">
                <a:latin typeface="Courier New" panose="02070309020205020404" pitchFamily="49" charset="0"/>
                <a:ea typeface="宋体" panose="02010600030101010101" pitchFamily="2" charset="-122"/>
              </a:rPr>
              <a:t>			; </a:t>
            </a:r>
            <a:r>
              <a:rPr lang="en-US" altLang="zh-CN" sz="2000" b="0" i="1" dirty="0">
                <a:solidFill>
                  <a:srgbClr val="009900"/>
                </a:solidFill>
                <a:ea typeface="宋体" panose="02010600030101010101" pitchFamily="2" charset="-122"/>
              </a:rPr>
              <a:t>back to user</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KBSR		.FILL	xFE00</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KBDR		.FILL	xFE02</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SaveR7	.FILL	0</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.END</a:t>
            </a:r>
            <a:endParaRPr lang="en-US" altLang="zh-CN" sz="2000" dirty="0">
              <a:latin typeface="Courier New" panose="02070309020205020404" pitchFamily="49" charset="0"/>
              <a:ea typeface="宋体" panose="02010600030101010101" pitchFamily="2" charset="-122"/>
            </a:endParaRPr>
          </a:p>
        </p:txBody>
      </p:sp>
      <p:sp>
        <p:nvSpPr>
          <p:cNvPr id="27652" name="Text Box 4"/>
          <p:cNvSpPr txBox="1"/>
          <p:nvPr/>
        </p:nvSpPr>
        <p:spPr>
          <a:xfrm>
            <a:off x="6477000" y="4724400"/>
            <a:ext cx="2217738" cy="831850"/>
          </a:xfrm>
          <a:prstGeom prst="rect">
            <a:avLst/>
          </a:prstGeom>
          <a:noFill/>
          <a:ln w="9525" cap="flat" cmpd="sng">
            <a:solidFill>
              <a:schemeClr val="accent2"/>
            </a:solidFill>
            <a:prstDash val="solid"/>
            <a:miter/>
            <a:headEnd type="none" w="med" len="med"/>
            <a:tailEnd type="none" w="med" len="med"/>
          </a:ln>
        </p:spPr>
        <p:txBody>
          <a:bodyPr wrap="none" anchor="t" anchorCtr="0">
            <a:spAutoFit/>
          </a:bodyPr>
          <a:p>
            <a:pPr algn="ctr" eaLnBrk="0" hangingPunct="0"/>
            <a:r>
              <a:rPr lang="en-US" altLang="zh-CN" dirty="0">
                <a:solidFill>
                  <a:schemeClr val="accent2"/>
                </a:solidFill>
                <a:latin typeface="Tahoma" panose="020B0604030504040204" pitchFamily="34" charset="0"/>
                <a:ea typeface="宋体" panose="02010600030101010101" pitchFamily="2" charset="-122"/>
              </a:rPr>
              <a:t>stored in table,</a:t>
            </a:r>
            <a:br>
              <a:rPr lang="en-US" altLang="zh-CN" dirty="0">
                <a:solidFill>
                  <a:schemeClr val="accent2"/>
                </a:solidFill>
                <a:latin typeface="Tahoma" panose="020B0604030504040204" pitchFamily="34" charset="0"/>
                <a:ea typeface="宋体" panose="02010600030101010101" pitchFamily="2" charset="-122"/>
              </a:rPr>
            </a:br>
            <a:r>
              <a:rPr lang="en-US" altLang="zh-CN" dirty="0">
                <a:solidFill>
                  <a:schemeClr val="accent2"/>
                </a:solidFill>
                <a:latin typeface="Tahoma" panose="020B0604030504040204" pitchFamily="34" charset="0"/>
                <a:ea typeface="宋体" panose="02010600030101010101" pitchFamily="2" charset="-122"/>
              </a:rPr>
              <a:t>location x20</a:t>
            </a:r>
            <a:endParaRPr lang="en-US" altLang="zh-CN" dirty="0">
              <a:solidFill>
                <a:schemeClr val="accent2"/>
              </a:solidFill>
              <a:latin typeface="Tahoma" panose="020B0604030504040204" pitchFamily="34" charset="0"/>
              <a:ea typeface="宋体" panose="02010600030101010101" pitchFamily="2" charset="-122"/>
            </a:endParaRPr>
          </a:p>
        </p:txBody>
      </p:sp>
      <p:sp>
        <p:nvSpPr>
          <p:cNvPr id="27653" name="Line 6"/>
          <p:cNvSpPr/>
          <p:nvPr/>
        </p:nvSpPr>
        <p:spPr>
          <a:xfrm>
            <a:off x="7086600" y="1219200"/>
            <a:ext cx="1066800" cy="0"/>
          </a:xfrm>
          <a:prstGeom prst="line">
            <a:avLst/>
          </a:prstGeom>
          <a:ln w="38100" cap="flat" cmpd="sng">
            <a:solidFill>
              <a:schemeClr val="accent2"/>
            </a:solidFill>
            <a:prstDash val="solid"/>
            <a:round/>
            <a:headEnd type="triangle" w="med" len="med"/>
            <a:tailEnd type="none" w="med" len="med"/>
          </a:ln>
        </p:spPr>
      </p:sp>
      <p:sp>
        <p:nvSpPr>
          <p:cNvPr id="27654" name="Line 7"/>
          <p:cNvSpPr/>
          <p:nvPr/>
        </p:nvSpPr>
        <p:spPr>
          <a:xfrm>
            <a:off x="8153400" y="1219200"/>
            <a:ext cx="0" cy="3505200"/>
          </a:xfrm>
          <a:prstGeom prst="line">
            <a:avLst/>
          </a:prstGeom>
          <a:ln w="38100" cap="flat" cmpd="sng">
            <a:solidFill>
              <a:schemeClr val="accent2"/>
            </a:solidFill>
            <a:prstDash val="solid"/>
            <a:round/>
            <a:headEnd type="none" w="med" len="med"/>
            <a:tailEnd type="none" w="med" len="me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2"/>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29698"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LC-3</a:t>
            </a:r>
            <a:r>
              <a:rPr lang="zh-CN" altLang="en-US" dirty="0">
                <a:ea typeface="宋体" panose="02010600030101010101" pitchFamily="2" charset="-122"/>
              </a:rPr>
              <a:t>键盘内存映射的实现</a:t>
            </a:r>
            <a:endParaRPr lang="en-US" altLang="zh-CN" dirty="0">
              <a:ea typeface="宋体" panose="02010600030101010101" pitchFamily="2" charset="-122"/>
            </a:endParaRPr>
          </a:p>
        </p:txBody>
      </p:sp>
      <p:pic>
        <p:nvPicPr>
          <p:cNvPr id="29699" name="Picture 5" descr="C:\cygwin\home\gbyrd\pattFigures\Chapt08\test.png"/>
          <p:cNvPicPr>
            <a:picLocks noChangeAspect="1"/>
          </p:cNvPicPr>
          <p:nvPr/>
        </p:nvPicPr>
        <p:blipFill>
          <a:blip r:embed="rId1"/>
          <a:srcRect t="70909" r="39412"/>
          <a:stretch>
            <a:fillRect/>
          </a:stretch>
        </p:blipFill>
        <p:spPr>
          <a:xfrm>
            <a:off x="457200" y="1371600"/>
            <a:ext cx="7815263" cy="4856163"/>
          </a:xfrm>
          <a:prstGeom prst="rect">
            <a:avLst/>
          </a:prstGeom>
          <a:noFill/>
          <a:ln w="9525">
            <a:noFill/>
          </a:ln>
        </p:spPr>
      </p:pic>
      <p:sp>
        <p:nvSpPr>
          <p:cNvPr id="29700" name="Line 9"/>
          <p:cNvSpPr/>
          <p:nvPr/>
        </p:nvSpPr>
        <p:spPr>
          <a:xfrm flipH="1">
            <a:off x="3886200" y="2667000"/>
            <a:ext cx="1752600" cy="1219200"/>
          </a:xfrm>
          <a:prstGeom prst="line">
            <a:avLst/>
          </a:prstGeom>
          <a:ln w="38100" cap="flat" cmpd="sng">
            <a:solidFill>
              <a:schemeClr val="accent2"/>
            </a:solidFill>
            <a:prstDash val="solid"/>
            <a:round/>
            <a:headEnd type="none" w="med" len="med"/>
            <a:tailEnd type="triangle" w="med" len="med"/>
          </a:ln>
        </p:spPr>
      </p:sp>
      <p:sp>
        <p:nvSpPr>
          <p:cNvPr id="29701" name="Text Box 8"/>
          <p:cNvSpPr txBox="1"/>
          <p:nvPr/>
        </p:nvSpPr>
        <p:spPr>
          <a:xfrm>
            <a:off x="5027613" y="2082800"/>
            <a:ext cx="3889375" cy="646113"/>
          </a:xfrm>
          <a:prstGeom prst="rect">
            <a:avLst/>
          </a:prstGeom>
          <a:solidFill>
            <a:schemeClr val="bg1"/>
          </a:solidFill>
          <a:ln w="9525" cap="flat" cmpd="sng">
            <a:solidFill>
              <a:schemeClr val="accent2"/>
            </a:solidFill>
            <a:prstDash val="solid"/>
            <a:miter/>
            <a:headEnd type="none" w="med" len="med"/>
            <a:tailEnd type="none" w="med" len="med"/>
          </a:ln>
        </p:spPr>
        <p:txBody>
          <a:bodyPr wrap="none" anchor="t" anchorCtr="0">
            <a:spAutoFit/>
          </a:bodyPr>
          <a:p>
            <a:pPr algn="ctr" eaLnBrk="0" hangingPunct="0"/>
            <a:r>
              <a:rPr lang="zh-CN" altLang="en-US" sz="1800" dirty="0">
                <a:solidFill>
                  <a:schemeClr val="accent2"/>
                </a:solidFill>
                <a:latin typeface="Arial" panose="020B0604020202020204" pitchFamily="34" charset="0"/>
                <a:ea typeface="宋体" panose="02010600030101010101" pitchFamily="2" charset="-122"/>
              </a:rPr>
              <a:t>地址控制逻辑决定</a:t>
            </a:r>
            <a:r>
              <a:rPr lang="en-US" altLang="zh-CN" sz="1800" dirty="0">
                <a:solidFill>
                  <a:schemeClr val="accent2"/>
                </a:solidFill>
                <a:latin typeface="Arial" panose="020B0604020202020204" pitchFamily="34" charset="0"/>
                <a:ea typeface="宋体" panose="02010600030101010101" pitchFamily="2" charset="-122"/>
              </a:rPr>
              <a:t>MDR</a:t>
            </a:r>
            <a:r>
              <a:rPr lang="zh-CN" altLang="en-US" sz="1800" dirty="0">
                <a:solidFill>
                  <a:schemeClr val="accent2"/>
                </a:solidFill>
                <a:latin typeface="Arial" panose="020B0604020202020204" pitchFamily="34" charset="0"/>
                <a:ea typeface="宋体" panose="02010600030101010101" pitchFamily="2" charset="-122"/>
              </a:rPr>
              <a:t>是</a:t>
            </a:r>
            <a:endParaRPr lang="en-US" altLang="zh-CN" sz="1800" dirty="0">
              <a:solidFill>
                <a:schemeClr val="accent2"/>
              </a:solidFill>
              <a:latin typeface="Arial" panose="020B0604020202020204" pitchFamily="34" charset="0"/>
              <a:ea typeface="宋体" panose="02010600030101010101" pitchFamily="2" charset="-122"/>
            </a:endParaRPr>
          </a:p>
          <a:p>
            <a:pPr algn="ctr" eaLnBrk="0" hangingPunct="0"/>
            <a:r>
              <a:rPr lang="zh-CN" altLang="en-US" sz="1800" dirty="0">
                <a:solidFill>
                  <a:schemeClr val="accent2"/>
                </a:solidFill>
                <a:latin typeface="Arial" panose="020B0604020202020204" pitchFamily="34" charset="0"/>
                <a:ea typeface="宋体" panose="02010600030101010101" pitchFamily="2" charset="-122"/>
              </a:rPr>
              <a:t>从内存或是从</a:t>
            </a:r>
            <a:r>
              <a:rPr lang="en-US" altLang="zh-CN" sz="1800" dirty="0">
                <a:solidFill>
                  <a:schemeClr val="accent2"/>
                </a:solidFill>
                <a:latin typeface="Arial" panose="020B0604020202020204" pitchFamily="34" charset="0"/>
                <a:ea typeface="宋体" panose="02010600030101010101" pitchFamily="2" charset="-122"/>
              </a:rPr>
              <a:t>KBSR/KBDR</a:t>
            </a:r>
            <a:r>
              <a:rPr lang="zh-CN" altLang="en-US" sz="1800" dirty="0">
                <a:solidFill>
                  <a:schemeClr val="accent2"/>
                </a:solidFill>
                <a:latin typeface="Arial" panose="020B0604020202020204" pitchFamily="34" charset="0"/>
                <a:ea typeface="宋体" panose="02010600030101010101" pitchFamily="2" charset="-122"/>
              </a:rPr>
              <a:t>拷贝数据</a:t>
            </a:r>
            <a:r>
              <a:rPr lang="en-US" altLang="zh-CN" sz="1800" dirty="0">
                <a:solidFill>
                  <a:schemeClr val="accent2"/>
                </a:solidFill>
                <a:latin typeface="Arial" panose="020B0604020202020204" pitchFamily="34" charset="0"/>
                <a:ea typeface="宋体" panose="02010600030101010101" pitchFamily="2" charset="-122"/>
              </a:rPr>
              <a:t>.</a:t>
            </a:r>
            <a:endParaRPr lang="en-US" altLang="zh-CN" sz="1800" dirty="0">
              <a:solidFill>
                <a:schemeClr val="accent2"/>
              </a:solidFill>
              <a:latin typeface="Arial" panose="020B0604020202020204" pitchFamily="34" charset="0"/>
              <a:ea typeface="宋体" panose="02010600030101010101" pitchFamily="2" charset="-122"/>
            </a:endParaRPr>
          </a:p>
        </p:txBody>
      </p:sp>
      <p:sp>
        <p:nvSpPr>
          <p:cNvPr id="29702" name="Text Box 8"/>
          <p:cNvSpPr txBox="1"/>
          <p:nvPr/>
        </p:nvSpPr>
        <p:spPr>
          <a:xfrm>
            <a:off x="4932363" y="260350"/>
            <a:ext cx="3867150" cy="646113"/>
          </a:xfrm>
          <a:prstGeom prst="rect">
            <a:avLst/>
          </a:prstGeom>
          <a:solidFill>
            <a:schemeClr val="bg1"/>
          </a:solidFill>
          <a:ln w="9525" cap="flat" cmpd="sng">
            <a:solidFill>
              <a:schemeClr val="accent2"/>
            </a:solidFill>
            <a:prstDash val="solid"/>
            <a:miter/>
            <a:headEnd type="none" w="med" len="med"/>
            <a:tailEnd type="none" w="med" len="med"/>
          </a:ln>
        </p:spPr>
        <p:txBody>
          <a:bodyPr wrap="square" anchor="t" anchorCtr="0">
            <a:spAutoFit/>
          </a:bodyPr>
          <a:p>
            <a:pPr eaLnBrk="0" hangingPunct="0"/>
            <a:r>
              <a:rPr lang="zh-CN" altLang="en-US" sz="1800" dirty="0">
                <a:solidFill>
                  <a:srgbClr val="FF0000"/>
                </a:solidFill>
                <a:latin typeface="Arial" panose="020B0604020202020204" pitchFamily="34" charset="0"/>
                <a:ea typeface="宋体" panose="02010600030101010101" pitchFamily="2" charset="-122"/>
              </a:rPr>
              <a:t>内存读取：</a:t>
            </a:r>
            <a:r>
              <a:rPr lang="en-US" altLang="zh-CN" sz="1800" dirty="0">
                <a:solidFill>
                  <a:srgbClr val="FF0000"/>
                </a:solidFill>
                <a:latin typeface="Arial" panose="020B0604020202020204" pitchFamily="34" charset="0"/>
                <a:ea typeface="宋体" panose="02010600030101010101" pitchFamily="2" charset="-122"/>
              </a:rPr>
              <a:t>MAR </a:t>
            </a:r>
            <a:r>
              <a:rPr lang="zh-CN" altLang="en-US" sz="1800" dirty="0">
                <a:solidFill>
                  <a:srgbClr val="FF0000"/>
                </a:solidFill>
                <a:latin typeface="Arial" panose="020B0604020202020204" pitchFamily="34" charset="0"/>
                <a:ea typeface="宋体" panose="02010600030101010101" pitchFamily="2" charset="-122"/>
              </a:rPr>
              <a:t>内存地址</a:t>
            </a:r>
            <a:r>
              <a:rPr lang="en-US" altLang="zh-CN" sz="1800" dirty="0">
                <a:solidFill>
                  <a:srgbClr val="FF0000"/>
                </a:solidFill>
                <a:latin typeface="Arial" panose="020B0604020202020204" pitchFamily="34" charset="0"/>
                <a:ea typeface="宋体" panose="02010600030101010101" pitchFamily="2" charset="-122"/>
              </a:rPr>
              <a:t>    </a:t>
            </a:r>
            <a:endParaRPr lang="en-US" altLang="zh-CN" sz="1800" dirty="0">
              <a:solidFill>
                <a:srgbClr val="FF0000"/>
              </a:solidFill>
              <a:latin typeface="Arial" panose="020B0604020202020204" pitchFamily="34" charset="0"/>
              <a:ea typeface="宋体" panose="02010600030101010101" pitchFamily="2" charset="-122"/>
            </a:endParaRPr>
          </a:p>
          <a:p>
            <a:pPr eaLnBrk="0" hangingPunct="0"/>
            <a:r>
              <a:rPr lang="en-US" altLang="zh-CN" sz="1800" dirty="0">
                <a:solidFill>
                  <a:srgbClr val="FF0000"/>
                </a:solidFill>
                <a:latin typeface="Arial" panose="020B0604020202020204" pitchFamily="34" charset="0"/>
                <a:ea typeface="宋体" panose="02010600030101010101" pitchFamily="2" charset="-122"/>
              </a:rPr>
              <a:t>                  MDR  </a:t>
            </a:r>
            <a:r>
              <a:rPr lang="zh-CN" altLang="en-US" sz="1800" dirty="0">
                <a:solidFill>
                  <a:srgbClr val="FF0000"/>
                </a:solidFill>
                <a:latin typeface="Arial" panose="020B0604020202020204" pitchFamily="34" charset="0"/>
                <a:ea typeface="宋体" panose="02010600030101010101" pitchFamily="2" charset="-122"/>
              </a:rPr>
              <a:t>数据来自内存</a:t>
            </a:r>
            <a:endParaRPr lang="zh-CN" altLang="en-US" sz="1800" dirty="0">
              <a:solidFill>
                <a:srgbClr val="FF0000"/>
              </a:solidFill>
              <a:latin typeface="Arial" panose="020B0604020202020204" pitchFamily="34" charset="0"/>
              <a:ea typeface="宋体" panose="02010600030101010101" pitchFamily="2" charset="-122"/>
            </a:endParaRPr>
          </a:p>
        </p:txBody>
      </p:sp>
      <p:sp>
        <p:nvSpPr>
          <p:cNvPr id="29703" name="Text Box 8"/>
          <p:cNvSpPr txBox="1"/>
          <p:nvPr/>
        </p:nvSpPr>
        <p:spPr>
          <a:xfrm>
            <a:off x="4932363" y="981075"/>
            <a:ext cx="3867150" cy="645160"/>
          </a:xfrm>
          <a:prstGeom prst="rect">
            <a:avLst/>
          </a:prstGeom>
          <a:solidFill>
            <a:schemeClr val="bg1"/>
          </a:solidFill>
          <a:ln w="9525" cap="flat" cmpd="sng">
            <a:solidFill>
              <a:schemeClr val="accent2"/>
            </a:solidFill>
            <a:prstDash val="solid"/>
            <a:miter/>
            <a:headEnd type="none" w="med" len="med"/>
            <a:tailEnd type="none" w="med" len="med"/>
          </a:ln>
        </p:spPr>
        <p:txBody>
          <a:bodyPr wrap="square" anchor="t" anchorCtr="0">
            <a:spAutoFit/>
          </a:bodyPr>
          <a:p>
            <a:pPr eaLnBrk="0" hangingPunct="0"/>
            <a:r>
              <a:rPr lang="zh-CN" altLang="en-US" sz="1800" dirty="0">
                <a:solidFill>
                  <a:srgbClr val="FF0000"/>
                </a:solidFill>
                <a:latin typeface="Arial" panose="020B0604020202020204" pitchFamily="34" charset="0"/>
                <a:ea typeface="宋体" panose="02010600030101010101" pitchFamily="2" charset="-122"/>
              </a:rPr>
              <a:t>内存映射</a:t>
            </a:r>
            <a:r>
              <a:rPr lang="en-US" altLang="zh-CN" sz="1800" dirty="0">
                <a:solidFill>
                  <a:srgbClr val="FF0000"/>
                </a:solidFill>
                <a:latin typeface="Arial" panose="020B0604020202020204" pitchFamily="34" charset="0"/>
                <a:ea typeface="宋体" panose="02010600030101010101" pitchFamily="2" charset="-122"/>
              </a:rPr>
              <a:t>I/0</a:t>
            </a:r>
            <a:r>
              <a:rPr lang="zh-CN" altLang="en-US" sz="1800" dirty="0">
                <a:solidFill>
                  <a:srgbClr val="FF0000"/>
                </a:solidFill>
                <a:latin typeface="Arial" panose="020B0604020202020204" pitchFamily="34" charset="0"/>
                <a:ea typeface="宋体" panose="02010600030101010101" pitchFamily="2" charset="-122"/>
              </a:rPr>
              <a:t>：</a:t>
            </a:r>
            <a:r>
              <a:rPr lang="en-US" altLang="zh-CN" sz="1800" dirty="0">
                <a:solidFill>
                  <a:srgbClr val="FF0000"/>
                </a:solidFill>
                <a:latin typeface="Arial" panose="020B0604020202020204" pitchFamily="34" charset="0"/>
                <a:ea typeface="宋体" panose="02010600030101010101" pitchFamily="2" charset="-122"/>
              </a:rPr>
              <a:t>MAR </a:t>
            </a:r>
            <a:r>
              <a:rPr lang="zh-CN" altLang="en-US" sz="1800" dirty="0">
                <a:solidFill>
                  <a:srgbClr val="FF0000"/>
                </a:solidFill>
                <a:latin typeface="Arial" panose="020B0604020202020204" pitchFamily="34" charset="0"/>
                <a:ea typeface="宋体" panose="02010600030101010101" pitchFamily="2" charset="-122"/>
              </a:rPr>
              <a:t>设备寄存器地址</a:t>
            </a:r>
            <a:r>
              <a:rPr lang="en-US" altLang="zh-CN" sz="1800" dirty="0">
                <a:solidFill>
                  <a:srgbClr val="FF0000"/>
                </a:solidFill>
                <a:latin typeface="Arial" panose="020B0604020202020204" pitchFamily="34" charset="0"/>
                <a:ea typeface="宋体" panose="02010600030101010101" pitchFamily="2" charset="-122"/>
              </a:rPr>
              <a:t>    </a:t>
            </a:r>
            <a:endParaRPr lang="en-US" altLang="zh-CN" sz="1800" dirty="0">
              <a:solidFill>
                <a:srgbClr val="FF0000"/>
              </a:solidFill>
              <a:latin typeface="Arial" panose="020B0604020202020204" pitchFamily="34" charset="0"/>
              <a:ea typeface="宋体" panose="02010600030101010101" pitchFamily="2" charset="-122"/>
            </a:endParaRPr>
          </a:p>
          <a:p>
            <a:pPr eaLnBrk="0" hangingPunct="0"/>
            <a:r>
              <a:rPr lang="en-US" altLang="zh-CN" sz="1800" dirty="0">
                <a:solidFill>
                  <a:srgbClr val="FF0000"/>
                </a:solidFill>
                <a:latin typeface="Arial" panose="020B0604020202020204" pitchFamily="34" charset="0"/>
                <a:ea typeface="宋体" panose="02010600030101010101" pitchFamily="2" charset="-122"/>
              </a:rPr>
              <a:t>                      MDR </a:t>
            </a:r>
            <a:r>
              <a:rPr lang="zh-CN" altLang="en-US" sz="1800" dirty="0">
                <a:solidFill>
                  <a:srgbClr val="FF0000"/>
                </a:solidFill>
                <a:latin typeface="Arial" panose="020B0604020202020204" pitchFamily="34" charset="0"/>
                <a:ea typeface="宋体" panose="02010600030101010101" pitchFamily="2" charset="-122"/>
              </a:rPr>
              <a:t>设备数据寄存器</a:t>
            </a:r>
            <a:endParaRPr lang="zh-CN" altLang="en-US" sz="18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30722"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LC-3</a:t>
            </a:r>
            <a:r>
              <a:rPr lang="zh-CN" altLang="en-US" dirty="0">
                <a:ea typeface="宋体" panose="02010600030101010101" pitchFamily="2" charset="-122"/>
              </a:rPr>
              <a:t>显示器输出</a:t>
            </a:r>
            <a:endParaRPr lang="en-US" altLang="zh-CN" dirty="0">
              <a:ea typeface="宋体" panose="02010600030101010101" pitchFamily="2" charset="-122"/>
            </a:endParaRPr>
          </a:p>
        </p:txBody>
      </p:sp>
      <p:sp>
        <p:nvSpPr>
          <p:cNvPr id="30723" name="Rectangle 3"/>
          <p:cNvSpPr>
            <a:spLocks noGrp="1"/>
          </p:cNvSpPr>
          <p:nvPr>
            <p:ph idx="1"/>
          </p:nvPr>
        </p:nvSpPr>
        <p:spPr/>
        <p:txBody>
          <a:bodyPr vert="horz" wrap="square" lIns="91440" tIns="45720" rIns="91440" bIns="45720" anchor="t" anchorCtr="0"/>
          <a:p>
            <a:pPr marL="0" indent="0"/>
            <a:r>
              <a:rPr lang="zh-CN" altLang="en-US" dirty="0">
                <a:ea typeface="宋体" panose="02010600030101010101" pitchFamily="2" charset="-122"/>
              </a:rPr>
              <a:t>当显示器准备输出一个字符时</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就绪位</a:t>
            </a:r>
            <a:r>
              <a:rPr lang="en-US" altLang="zh-CN" dirty="0">
                <a:ea typeface="宋体" panose="02010600030101010101" pitchFamily="2" charset="-122"/>
              </a:rPr>
              <a:t>(DSR[15]) </a:t>
            </a:r>
            <a:r>
              <a:rPr lang="zh-CN" altLang="en-US" dirty="0">
                <a:ea typeface="宋体" panose="02010600030101010101" pitchFamily="2" charset="-122"/>
              </a:rPr>
              <a:t>置为</a:t>
            </a:r>
            <a:r>
              <a:rPr lang="en-US" altLang="zh-CN" dirty="0">
                <a:ea typeface="宋体" panose="02010600030101010101" pitchFamily="2" charset="-122"/>
              </a:rPr>
              <a:t>1</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当就绪时</a:t>
            </a:r>
            <a:r>
              <a:rPr lang="en-US" altLang="zh-CN" dirty="0">
                <a:ea typeface="宋体" panose="02010600030101010101" pitchFamily="2" charset="-122"/>
              </a:rPr>
              <a:t>,</a:t>
            </a:r>
            <a:r>
              <a:rPr lang="zh-CN" altLang="en-US" dirty="0">
                <a:ea typeface="宋体" panose="02010600030101010101" pitchFamily="2" charset="-122"/>
              </a:rPr>
              <a:t>数据可写入输出数据寄存器</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DSR[15] </a:t>
            </a:r>
            <a:r>
              <a:rPr lang="zh-CN" altLang="en-US" dirty="0">
                <a:ea typeface="宋体" panose="02010600030101010101" pitchFamily="2" charset="-122"/>
              </a:rPr>
              <a:t>置为</a:t>
            </a:r>
            <a:r>
              <a:rPr lang="en-US" altLang="zh-CN" dirty="0">
                <a:ea typeface="宋体" panose="02010600030101010101" pitchFamily="2" charset="-122"/>
              </a:rPr>
              <a:t>0</a:t>
            </a:r>
            <a:endParaRPr lang="en-US" altLang="zh-CN" dirty="0">
              <a:ea typeface="宋体" panose="02010600030101010101" pitchFamily="2" charset="-122"/>
            </a:endParaRPr>
          </a:p>
          <a:p>
            <a:pPr lvl="1"/>
            <a:r>
              <a:rPr lang="zh-CN" altLang="en-US" dirty="0">
                <a:ea typeface="宋体" panose="02010600030101010101" pitchFamily="2" charset="-122"/>
              </a:rPr>
              <a:t>写在</a:t>
            </a:r>
            <a:r>
              <a:rPr lang="en-US" altLang="zh-CN" dirty="0">
                <a:ea typeface="宋体" panose="02010600030101010101" pitchFamily="2" charset="-122"/>
              </a:rPr>
              <a:t>DDR[7:0] </a:t>
            </a:r>
            <a:r>
              <a:rPr lang="zh-CN" altLang="en-US" dirty="0">
                <a:ea typeface="宋体" panose="02010600030101010101" pitchFamily="2" charset="-122"/>
              </a:rPr>
              <a:t>中的字符将被输出</a:t>
            </a:r>
            <a:endParaRPr lang="en-US" altLang="zh-CN" dirty="0">
              <a:ea typeface="宋体" panose="02010600030101010101" pitchFamily="2" charset="-122"/>
            </a:endParaRPr>
          </a:p>
          <a:p>
            <a:pPr lvl="1"/>
            <a:r>
              <a:rPr lang="zh-CN" altLang="en-US" dirty="0">
                <a:ea typeface="宋体" panose="02010600030101010101" pitchFamily="2" charset="-122"/>
              </a:rPr>
              <a:t>任何其他写入输出数据寄存器的字符将被忽略</a:t>
            </a:r>
            <a:r>
              <a:rPr lang="en-US" altLang="zh-CN" dirty="0">
                <a:ea typeface="宋体" panose="02010600030101010101" pitchFamily="2" charset="-122"/>
              </a:rPr>
              <a:t>(DSR[15]=0</a:t>
            </a:r>
            <a:r>
              <a:rPr lang="zh-CN" altLang="en-US" dirty="0">
                <a:ea typeface="宋体" panose="02010600030101010101" pitchFamily="2" charset="-122"/>
              </a:rPr>
              <a:t>期间</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显示完成后</a:t>
            </a:r>
            <a:r>
              <a:rPr lang="en-US" altLang="zh-CN" dirty="0">
                <a:ea typeface="宋体" panose="02010600030101010101" pitchFamily="2" charset="-122"/>
              </a:rPr>
              <a:t>,</a:t>
            </a:r>
            <a:r>
              <a:rPr lang="zh-CN" altLang="en-US" dirty="0">
                <a:ea typeface="宋体" panose="02010600030101010101" pitchFamily="2" charset="-122"/>
              </a:rPr>
              <a:t>就绪位</a:t>
            </a:r>
            <a:r>
              <a:rPr lang="en-US" altLang="zh-CN" dirty="0">
                <a:ea typeface="宋体" panose="02010600030101010101" pitchFamily="2" charset="-122"/>
              </a:rPr>
              <a:t>(DSR[15]) </a:t>
            </a:r>
            <a:r>
              <a:rPr lang="zh-CN" altLang="en-US" dirty="0">
                <a:ea typeface="宋体" panose="02010600030101010101" pitchFamily="2" charset="-122"/>
              </a:rPr>
              <a:t>置为</a:t>
            </a:r>
            <a:r>
              <a:rPr lang="en-US" altLang="zh-CN" dirty="0">
                <a:ea typeface="宋体" panose="02010600030101010101" pitchFamily="2" charset="-122"/>
              </a:rPr>
              <a:t>1</a:t>
            </a:r>
            <a:endParaRPr lang="en-US" altLang="zh-CN" dirty="0">
              <a:ea typeface="宋体" panose="02010600030101010101" pitchFamily="2" charset="-122"/>
            </a:endParaRPr>
          </a:p>
          <a:p>
            <a:pPr marL="341630" lvl="1" indent="0">
              <a:buNone/>
            </a:pPr>
            <a:br>
              <a:rPr lang="en-US" altLang="zh-CN" dirty="0">
                <a:ea typeface="宋体" panose="02010600030101010101" pitchFamily="2" charset="-122"/>
              </a:rPr>
            </a:br>
            <a:endParaRPr lang="en-US" altLang="zh-CN" dirty="0">
              <a:ea typeface="宋体" panose="02010600030101010101" pitchFamily="2" charset="-122"/>
            </a:endParaRPr>
          </a:p>
        </p:txBody>
      </p:sp>
      <p:sp>
        <p:nvSpPr>
          <p:cNvPr id="30724" name="Rectangle 4"/>
          <p:cNvSpPr/>
          <p:nvPr/>
        </p:nvSpPr>
        <p:spPr>
          <a:xfrm>
            <a:off x="3276600" y="2438400"/>
            <a:ext cx="1219200" cy="3048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30725" name="Rectangle 5"/>
          <p:cNvSpPr/>
          <p:nvPr/>
        </p:nvSpPr>
        <p:spPr>
          <a:xfrm>
            <a:off x="4495800" y="2438400"/>
            <a:ext cx="1219200" cy="304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30726" name="Rectangle 6"/>
          <p:cNvSpPr/>
          <p:nvPr/>
        </p:nvSpPr>
        <p:spPr>
          <a:xfrm>
            <a:off x="3276600" y="2971800"/>
            <a:ext cx="152400" cy="304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30727" name="Rectangle 7"/>
          <p:cNvSpPr/>
          <p:nvPr/>
        </p:nvSpPr>
        <p:spPr>
          <a:xfrm>
            <a:off x="3429000" y="2971800"/>
            <a:ext cx="2286000" cy="3048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30728" name="Text Box 8"/>
          <p:cNvSpPr txBox="1"/>
          <p:nvPr/>
        </p:nvSpPr>
        <p:spPr>
          <a:xfrm>
            <a:off x="5715000" y="2901950"/>
            <a:ext cx="828675" cy="457200"/>
          </a:xfrm>
          <a:prstGeom prst="rect">
            <a:avLst/>
          </a:prstGeom>
          <a:noFill/>
          <a:ln w="9525">
            <a:noFill/>
          </a:ln>
        </p:spPr>
        <p:txBody>
          <a:bodyPr wrap="none" anchor="t" anchorCtr="0">
            <a:spAutoFit/>
          </a:bodyPr>
          <a:p>
            <a:pPr algn="ctr" eaLnBrk="0" hangingPunct="0"/>
            <a:r>
              <a:rPr lang="en-US" altLang="zh-CN" b="1" dirty="0">
                <a:latin typeface="Arial" panose="020B0604020202020204" pitchFamily="34" charset="0"/>
                <a:ea typeface="宋体" panose="02010600030101010101" pitchFamily="2" charset="-122"/>
              </a:rPr>
              <a:t>DSR</a:t>
            </a:r>
            <a:endParaRPr lang="en-US" altLang="zh-CN" dirty="0">
              <a:latin typeface="Arial" panose="020B0604020202020204" pitchFamily="34" charset="0"/>
              <a:ea typeface="宋体" panose="02010600030101010101" pitchFamily="2" charset="-122"/>
            </a:endParaRPr>
          </a:p>
        </p:txBody>
      </p:sp>
      <p:sp>
        <p:nvSpPr>
          <p:cNvPr id="30729" name="Text Box 9"/>
          <p:cNvSpPr txBox="1"/>
          <p:nvPr/>
        </p:nvSpPr>
        <p:spPr>
          <a:xfrm>
            <a:off x="5724525" y="2368550"/>
            <a:ext cx="846138" cy="457200"/>
          </a:xfrm>
          <a:prstGeom prst="rect">
            <a:avLst/>
          </a:prstGeom>
          <a:noFill/>
          <a:ln w="9525">
            <a:noFill/>
          </a:ln>
        </p:spPr>
        <p:txBody>
          <a:bodyPr wrap="none" anchor="t" anchorCtr="0">
            <a:spAutoFit/>
          </a:bodyPr>
          <a:p>
            <a:pPr algn="ctr" eaLnBrk="0" hangingPunct="0"/>
            <a:r>
              <a:rPr lang="en-US" altLang="zh-CN" b="1" dirty="0">
                <a:latin typeface="Arial" panose="020B0604020202020204" pitchFamily="34" charset="0"/>
                <a:ea typeface="宋体" panose="02010600030101010101" pitchFamily="2" charset="-122"/>
              </a:rPr>
              <a:t>DDR</a:t>
            </a:r>
            <a:endParaRPr lang="en-US" altLang="zh-CN" b="1" dirty="0">
              <a:latin typeface="Arial" panose="020B0604020202020204" pitchFamily="34" charset="0"/>
              <a:ea typeface="宋体" panose="02010600030101010101" pitchFamily="2" charset="-122"/>
            </a:endParaRPr>
          </a:p>
        </p:txBody>
      </p:sp>
      <p:sp>
        <p:nvSpPr>
          <p:cNvPr id="30730" name="Text Box 10"/>
          <p:cNvSpPr txBox="1"/>
          <p:nvPr/>
        </p:nvSpPr>
        <p:spPr>
          <a:xfrm>
            <a:off x="3200400" y="2211388"/>
            <a:ext cx="32385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15</a:t>
            </a:r>
            <a:endParaRPr lang="en-US" altLang="zh-CN" sz="1000" dirty="0">
              <a:latin typeface="Arial" panose="020B0604020202020204" pitchFamily="34" charset="0"/>
              <a:ea typeface="宋体" panose="02010600030101010101" pitchFamily="2" charset="-122"/>
            </a:endParaRPr>
          </a:p>
        </p:txBody>
      </p:sp>
      <p:sp>
        <p:nvSpPr>
          <p:cNvPr id="30731" name="Text Box 11"/>
          <p:cNvSpPr txBox="1"/>
          <p:nvPr/>
        </p:nvSpPr>
        <p:spPr>
          <a:xfrm>
            <a:off x="4292600" y="2211388"/>
            <a:ext cx="25400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8</a:t>
            </a:r>
            <a:endParaRPr lang="en-US" altLang="zh-CN" sz="1000" dirty="0">
              <a:latin typeface="Arial" panose="020B0604020202020204" pitchFamily="34" charset="0"/>
              <a:ea typeface="宋体" panose="02010600030101010101" pitchFamily="2" charset="-122"/>
            </a:endParaRPr>
          </a:p>
        </p:txBody>
      </p:sp>
      <p:sp>
        <p:nvSpPr>
          <p:cNvPr id="30732" name="Text Box 12"/>
          <p:cNvSpPr txBox="1"/>
          <p:nvPr/>
        </p:nvSpPr>
        <p:spPr>
          <a:xfrm>
            <a:off x="4445000" y="2211388"/>
            <a:ext cx="25400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7</a:t>
            </a:r>
            <a:endParaRPr lang="en-US" altLang="zh-CN" sz="1000" dirty="0">
              <a:latin typeface="Arial" panose="020B0604020202020204" pitchFamily="34" charset="0"/>
              <a:ea typeface="宋体" panose="02010600030101010101" pitchFamily="2" charset="-122"/>
            </a:endParaRPr>
          </a:p>
        </p:txBody>
      </p:sp>
      <p:sp>
        <p:nvSpPr>
          <p:cNvPr id="30733" name="Text Box 13"/>
          <p:cNvSpPr txBox="1"/>
          <p:nvPr/>
        </p:nvSpPr>
        <p:spPr>
          <a:xfrm>
            <a:off x="5521325" y="2211388"/>
            <a:ext cx="25400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0</a:t>
            </a:r>
            <a:endParaRPr lang="en-US" altLang="zh-CN" sz="1000" dirty="0">
              <a:latin typeface="Arial" panose="020B0604020202020204" pitchFamily="34" charset="0"/>
              <a:ea typeface="宋体" panose="02010600030101010101" pitchFamily="2" charset="-122"/>
            </a:endParaRPr>
          </a:p>
        </p:txBody>
      </p:sp>
      <p:sp>
        <p:nvSpPr>
          <p:cNvPr id="30734" name="Text Box 14"/>
          <p:cNvSpPr txBox="1"/>
          <p:nvPr/>
        </p:nvSpPr>
        <p:spPr>
          <a:xfrm>
            <a:off x="3200400" y="2744788"/>
            <a:ext cx="32385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15</a:t>
            </a:r>
            <a:endParaRPr lang="en-US" altLang="zh-CN" sz="1000" dirty="0">
              <a:latin typeface="Arial" panose="020B0604020202020204" pitchFamily="34" charset="0"/>
              <a:ea typeface="宋体" panose="02010600030101010101" pitchFamily="2" charset="-122"/>
            </a:endParaRPr>
          </a:p>
        </p:txBody>
      </p:sp>
      <p:sp>
        <p:nvSpPr>
          <p:cNvPr id="30735" name="Text Box 15"/>
          <p:cNvSpPr txBox="1"/>
          <p:nvPr/>
        </p:nvSpPr>
        <p:spPr>
          <a:xfrm>
            <a:off x="3352800" y="2744788"/>
            <a:ext cx="32385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14</a:t>
            </a:r>
            <a:endParaRPr lang="en-US" altLang="zh-CN" sz="1000" dirty="0">
              <a:latin typeface="Arial" panose="020B0604020202020204" pitchFamily="34" charset="0"/>
              <a:ea typeface="宋体" panose="02010600030101010101" pitchFamily="2" charset="-122"/>
            </a:endParaRPr>
          </a:p>
        </p:txBody>
      </p:sp>
      <p:sp>
        <p:nvSpPr>
          <p:cNvPr id="30736" name="Text Box 16"/>
          <p:cNvSpPr txBox="1"/>
          <p:nvPr/>
        </p:nvSpPr>
        <p:spPr>
          <a:xfrm>
            <a:off x="5521325" y="2744788"/>
            <a:ext cx="25400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0</a:t>
            </a:r>
            <a:endParaRPr lang="en-US" altLang="zh-CN" sz="1000" dirty="0">
              <a:latin typeface="Arial" panose="020B0604020202020204" pitchFamily="34" charset="0"/>
              <a:ea typeface="宋体" panose="02010600030101010101" pitchFamily="2" charset="-122"/>
            </a:endParaRPr>
          </a:p>
        </p:txBody>
      </p:sp>
      <p:sp>
        <p:nvSpPr>
          <p:cNvPr id="30737" name="Text Box 17"/>
          <p:cNvSpPr txBox="1"/>
          <p:nvPr/>
        </p:nvSpPr>
        <p:spPr>
          <a:xfrm>
            <a:off x="7065963" y="1905000"/>
            <a:ext cx="1422400" cy="461963"/>
          </a:xfrm>
          <a:prstGeom prst="rect">
            <a:avLst/>
          </a:prstGeom>
          <a:noFill/>
          <a:ln w="9525">
            <a:noFill/>
          </a:ln>
        </p:spPr>
        <p:txBody>
          <a:bodyPr wrap="none" anchor="t" anchorCtr="0">
            <a:spAutoFit/>
          </a:bodyPr>
          <a:p>
            <a:pPr algn="ctr" eaLnBrk="0" hangingPunct="0"/>
            <a:r>
              <a:rPr lang="zh-CN" altLang="en-US" b="1" i="1" dirty="0">
                <a:solidFill>
                  <a:schemeClr val="accent2"/>
                </a:solidFill>
                <a:latin typeface="Arial" panose="020B0604020202020204" pitchFamily="34" charset="0"/>
                <a:ea typeface="宋体" panose="02010600030101010101" pitchFamily="2" charset="-122"/>
              </a:rPr>
              <a:t>输出数据</a:t>
            </a:r>
            <a:endParaRPr lang="en-US" altLang="zh-CN" b="1" i="1" dirty="0">
              <a:solidFill>
                <a:schemeClr val="accent2"/>
              </a:solidFill>
              <a:latin typeface="Arial" panose="020B0604020202020204" pitchFamily="34" charset="0"/>
              <a:ea typeface="宋体" panose="02010600030101010101" pitchFamily="2" charset="-122"/>
            </a:endParaRPr>
          </a:p>
        </p:txBody>
      </p:sp>
      <p:sp>
        <p:nvSpPr>
          <p:cNvPr id="30738" name="Line 18"/>
          <p:cNvSpPr/>
          <p:nvPr/>
        </p:nvSpPr>
        <p:spPr>
          <a:xfrm flipH="1">
            <a:off x="5029200" y="2133600"/>
            <a:ext cx="1905000" cy="0"/>
          </a:xfrm>
          <a:prstGeom prst="line">
            <a:avLst/>
          </a:prstGeom>
          <a:ln w="9525" cap="flat" cmpd="sng">
            <a:solidFill>
              <a:schemeClr val="accent2"/>
            </a:solidFill>
            <a:prstDash val="solid"/>
            <a:round/>
            <a:headEnd type="none" w="med" len="med"/>
            <a:tailEnd type="none" w="med" len="med"/>
          </a:ln>
        </p:spPr>
      </p:sp>
      <p:sp>
        <p:nvSpPr>
          <p:cNvPr id="30739" name="Line 19"/>
          <p:cNvSpPr/>
          <p:nvPr/>
        </p:nvSpPr>
        <p:spPr>
          <a:xfrm>
            <a:off x="5029200" y="2133600"/>
            <a:ext cx="0" cy="457200"/>
          </a:xfrm>
          <a:prstGeom prst="line">
            <a:avLst/>
          </a:prstGeom>
          <a:ln w="9525" cap="flat" cmpd="sng">
            <a:solidFill>
              <a:schemeClr val="accent2"/>
            </a:solidFill>
            <a:prstDash val="solid"/>
            <a:round/>
            <a:headEnd type="none" w="med" len="med"/>
            <a:tailEnd type="triangle" w="med" len="med"/>
          </a:ln>
        </p:spPr>
      </p:sp>
      <p:sp>
        <p:nvSpPr>
          <p:cNvPr id="30740" name="Text Box 20"/>
          <p:cNvSpPr txBox="1"/>
          <p:nvPr/>
        </p:nvSpPr>
        <p:spPr>
          <a:xfrm>
            <a:off x="1012825" y="2895600"/>
            <a:ext cx="1111250" cy="461963"/>
          </a:xfrm>
          <a:prstGeom prst="rect">
            <a:avLst/>
          </a:prstGeom>
          <a:noFill/>
          <a:ln w="9525">
            <a:noFill/>
          </a:ln>
        </p:spPr>
        <p:txBody>
          <a:bodyPr wrap="none" anchor="t" anchorCtr="0">
            <a:spAutoFit/>
          </a:bodyPr>
          <a:p>
            <a:pPr algn="ctr" eaLnBrk="0" hangingPunct="0"/>
            <a:r>
              <a:rPr lang="zh-CN" altLang="en-US" b="1" i="1" dirty="0">
                <a:solidFill>
                  <a:schemeClr val="accent2"/>
                </a:solidFill>
                <a:latin typeface="Arial" panose="020B0604020202020204" pitchFamily="34" charset="0"/>
                <a:ea typeface="宋体" panose="02010600030101010101" pitchFamily="2" charset="-122"/>
              </a:rPr>
              <a:t>就绪位</a:t>
            </a:r>
            <a:endParaRPr lang="en-US" altLang="zh-CN" b="1" i="1" dirty="0">
              <a:solidFill>
                <a:schemeClr val="accent2"/>
              </a:solidFill>
              <a:latin typeface="Arial" panose="020B0604020202020204" pitchFamily="34" charset="0"/>
              <a:ea typeface="宋体" panose="02010600030101010101" pitchFamily="2" charset="-122"/>
            </a:endParaRPr>
          </a:p>
        </p:txBody>
      </p:sp>
      <p:sp>
        <p:nvSpPr>
          <p:cNvPr id="30741" name="Line 21"/>
          <p:cNvSpPr/>
          <p:nvPr/>
        </p:nvSpPr>
        <p:spPr>
          <a:xfrm>
            <a:off x="2209800" y="3124200"/>
            <a:ext cx="1143000" cy="0"/>
          </a:xfrm>
          <a:prstGeom prst="line">
            <a:avLst/>
          </a:prstGeom>
          <a:ln w="9525" cap="flat" cmpd="sng">
            <a:solidFill>
              <a:schemeClr val="accent2"/>
            </a:solidFill>
            <a:prstDash val="solid"/>
            <a:round/>
            <a:headEnd type="none" w="med" len="med"/>
            <a:tailEnd type="triangle" w="med" len="med"/>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2"/>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32770"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基本输出程序</a:t>
            </a:r>
            <a:endParaRPr lang="en-US" altLang="zh-CN" dirty="0">
              <a:ea typeface="宋体" panose="02010600030101010101" pitchFamily="2" charset="-122"/>
            </a:endParaRPr>
          </a:p>
        </p:txBody>
      </p:sp>
      <p:sp>
        <p:nvSpPr>
          <p:cNvPr id="32771" name="AutoShape 3"/>
          <p:cNvSpPr/>
          <p:nvPr/>
        </p:nvSpPr>
        <p:spPr>
          <a:xfrm>
            <a:off x="1943100" y="2133600"/>
            <a:ext cx="2057400" cy="1371600"/>
          </a:xfrm>
          <a:prstGeom prst="diamond">
            <a:avLst/>
          </a:prstGeom>
          <a:no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b="1" dirty="0">
                <a:latin typeface="Arial" panose="020B0604020202020204" pitchFamily="34" charset="0"/>
                <a:ea typeface="宋体" panose="02010600030101010101" pitchFamily="2" charset="-122"/>
              </a:rPr>
              <a:t>屏幕就绪</a:t>
            </a:r>
            <a:r>
              <a:rPr lang="en-US" altLang="zh-CN" b="1" dirty="0">
                <a:latin typeface="Arial" panose="020B060402020202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p:txBody>
      </p:sp>
      <p:sp>
        <p:nvSpPr>
          <p:cNvPr id="32772" name="Rectangle 4"/>
          <p:cNvSpPr/>
          <p:nvPr/>
        </p:nvSpPr>
        <p:spPr>
          <a:xfrm>
            <a:off x="2019300" y="4114800"/>
            <a:ext cx="1905000" cy="762000"/>
          </a:xfrm>
          <a:prstGeom prst="rect">
            <a:avLst/>
          </a:prstGeom>
          <a:noFill/>
          <a:ln w="12700" cap="flat" cmpd="sng">
            <a:solidFill>
              <a:schemeClr val="tx1"/>
            </a:solidFill>
            <a:prstDash val="solid"/>
            <a:miter/>
            <a:headEnd type="none" w="med" len="med"/>
            <a:tailEnd type="none" w="med" len="med"/>
          </a:ln>
        </p:spPr>
        <p:txBody>
          <a:bodyPr wrap="none" anchor="ctr" anchorCtr="0"/>
          <a:p>
            <a:pPr algn="ctr" eaLnBrk="0" hangingPunct="0"/>
            <a:r>
              <a:rPr lang="zh-CN" altLang="en-US" dirty="0">
                <a:latin typeface="Tahoma" panose="020B0604030504040204" pitchFamily="34" charset="0"/>
                <a:ea typeface="宋体" panose="02010600030101010101" pitchFamily="2" charset="-122"/>
              </a:rPr>
              <a:t>写入字符</a:t>
            </a:r>
            <a:endParaRPr lang="en-US" altLang="zh-CN" dirty="0">
              <a:latin typeface="Tahoma" panose="020B0604030504040204" pitchFamily="34" charset="0"/>
              <a:ea typeface="宋体" panose="02010600030101010101" pitchFamily="2" charset="-122"/>
            </a:endParaRPr>
          </a:p>
        </p:txBody>
      </p:sp>
      <p:sp>
        <p:nvSpPr>
          <p:cNvPr id="32773" name="Line 5"/>
          <p:cNvSpPr/>
          <p:nvPr/>
        </p:nvSpPr>
        <p:spPr>
          <a:xfrm>
            <a:off x="2971800" y="3505200"/>
            <a:ext cx="0" cy="609600"/>
          </a:xfrm>
          <a:prstGeom prst="line">
            <a:avLst/>
          </a:prstGeom>
          <a:ln w="28575" cap="flat" cmpd="sng">
            <a:solidFill>
              <a:schemeClr val="tx1"/>
            </a:solidFill>
            <a:prstDash val="solid"/>
            <a:round/>
            <a:headEnd type="none" w="med" len="med"/>
            <a:tailEnd type="arrow" w="med" len="med"/>
          </a:ln>
        </p:spPr>
      </p:sp>
      <p:sp>
        <p:nvSpPr>
          <p:cNvPr id="32774" name="Line 6"/>
          <p:cNvSpPr/>
          <p:nvPr/>
        </p:nvSpPr>
        <p:spPr>
          <a:xfrm>
            <a:off x="2971800" y="4876800"/>
            <a:ext cx="0" cy="609600"/>
          </a:xfrm>
          <a:prstGeom prst="line">
            <a:avLst/>
          </a:prstGeom>
          <a:ln w="28575" cap="flat" cmpd="sng">
            <a:solidFill>
              <a:schemeClr val="tx1"/>
            </a:solidFill>
            <a:prstDash val="solid"/>
            <a:round/>
            <a:headEnd type="none" w="med" len="med"/>
            <a:tailEnd type="arrow" w="med" len="med"/>
          </a:ln>
        </p:spPr>
      </p:sp>
      <p:sp>
        <p:nvSpPr>
          <p:cNvPr id="32775" name="Line 7"/>
          <p:cNvSpPr/>
          <p:nvPr/>
        </p:nvSpPr>
        <p:spPr>
          <a:xfrm>
            <a:off x="2971800" y="1295400"/>
            <a:ext cx="0" cy="838200"/>
          </a:xfrm>
          <a:prstGeom prst="line">
            <a:avLst/>
          </a:prstGeom>
          <a:ln w="28575" cap="flat" cmpd="sng">
            <a:solidFill>
              <a:schemeClr val="tx1"/>
            </a:solidFill>
            <a:prstDash val="solid"/>
            <a:round/>
            <a:headEnd type="none" w="med" len="med"/>
            <a:tailEnd type="arrow" w="med" len="med"/>
          </a:ln>
        </p:spPr>
      </p:sp>
      <p:sp>
        <p:nvSpPr>
          <p:cNvPr id="32776" name="Line 8"/>
          <p:cNvSpPr/>
          <p:nvPr/>
        </p:nvSpPr>
        <p:spPr>
          <a:xfrm flipH="1">
            <a:off x="1524000" y="2819400"/>
            <a:ext cx="457200" cy="0"/>
          </a:xfrm>
          <a:prstGeom prst="line">
            <a:avLst/>
          </a:prstGeom>
          <a:ln w="28575" cap="flat" cmpd="sng">
            <a:solidFill>
              <a:schemeClr val="tx1"/>
            </a:solidFill>
            <a:prstDash val="solid"/>
            <a:round/>
            <a:headEnd type="none" w="med" len="med"/>
            <a:tailEnd type="none" w="med" len="med"/>
          </a:ln>
        </p:spPr>
      </p:sp>
      <p:sp>
        <p:nvSpPr>
          <p:cNvPr id="32777" name="Line 9"/>
          <p:cNvSpPr/>
          <p:nvPr/>
        </p:nvSpPr>
        <p:spPr>
          <a:xfrm flipV="1">
            <a:off x="1524000" y="1676400"/>
            <a:ext cx="0" cy="1143000"/>
          </a:xfrm>
          <a:prstGeom prst="line">
            <a:avLst/>
          </a:prstGeom>
          <a:ln w="28575" cap="flat" cmpd="sng">
            <a:solidFill>
              <a:schemeClr val="tx1"/>
            </a:solidFill>
            <a:prstDash val="solid"/>
            <a:round/>
            <a:headEnd type="none" w="med" len="med"/>
            <a:tailEnd type="none" w="med" len="med"/>
          </a:ln>
        </p:spPr>
      </p:sp>
      <p:sp>
        <p:nvSpPr>
          <p:cNvPr id="32778" name="Line 10"/>
          <p:cNvSpPr/>
          <p:nvPr/>
        </p:nvSpPr>
        <p:spPr>
          <a:xfrm>
            <a:off x="1524000" y="1676400"/>
            <a:ext cx="1447800" cy="0"/>
          </a:xfrm>
          <a:prstGeom prst="line">
            <a:avLst/>
          </a:prstGeom>
          <a:ln w="28575" cap="flat" cmpd="sng">
            <a:solidFill>
              <a:schemeClr val="tx1"/>
            </a:solidFill>
            <a:prstDash val="solid"/>
            <a:round/>
            <a:headEnd type="none" w="med" len="med"/>
            <a:tailEnd type="arrow" w="med" len="med"/>
          </a:ln>
        </p:spPr>
      </p:sp>
      <p:sp>
        <p:nvSpPr>
          <p:cNvPr id="32779" name="Text Box 11"/>
          <p:cNvSpPr txBox="1"/>
          <p:nvPr/>
        </p:nvSpPr>
        <p:spPr>
          <a:xfrm>
            <a:off x="3059113" y="3509963"/>
            <a:ext cx="439737" cy="400050"/>
          </a:xfrm>
          <a:prstGeom prst="rect">
            <a:avLst/>
          </a:prstGeom>
          <a:noFill/>
          <a:ln w="9525">
            <a:noFill/>
          </a:ln>
        </p:spPr>
        <p:txBody>
          <a:bodyPr wrap="none" anchor="t" anchorCtr="0">
            <a:spAutoFit/>
          </a:bodyPr>
          <a:p>
            <a:pPr algn="ctr" eaLnBrk="0" hangingPunct="0"/>
            <a:r>
              <a:rPr lang="zh-CN" altLang="en-US" sz="2000" dirty="0">
                <a:latin typeface="Arial" panose="020B0604020202020204" pitchFamily="34" charset="0"/>
                <a:ea typeface="宋体" panose="02010600030101010101" pitchFamily="2" charset="-122"/>
              </a:rPr>
              <a:t>是</a:t>
            </a:r>
            <a:endParaRPr lang="en-US" altLang="zh-CN" sz="2000" dirty="0">
              <a:latin typeface="Arial" panose="020B0604020202020204" pitchFamily="34" charset="0"/>
              <a:ea typeface="宋体" panose="02010600030101010101" pitchFamily="2" charset="-122"/>
            </a:endParaRPr>
          </a:p>
        </p:txBody>
      </p:sp>
      <p:sp>
        <p:nvSpPr>
          <p:cNvPr id="32780" name="Text Box 12"/>
          <p:cNvSpPr txBox="1"/>
          <p:nvPr/>
        </p:nvSpPr>
        <p:spPr>
          <a:xfrm>
            <a:off x="1409700" y="2819400"/>
            <a:ext cx="571500" cy="396875"/>
          </a:xfrm>
          <a:prstGeom prst="rect">
            <a:avLst/>
          </a:prstGeom>
          <a:noFill/>
          <a:ln w="9525">
            <a:noFill/>
          </a:ln>
        </p:spPr>
        <p:txBody>
          <a:bodyPr anchor="t" anchorCtr="0">
            <a:spAutoFit/>
          </a:bodyPr>
          <a:p>
            <a:pPr algn="ctr" eaLnBrk="0" hangingPunct="0"/>
            <a:r>
              <a:rPr lang="zh-CN" altLang="en-US" sz="2000" dirty="0">
                <a:latin typeface="Arial" panose="020B0604020202020204" pitchFamily="34" charset="0"/>
                <a:ea typeface="宋体" panose="02010600030101010101" pitchFamily="2" charset="-122"/>
              </a:rPr>
              <a:t>否</a:t>
            </a:r>
            <a:endParaRPr lang="en-US" altLang="zh-CN" sz="2000" dirty="0">
              <a:latin typeface="Arial" panose="020B0604020202020204" pitchFamily="34" charset="0"/>
              <a:ea typeface="宋体" panose="02010600030101010101" pitchFamily="2" charset="-122"/>
            </a:endParaRPr>
          </a:p>
        </p:txBody>
      </p:sp>
      <p:sp>
        <p:nvSpPr>
          <p:cNvPr id="32781" name="Text Box 13"/>
          <p:cNvSpPr txBox="1"/>
          <p:nvPr/>
        </p:nvSpPr>
        <p:spPr>
          <a:xfrm>
            <a:off x="654050" y="3429000"/>
            <a:ext cx="803275" cy="461963"/>
          </a:xfrm>
          <a:prstGeom prst="rect">
            <a:avLst/>
          </a:prstGeom>
          <a:noFill/>
          <a:ln w="9525">
            <a:noFill/>
          </a:ln>
        </p:spPr>
        <p:txBody>
          <a:bodyPr wrap="none" anchor="t" anchorCtr="0">
            <a:spAutoFit/>
          </a:bodyPr>
          <a:p>
            <a:pPr algn="ctr" eaLnBrk="0" hangingPunct="0"/>
            <a:r>
              <a:rPr lang="zh-CN" altLang="en-US" b="1" i="1" dirty="0">
                <a:solidFill>
                  <a:schemeClr val="accent2"/>
                </a:solidFill>
                <a:latin typeface="Arial" panose="020B0604020202020204" pitchFamily="34" charset="0"/>
                <a:ea typeface="宋体" panose="02010600030101010101" pitchFamily="2" charset="-122"/>
              </a:rPr>
              <a:t>轮询</a:t>
            </a:r>
            <a:endParaRPr lang="en-US" altLang="zh-CN" b="1" i="1" dirty="0">
              <a:solidFill>
                <a:schemeClr val="accent2"/>
              </a:solidFill>
              <a:latin typeface="Arial" panose="020B0604020202020204" pitchFamily="34" charset="0"/>
              <a:ea typeface="宋体" panose="02010600030101010101" pitchFamily="2" charset="-122"/>
            </a:endParaRPr>
          </a:p>
        </p:txBody>
      </p:sp>
      <p:sp>
        <p:nvSpPr>
          <p:cNvPr id="32782" name="Line 14"/>
          <p:cNvSpPr/>
          <p:nvPr/>
        </p:nvSpPr>
        <p:spPr>
          <a:xfrm flipV="1">
            <a:off x="1600200" y="3200400"/>
            <a:ext cx="609600" cy="381000"/>
          </a:xfrm>
          <a:prstGeom prst="line">
            <a:avLst/>
          </a:prstGeom>
          <a:ln w="9525" cap="flat" cmpd="sng">
            <a:solidFill>
              <a:schemeClr val="accent2"/>
            </a:solidFill>
            <a:prstDash val="solid"/>
            <a:round/>
            <a:headEnd type="none" w="med" len="med"/>
            <a:tailEnd type="triangle" w="med" len="med"/>
          </a:ln>
        </p:spPr>
      </p:sp>
      <p:sp>
        <p:nvSpPr>
          <p:cNvPr id="32783" name="Text Box 15"/>
          <p:cNvSpPr txBox="1"/>
          <p:nvPr/>
        </p:nvSpPr>
        <p:spPr>
          <a:xfrm>
            <a:off x="4495800" y="1905000"/>
            <a:ext cx="4343400" cy="3230563"/>
          </a:xfrm>
          <a:prstGeom prst="rect">
            <a:avLst/>
          </a:prstGeom>
          <a:noFill/>
          <a:ln w="9525" cap="flat" cmpd="sng">
            <a:solidFill>
              <a:schemeClr val="tx1"/>
            </a:solidFill>
            <a:prstDash val="solid"/>
            <a:miter/>
            <a:headEnd type="none" w="med" len="med"/>
            <a:tailEnd type="none" w="med" len="med"/>
          </a:ln>
        </p:spPr>
        <p:txBody>
          <a:bodyPr anchor="t" anchorCtr="0">
            <a:spAutoFit/>
          </a:bodyPr>
          <a:p>
            <a:pPr defTabSz="914400" eaLnBrk="0" hangingPunct="0">
              <a:spcBef>
                <a:spcPct val="50000"/>
              </a:spcBef>
              <a:tabLst>
                <a:tab pos="1257300" algn="l"/>
              </a:tabLst>
            </a:pPr>
            <a:r>
              <a:rPr lang="en-US" altLang="zh-CN" b="1" dirty="0">
                <a:latin typeface="Courier New" panose="02070309020205020404" pitchFamily="49" charset="0"/>
                <a:ea typeface="宋体" panose="02010600030101010101" pitchFamily="2" charset="-122"/>
              </a:rPr>
              <a:t>POLL	LDI  R1, DSRPtr</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	BRzp POLL</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	STI  R0, DDRPtr</a:t>
            </a:r>
            <a:endParaRPr lang="en-US" altLang="zh-CN" b="1" dirty="0">
              <a:latin typeface="Courier New" panose="02070309020205020404" pitchFamily="49" charset="0"/>
              <a:ea typeface="宋体" panose="02010600030101010101" pitchFamily="2" charset="-122"/>
            </a:endParaRPr>
          </a:p>
          <a:p>
            <a:pPr defTabSz="914400" eaLnBrk="0" hangingPunct="0">
              <a:spcBef>
                <a:spcPct val="50000"/>
              </a:spcBef>
              <a:tabLst>
                <a:tab pos="1257300" algn="l"/>
              </a:tabLst>
            </a:pPr>
            <a:r>
              <a:rPr lang="en-US" altLang="zh-CN" b="1" dirty="0">
                <a:latin typeface="Courier New" panose="02070309020205020404" pitchFamily="49" charset="0"/>
                <a:ea typeface="宋体" panose="02010600030101010101" pitchFamily="2" charset="-122"/>
              </a:rPr>
              <a:t>       BRnzp Next_Task</a:t>
            </a:r>
            <a:endParaRPr lang="en-US" altLang="zh-CN" b="1" dirty="0">
              <a:latin typeface="Courier New" panose="02070309020205020404" pitchFamily="49" charset="0"/>
              <a:ea typeface="宋体" panose="02010600030101010101" pitchFamily="2" charset="-122"/>
            </a:endParaRPr>
          </a:p>
          <a:p>
            <a:pPr defTabSz="914400" eaLnBrk="0" hangingPunct="0">
              <a:spcBef>
                <a:spcPct val="50000"/>
              </a:spcBef>
              <a:tabLst>
                <a:tab pos="1257300" algn="l"/>
              </a:tabLst>
            </a:pPr>
            <a:r>
              <a:rPr lang="en-US" altLang="zh-CN" b="1" dirty="0">
                <a:latin typeface="Courier New" panose="02070309020205020404" pitchFamily="49" charset="0"/>
                <a:ea typeface="宋体" panose="02010600030101010101" pitchFamily="2" charset="-122"/>
              </a:rPr>
              <a:t>	...</a:t>
            </a:r>
            <a:endParaRPr lang="en-US" altLang="zh-CN" b="1" dirty="0">
              <a:latin typeface="Courier New" panose="02070309020205020404" pitchFamily="49" charset="0"/>
              <a:ea typeface="宋体" panose="02010600030101010101" pitchFamily="2" charset="-122"/>
            </a:endParaRPr>
          </a:p>
          <a:p>
            <a:pPr defTabSz="914400" eaLnBrk="0" hangingPunct="0">
              <a:spcBef>
                <a:spcPct val="50000"/>
              </a:spcBef>
              <a:tabLst>
                <a:tab pos="1257300" algn="l"/>
              </a:tabLst>
            </a:pPr>
            <a:r>
              <a:rPr lang="en-US" altLang="zh-CN" b="1" dirty="0">
                <a:latin typeface="Courier New" panose="02070309020205020404" pitchFamily="49" charset="0"/>
                <a:ea typeface="宋体" panose="02010600030101010101" pitchFamily="2" charset="-122"/>
              </a:rPr>
              <a:t>DSRPtr	.FILL xFE04</a:t>
            </a:r>
            <a:br>
              <a:rPr lang="en-US" altLang="zh-CN" b="1" dirty="0">
                <a:latin typeface="Courier New" panose="02070309020205020404" pitchFamily="49" charset="0"/>
                <a:ea typeface="宋体" panose="02010600030101010101" pitchFamily="2" charset="-122"/>
              </a:rPr>
            </a:br>
            <a:r>
              <a:rPr lang="en-US" altLang="zh-CN" b="1" dirty="0">
                <a:latin typeface="Courier New" panose="02070309020205020404" pitchFamily="49" charset="0"/>
                <a:ea typeface="宋体" panose="02010600030101010101" pitchFamily="2" charset="-122"/>
              </a:rPr>
              <a:t>DDRPtr	.FILL xFE06</a:t>
            </a:r>
            <a:endParaRPr lang="en-US" altLang="zh-CN" dirty="0">
              <a:latin typeface="Courier New" panose="02070309020205020404" pitchFamily="49" charset="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9-</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34818"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TRAP X21 </a:t>
            </a:r>
            <a:r>
              <a:rPr lang="zh-CN" altLang="en-US" dirty="0">
                <a:ea typeface="宋体" panose="02010600030101010101" pitchFamily="2" charset="-122"/>
              </a:rPr>
              <a:t>（</a:t>
            </a:r>
            <a:r>
              <a:rPr lang="en-US" altLang="zh-CN" dirty="0">
                <a:ea typeface="宋体" panose="02010600030101010101" pitchFamily="2" charset="-122"/>
              </a:rPr>
              <a:t>OUT</a:t>
            </a:r>
            <a:r>
              <a:rPr lang="zh-CN" altLang="en-US" dirty="0">
                <a:ea typeface="宋体" panose="02010600030101010101" pitchFamily="2" charset="-122"/>
              </a:rPr>
              <a:t>）系统调用实现   格式</a:t>
            </a:r>
            <a:endParaRPr lang="en-US" altLang="zh-CN" dirty="0">
              <a:ea typeface="宋体" panose="02010600030101010101" pitchFamily="2" charset="-122"/>
            </a:endParaRPr>
          </a:p>
        </p:txBody>
      </p:sp>
      <p:sp>
        <p:nvSpPr>
          <p:cNvPr id="34819" name="Rectangle 3"/>
          <p:cNvSpPr>
            <a:spLocks noGrp="1"/>
          </p:cNvSpPr>
          <p:nvPr>
            <p:ph idx="1"/>
          </p:nvPr>
        </p:nvSpPr>
        <p:spPr>
          <a:xfrm>
            <a:off x="228600" y="1066800"/>
            <a:ext cx="8686800" cy="5105400"/>
          </a:xfrm>
        </p:spPr>
        <p:txBody>
          <a:bodyPr vert="horz" wrap="square" lIns="91440" tIns="45720" rIns="91440" bIns="45720" anchor="t" anchorCtr="0"/>
          <a:p>
            <a:pPr marL="0" indent="0"/>
            <a:r>
              <a:rPr lang="en-US" altLang="zh-CN" sz="2000" dirty="0">
                <a:latin typeface="Courier New" panose="02070309020205020404" pitchFamily="49" charset="0"/>
                <a:ea typeface="宋体" panose="02010600030101010101" pitchFamily="2" charset="-122"/>
              </a:rPr>
              <a:t>		.ORIG x0430		; </a:t>
            </a:r>
            <a:r>
              <a:rPr lang="en-US" altLang="zh-CN" sz="2000" b="0" i="1" dirty="0">
                <a:solidFill>
                  <a:srgbClr val="009900"/>
                </a:solidFill>
                <a:ea typeface="宋体" panose="02010600030101010101" pitchFamily="2" charset="-122"/>
              </a:rPr>
              <a:t>syscall address</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ST	R7, SaveR7	; </a:t>
            </a:r>
            <a:r>
              <a:rPr lang="en-US" altLang="zh-CN" sz="2000" b="0" i="1" dirty="0">
                <a:solidFill>
                  <a:srgbClr val="009900"/>
                </a:solidFill>
                <a:ea typeface="宋体" panose="02010600030101010101" pitchFamily="2" charset="-122"/>
              </a:rPr>
              <a:t>save R7 &amp; R1</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ST	R1, SaveR1</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a:t>
            </a:r>
            <a:r>
              <a:rPr lang="en-US" altLang="zh-CN" sz="2000" i="1" dirty="0">
                <a:solidFill>
                  <a:srgbClr val="CE0000"/>
                </a:solidFill>
                <a:latin typeface="Courier New" panose="02070309020205020404" pitchFamily="49" charset="0"/>
                <a:ea typeface="宋体" panose="02010600030101010101" pitchFamily="2" charset="-122"/>
              </a:rPr>
              <a:t>----- Write character</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TryWrite	LDI	R1, DSRPtr	; </a:t>
            </a:r>
            <a:r>
              <a:rPr lang="en-US" altLang="zh-CN" sz="2000" b="0" i="1" dirty="0">
                <a:solidFill>
                  <a:srgbClr val="009900"/>
                </a:solidFill>
                <a:ea typeface="宋体" panose="02010600030101010101" pitchFamily="2" charset="-122"/>
              </a:rPr>
              <a:t>get status</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BRzp	TryWrite	; </a:t>
            </a:r>
            <a:r>
              <a:rPr lang="en-US" altLang="zh-CN" sz="2000" b="0" i="1" dirty="0">
                <a:solidFill>
                  <a:srgbClr val="009900"/>
                </a:solidFill>
                <a:ea typeface="宋体" panose="02010600030101010101" pitchFamily="2" charset="-122"/>
              </a:rPr>
              <a:t>look for bit 15 on</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WriteIt	STI	R0, DDR</a:t>
            </a:r>
            <a:r>
              <a:rPr lang="en-US" altLang="zh-CN" sz="2000" dirty="0">
                <a:latin typeface="Courier New" panose="02070309020205020404" pitchFamily="49" charset="0"/>
                <a:ea typeface="宋体" panose="02010600030101010101" pitchFamily="2" charset="-122"/>
                <a:sym typeface="+mn-ea"/>
              </a:rPr>
              <a:t>Ptr</a:t>
            </a:r>
            <a:r>
              <a:rPr lang="en-US" altLang="zh-CN" sz="2000" dirty="0">
                <a:latin typeface="Courier New" panose="02070309020205020404" pitchFamily="49" charset="0"/>
                <a:ea typeface="宋体" panose="02010600030101010101" pitchFamily="2" charset="-122"/>
              </a:rPr>
              <a:t>	; </a:t>
            </a:r>
            <a:r>
              <a:rPr lang="en-US" altLang="zh-CN" sz="2000" b="0" i="1" dirty="0">
                <a:solidFill>
                  <a:srgbClr val="009900"/>
                </a:solidFill>
                <a:ea typeface="宋体" panose="02010600030101010101" pitchFamily="2" charset="-122"/>
              </a:rPr>
              <a:t>write char</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a:t>
            </a:r>
            <a:r>
              <a:rPr lang="en-US" altLang="zh-CN" sz="2000" i="1" dirty="0">
                <a:solidFill>
                  <a:srgbClr val="CE0000"/>
                </a:solidFill>
                <a:latin typeface="Courier New" panose="02070309020205020404" pitchFamily="49" charset="0"/>
                <a:ea typeface="宋体" panose="02010600030101010101" pitchFamily="2" charset="-122"/>
              </a:rPr>
              <a:t>----- Return from TRAP</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Return	LD	R1, SaveR1	; </a:t>
            </a:r>
            <a:r>
              <a:rPr lang="en-US" altLang="zh-CN" sz="2000" b="0" i="1" dirty="0">
                <a:solidFill>
                  <a:srgbClr val="009900"/>
                </a:solidFill>
                <a:ea typeface="宋体" panose="02010600030101010101" pitchFamily="2" charset="-122"/>
              </a:rPr>
              <a:t>restore R1 &amp; R7</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LD	R7, SaveR7</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a:t>
            </a:r>
            <a:r>
              <a:rPr lang="en-US" altLang="zh-CN" i="1" dirty="0">
                <a:solidFill>
                  <a:schemeClr val="accent2"/>
                </a:solidFill>
                <a:latin typeface="Courier New" panose="02070309020205020404" pitchFamily="49" charset="0"/>
                <a:ea typeface="宋体" panose="02010600030101010101" pitchFamily="2" charset="-122"/>
              </a:rPr>
              <a:t>RET</a:t>
            </a:r>
            <a:r>
              <a:rPr lang="en-US" altLang="zh-CN" sz="2000" dirty="0">
                <a:latin typeface="Courier New" panose="02070309020205020404" pitchFamily="49" charset="0"/>
                <a:ea typeface="宋体" panose="02010600030101010101" pitchFamily="2" charset="-122"/>
              </a:rPr>
              <a:t>			; </a:t>
            </a:r>
            <a:r>
              <a:rPr lang="en-US" altLang="zh-CN" sz="2000" b="0" i="1" dirty="0">
                <a:solidFill>
                  <a:srgbClr val="009900"/>
                </a:solidFill>
                <a:ea typeface="宋体" panose="02010600030101010101" pitchFamily="2" charset="-122"/>
              </a:rPr>
              <a:t>back to user</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DSR</a:t>
            </a:r>
            <a:r>
              <a:rPr lang="en-US" altLang="zh-CN" sz="2000" dirty="0">
                <a:latin typeface="Courier New" panose="02070309020205020404" pitchFamily="49" charset="0"/>
                <a:ea typeface="宋体" panose="02010600030101010101" pitchFamily="2" charset="-122"/>
                <a:sym typeface="+mn-ea"/>
              </a:rPr>
              <a:t>Ptr</a:t>
            </a:r>
            <a:r>
              <a:rPr lang="en-US" altLang="zh-CN" sz="2000" dirty="0">
                <a:latin typeface="Courier New" panose="02070309020205020404" pitchFamily="49" charset="0"/>
                <a:ea typeface="宋体" panose="02010600030101010101" pitchFamily="2" charset="-122"/>
              </a:rPr>
              <a:t>	.FILL	xFE04</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DDR</a:t>
            </a:r>
            <a:r>
              <a:rPr lang="en-US" altLang="zh-CN" sz="2000" dirty="0">
                <a:latin typeface="Courier New" panose="02070309020205020404" pitchFamily="49" charset="0"/>
                <a:ea typeface="宋体" panose="02010600030101010101" pitchFamily="2" charset="-122"/>
                <a:sym typeface="+mn-ea"/>
              </a:rPr>
              <a:t>Ptr</a:t>
            </a:r>
            <a:r>
              <a:rPr lang="en-US" altLang="zh-CN" sz="2000" dirty="0">
                <a:latin typeface="Courier New" panose="02070309020205020404" pitchFamily="49" charset="0"/>
                <a:ea typeface="宋体" panose="02010600030101010101" pitchFamily="2" charset="-122"/>
              </a:rPr>
              <a:t>	.FILL	xFE06</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SaveR1	.FILL	0</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SaveR7	.FILL	0</a:t>
            </a:r>
            <a:br>
              <a:rPr lang="en-US" altLang="zh-CN" sz="2000" dirty="0">
                <a:latin typeface="Courier New" panose="02070309020205020404" pitchFamily="49" charset="0"/>
                <a:ea typeface="宋体" panose="02010600030101010101" pitchFamily="2" charset="-122"/>
              </a:rPr>
            </a:br>
            <a:r>
              <a:rPr lang="en-US" altLang="zh-CN" sz="2000" dirty="0">
                <a:latin typeface="Courier New" panose="02070309020205020404" pitchFamily="49" charset="0"/>
                <a:ea typeface="宋体" panose="02010600030101010101" pitchFamily="2" charset="-122"/>
              </a:rPr>
              <a:t>		.END</a:t>
            </a:r>
            <a:endParaRPr lang="en-US" altLang="zh-CN" sz="2000" dirty="0">
              <a:latin typeface="Courier New" panose="02070309020205020404" pitchFamily="49" charset="0"/>
              <a:ea typeface="宋体" panose="02010600030101010101" pitchFamily="2" charset="-122"/>
            </a:endParaRPr>
          </a:p>
        </p:txBody>
      </p:sp>
      <p:sp>
        <p:nvSpPr>
          <p:cNvPr id="34820" name="Text Box 4"/>
          <p:cNvSpPr txBox="1"/>
          <p:nvPr/>
        </p:nvSpPr>
        <p:spPr>
          <a:xfrm>
            <a:off x="6477000" y="4724400"/>
            <a:ext cx="2217738" cy="831850"/>
          </a:xfrm>
          <a:prstGeom prst="rect">
            <a:avLst/>
          </a:prstGeom>
          <a:noFill/>
          <a:ln w="9525" cap="flat" cmpd="sng">
            <a:solidFill>
              <a:schemeClr val="accent2"/>
            </a:solidFill>
            <a:prstDash val="solid"/>
            <a:miter/>
            <a:headEnd type="none" w="med" len="med"/>
            <a:tailEnd type="none" w="med" len="med"/>
          </a:ln>
        </p:spPr>
        <p:txBody>
          <a:bodyPr wrap="none" anchor="t" anchorCtr="0">
            <a:spAutoFit/>
          </a:bodyPr>
          <a:p>
            <a:pPr algn="ctr" eaLnBrk="0" hangingPunct="0"/>
            <a:r>
              <a:rPr lang="en-US" altLang="zh-CN" dirty="0">
                <a:solidFill>
                  <a:schemeClr val="accent2"/>
                </a:solidFill>
                <a:latin typeface="Tahoma" panose="020B0604030504040204" pitchFamily="34" charset="0"/>
                <a:ea typeface="宋体" panose="02010600030101010101" pitchFamily="2" charset="-122"/>
              </a:rPr>
              <a:t>stored in table,</a:t>
            </a:r>
            <a:br>
              <a:rPr lang="en-US" altLang="zh-CN" dirty="0">
                <a:solidFill>
                  <a:schemeClr val="accent2"/>
                </a:solidFill>
                <a:latin typeface="Tahoma" panose="020B0604030504040204" pitchFamily="34" charset="0"/>
                <a:ea typeface="宋体" panose="02010600030101010101" pitchFamily="2" charset="-122"/>
              </a:rPr>
            </a:br>
            <a:r>
              <a:rPr lang="en-US" altLang="zh-CN" dirty="0">
                <a:solidFill>
                  <a:schemeClr val="accent2"/>
                </a:solidFill>
                <a:latin typeface="Tahoma" panose="020B0604030504040204" pitchFamily="34" charset="0"/>
                <a:ea typeface="宋体" panose="02010600030101010101" pitchFamily="2" charset="-122"/>
              </a:rPr>
              <a:t>location x21</a:t>
            </a:r>
            <a:endParaRPr lang="en-US" altLang="zh-CN" dirty="0">
              <a:solidFill>
                <a:schemeClr val="accent2"/>
              </a:solidFill>
              <a:latin typeface="Tahoma" panose="020B0604030504040204" pitchFamily="34" charset="0"/>
              <a:ea typeface="宋体" panose="02010600030101010101" pitchFamily="2" charset="-122"/>
            </a:endParaRPr>
          </a:p>
        </p:txBody>
      </p:sp>
      <p:sp>
        <p:nvSpPr>
          <p:cNvPr id="34821" name="Line 6"/>
          <p:cNvSpPr/>
          <p:nvPr/>
        </p:nvSpPr>
        <p:spPr>
          <a:xfrm>
            <a:off x="7086600" y="1219200"/>
            <a:ext cx="1066800" cy="0"/>
          </a:xfrm>
          <a:prstGeom prst="line">
            <a:avLst/>
          </a:prstGeom>
          <a:ln w="38100" cap="flat" cmpd="sng">
            <a:solidFill>
              <a:schemeClr val="accent2"/>
            </a:solidFill>
            <a:prstDash val="solid"/>
            <a:round/>
            <a:headEnd type="triangle" w="med" len="med"/>
            <a:tailEnd type="none" w="med" len="med"/>
          </a:ln>
        </p:spPr>
      </p:sp>
      <p:sp>
        <p:nvSpPr>
          <p:cNvPr id="34822" name="Line 7"/>
          <p:cNvSpPr/>
          <p:nvPr/>
        </p:nvSpPr>
        <p:spPr>
          <a:xfrm>
            <a:off x="8153400" y="1219200"/>
            <a:ext cx="0" cy="3505200"/>
          </a:xfrm>
          <a:prstGeom prst="line">
            <a:avLst/>
          </a:prstGeom>
          <a:ln w="38100" cap="flat" cmpd="sng">
            <a:solidFill>
              <a:schemeClr val="accent2"/>
            </a:solidFill>
            <a:prstDash val="solid"/>
            <a:round/>
            <a:headEnd type="none" w="med" len="med"/>
            <a:tailEnd type="non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2"/>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36866"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LC-3</a:t>
            </a:r>
            <a:r>
              <a:rPr lang="zh-CN" altLang="en-US" dirty="0">
                <a:ea typeface="宋体" panose="02010600030101010101" pitchFamily="2" charset="-122"/>
              </a:rPr>
              <a:t>显示内存映射的实现</a:t>
            </a:r>
            <a:endParaRPr lang="en-US" altLang="zh-CN" dirty="0">
              <a:ea typeface="宋体" panose="02010600030101010101" pitchFamily="2" charset="-122"/>
            </a:endParaRPr>
          </a:p>
        </p:txBody>
      </p:sp>
      <p:pic>
        <p:nvPicPr>
          <p:cNvPr id="36867" name="Picture 3" descr="C:\cygwin\home\gbyrd\pattFigures\Chapt08\Ch08-04.png"/>
          <p:cNvPicPr>
            <a:picLocks noChangeAspect="1"/>
          </p:cNvPicPr>
          <p:nvPr/>
        </p:nvPicPr>
        <p:blipFill>
          <a:blip r:embed="rId1"/>
          <a:srcRect t="71819" r="35294"/>
          <a:stretch>
            <a:fillRect/>
          </a:stretch>
        </p:blipFill>
        <p:spPr>
          <a:xfrm>
            <a:off x="381000" y="1219200"/>
            <a:ext cx="8355013" cy="4708525"/>
          </a:xfrm>
          <a:prstGeom prst="rect">
            <a:avLst/>
          </a:prstGeom>
          <a:noFill/>
          <a:ln w="9525">
            <a:noFill/>
          </a:ln>
        </p:spPr>
      </p:pic>
      <p:sp>
        <p:nvSpPr>
          <p:cNvPr id="36868" name="Line 5"/>
          <p:cNvSpPr/>
          <p:nvPr/>
        </p:nvSpPr>
        <p:spPr>
          <a:xfrm flipV="1">
            <a:off x="1676400" y="3962400"/>
            <a:ext cx="1600200" cy="1600200"/>
          </a:xfrm>
          <a:prstGeom prst="line">
            <a:avLst/>
          </a:prstGeom>
          <a:ln w="38100" cap="flat" cmpd="sng">
            <a:solidFill>
              <a:schemeClr val="accent2"/>
            </a:solidFill>
            <a:prstDash val="solid"/>
            <a:round/>
            <a:headEnd type="none" w="med" len="med"/>
            <a:tailEnd type="triangle" w="med" len="med"/>
          </a:ln>
        </p:spPr>
      </p:sp>
      <p:sp>
        <p:nvSpPr>
          <p:cNvPr id="36869" name="Text Box 4"/>
          <p:cNvSpPr txBox="1"/>
          <p:nvPr/>
        </p:nvSpPr>
        <p:spPr>
          <a:xfrm>
            <a:off x="228600" y="5257800"/>
            <a:ext cx="1603375" cy="925513"/>
          </a:xfrm>
          <a:prstGeom prst="rect">
            <a:avLst/>
          </a:prstGeom>
          <a:solidFill>
            <a:schemeClr val="bg1"/>
          </a:solidFill>
          <a:ln w="9525" cap="flat" cmpd="sng">
            <a:solidFill>
              <a:schemeClr val="accent2"/>
            </a:solidFill>
            <a:prstDash val="solid"/>
            <a:miter/>
            <a:headEnd type="none" w="med" len="med"/>
            <a:tailEnd type="none" w="med" len="med"/>
          </a:ln>
        </p:spPr>
        <p:txBody>
          <a:bodyPr wrap="none" anchor="t" anchorCtr="0">
            <a:spAutoFit/>
          </a:bodyPr>
          <a:p>
            <a:pPr algn="ctr" eaLnBrk="0" hangingPunct="0"/>
            <a:r>
              <a:rPr lang="en-US" altLang="zh-CN" sz="1800" dirty="0">
                <a:solidFill>
                  <a:schemeClr val="accent2"/>
                </a:solidFill>
                <a:latin typeface="Arial" panose="020B0604020202020204" pitchFamily="34" charset="0"/>
                <a:ea typeface="宋体" panose="02010600030101010101" pitchFamily="2" charset="-122"/>
              </a:rPr>
              <a:t>Sets LD.DDR</a:t>
            </a:r>
            <a:endParaRPr lang="en-US" altLang="zh-CN" sz="1800" dirty="0">
              <a:solidFill>
                <a:schemeClr val="accent2"/>
              </a:solidFill>
              <a:latin typeface="Arial" panose="020B0604020202020204" pitchFamily="34" charset="0"/>
              <a:ea typeface="宋体" panose="02010600030101010101" pitchFamily="2" charset="-122"/>
            </a:endParaRPr>
          </a:p>
          <a:p>
            <a:pPr algn="ctr" eaLnBrk="0" hangingPunct="0"/>
            <a:r>
              <a:rPr lang="en-US" altLang="zh-CN" sz="1800" dirty="0">
                <a:solidFill>
                  <a:schemeClr val="accent2"/>
                </a:solidFill>
                <a:latin typeface="Arial" panose="020B0604020202020204" pitchFamily="34" charset="0"/>
                <a:ea typeface="宋体" panose="02010600030101010101" pitchFamily="2" charset="-122"/>
              </a:rPr>
              <a:t>or selects </a:t>
            </a:r>
            <a:endParaRPr lang="en-US" altLang="zh-CN" sz="1800" dirty="0">
              <a:solidFill>
                <a:schemeClr val="accent2"/>
              </a:solidFill>
              <a:latin typeface="Arial" panose="020B0604020202020204" pitchFamily="34" charset="0"/>
              <a:ea typeface="宋体" panose="02010600030101010101" pitchFamily="2" charset="-122"/>
            </a:endParaRPr>
          </a:p>
          <a:p>
            <a:pPr algn="ctr" eaLnBrk="0" hangingPunct="0"/>
            <a:r>
              <a:rPr lang="en-US" altLang="zh-CN" sz="1800" dirty="0">
                <a:solidFill>
                  <a:schemeClr val="accent2"/>
                </a:solidFill>
                <a:latin typeface="Arial" panose="020B0604020202020204" pitchFamily="34" charset="0"/>
                <a:ea typeface="宋体" panose="02010600030101010101" pitchFamily="2" charset="-122"/>
              </a:rPr>
              <a:t>DSR as input.</a:t>
            </a:r>
            <a:endParaRPr lang="en-US" altLang="zh-CN" sz="1800"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37890"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键盘回显输入程序</a:t>
            </a:r>
            <a:endParaRPr lang="en-US" altLang="zh-CN" dirty="0">
              <a:ea typeface="宋体" panose="02010600030101010101" pitchFamily="2" charset="-122"/>
            </a:endParaRPr>
          </a:p>
        </p:txBody>
      </p:sp>
      <p:sp>
        <p:nvSpPr>
          <p:cNvPr id="37891" name="Rectangle 3"/>
          <p:cNvSpPr>
            <a:spLocks noGrp="1"/>
          </p:cNvSpPr>
          <p:nvPr>
            <p:ph idx="1"/>
          </p:nvPr>
        </p:nvSpPr>
        <p:spPr>
          <a:xfrm>
            <a:off x="228600" y="1143000"/>
            <a:ext cx="8686800" cy="1109663"/>
          </a:xfrm>
        </p:spPr>
        <p:txBody>
          <a:bodyPr vert="horz" wrap="square" lIns="91440" tIns="45720" rIns="91440" bIns="45720" anchor="t" anchorCtr="0"/>
          <a:p>
            <a:pPr marL="0" indent="0"/>
            <a:r>
              <a:rPr lang="zh-CN" altLang="en-US" dirty="0">
                <a:ea typeface="宋体" panose="02010600030101010101" pitchFamily="2" charset="-122"/>
              </a:rPr>
              <a:t>通常</a:t>
            </a:r>
            <a:r>
              <a:rPr lang="en-US" altLang="zh-CN" dirty="0">
                <a:ea typeface="宋体" panose="02010600030101010101" pitchFamily="2" charset="-122"/>
              </a:rPr>
              <a:t>, </a:t>
            </a:r>
            <a:r>
              <a:rPr lang="zh-CN" altLang="en-US" dirty="0">
                <a:ea typeface="宋体" panose="02010600030101010101" pitchFamily="2" charset="-122"/>
              </a:rPr>
              <a:t>输入的字符先被显示在屏幕上</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用户得到输入字符的反馈</a:t>
            </a:r>
            <a:r>
              <a:rPr lang="en-US" altLang="zh-CN" dirty="0">
                <a:ea typeface="宋体" panose="02010600030101010101" pitchFamily="2" charset="-122"/>
              </a:rPr>
              <a:t>,</a:t>
            </a:r>
            <a:r>
              <a:rPr lang="zh-CN" altLang="en-US" dirty="0">
                <a:ea typeface="宋体" panose="02010600030101010101" pitchFamily="2" charset="-122"/>
              </a:rPr>
              <a:t> 知道可以输入下一个字符</a:t>
            </a:r>
            <a:r>
              <a:rPr lang="en-US" altLang="zh-CN" dirty="0">
                <a:ea typeface="宋体" panose="02010600030101010101" pitchFamily="2" charset="-122"/>
              </a:rPr>
              <a:t>.</a:t>
            </a:r>
            <a:endParaRPr lang="en-US" altLang="zh-CN" dirty="0">
              <a:ea typeface="宋体" panose="02010600030101010101" pitchFamily="2" charset="-122"/>
            </a:endParaRPr>
          </a:p>
          <a:p>
            <a:pPr marL="0" indent="0"/>
            <a:endParaRPr lang="en-US" altLang="zh-CN" dirty="0">
              <a:ea typeface="宋体" panose="02010600030101010101" pitchFamily="2" charset="-122"/>
            </a:endParaRPr>
          </a:p>
        </p:txBody>
      </p:sp>
      <p:sp>
        <p:nvSpPr>
          <p:cNvPr id="37892" name="AutoShape 4"/>
          <p:cNvSpPr/>
          <p:nvPr/>
        </p:nvSpPr>
        <p:spPr>
          <a:xfrm>
            <a:off x="7105650" y="2489200"/>
            <a:ext cx="1246188" cy="831850"/>
          </a:xfrm>
          <a:prstGeom prst="diamond">
            <a:avLst/>
          </a:prstGeom>
          <a:noFill/>
          <a:ln w="12700" cap="flat" cmpd="sng">
            <a:solidFill>
              <a:schemeClr val="tx1"/>
            </a:solidFill>
            <a:prstDash val="solid"/>
            <a:miter/>
            <a:headEnd type="none" w="med" len="med"/>
            <a:tailEnd type="none" w="med" len="med"/>
          </a:ln>
        </p:spPr>
        <p:txBody>
          <a:bodyPr wrap="none" anchor="ctr" anchorCtr="0"/>
          <a:p>
            <a:pPr algn="ctr" eaLnBrk="0" hangingPunct="0"/>
            <a:r>
              <a:rPr lang="en-US" altLang="zh-CN" sz="1400" b="1" dirty="0">
                <a:latin typeface="Arial" panose="020B0604020202020204" pitchFamily="34" charset="0"/>
                <a:ea typeface="宋体" panose="02010600030101010101" pitchFamily="2" charset="-122"/>
              </a:rPr>
              <a:t>new</a:t>
            </a:r>
            <a:endParaRPr lang="en-US" altLang="zh-CN" sz="1400" b="1" dirty="0">
              <a:latin typeface="Arial" panose="020B0604020202020204" pitchFamily="34" charset="0"/>
              <a:ea typeface="宋体" panose="02010600030101010101" pitchFamily="2" charset="-122"/>
            </a:endParaRPr>
          </a:p>
          <a:p>
            <a:pPr algn="ctr" eaLnBrk="0" hangingPunct="0"/>
            <a:r>
              <a:rPr lang="en-US" altLang="zh-CN" sz="1400" b="1" dirty="0">
                <a:latin typeface="Arial" panose="020B0604020202020204" pitchFamily="34" charset="0"/>
                <a:ea typeface="宋体" panose="02010600030101010101" pitchFamily="2" charset="-122"/>
              </a:rPr>
              <a:t>char?</a:t>
            </a:r>
            <a:endParaRPr lang="en-US" altLang="zh-CN" sz="1400" dirty="0">
              <a:latin typeface="Arial" panose="020B0604020202020204" pitchFamily="34" charset="0"/>
              <a:ea typeface="宋体" panose="02010600030101010101" pitchFamily="2" charset="-122"/>
            </a:endParaRPr>
          </a:p>
        </p:txBody>
      </p:sp>
      <p:sp>
        <p:nvSpPr>
          <p:cNvPr id="37893" name="Rectangle 5"/>
          <p:cNvSpPr/>
          <p:nvPr/>
        </p:nvSpPr>
        <p:spPr>
          <a:xfrm>
            <a:off x="7151688" y="3689350"/>
            <a:ext cx="1154112" cy="461963"/>
          </a:xfrm>
          <a:prstGeom prst="rect">
            <a:avLst/>
          </a:prstGeom>
          <a:noFill/>
          <a:ln w="12700" cap="flat" cmpd="sng">
            <a:solidFill>
              <a:schemeClr val="tx1"/>
            </a:solidFill>
            <a:prstDash val="solid"/>
            <a:miter/>
            <a:headEnd type="none" w="med" len="med"/>
            <a:tailEnd type="none" w="med" len="med"/>
          </a:ln>
        </p:spPr>
        <p:txBody>
          <a:bodyPr wrap="none" anchor="ctr" anchorCtr="0"/>
          <a:p>
            <a:pPr algn="ctr" eaLnBrk="0" hangingPunct="0"/>
            <a:r>
              <a:rPr lang="en-US" altLang="zh-CN" sz="1400" b="1" dirty="0">
                <a:latin typeface="Arial" panose="020B0604020202020204" pitchFamily="34" charset="0"/>
                <a:ea typeface="宋体" panose="02010600030101010101" pitchFamily="2" charset="-122"/>
              </a:rPr>
              <a:t>read</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character</a:t>
            </a:r>
            <a:endParaRPr lang="en-US" altLang="zh-CN" sz="1400" dirty="0">
              <a:latin typeface="Arial" panose="020B0604020202020204" pitchFamily="34" charset="0"/>
              <a:ea typeface="宋体" panose="02010600030101010101" pitchFamily="2" charset="-122"/>
            </a:endParaRPr>
          </a:p>
        </p:txBody>
      </p:sp>
      <p:sp>
        <p:nvSpPr>
          <p:cNvPr id="37894" name="Line 6"/>
          <p:cNvSpPr/>
          <p:nvPr/>
        </p:nvSpPr>
        <p:spPr>
          <a:xfrm>
            <a:off x="7727950" y="3321050"/>
            <a:ext cx="0" cy="368300"/>
          </a:xfrm>
          <a:prstGeom prst="line">
            <a:avLst/>
          </a:prstGeom>
          <a:ln w="28575" cap="flat" cmpd="sng">
            <a:solidFill>
              <a:schemeClr val="tx1"/>
            </a:solidFill>
            <a:prstDash val="solid"/>
            <a:round/>
            <a:headEnd type="none" w="med" len="med"/>
            <a:tailEnd type="arrow" w="med" len="med"/>
          </a:ln>
        </p:spPr>
      </p:sp>
      <p:sp>
        <p:nvSpPr>
          <p:cNvPr id="37895" name="Line 7"/>
          <p:cNvSpPr/>
          <p:nvPr/>
        </p:nvSpPr>
        <p:spPr>
          <a:xfrm>
            <a:off x="7727950" y="4151313"/>
            <a:ext cx="0" cy="369887"/>
          </a:xfrm>
          <a:prstGeom prst="line">
            <a:avLst/>
          </a:prstGeom>
          <a:ln w="28575" cap="flat" cmpd="sng">
            <a:solidFill>
              <a:schemeClr val="tx1"/>
            </a:solidFill>
            <a:prstDash val="solid"/>
            <a:round/>
            <a:headEnd type="none" w="med" len="med"/>
            <a:tailEnd type="arrow" w="med" len="med"/>
          </a:ln>
        </p:spPr>
      </p:sp>
      <p:sp>
        <p:nvSpPr>
          <p:cNvPr id="37896" name="Line 8"/>
          <p:cNvSpPr/>
          <p:nvPr/>
        </p:nvSpPr>
        <p:spPr>
          <a:xfrm>
            <a:off x="7727950" y="1981200"/>
            <a:ext cx="0" cy="508000"/>
          </a:xfrm>
          <a:prstGeom prst="line">
            <a:avLst/>
          </a:prstGeom>
          <a:ln w="28575" cap="flat" cmpd="sng">
            <a:solidFill>
              <a:schemeClr val="tx1"/>
            </a:solidFill>
            <a:prstDash val="solid"/>
            <a:round/>
            <a:headEnd type="none" w="med" len="med"/>
            <a:tailEnd type="arrow" w="med" len="med"/>
          </a:ln>
        </p:spPr>
      </p:sp>
      <p:sp>
        <p:nvSpPr>
          <p:cNvPr id="37897" name="Line 9"/>
          <p:cNvSpPr/>
          <p:nvPr/>
        </p:nvSpPr>
        <p:spPr>
          <a:xfrm flipH="1">
            <a:off x="6851650" y="2905125"/>
            <a:ext cx="276225" cy="0"/>
          </a:xfrm>
          <a:prstGeom prst="line">
            <a:avLst/>
          </a:prstGeom>
          <a:ln w="28575" cap="flat" cmpd="sng">
            <a:solidFill>
              <a:schemeClr val="tx1"/>
            </a:solidFill>
            <a:prstDash val="solid"/>
            <a:round/>
            <a:headEnd type="none" w="med" len="med"/>
            <a:tailEnd type="none" w="med" len="med"/>
          </a:ln>
        </p:spPr>
      </p:sp>
      <p:sp>
        <p:nvSpPr>
          <p:cNvPr id="37898" name="Line 10"/>
          <p:cNvSpPr/>
          <p:nvPr/>
        </p:nvSpPr>
        <p:spPr>
          <a:xfrm flipV="1">
            <a:off x="6851650" y="2211388"/>
            <a:ext cx="0" cy="693737"/>
          </a:xfrm>
          <a:prstGeom prst="line">
            <a:avLst/>
          </a:prstGeom>
          <a:ln w="28575" cap="flat" cmpd="sng">
            <a:solidFill>
              <a:schemeClr val="tx1"/>
            </a:solidFill>
            <a:prstDash val="solid"/>
            <a:round/>
            <a:headEnd type="none" w="med" len="med"/>
            <a:tailEnd type="none" w="med" len="med"/>
          </a:ln>
        </p:spPr>
      </p:sp>
      <p:sp>
        <p:nvSpPr>
          <p:cNvPr id="37899" name="Line 11"/>
          <p:cNvSpPr/>
          <p:nvPr/>
        </p:nvSpPr>
        <p:spPr>
          <a:xfrm>
            <a:off x="6851650" y="2211388"/>
            <a:ext cx="876300" cy="0"/>
          </a:xfrm>
          <a:prstGeom prst="line">
            <a:avLst/>
          </a:prstGeom>
          <a:ln w="28575" cap="flat" cmpd="sng">
            <a:solidFill>
              <a:schemeClr val="tx1"/>
            </a:solidFill>
            <a:prstDash val="solid"/>
            <a:round/>
            <a:headEnd type="none" w="med" len="med"/>
            <a:tailEnd type="arrow" w="med" len="med"/>
          </a:ln>
        </p:spPr>
      </p:sp>
      <p:sp>
        <p:nvSpPr>
          <p:cNvPr id="37900" name="Text Box 12"/>
          <p:cNvSpPr txBox="1"/>
          <p:nvPr/>
        </p:nvSpPr>
        <p:spPr>
          <a:xfrm>
            <a:off x="7748588" y="3278188"/>
            <a:ext cx="488950" cy="274637"/>
          </a:xfrm>
          <a:prstGeom prst="rect">
            <a:avLst/>
          </a:prstGeom>
          <a:noFill/>
          <a:ln w="9525">
            <a:noFill/>
          </a:ln>
        </p:spPr>
        <p:txBody>
          <a:bodyPr wrap="none" anchor="t" anchorCtr="0">
            <a:spAutoFit/>
          </a:bodyPr>
          <a:p>
            <a:pPr algn="ctr" eaLnBrk="0" hangingPunct="0"/>
            <a:r>
              <a:rPr lang="en-US" altLang="zh-CN" sz="1200" dirty="0">
                <a:latin typeface="Arial" panose="020B0604020202020204" pitchFamily="34" charset="0"/>
                <a:ea typeface="宋体" panose="02010600030101010101" pitchFamily="2" charset="-122"/>
              </a:rPr>
              <a:t>YES</a:t>
            </a:r>
            <a:endParaRPr lang="en-US" altLang="zh-CN" sz="1200" dirty="0">
              <a:latin typeface="Arial" panose="020B0604020202020204" pitchFamily="34" charset="0"/>
              <a:ea typeface="宋体" panose="02010600030101010101" pitchFamily="2" charset="-122"/>
            </a:endParaRPr>
          </a:p>
        </p:txBody>
      </p:sp>
      <p:sp>
        <p:nvSpPr>
          <p:cNvPr id="37901" name="Text Box 13"/>
          <p:cNvSpPr txBox="1"/>
          <p:nvPr/>
        </p:nvSpPr>
        <p:spPr>
          <a:xfrm>
            <a:off x="6781800" y="2895600"/>
            <a:ext cx="457200" cy="274638"/>
          </a:xfrm>
          <a:prstGeom prst="rect">
            <a:avLst/>
          </a:prstGeom>
          <a:noFill/>
          <a:ln w="9525">
            <a:noFill/>
          </a:ln>
        </p:spPr>
        <p:txBody>
          <a:bodyPr anchor="t" anchorCtr="0">
            <a:spAutoFit/>
          </a:bodyPr>
          <a:p>
            <a:pPr algn="ctr" eaLnBrk="0" hangingPunct="0"/>
            <a:r>
              <a:rPr lang="en-US" altLang="zh-CN" sz="1200" dirty="0">
                <a:latin typeface="Arial" panose="020B0604020202020204" pitchFamily="34" charset="0"/>
                <a:ea typeface="宋体" panose="02010600030101010101" pitchFamily="2" charset="-122"/>
              </a:rPr>
              <a:t>NO</a:t>
            </a:r>
            <a:endParaRPr lang="en-US" altLang="zh-CN" sz="1200" dirty="0">
              <a:latin typeface="Arial" panose="020B0604020202020204" pitchFamily="34" charset="0"/>
              <a:ea typeface="宋体" panose="02010600030101010101" pitchFamily="2" charset="-122"/>
            </a:endParaRPr>
          </a:p>
        </p:txBody>
      </p:sp>
      <p:sp>
        <p:nvSpPr>
          <p:cNvPr id="37902" name="AutoShape 16"/>
          <p:cNvSpPr/>
          <p:nvPr/>
        </p:nvSpPr>
        <p:spPr>
          <a:xfrm>
            <a:off x="7105650" y="4521200"/>
            <a:ext cx="1246188" cy="831850"/>
          </a:xfrm>
          <a:prstGeom prst="diamond">
            <a:avLst/>
          </a:prstGeom>
          <a:noFill/>
          <a:ln w="12700" cap="flat" cmpd="sng">
            <a:solidFill>
              <a:schemeClr val="tx1"/>
            </a:solidFill>
            <a:prstDash val="solid"/>
            <a:miter/>
            <a:headEnd type="none" w="med" len="med"/>
            <a:tailEnd type="none" w="med" len="med"/>
          </a:ln>
        </p:spPr>
        <p:txBody>
          <a:bodyPr wrap="none" anchor="ctr" anchorCtr="0"/>
          <a:p>
            <a:pPr algn="ctr" eaLnBrk="0" hangingPunct="0"/>
            <a:r>
              <a:rPr lang="en-US" altLang="zh-CN" sz="1400" b="1" dirty="0">
                <a:latin typeface="Arial" panose="020B0604020202020204" pitchFamily="34" charset="0"/>
                <a:ea typeface="宋体" panose="02010600030101010101" pitchFamily="2" charset="-122"/>
              </a:rPr>
              <a:t>screen</a:t>
            </a:r>
            <a:endParaRPr lang="en-US" altLang="zh-CN" sz="1400" b="1" dirty="0">
              <a:latin typeface="Arial" panose="020B0604020202020204" pitchFamily="34" charset="0"/>
              <a:ea typeface="宋体" panose="02010600030101010101" pitchFamily="2" charset="-122"/>
            </a:endParaRPr>
          </a:p>
          <a:p>
            <a:pPr algn="ctr" eaLnBrk="0" hangingPunct="0"/>
            <a:r>
              <a:rPr lang="en-US" altLang="zh-CN" sz="1400" b="1" dirty="0">
                <a:latin typeface="Arial" panose="020B0604020202020204" pitchFamily="34" charset="0"/>
                <a:ea typeface="宋体" panose="02010600030101010101" pitchFamily="2" charset="-122"/>
              </a:rPr>
              <a:t>ready?</a:t>
            </a:r>
            <a:endParaRPr lang="en-US" altLang="zh-CN" sz="1400" dirty="0">
              <a:latin typeface="Arial" panose="020B0604020202020204" pitchFamily="34" charset="0"/>
              <a:ea typeface="宋体" panose="02010600030101010101" pitchFamily="2" charset="-122"/>
            </a:endParaRPr>
          </a:p>
        </p:txBody>
      </p:sp>
      <p:sp>
        <p:nvSpPr>
          <p:cNvPr id="37903" name="Rectangle 17"/>
          <p:cNvSpPr/>
          <p:nvPr/>
        </p:nvSpPr>
        <p:spPr>
          <a:xfrm>
            <a:off x="7151688" y="5721350"/>
            <a:ext cx="1154112" cy="461963"/>
          </a:xfrm>
          <a:prstGeom prst="rect">
            <a:avLst/>
          </a:prstGeom>
          <a:noFill/>
          <a:ln w="12700" cap="flat" cmpd="sng">
            <a:solidFill>
              <a:schemeClr val="tx1"/>
            </a:solidFill>
            <a:prstDash val="solid"/>
            <a:miter/>
            <a:headEnd type="none" w="med" len="med"/>
            <a:tailEnd type="none" w="med" len="med"/>
          </a:ln>
        </p:spPr>
        <p:txBody>
          <a:bodyPr wrap="none" anchor="ctr" anchorCtr="0"/>
          <a:p>
            <a:pPr algn="ctr" eaLnBrk="0" hangingPunct="0"/>
            <a:r>
              <a:rPr lang="en-US" altLang="zh-CN" sz="1400" b="1" dirty="0">
                <a:latin typeface="Arial" panose="020B0604020202020204" pitchFamily="34" charset="0"/>
                <a:ea typeface="宋体" panose="02010600030101010101" pitchFamily="2" charset="-122"/>
              </a:rPr>
              <a:t>write</a:t>
            </a:r>
            <a:br>
              <a:rPr lang="en-US" altLang="zh-CN" sz="1400" b="1" dirty="0">
                <a:latin typeface="Arial" panose="020B0604020202020204" pitchFamily="34" charset="0"/>
                <a:ea typeface="宋体" panose="02010600030101010101" pitchFamily="2" charset="-122"/>
              </a:rPr>
            </a:br>
            <a:r>
              <a:rPr lang="en-US" altLang="zh-CN" sz="1400" b="1" dirty="0">
                <a:latin typeface="Arial" panose="020B0604020202020204" pitchFamily="34" charset="0"/>
                <a:ea typeface="宋体" panose="02010600030101010101" pitchFamily="2" charset="-122"/>
              </a:rPr>
              <a:t>character</a:t>
            </a:r>
            <a:endParaRPr lang="en-US" altLang="zh-CN" sz="1400" b="1" dirty="0">
              <a:latin typeface="Arial" panose="020B0604020202020204" pitchFamily="34" charset="0"/>
              <a:ea typeface="宋体" panose="02010600030101010101" pitchFamily="2" charset="-122"/>
            </a:endParaRPr>
          </a:p>
        </p:txBody>
      </p:sp>
      <p:sp>
        <p:nvSpPr>
          <p:cNvPr id="37904" name="Line 18"/>
          <p:cNvSpPr/>
          <p:nvPr/>
        </p:nvSpPr>
        <p:spPr>
          <a:xfrm>
            <a:off x="7727950" y="5353050"/>
            <a:ext cx="0" cy="368300"/>
          </a:xfrm>
          <a:prstGeom prst="line">
            <a:avLst/>
          </a:prstGeom>
          <a:ln w="28575" cap="flat" cmpd="sng">
            <a:solidFill>
              <a:schemeClr val="tx1"/>
            </a:solidFill>
            <a:prstDash val="solid"/>
            <a:round/>
            <a:headEnd type="none" w="med" len="med"/>
            <a:tailEnd type="arrow" w="med" len="med"/>
          </a:ln>
        </p:spPr>
      </p:sp>
      <p:sp>
        <p:nvSpPr>
          <p:cNvPr id="37905" name="Line 19"/>
          <p:cNvSpPr/>
          <p:nvPr/>
        </p:nvSpPr>
        <p:spPr>
          <a:xfrm>
            <a:off x="7727950" y="6183313"/>
            <a:ext cx="0" cy="369887"/>
          </a:xfrm>
          <a:prstGeom prst="line">
            <a:avLst/>
          </a:prstGeom>
          <a:ln w="28575" cap="flat" cmpd="sng">
            <a:solidFill>
              <a:schemeClr val="tx1"/>
            </a:solidFill>
            <a:prstDash val="solid"/>
            <a:round/>
            <a:headEnd type="none" w="med" len="med"/>
            <a:tailEnd type="arrow" w="med" len="med"/>
          </a:ln>
        </p:spPr>
      </p:sp>
      <p:sp>
        <p:nvSpPr>
          <p:cNvPr id="37906" name="Line 21"/>
          <p:cNvSpPr/>
          <p:nvPr/>
        </p:nvSpPr>
        <p:spPr>
          <a:xfrm flipH="1">
            <a:off x="6858000" y="4953000"/>
            <a:ext cx="304800" cy="0"/>
          </a:xfrm>
          <a:prstGeom prst="line">
            <a:avLst/>
          </a:prstGeom>
          <a:ln w="28575" cap="flat" cmpd="sng">
            <a:solidFill>
              <a:schemeClr val="tx1"/>
            </a:solidFill>
            <a:prstDash val="solid"/>
            <a:round/>
            <a:headEnd type="none" w="med" len="med"/>
            <a:tailEnd type="none" w="med" len="med"/>
          </a:ln>
        </p:spPr>
      </p:sp>
      <p:sp>
        <p:nvSpPr>
          <p:cNvPr id="37907" name="Line 22"/>
          <p:cNvSpPr/>
          <p:nvPr/>
        </p:nvSpPr>
        <p:spPr>
          <a:xfrm flipV="1">
            <a:off x="6858000" y="4267200"/>
            <a:ext cx="0" cy="685800"/>
          </a:xfrm>
          <a:prstGeom prst="line">
            <a:avLst/>
          </a:prstGeom>
          <a:ln w="28575" cap="flat" cmpd="sng">
            <a:solidFill>
              <a:schemeClr val="tx1"/>
            </a:solidFill>
            <a:prstDash val="solid"/>
            <a:round/>
            <a:headEnd type="none" w="med" len="med"/>
            <a:tailEnd type="none" w="med" len="med"/>
          </a:ln>
        </p:spPr>
      </p:sp>
      <p:sp>
        <p:nvSpPr>
          <p:cNvPr id="37908" name="Line 23"/>
          <p:cNvSpPr/>
          <p:nvPr/>
        </p:nvSpPr>
        <p:spPr>
          <a:xfrm>
            <a:off x="6858000" y="4267200"/>
            <a:ext cx="838200" cy="0"/>
          </a:xfrm>
          <a:prstGeom prst="line">
            <a:avLst/>
          </a:prstGeom>
          <a:ln w="28575" cap="flat" cmpd="sng">
            <a:solidFill>
              <a:schemeClr val="tx1"/>
            </a:solidFill>
            <a:prstDash val="solid"/>
            <a:round/>
            <a:headEnd type="none" w="med" len="med"/>
            <a:tailEnd type="arrow" w="med" len="med"/>
          </a:ln>
        </p:spPr>
      </p:sp>
      <p:sp>
        <p:nvSpPr>
          <p:cNvPr id="37909" name="Text Box 24"/>
          <p:cNvSpPr txBox="1"/>
          <p:nvPr/>
        </p:nvSpPr>
        <p:spPr>
          <a:xfrm>
            <a:off x="7748588" y="5335588"/>
            <a:ext cx="488950" cy="274637"/>
          </a:xfrm>
          <a:prstGeom prst="rect">
            <a:avLst/>
          </a:prstGeom>
          <a:noFill/>
          <a:ln w="9525">
            <a:noFill/>
          </a:ln>
        </p:spPr>
        <p:txBody>
          <a:bodyPr wrap="none" anchor="t" anchorCtr="0">
            <a:spAutoFit/>
          </a:bodyPr>
          <a:p>
            <a:pPr algn="ctr" eaLnBrk="0" hangingPunct="0"/>
            <a:r>
              <a:rPr lang="en-US" altLang="zh-CN" sz="1200" dirty="0">
                <a:latin typeface="Arial" panose="020B0604020202020204" pitchFamily="34" charset="0"/>
                <a:ea typeface="宋体" panose="02010600030101010101" pitchFamily="2" charset="-122"/>
              </a:rPr>
              <a:t>YES</a:t>
            </a:r>
            <a:endParaRPr lang="en-US" altLang="zh-CN" sz="1200" dirty="0">
              <a:latin typeface="Arial" panose="020B0604020202020204" pitchFamily="34" charset="0"/>
              <a:ea typeface="宋体" panose="02010600030101010101" pitchFamily="2" charset="-122"/>
            </a:endParaRPr>
          </a:p>
        </p:txBody>
      </p:sp>
      <p:sp>
        <p:nvSpPr>
          <p:cNvPr id="37910" name="Text Box 25"/>
          <p:cNvSpPr txBox="1"/>
          <p:nvPr/>
        </p:nvSpPr>
        <p:spPr>
          <a:xfrm>
            <a:off x="6705600" y="4953000"/>
            <a:ext cx="533400" cy="274638"/>
          </a:xfrm>
          <a:prstGeom prst="rect">
            <a:avLst/>
          </a:prstGeom>
          <a:noFill/>
          <a:ln w="9525">
            <a:noFill/>
          </a:ln>
        </p:spPr>
        <p:txBody>
          <a:bodyPr anchor="t" anchorCtr="0">
            <a:spAutoFit/>
          </a:bodyPr>
          <a:p>
            <a:pPr algn="ctr" eaLnBrk="0" hangingPunct="0"/>
            <a:r>
              <a:rPr lang="en-US" altLang="zh-CN" sz="1200" dirty="0">
                <a:latin typeface="Arial" panose="020B0604020202020204" pitchFamily="34" charset="0"/>
                <a:ea typeface="宋体" panose="02010600030101010101" pitchFamily="2" charset="-122"/>
              </a:rPr>
              <a:t>NO</a:t>
            </a:r>
            <a:endParaRPr lang="en-US" altLang="zh-CN" sz="1200" dirty="0">
              <a:latin typeface="Arial" panose="020B0604020202020204" pitchFamily="34" charset="0"/>
              <a:ea typeface="宋体" panose="02010600030101010101" pitchFamily="2" charset="-122"/>
            </a:endParaRPr>
          </a:p>
        </p:txBody>
      </p:sp>
      <p:sp>
        <p:nvSpPr>
          <p:cNvPr id="37911" name="Text Box 28"/>
          <p:cNvSpPr txBox="1"/>
          <p:nvPr/>
        </p:nvSpPr>
        <p:spPr>
          <a:xfrm>
            <a:off x="1447800" y="2590800"/>
            <a:ext cx="4038600" cy="3759200"/>
          </a:xfrm>
          <a:prstGeom prst="rect">
            <a:avLst/>
          </a:prstGeom>
          <a:noFill/>
          <a:ln w="9525" cap="flat" cmpd="sng">
            <a:solidFill>
              <a:schemeClr val="tx1"/>
            </a:solidFill>
            <a:prstDash val="solid"/>
            <a:miter/>
            <a:headEnd type="none" w="med" len="med"/>
            <a:tailEnd type="none" w="med" len="med"/>
          </a:ln>
        </p:spPr>
        <p:txBody>
          <a:bodyPr anchor="t" anchorCtr="0">
            <a:spAutoFit/>
          </a:bodyPr>
          <a:p>
            <a:pPr defTabSz="914400" eaLnBrk="0" hangingPunct="0">
              <a:spcBef>
                <a:spcPct val="50000"/>
              </a:spcBef>
              <a:tabLst>
                <a:tab pos="1257300" algn="l"/>
              </a:tabLst>
            </a:pPr>
            <a:r>
              <a:rPr lang="en-US" altLang="zh-CN" sz="2000" b="1" dirty="0">
                <a:latin typeface="Courier New" panose="02070309020205020404" pitchFamily="49" charset="0"/>
                <a:ea typeface="宋体" panose="02010600030101010101" pitchFamily="2" charset="-122"/>
              </a:rPr>
              <a:t>POLL1	LDI  R0, KBSRPtr</a:t>
            </a:r>
            <a:br>
              <a:rPr lang="en-US" altLang="zh-CN" sz="2000" b="1" dirty="0">
                <a:latin typeface="Courier New" panose="02070309020205020404" pitchFamily="49" charset="0"/>
                <a:ea typeface="宋体" panose="02010600030101010101" pitchFamily="2" charset="-122"/>
              </a:rPr>
            </a:br>
            <a:r>
              <a:rPr lang="en-US" altLang="zh-CN" sz="2000" b="1" dirty="0">
                <a:latin typeface="Courier New" panose="02070309020205020404" pitchFamily="49" charset="0"/>
                <a:ea typeface="宋体" panose="02010600030101010101" pitchFamily="2" charset="-122"/>
              </a:rPr>
              <a:t>	BRzp POLL1</a:t>
            </a:r>
            <a:br>
              <a:rPr lang="en-US" altLang="zh-CN" sz="2000" b="1" dirty="0">
                <a:latin typeface="Courier New" panose="02070309020205020404" pitchFamily="49" charset="0"/>
                <a:ea typeface="宋体" panose="02010600030101010101" pitchFamily="2" charset="-122"/>
              </a:rPr>
            </a:br>
            <a:r>
              <a:rPr lang="en-US" altLang="zh-CN" sz="2000" b="1" dirty="0">
                <a:latin typeface="Courier New" panose="02070309020205020404" pitchFamily="49" charset="0"/>
                <a:ea typeface="宋体" panose="02010600030101010101" pitchFamily="2" charset="-122"/>
              </a:rPr>
              <a:t>	LDI  R0, KBDRPtr</a:t>
            </a:r>
            <a:br>
              <a:rPr lang="en-US" altLang="zh-CN" sz="2000" b="1" dirty="0">
                <a:latin typeface="Courier New" panose="02070309020205020404" pitchFamily="49" charset="0"/>
                <a:ea typeface="宋体" panose="02010600030101010101" pitchFamily="2" charset="-122"/>
              </a:rPr>
            </a:br>
            <a:r>
              <a:rPr lang="en-US" altLang="zh-CN" sz="2000" b="1" dirty="0">
                <a:latin typeface="Courier New" panose="02070309020205020404" pitchFamily="49" charset="0"/>
                <a:ea typeface="宋体" panose="02010600030101010101" pitchFamily="2" charset="-122"/>
              </a:rPr>
              <a:t>POLL2	LDI  R1, DSRPtr</a:t>
            </a:r>
            <a:br>
              <a:rPr lang="en-US" altLang="zh-CN" sz="2000" b="1" dirty="0">
                <a:latin typeface="Courier New" panose="02070309020205020404" pitchFamily="49" charset="0"/>
                <a:ea typeface="宋体" panose="02010600030101010101" pitchFamily="2" charset="-122"/>
              </a:rPr>
            </a:br>
            <a:r>
              <a:rPr lang="en-US" altLang="zh-CN" sz="2000" b="1" dirty="0">
                <a:latin typeface="Courier New" panose="02070309020205020404" pitchFamily="49" charset="0"/>
                <a:ea typeface="宋体" panose="02010600030101010101" pitchFamily="2" charset="-122"/>
              </a:rPr>
              <a:t>	BRzp POLL2</a:t>
            </a:r>
            <a:br>
              <a:rPr lang="en-US" altLang="zh-CN" sz="2000" b="1" dirty="0">
                <a:latin typeface="Courier New" panose="02070309020205020404" pitchFamily="49" charset="0"/>
                <a:ea typeface="宋体" panose="02010600030101010101" pitchFamily="2" charset="-122"/>
              </a:rPr>
            </a:br>
            <a:r>
              <a:rPr lang="en-US" altLang="zh-CN" sz="2000" b="1" dirty="0">
                <a:latin typeface="Courier New" panose="02070309020205020404" pitchFamily="49" charset="0"/>
                <a:ea typeface="宋体" panose="02010600030101010101" pitchFamily="2" charset="-122"/>
              </a:rPr>
              <a:t>	STI  R0, DDRPtr</a:t>
            </a:r>
            <a:endParaRPr lang="en-US" altLang="zh-CN" sz="2000" b="1" dirty="0">
              <a:latin typeface="Courier New" panose="02070309020205020404" pitchFamily="49" charset="0"/>
              <a:ea typeface="宋体" panose="02010600030101010101" pitchFamily="2" charset="-122"/>
            </a:endParaRPr>
          </a:p>
          <a:p>
            <a:pPr defTabSz="914400" eaLnBrk="0" hangingPunct="0">
              <a:spcBef>
                <a:spcPct val="50000"/>
              </a:spcBef>
              <a:tabLst>
                <a:tab pos="1257300" algn="l"/>
              </a:tabLst>
            </a:pPr>
            <a:r>
              <a:rPr lang="en-US" altLang="zh-CN" sz="2000" b="1" dirty="0">
                <a:latin typeface="Courier New" panose="02070309020205020404" pitchFamily="49" charset="0"/>
                <a:ea typeface="宋体" panose="02010600030101010101" pitchFamily="2" charset="-122"/>
              </a:rPr>
              <a:t>	...</a:t>
            </a:r>
            <a:endParaRPr lang="en-US" altLang="zh-CN" sz="2000" b="1" dirty="0">
              <a:latin typeface="Courier New" panose="02070309020205020404" pitchFamily="49" charset="0"/>
              <a:ea typeface="宋体" panose="02010600030101010101" pitchFamily="2" charset="-122"/>
            </a:endParaRPr>
          </a:p>
          <a:p>
            <a:pPr defTabSz="914400" eaLnBrk="0" hangingPunct="0">
              <a:spcBef>
                <a:spcPct val="50000"/>
              </a:spcBef>
              <a:tabLst>
                <a:tab pos="1257300" algn="l"/>
              </a:tabLst>
            </a:pPr>
            <a:r>
              <a:rPr lang="en-US" altLang="zh-CN" sz="2000" b="1" dirty="0">
                <a:latin typeface="Courier New" panose="02070309020205020404" pitchFamily="49" charset="0"/>
                <a:ea typeface="宋体" panose="02010600030101010101" pitchFamily="2" charset="-122"/>
              </a:rPr>
              <a:t>KBSRPtr	.FILL xFE00</a:t>
            </a:r>
            <a:br>
              <a:rPr lang="en-US" altLang="zh-CN" sz="2000" b="1" dirty="0">
                <a:latin typeface="Courier New" panose="02070309020205020404" pitchFamily="49" charset="0"/>
                <a:ea typeface="宋体" panose="02010600030101010101" pitchFamily="2" charset="-122"/>
              </a:rPr>
            </a:br>
            <a:r>
              <a:rPr lang="en-US" altLang="zh-CN" sz="2000" b="1" dirty="0">
                <a:latin typeface="Courier New" panose="02070309020205020404" pitchFamily="49" charset="0"/>
                <a:ea typeface="宋体" panose="02010600030101010101" pitchFamily="2" charset="-122"/>
              </a:rPr>
              <a:t>KBDRPtr	.FILL xFE02</a:t>
            </a:r>
            <a:br>
              <a:rPr lang="en-US" altLang="zh-CN" sz="2000" b="1" dirty="0">
                <a:latin typeface="Courier New" panose="02070309020205020404" pitchFamily="49" charset="0"/>
                <a:ea typeface="宋体" panose="02010600030101010101" pitchFamily="2" charset="-122"/>
              </a:rPr>
            </a:br>
            <a:r>
              <a:rPr lang="en-US" altLang="zh-CN" sz="2000" b="1" dirty="0">
                <a:latin typeface="Courier New" panose="02070309020205020404" pitchFamily="49" charset="0"/>
                <a:ea typeface="宋体" panose="02010600030101010101" pitchFamily="2" charset="-122"/>
              </a:rPr>
              <a:t>DSRPtr	.FILL xFE04</a:t>
            </a:r>
            <a:br>
              <a:rPr lang="en-US" altLang="zh-CN" sz="2000" b="1" dirty="0">
                <a:latin typeface="Courier New" panose="02070309020205020404" pitchFamily="49" charset="0"/>
                <a:ea typeface="宋体" panose="02010600030101010101" pitchFamily="2" charset="-122"/>
              </a:rPr>
            </a:br>
            <a:r>
              <a:rPr lang="en-US" altLang="zh-CN" sz="2000" b="1" dirty="0">
                <a:latin typeface="Courier New" panose="02070309020205020404" pitchFamily="49" charset="0"/>
                <a:ea typeface="宋体" panose="02010600030101010101" pitchFamily="2" charset="-122"/>
              </a:rPr>
              <a:t>DDRPtr	.FILL xFE06</a:t>
            </a:r>
            <a:endParaRPr lang="en-US" altLang="zh-CN" dirty="0">
              <a:latin typeface="Courier New" panose="02070309020205020404" pitchFamily="49"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39938"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基于中断驱动的输入</a:t>
            </a:r>
            <a:r>
              <a:rPr lang="en-US" altLang="zh-CN" dirty="0">
                <a:ea typeface="宋体" panose="02010600030101010101" pitchFamily="2" charset="-122"/>
              </a:rPr>
              <a:t>/</a:t>
            </a:r>
            <a:r>
              <a:rPr lang="zh-CN" altLang="en-US" dirty="0">
                <a:ea typeface="宋体" panose="02010600030101010101" pitchFamily="2" charset="-122"/>
              </a:rPr>
              <a:t>输出</a:t>
            </a:r>
            <a:endParaRPr lang="en-US" altLang="zh-CN" dirty="0">
              <a:ea typeface="宋体" panose="02010600030101010101" pitchFamily="2" charset="-122"/>
            </a:endParaRPr>
          </a:p>
        </p:txBody>
      </p:sp>
      <p:sp>
        <p:nvSpPr>
          <p:cNvPr id="39939" name="Rectangle 3"/>
          <p:cNvSpPr>
            <a:spLocks noGrp="1"/>
          </p:cNvSpPr>
          <p:nvPr>
            <p:ph idx="1"/>
          </p:nvPr>
        </p:nvSpPr>
        <p:spPr/>
        <p:txBody>
          <a:bodyPr vert="horz" wrap="square" lIns="91440" tIns="45720" rIns="91440" bIns="45720" anchor="t" anchorCtr="0"/>
          <a:p>
            <a:pPr marL="457200" indent="-457200">
              <a:buNone/>
            </a:pPr>
            <a:r>
              <a:rPr lang="zh-CN" altLang="en-US" dirty="0">
                <a:solidFill>
                  <a:srgbClr val="FF0000"/>
                </a:solidFill>
                <a:ea typeface="宋体" panose="02010600030101010101" pitchFamily="2" charset="-122"/>
              </a:rPr>
              <a:t>为什么使用中断</a:t>
            </a:r>
            <a:r>
              <a:rPr lang="en-US" altLang="zh-CN" dirty="0">
                <a:solidFill>
                  <a:srgbClr val="FF0000"/>
                </a:solidFill>
                <a:ea typeface="宋体" panose="02010600030101010101" pitchFamily="2" charset="-122"/>
              </a:rPr>
              <a:t>?</a:t>
            </a:r>
            <a:endParaRPr lang="en-US" altLang="zh-CN" dirty="0">
              <a:solidFill>
                <a:srgbClr val="FF0000"/>
              </a:solidFill>
              <a:ea typeface="宋体" panose="02010600030101010101" pitchFamily="2" charset="-122"/>
            </a:endParaRPr>
          </a:p>
          <a:p>
            <a:pPr marL="722630" lvl="1" indent="-381000"/>
            <a:r>
              <a:rPr lang="zh-CN" altLang="en-US" dirty="0">
                <a:ea typeface="宋体" panose="02010600030101010101" pitchFamily="2" charset="-122"/>
              </a:rPr>
              <a:t>轮询占用一定的处理器周期</a:t>
            </a:r>
            <a:r>
              <a:rPr lang="en-US" altLang="zh-CN" dirty="0">
                <a:ea typeface="宋体" panose="02010600030101010101" pitchFamily="2" charset="-122"/>
              </a:rPr>
              <a:t>,</a:t>
            </a:r>
            <a:br>
              <a:rPr lang="en-US" altLang="zh-CN" dirty="0">
                <a:ea typeface="宋体" panose="02010600030101010101" pitchFamily="2" charset="-122"/>
              </a:rPr>
            </a:br>
            <a:r>
              <a:rPr lang="zh-CN" altLang="en-US" dirty="0">
                <a:ea typeface="宋体" panose="02010600030101010101" pitchFamily="2" charset="-122"/>
              </a:rPr>
              <a:t>尤其是对稀有事件</a:t>
            </a:r>
            <a:r>
              <a:rPr lang="en-US" altLang="zh-CN" dirty="0">
                <a:ea typeface="宋体" panose="02010600030101010101" pitchFamily="2" charset="-122"/>
              </a:rPr>
              <a:t>– </a:t>
            </a:r>
            <a:r>
              <a:rPr lang="zh-CN" altLang="en-US" dirty="0">
                <a:ea typeface="宋体" panose="02010600030101010101" pitchFamily="2" charset="-122"/>
              </a:rPr>
              <a:t>这些周期可以用来处理更多计算</a:t>
            </a:r>
            <a:r>
              <a:rPr lang="en-US" altLang="zh-CN" dirty="0">
                <a:ea typeface="宋体" panose="02010600030101010101" pitchFamily="2" charset="-122"/>
              </a:rPr>
              <a:t>.</a:t>
            </a:r>
            <a:endParaRPr lang="en-US" altLang="zh-CN" dirty="0">
              <a:ea typeface="宋体" panose="02010600030101010101" pitchFamily="2" charset="-122"/>
            </a:endParaRPr>
          </a:p>
          <a:p>
            <a:pPr marL="722630" lvl="1" indent="-381000"/>
            <a:r>
              <a:rPr lang="zh-CN" altLang="en-US" dirty="0">
                <a:ea typeface="宋体" panose="02010600030101010101" pitchFamily="2" charset="-122"/>
              </a:rPr>
              <a:t>例子</a:t>
            </a:r>
            <a:r>
              <a:rPr lang="en-US" altLang="zh-CN" dirty="0">
                <a:ea typeface="宋体" panose="02010600030101010101" pitchFamily="2" charset="-122"/>
              </a:rPr>
              <a:t>: </a:t>
            </a:r>
            <a:r>
              <a:rPr lang="zh-CN" altLang="en-US" dirty="0">
                <a:ea typeface="宋体" panose="02010600030101010101" pitchFamily="2" charset="-122"/>
              </a:rPr>
              <a:t>处理之前的输入，同时收集新的输入</a:t>
            </a:r>
            <a:r>
              <a:rPr lang="en-US" altLang="zh-CN" dirty="0">
                <a:ea typeface="宋体" panose="02010600030101010101" pitchFamily="2" charset="-122"/>
              </a:rPr>
              <a:t>.  (See Example 8.1 in text.)</a:t>
            </a:r>
            <a:endParaRPr lang="en-US" altLang="zh-CN" dirty="0">
              <a:ea typeface="宋体" panose="02010600030101010101" pitchFamily="2" charset="-122"/>
            </a:endParaRPr>
          </a:p>
          <a:p>
            <a:pPr marL="457200" indent="-457200">
              <a:buNone/>
            </a:pPr>
            <a:endParaRPr lang="en-US" altLang="zh-CN" dirty="0">
              <a:ea typeface="宋体" panose="02010600030101010101" pitchFamily="2" charset="-122"/>
            </a:endParaRPr>
          </a:p>
          <a:p>
            <a:pPr marL="457200" indent="-457200">
              <a:buNone/>
            </a:pPr>
            <a:r>
              <a:rPr lang="zh-CN" altLang="en-US" dirty="0">
                <a:solidFill>
                  <a:srgbClr val="FF0000"/>
                </a:solidFill>
                <a:ea typeface="宋体" panose="02010600030101010101" pitchFamily="2" charset="-122"/>
              </a:rPr>
              <a:t>什么是中断驱动</a:t>
            </a:r>
            <a:r>
              <a:rPr lang="en-US" altLang="zh-CN" dirty="0">
                <a:solidFill>
                  <a:srgbClr val="FF0000"/>
                </a:solidFill>
                <a:ea typeface="宋体" panose="02010600030101010101" pitchFamily="2" charset="-122"/>
              </a:rPr>
              <a:t>I/0</a:t>
            </a:r>
            <a:endParaRPr lang="en-US" altLang="zh-CN" dirty="0">
              <a:solidFill>
                <a:srgbClr val="FF0000"/>
              </a:solidFill>
              <a:ea typeface="宋体" panose="02010600030101010101" pitchFamily="2" charset="-122"/>
            </a:endParaRPr>
          </a:p>
          <a:p>
            <a:pPr marL="457200" indent="-457200">
              <a:buNone/>
            </a:pPr>
            <a:r>
              <a:rPr lang="zh-CN" altLang="en-US" dirty="0">
                <a:ea typeface="宋体" panose="02010600030101010101" pitchFamily="2" charset="-122"/>
              </a:rPr>
              <a:t>基于中断</a:t>
            </a:r>
            <a:r>
              <a:rPr lang="en-US" altLang="zh-CN" dirty="0">
                <a:ea typeface="宋体" panose="02010600030101010101" pitchFamily="2" charset="-122"/>
              </a:rPr>
              <a:t>,</a:t>
            </a:r>
            <a:r>
              <a:rPr lang="zh-CN" altLang="en-US" dirty="0">
                <a:ea typeface="宋体" panose="02010600030101010101" pitchFamily="2" charset="-122"/>
              </a:rPr>
              <a:t>外部设备可以</a:t>
            </a:r>
            <a:r>
              <a:rPr lang="en-US" altLang="zh-CN" dirty="0">
                <a:ea typeface="宋体" panose="02010600030101010101" pitchFamily="2" charset="-122"/>
              </a:rPr>
              <a:t>:</a:t>
            </a:r>
            <a:endParaRPr lang="en-US" altLang="zh-CN" dirty="0">
              <a:ea typeface="宋体" panose="02010600030101010101" pitchFamily="2" charset="-122"/>
            </a:endParaRPr>
          </a:p>
          <a:p>
            <a:pPr marL="457200" indent="-457200">
              <a:buAutoNum type="arabicParenBoth"/>
            </a:pPr>
            <a:r>
              <a:rPr lang="zh-CN" altLang="en-US" dirty="0">
                <a:ea typeface="宋体" panose="02010600030101010101" pitchFamily="2" charset="-122"/>
              </a:rPr>
              <a:t>强制</a:t>
            </a:r>
            <a:r>
              <a:rPr lang="zh-CN" altLang="en-US" dirty="0">
                <a:ea typeface="宋体" panose="02010600030101010101" pitchFamily="2" charset="-122"/>
                <a:sym typeface="+mn-ea"/>
              </a:rPr>
              <a:t>停止</a:t>
            </a:r>
            <a:r>
              <a:rPr lang="zh-CN" altLang="en-US" dirty="0">
                <a:ea typeface="宋体" panose="02010600030101010101" pitchFamily="2" charset="-122"/>
              </a:rPr>
              <a:t>当前处理器执行的程序</a:t>
            </a:r>
            <a:r>
              <a:rPr lang="en-US" altLang="zh-CN" dirty="0">
                <a:ea typeface="宋体" panose="02010600030101010101" pitchFamily="2" charset="-122"/>
              </a:rPr>
              <a:t>;</a:t>
            </a:r>
            <a:endParaRPr lang="en-US" altLang="zh-CN" dirty="0">
              <a:ea typeface="宋体" panose="02010600030101010101" pitchFamily="2" charset="-122"/>
            </a:endParaRPr>
          </a:p>
          <a:p>
            <a:pPr marL="457200" indent="-457200">
              <a:buAutoNum type="arabicParenBoth"/>
            </a:pPr>
            <a:r>
              <a:rPr lang="zh-CN" altLang="en-US" dirty="0">
                <a:ea typeface="宋体" panose="02010600030101010101" pitchFamily="2" charset="-122"/>
              </a:rPr>
              <a:t>使处理器响应设备的需求</a:t>
            </a:r>
            <a:r>
              <a:rPr lang="en-US" altLang="zh-CN" dirty="0">
                <a:ea typeface="宋体" panose="02010600030101010101" pitchFamily="2" charset="-122"/>
              </a:rPr>
              <a:t>; </a:t>
            </a:r>
            <a:endParaRPr lang="en-US" altLang="zh-CN" dirty="0">
              <a:ea typeface="宋体" panose="02010600030101010101" pitchFamily="2" charset="-122"/>
            </a:endParaRPr>
          </a:p>
          <a:p>
            <a:pPr marL="457200" indent="-457200">
              <a:buAutoNum type="arabicParenBoth"/>
            </a:pPr>
            <a:r>
              <a:rPr lang="zh-CN" altLang="en-US" dirty="0">
                <a:ea typeface="宋体" panose="02010600030101010101" pitchFamily="2" charset="-122"/>
              </a:rPr>
              <a:t>完成后</a:t>
            </a:r>
            <a:r>
              <a:rPr lang="en-US" altLang="zh-CN" dirty="0">
                <a:ea typeface="宋体" panose="02010600030101010101" pitchFamily="2" charset="-122"/>
              </a:rPr>
              <a:t>,</a:t>
            </a:r>
            <a:r>
              <a:rPr lang="zh-CN" altLang="en-US" dirty="0">
                <a:ea typeface="宋体" panose="02010600030101010101" pitchFamily="2" charset="-122"/>
              </a:rPr>
              <a:t>处理器恢复停止的程序</a:t>
            </a:r>
            <a:r>
              <a:rPr lang="en-US" altLang="zh-CN" dirty="0">
                <a:ea typeface="宋体" panose="02010600030101010101" pitchFamily="2" charset="-122"/>
              </a:rPr>
              <a:t>, </a:t>
            </a:r>
            <a:r>
              <a:rPr lang="zh-CN" altLang="en-US" dirty="0">
                <a:ea typeface="宋体" panose="02010600030101010101" pitchFamily="2" charset="-122"/>
              </a:rPr>
              <a:t>就像没发生过</a:t>
            </a:r>
            <a:r>
              <a:rPr lang="en-US" altLang="zh-CN" dirty="0">
                <a:ea typeface="宋体" panose="02010600030101010101" pitchFamily="2" charset="-122"/>
              </a:rPr>
              <a:t>.</a:t>
            </a:r>
            <a:endParaRPr lang="en-US" altLang="zh-CN" dirty="0">
              <a:ea typeface="宋体" panose="02010600030101010101" pitchFamily="2" charset="-122"/>
            </a:endParaRPr>
          </a:p>
          <a:p>
            <a:pPr marL="457200" indent="-457200">
              <a:buAutoNum type="arabicParenBoth"/>
            </a:pPr>
            <a:endParaRPr lang="en-US" altLang="zh-CN"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7170"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输入</a:t>
            </a:r>
            <a:r>
              <a:rPr lang="en-US" altLang="zh-CN" dirty="0">
                <a:ea typeface="宋体" panose="02010600030101010101" pitchFamily="2" charset="-122"/>
              </a:rPr>
              <a:t>/</a:t>
            </a:r>
            <a:r>
              <a:rPr lang="zh-CN" altLang="en-US" dirty="0">
                <a:ea typeface="宋体" panose="02010600030101010101" pitchFamily="2" charset="-122"/>
              </a:rPr>
              <a:t>输出</a:t>
            </a:r>
            <a:r>
              <a:rPr lang="en-US" altLang="zh-CN" dirty="0">
                <a:ea typeface="宋体" panose="02010600030101010101" pitchFamily="2" charset="-122"/>
              </a:rPr>
              <a:t>: </a:t>
            </a:r>
            <a:r>
              <a:rPr lang="zh-CN" altLang="en-US" dirty="0">
                <a:ea typeface="宋体" panose="02010600030101010101" pitchFamily="2" charset="-122"/>
              </a:rPr>
              <a:t>与外界相连接</a:t>
            </a:r>
            <a:endParaRPr lang="en-US" altLang="zh-CN" dirty="0">
              <a:ea typeface="宋体" panose="02010600030101010101" pitchFamily="2" charset="-122"/>
            </a:endParaRPr>
          </a:p>
        </p:txBody>
      </p:sp>
      <p:sp>
        <p:nvSpPr>
          <p:cNvPr id="7171" name="Rectangle 3"/>
          <p:cNvSpPr>
            <a:spLocks noGrp="1"/>
          </p:cNvSpPr>
          <p:nvPr>
            <p:ph idx="1"/>
          </p:nvPr>
        </p:nvSpPr>
        <p:spPr/>
        <p:txBody>
          <a:bodyPr vert="horz" wrap="square" lIns="91440" tIns="45720" rIns="91440" bIns="45720" anchor="t" anchorCtr="0"/>
          <a:p>
            <a:pPr marL="0" indent="0"/>
            <a:r>
              <a:rPr lang="zh-CN" altLang="en-US" dirty="0">
                <a:ea typeface="宋体" panose="02010600030101010101" pitchFamily="2" charset="-122"/>
              </a:rPr>
              <a:t>到目前为止，我们已经学习</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利用寄存器中的值进行计算</a:t>
            </a:r>
            <a:endParaRPr lang="en-US" altLang="zh-CN" dirty="0">
              <a:ea typeface="宋体" panose="02010600030101010101" pitchFamily="2" charset="-122"/>
            </a:endParaRPr>
          </a:p>
          <a:p>
            <a:pPr lvl="1"/>
            <a:r>
              <a:rPr lang="zh-CN" altLang="en-US" dirty="0">
                <a:ea typeface="宋体" panose="02010600030101010101" pitchFamily="2" charset="-122"/>
              </a:rPr>
              <a:t>将数据从内存装载到寄存器</a:t>
            </a:r>
            <a:endParaRPr lang="en-US" altLang="zh-CN" dirty="0">
              <a:ea typeface="宋体" panose="02010600030101010101" pitchFamily="2" charset="-122"/>
            </a:endParaRPr>
          </a:p>
          <a:p>
            <a:pPr lvl="1"/>
            <a:r>
              <a:rPr lang="zh-CN" altLang="en-US" dirty="0">
                <a:ea typeface="宋体" panose="02010600030101010101" pitchFamily="2" charset="-122"/>
              </a:rPr>
              <a:t>将数据从寄存器存储到内存</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但是内存中的数据是从哪里来的呢？</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而且，</a:t>
            </a:r>
            <a:r>
              <a:rPr lang="en-US" altLang="zh-CN" dirty="0">
                <a:ea typeface="宋体" panose="02010600030101010101" pitchFamily="2" charset="-122"/>
              </a:rPr>
              <a:t> </a:t>
            </a:r>
            <a:r>
              <a:rPr lang="zh-CN" altLang="en-US" dirty="0">
                <a:ea typeface="宋体" panose="02010600030101010101" pitchFamily="2" charset="-122"/>
              </a:rPr>
              <a:t>人们使用的数据是怎么从系统中传出去的呢</a:t>
            </a:r>
            <a:r>
              <a:rPr lang="en-US" altLang="zh-CN" dirty="0">
                <a:ea typeface="宋体" panose="02010600030101010101" pitchFamily="2" charset="-122"/>
              </a:rPr>
              <a:t>?</a:t>
            </a:r>
            <a:endParaRPr lang="en-US" altLang="zh-CN"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3"/>
          <p:cNvSpPr>
            <a:spLocks noGrp="1"/>
          </p:cNvSpPr>
          <p:nvPr>
            <p:ph type="sldNum" sz="quarter" idx="10"/>
          </p:nvPr>
        </p:nvSpPr>
        <p:spPr>
          <a:xfrm>
            <a:off x="6553200" y="6109335"/>
            <a:ext cx="2362200" cy="381000"/>
          </a:xfrm>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40962" name="Rectangle 2"/>
          <p:cNvSpPr>
            <a:spLocks noGrp="1"/>
          </p:cNvSpPr>
          <p:nvPr>
            <p:ph type="title"/>
          </p:nvPr>
        </p:nvSpPr>
        <p:spPr>
          <a:xfrm>
            <a:off x="228600" y="322580"/>
            <a:ext cx="8686800" cy="533400"/>
          </a:xfrm>
        </p:spPr>
        <p:txBody>
          <a:bodyPr vert="horz" wrap="square" lIns="91440" tIns="45720" rIns="91440" bIns="45720" anchor="ctr" anchorCtr="0"/>
          <a:p>
            <a:r>
              <a:rPr lang="zh-CN" altLang="en-US" dirty="0">
                <a:ea typeface="宋体" panose="02010600030101010101" pitchFamily="2" charset="-122"/>
              </a:rPr>
              <a:t>基于中断驱动的输入</a:t>
            </a:r>
            <a:r>
              <a:rPr lang="en-US" altLang="zh-CN" dirty="0">
                <a:ea typeface="宋体" panose="02010600030101010101" pitchFamily="2" charset="-122"/>
              </a:rPr>
              <a:t>/</a:t>
            </a:r>
            <a:r>
              <a:rPr lang="zh-CN" altLang="en-US" dirty="0">
                <a:ea typeface="宋体" panose="02010600030101010101" pitchFamily="2" charset="-122"/>
              </a:rPr>
              <a:t>输出</a:t>
            </a:r>
            <a:endParaRPr lang="en-US" altLang="zh-CN" dirty="0">
              <a:ea typeface="宋体" panose="02010600030101010101" pitchFamily="2" charset="-122"/>
            </a:endParaRPr>
          </a:p>
        </p:txBody>
      </p:sp>
      <p:sp>
        <p:nvSpPr>
          <p:cNvPr id="40963" name="Rectangle 3"/>
          <p:cNvSpPr>
            <a:spLocks noGrp="1"/>
          </p:cNvSpPr>
          <p:nvPr>
            <p:ph idx="1"/>
          </p:nvPr>
        </p:nvSpPr>
        <p:spPr>
          <a:xfrm>
            <a:off x="228600" y="855980"/>
            <a:ext cx="8686800" cy="5381625"/>
          </a:xfrm>
        </p:spPr>
        <p:txBody>
          <a:bodyPr vert="horz" wrap="square" lIns="91440" tIns="45720" rIns="91440" bIns="45720" anchor="t" anchorCtr="0"/>
          <a:p>
            <a:pPr marL="0" indent="0"/>
            <a:r>
              <a:rPr lang="zh-CN" altLang="en-US" dirty="0">
                <a:ea typeface="宋体" panose="02010600030101010101" pitchFamily="2" charset="-122"/>
              </a:rPr>
              <a:t>为了实现中断机制</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一种方式是</a:t>
            </a:r>
            <a:r>
              <a:rPr lang="en-US" altLang="zh-CN" dirty="0">
                <a:ea typeface="宋体" panose="02010600030101010101" pitchFamily="2" charset="-122"/>
              </a:rPr>
              <a:t>I/O</a:t>
            </a:r>
            <a:r>
              <a:rPr lang="zh-CN" altLang="en-US" dirty="0">
                <a:ea typeface="宋体" panose="02010600030101010101" pitchFamily="2" charset="-122"/>
              </a:rPr>
              <a:t>设备通知</a:t>
            </a:r>
            <a:r>
              <a:rPr lang="en-US" altLang="zh-CN" dirty="0">
                <a:ea typeface="宋体" panose="02010600030101010101" pitchFamily="2" charset="-122"/>
              </a:rPr>
              <a:t>CPU</a:t>
            </a:r>
            <a:r>
              <a:rPr lang="zh-CN" altLang="en-US" dirty="0">
                <a:ea typeface="宋体" panose="02010600030101010101" pitchFamily="2" charset="-122"/>
              </a:rPr>
              <a:t>一个感兴趣的事件发生了</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一种方式是</a:t>
            </a:r>
            <a:r>
              <a:rPr lang="en-US" altLang="zh-CN" dirty="0">
                <a:ea typeface="宋体" panose="02010600030101010101" pitchFamily="2" charset="-122"/>
              </a:rPr>
              <a:t>CPU</a:t>
            </a:r>
            <a:r>
              <a:rPr lang="zh-CN" altLang="en-US" dirty="0">
                <a:ea typeface="宋体" panose="02010600030101010101" pitchFamily="2" charset="-122"/>
              </a:rPr>
              <a:t>去测试信号是否置位而且</a:t>
            </a:r>
            <a:br>
              <a:rPr lang="en-US" altLang="zh-CN" dirty="0">
                <a:ea typeface="宋体" panose="02010600030101010101" pitchFamily="2" charset="-122"/>
              </a:rPr>
            </a:br>
            <a:r>
              <a:rPr lang="zh-CN" altLang="en-US" dirty="0">
                <a:ea typeface="宋体" panose="02010600030101010101" pitchFamily="2" charset="-122"/>
              </a:rPr>
              <a:t>它的优先级是否比当前正在运行的程序高</a:t>
            </a:r>
            <a:r>
              <a:rPr lang="en-US" altLang="zh-CN" dirty="0">
                <a:ea typeface="宋体" panose="02010600030101010101" pitchFamily="2" charset="-122"/>
              </a:rPr>
              <a:t>.</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solidFill>
                  <a:srgbClr val="CE0000"/>
                </a:solidFill>
                <a:ea typeface="宋体" panose="02010600030101010101" pitchFamily="2" charset="-122"/>
              </a:rPr>
              <a:t>中断信号产生</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软件在设备状态寄存器中设置中断使能位</a:t>
            </a:r>
            <a:r>
              <a:rPr lang="en-US" altLang="zh-CN" dirty="0">
                <a:ea typeface="宋体" panose="02010600030101010101" pitchFamily="2" charset="-122"/>
              </a:rPr>
              <a:t> </a:t>
            </a:r>
            <a:r>
              <a:rPr lang="zh-CN" altLang="en-US" dirty="0">
                <a:ea typeface="宋体" panose="02010600030101010101" pitchFamily="2" charset="-122"/>
              </a:rPr>
              <a:t>。中断使能位</a:t>
            </a:r>
            <a:r>
              <a:rPr lang="en-US" altLang="zh-CN" dirty="0">
                <a:ea typeface="宋体" panose="02010600030101010101" pitchFamily="2" charset="-122"/>
              </a:rPr>
              <a:t>=0</a:t>
            </a:r>
            <a:r>
              <a:rPr lang="zh-CN" altLang="en-US" dirty="0">
                <a:ea typeface="宋体" panose="02010600030101010101" pitchFamily="2" charset="-122"/>
              </a:rPr>
              <a:t>时设备不产生中断；中断使能位</a:t>
            </a:r>
            <a:r>
              <a:rPr lang="en-US" altLang="zh-CN" dirty="0">
                <a:ea typeface="宋体" panose="02010600030101010101" pitchFamily="2" charset="-122"/>
              </a:rPr>
              <a:t>=1</a:t>
            </a:r>
            <a:r>
              <a:rPr lang="zh-CN" altLang="en-US" dirty="0">
                <a:ea typeface="宋体" panose="02010600030101010101" pitchFamily="2" charset="-122"/>
              </a:rPr>
              <a:t>时设备可产生中断</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当就绪位（</a:t>
            </a:r>
            <a:r>
              <a:rPr lang="en-US" altLang="zh-CN" dirty="0">
                <a:ea typeface="宋体" panose="02010600030101010101" pitchFamily="2" charset="-122"/>
              </a:rPr>
              <a:t>ready</a:t>
            </a:r>
            <a:r>
              <a:rPr lang="zh-CN" altLang="en-US" dirty="0">
                <a:ea typeface="宋体" panose="02010600030101010101" pitchFamily="2" charset="-122"/>
              </a:rPr>
              <a:t>）和中断使能位（</a:t>
            </a:r>
            <a:r>
              <a:rPr lang="en-US" altLang="zh-CN" dirty="0">
                <a:ea typeface="宋体" panose="02010600030101010101" pitchFamily="2" charset="-122"/>
              </a:rPr>
              <a:t>IE</a:t>
            </a:r>
            <a:r>
              <a:rPr lang="zh-CN" altLang="en-US" dirty="0">
                <a:ea typeface="宋体" panose="02010600030101010101" pitchFamily="2" charset="-122"/>
              </a:rPr>
              <a:t>）都置位时，产生中断信号</a:t>
            </a:r>
            <a:r>
              <a:rPr lang="en-US" altLang="zh-CN" dirty="0">
                <a:ea typeface="宋体" panose="02010600030101010101" pitchFamily="2" charset="-122"/>
              </a:rPr>
              <a:t>.</a:t>
            </a:r>
            <a:endParaRPr lang="en-US" altLang="zh-CN" dirty="0">
              <a:solidFill>
                <a:srgbClr val="CE0000"/>
              </a:solidFill>
              <a:ea typeface="宋体" panose="02010600030101010101" pitchFamily="2" charset="-122"/>
            </a:endParaRPr>
          </a:p>
        </p:txBody>
      </p:sp>
      <p:sp>
        <p:nvSpPr>
          <p:cNvPr id="40964" name="Rectangle 4"/>
          <p:cNvSpPr/>
          <p:nvPr/>
        </p:nvSpPr>
        <p:spPr>
          <a:xfrm>
            <a:off x="3962400" y="4950460"/>
            <a:ext cx="152400" cy="304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40965" name="Rectangle 5"/>
          <p:cNvSpPr/>
          <p:nvPr/>
        </p:nvSpPr>
        <p:spPr>
          <a:xfrm>
            <a:off x="4267200" y="4950460"/>
            <a:ext cx="2133600" cy="3048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40966" name="Text Box 6"/>
          <p:cNvSpPr txBox="1"/>
          <p:nvPr/>
        </p:nvSpPr>
        <p:spPr>
          <a:xfrm>
            <a:off x="6403975" y="4880610"/>
            <a:ext cx="1049338" cy="457200"/>
          </a:xfrm>
          <a:prstGeom prst="rect">
            <a:avLst/>
          </a:prstGeom>
          <a:noFill/>
          <a:ln w="9525">
            <a:noFill/>
          </a:ln>
        </p:spPr>
        <p:txBody>
          <a:bodyPr wrap="none" anchor="t" anchorCtr="0">
            <a:spAutoFit/>
          </a:bodyPr>
          <a:p>
            <a:pPr algn="ctr" eaLnBrk="0" hangingPunct="0"/>
            <a:r>
              <a:rPr lang="en-US" altLang="zh-CN" b="1" dirty="0">
                <a:latin typeface="Arial" panose="020B0604020202020204" pitchFamily="34" charset="0"/>
                <a:ea typeface="宋体" panose="02010600030101010101" pitchFamily="2" charset="-122"/>
              </a:rPr>
              <a:t>KBSR</a:t>
            </a:r>
            <a:endParaRPr lang="en-US" altLang="zh-CN" b="1" dirty="0">
              <a:latin typeface="Arial" panose="020B0604020202020204" pitchFamily="34" charset="0"/>
              <a:ea typeface="宋体" panose="02010600030101010101" pitchFamily="2" charset="-122"/>
            </a:endParaRPr>
          </a:p>
        </p:txBody>
      </p:sp>
      <p:sp>
        <p:nvSpPr>
          <p:cNvPr id="40967" name="Text Box 7"/>
          <p:cNvSpPr txBox="1"/>
          <p:nvPr/>
        </p:nvSpPr>
        <p:spPr>
          <a:xfrm>
            <a:off x="3886200" y="4723448"/>
            <a:ext cx="32385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15</a:t>
            </a:r>
            <a:endParaRPr lang="en-US" altLang="zh-CN" sz="1000" dirty="0">
              <a:latin typeface="Arial" panose="020B0604020202020204" pitchFamily="34" charset="0"/>
              <a:ea typeface="宋体" panose="02010600030101010101" pitchFamily="2" charset="-122"/>
            </a:endParaRPr>
          </a:p>
        </p:txBody>
      </p:sp>
      <p:sp>
        <p:nvSpPr>
          <p:cNvPr id="40968" name="Text Box 8"/>
          <p:cNvSpPr txBox="1"/>
          <p:nvPr/>
        </p:nvSpPr>
        <p:spPr>
          <a:xfrm>
            <a:off x="4038600" y="4723448"/>
            <a:ext cx="32385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14</a:t>
            </a:r>
            <a:endParaRPr lang="en-US" altLang="zh-CN" sz="1000" dirty="0">
              <a:latin typeface="Arial" panose="020B0604020202020204" pitchFamily="34" charset="0"/>
              <a:ea typeface="宋体" panose="02010600030101010101" pitchFamily="2" charset="-122"/>
            </a:endParaRPr>
          </a:p>
        </p:txBody>
      </p:sp>
      <p:sp>
        <p:nvSpPr>
          <p:cNvPr id="40969" name="Text Box 9"/>
          <p:cNvSpPr txBox="1"/>
          <p:nvPr/>
        </p:nvSpPr>
        <p:spPr>
          <a:xfrm>
            <a:off x="6207125" y="4721860"/>
            <a:ext cx="254000" cy="244475"/>
          </a:xfrm>
          <a:prstGeom prst="rect">
            <a:avLst/>
          </a:prstGeom>
          <a:noFill/>
          <a:ln w="9525">
            <a:noFill/>
          </a:ln>
        </p:spPr>
        <p:txBody>
          <a:bodyPr wrap="none" anchor="t" anchorCtr="0">
            <a:spAutoFit/>
          </a:bodyPr>
          <a:p>
            <a:pPr algn="ctr" eaLnBrk="0" hangingPunct="0"/>
            <a:r>
              <a:rPr lang="en-US" altLang="zh-CN" sz="1000" dirty="0">
                <a:latin typeface="Tahoma" panose="020B0604030504040204" pitchFamily="34" charset="0"/>
                <a:ea typeface="宋体" panose="02010600030101010101" pitchFamily="2" charset="-122"/>
              </a:rPr>
              <a:t>0</a:t>
            </a:r>
            <a:endParaRPr lang="en-US" altLang="zh-CN" sz="1000" dirty="0">
              <a:latin typeface="Tahoma" panose="020B0604030504040204" pitchFamily="34" charset="0"/>
              <a:ea typeface="宋体" panose="02010600030101010101" pitchFamily="2" charset="-122"/>
            </a:endParaRPr>
          </a:p>
        </p:txBody>
      </p:sp>
      <p:sp>
        <p:nvSpPr>
          <p:cNvPr id="40970" name="Text Box 10"/>
          <p:cNvSpPr txBox="1"/>
          <p:nvPr/>
        </p:nvSpPr>
        <p:spPr>
          <a:xfrm>
            <a:off x="1698625" y="4874260"/>
            <a:ext cx="1111250" cy="461963"/>
          </a:xfrm>
          <a:prstGeom prst="rect">
            <a:avLst/>
          </a:prstGeom>
          <a:noFill/>
          <a:ln w="9525">
            <a:noFill/>
          </a:ln>
        </p:spPr>
        <p:txBody>
          <a:bodyPr wrap="none" anchor="t" anchorCtr="0">
            <a:spAutoFit/>
          </a:bodyPr>
          <a:p>
            <a:pPr algn="ctr" eaLnBrk="0" hangingPunct="0"/>
            <a:r>
              <a:rPr lang="zh-CN" altLang="en-US" b="1" i="1" dirty="0">
                <a:solidFill>
                  <a:schemeClr val="accent2"/>
                </a:solidFill>
                <a:latin typeface="Arial" panose="020B0604020202020204" pitchFamily="34" charset="0"/>
                <a:ea typeface="宋体" panose="02010600030101010101" pitchFamily="2" charset="-122"/>
              </a:rPr>
              <a:t>就绪位</a:t>
            </a:r>
            <a:endParaRPr lang="en-US" altLang="zh-CN" b="1" i="1" dirty="0">
              <a:solidFill>
                <a:schemeClr val="accent2"/>
              </a:solidFill>
              <a:latin typeface="Arial" panose="020B0604020202020204" pitchFamily="34" charset="0"/>
              <a:ea typeface="宋体" panose="02010600030101010101" pitchFamily="2" charset="-122"/>
            </a:endParaRPr>
          </a:p>
        </p:txBody>
      </p:sp>
      <p:sp>
        <p:nvSpPr>
          <p:cNvPr id="40971" name="Line 11"/>
          <p:cNvSpPr/>
          <p:nvPr/>
        </p:nvSpPr>
        <p:spPr>
          <a:xfrm>
            <a:off x="2895600" y="5102860"/>
            <a:ext cx="1143000" cy="0"/>
          </a:xfrm>
          <a:prstGeom prst="line">
            <a:avLst/>
          </a:prstGeom>
          <a:ln w="9525" cap="flat" cmpd="sng">
            <a:solidFill>
              <a:schemeClr val="accent2"/>
            </a:solidFill>
            <a:prstDash val="solid"/>
            <a:round/>
            <a:headEnd type="none" w="med" len="med"/>
            <a:tailEnd type="triangle" w="med" len="med"/>
          </a:ln>
        </p:spPr>
      </p:sp>
      <p:sp>
        <p:nvSpPr>
          <p:cNvPr id="40972" name="Text Box 12"/>
          <p:cNvSpPr txBox="1"/>
          <p:nvPr/>
        </p:nvSpPr>
        <p:spPr>
          <a:xfrm>
            <a:off x="4191000" y="4723448"/>
            <a:ext cx="323850" cy="244475"/>
          </a:xfrm>
          <a:prstGeom prst="rect">
            <a:avLst/>
          </a:prstGeom>
          <a:noFill/>
          <a:ln w="9525">
            <a:noFill/>
          </a:ln>
        </p:spPr>
        <p:txBody>
          <a:bodyPr wrap="none" anchor="t" anchorCtr="0">
            <a:spAutoFit/>
          </a:bodyPr>
          <a:p>
            <a:pPr algn="ctr" eaLnBrk="0" hangingPunct="0"/>
            <a:r>
              <a:rPr lang="en-US" altLang="zh-CN" sz="1000" dirty="0">
                <a:latin typeface="Arial" panose="020B0604020202020204" pitchFamily="34" charset="0"/>
                <a:ea typeface="宋体" panose="02010600030101010101" pitchFamily="2" charset="-122"/>
              </a:rPr>
              <a:t>13</a:t>
            </a:r>
            <a:endParaRPr lang="en-US" altLang="zh-CN" sz="1000" dirty="0">
              <a:latin typeface="Arial" panose="020B0604020202020204" pitchFamily="34" charset="0"/>
              <a:ea typeface="宋体" panose="02010600030101010101" pitchFamily="2" charset="-122"/>
            </a:endParaRPr>
          </a:p>
        </p:txBody>
      </p:sp>
      <p:sp>
        <p:nvSpPr>
          <p:cNvPr id="40973" name="Rectangle 13"/>
          <p:cNvSpPr/>
          <p:nvPr/>
        </p:nvSpPr>
        <p:spPr>
          <a:xfrm>
            <a:off x="4114800" y="4950460"/>
            <a:ext cx="152400" cy="3048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40974" name="Text Box 14"/>
          <p:cNvSpPr txBox="1"/>
          <p:nvPr/>
        </p:nvSpPr>
        <p:spPr>
          <a:xfrm>
            <a:off x="1320800" y="4417060"/>
            <a:ext cx="1731963" cy="461963"/>
          </a:xfrm>
          <a:prstGeom prst="rect">
            <a:avLst/>
          </a:prstGeom>
          <a:noFill/>
          <a:ln w="9525">
            <a:noFill/>
          </a:ln>
        </p:spPr>
        <p:txBody>
          <a:bodyPr wrap="none" anchor="t" anchorCtr="0">
            <a:spAutoFit/>
          </a:bodyPr>
          <a:p>
            <a:pPr algn="ctr" eaLnBrk="0" hangingPunct="0"/>
            <a:r>
              <a:rPr lang="zh-CN" altLang="en-US" b="1" i="1" dirty="0">
                <a:solidFill>
                  <a:schemeClr val="accent2"/>
                </a:solidFill>
                <a:latin typeface="Arial" panose="020B0604020202020204" pitchFamily="34" charset="0"/>
                <a:ea typeface="宋体" panose="02010600030101010101" pitchFamily="2" charset="-122"/>
              </a:rPr>
              <a:t>中断使能位</a:t>
            </a:r>
            <a:endParaRPr lang="en-US" altLang="zh-CN" b="1" i="1" dirty="0">
              <a:solidFill>
                <a:schemeClr val="accent2"/>
              </a:solidFill>
              <a:latin typeface="Arial" panose="020B0604020202020204" pitchFamily="34" charset="0"/>
              <a:ea typeface="宋体" panose="02010600030101010101" pitchFamily="2" charset="-122"/>
            </a:endParaRPr>
          </a:p>
        </p:txBody>
      </p:sp>
      <p:sp>
        <p:nvSpPr>
          <p:cNvPr id="40975" name="Line 15"/>
          <p:cNvSpPr/>
          <p:nvPr/>
        </p:nvSpPr>
        <p:spPr>
          <a:xfrm>
            <a:off x="3581400" y="4721860"/>
            <a:ext cx="609600" cy="381000"/>
          </a:xfrm>
          <a:prstGeom prst="line">
            <a:avLst/>
          </a:prstGeom>
          <a:ln w="9525" cap="flat" cmpd="sng">
            <a:solidFill>
              <a:schemeClr val="accent2"/>
            </a:solidFill>
            <a:prstDash val="solid"/>
            <a:round/>
            <a:headEnd type="none" w="med" len="med"/>
            <a:tailEnd type="triangle" w="med" len="med"/>
          </a:ln>
        </p:spPr>
      </p:sp>
      <p:sp>
        <p:nvSpPr>
          <p:cNvPr id="40976" name="AutoShape 16"/>
          <p:cNvSpPr/>
          <p:nvPr/>
        </p:nvSpPr>
        <p:spPr>
          <a:xfrm>
            <a:off x="4800600" y="5483860"/>
            <a:ext cx="457200" cy="457200"/>
          </a:xfrm>
          <a:prstGeom prst="flowChartDelay">
            <a:avLst/>
          </a:prstGeom>
          <a:noFill/>
          <a:ln w="9525" cap="flat" cmpd="sng">
            <a:solidFill>
              <a:schemeClr val="tx1"/>
            </a:solidFill>
            <a:prstDash val="solid"/>
            <a:miter/>
            <a:headEnd type="none" w="med" len="med"/>
            <a:tailEnd type="none" w="med" len="med"/>
          </a:ln>
        </p:spPr>
        <p:txBody>
          <a:bodyPr wrap="none" anchor="ctr" anchorCtr="0"/>
          <a:p>
            <a:pPr algn="ctr" eaLnBrk="0" hangingPunct="0"/>
            <a:endParaRPr lang="zh-CN" altLang="en-US" dirty="0">
              <a:latin typeface="Tahoma" panose="020B0604030504040204" pitchFamily="34" charset="0"/>
              <a:ea typeface="宋体" panose="02010600030101010101" pitchFamily="2" charset="-122"/>
            </a:endParaRPr>
          </a:p>
        </p:txBody>
      </p:sp>
      <p:sp>
        <p:nvSpPr>
          <p:cNvPr id="40977" name="Line 17"/>
          <p:cNvSpPr/>
          <p:nvPr/>
        </p:nvSpPr>
        <p:spPr>
          <a:xfrm>
            <a:off x="4191000" y="5179060"/>
            <a:ext cx="0" cy="457200"/>
          </a:xfrm>
          <a:prstGeom prst="line">
            <a:avLst/>
          </a:prstGeom>
          <a:ln w="9525" cap="flat" cmpd="sng">
            <a:solidFill>
              <a:schemeClr val="tx1"/>
            </a:solidFill>
            <a:prstDash val="solid"/>
            <a:round/>
            <a:headEnd type="none" w="med" len="med"/>
            <a:tailEnd type="none" w="med" len="med"/>
          </a:ln>
        </p:spPr>
      </p:sp>
      <p:sp>
        <p:nvSpPr>
          <p:cNvPr id="40978" name="Line 18"/>
          <p:cNvSpPr/>
          <p:nvPr/>
        </p:nvSpPr>
        <p:spPr>
          <a:xfrm>
            <a:off x="4191000" y="5636260"/>
            <a:ext cx="609600" cy="0"/>
          </a:xfrm>
          <a:prstGeom prst="line">
            <a:avLst/>
          </a:prstGeom>
          <a:ln w="9525" cap="flat" cmpd="sng">
            <a:solidFill>
              <a:schemeClr val="tx1"/>
            </a:solidFill>
            <a:prstDash val="solid"/>
            <a:round/>
            <a:headEnd type="none" w="med" len="med"/>
            <a:tailEnd type="none" w="med" len="med"/>
          </a:ln>
        </p:spPr>
      </p:sp>
      <p:sp>
        <p:nvSpPr>
          <p:cNvPr id="40979" name="Line 19"/>
          <p:cNvSpPr/>
          <p:nvPr/>
        </p:nvSpPr>
        <p:spPr>
          <a:xfrm>
            <a:off x="4038600" y="5179060"/>
            <a:ext cx="0" cy="685800"/>
          </a:xfrm>
          <a:prstGeom prst="line">
            <a:avLst/>
          </a:prstGeom>
          <a:ln w="9525" cap="flat" cmpd="sng">
            <a:solidFill>
              <a:schemeClr val="tx1"/>
            </a:solidFill>
            <a:prstDash val="solid"/>
            <a:round/>
            <a:headEnd type="none" w="med" len="med"/>
            <a:tailEnd type="none" w="med" len="med"/>
          </a:ln>
        </p:spPr>
      </p:sp>
      <p:sp>
        <p:nvSpPr>
          <p:cNvPr id="40980" name="Line 20"/>
          <p:cNvSpPr/>
          <p:nvPr/>
        </p:nvSpPr>
        <p:spPr>
          <a:xfrm>
            <a:off x="4038600" y="5864860"/>
            <a:ext cx="762000" cy="0"/>
          </a:xfrm>
          <a:prstGeom prst="line">
            <a:avLst/>
          </a:prstGeom>
          <a:ln w="9525" cap="flat" cmpd="sng">
            <a:solidFill>
              <a:schemeClr val="tx1"/>
            </a:solidFill>
            <a:prstDash val="solid"/>
            <a:round/>
            <a:headEnd type="none" w="med" len="med"/>
            <a:tailEnd type="none" w="med" len="med"/>
          </a:ln>
        </p:spPr>
      </p:sp>
      <p:sp>
        <p:nvSpPr>
          <p:cNvPr id="40981" name="Line 21"/>
          <p:cNvSpPr/>
          <p:nvPr/>
        </p:nvSpPr>
        <p:spPr>
          <a:xfrm>
            <a:off x="5257800" y="5712460"/>
            <a:ext cx="533400" cy="0"/>
          </a:xfrm>
          <a:prstGeom prst="line">
            <a:avLst/>
          </a:prstGeom>
          <a:ln w="9525" cap="flat" cmpd="sng">
            <a:solidFill>
              <a:schemeClr val="tx1"/>
            </a:solidFill>
            <a:prstDash val="solid"/>
            <a:round/>
            <a:headEnd type="none" w="med" len="med"/>
            <a:tailEnd type="none" w="med" len="med"/>
          </a:ln>
        </p:spPr>
      </p:sp>
      <p:sp>
        <p:nvSpPr>
          <p:cNvPr id="40982" name="Text Box 22"/>
          <p:cNvSpPr txBox="1"/>
          <p:nvPr/>
        </p:nvSpPr>
        <p:spPr>
          <a:xfrm>
            <a:off x="5795963" y="5445760"/>
            <a:ext cx="2249487" cy="400050"/>
          </a:xfrm>
          <a:prstGeom prst="rect">
            <a:avLst/>
          </a:prstGeom>
          <a:noFill/>
          <a:ln w="9525">
            <a:noFill/>
          </a:ln>
        </p:spPr>
        <p:txBody>
          <a:bodyPr wrap="none" anchor="t" anchorCtr="0">
            <a:spAutoFit/>
          </a:bodyPr>
          <a:p>
            <a:pPr eaLnBrk="0" hangingPunct="0"/>
            <a:r>
              <a:rPr lang="zh-CN" altLang="en-US" sz="2000" b="1" i="1" dirty="0">
                <a:solidFill>
                  <a:schemeClr val="accent2"/>
                </a:solidFill>
                <a:latin typeface="Arial" panose="020B0604020202020204" pitchFamily="34" charset="0"/>
                <a:ea typeface="宋体" panose="02010600030101010101" pitchFamily="2" charset="-122"/>
              </a:rPr>
              <a:t>要处理的中断信号</a:t>
            </a:r>
            <a:endParaRPr lang="en-US" altLang="zh-CN" sz="2000" b="1" i="1" dirty="0">
              <a:solidFill>
                <a:schemeClr val="accent2"/>
              </a:solidFill>
              <a:latin typeface="Arial" panose="020B0604020202020204" pitchFamily="34" charset="0"/>
              <a:ea typeface="宋体" panose="02010600030101010101" pitchFamily="2" charset="-122"/>
            </a:endParaRPr>
          </a:p>
        </p:txBody>
      </p:sp>
      <p:sp>
        <p:nvSpPr>
          <p:cNvPr id="40983" name="Text Box 22"/>
          <p:cNvSpPr txBox="1"/>
          <p:nvPr/>
        </p:nvSpPr>
        <p:spPr>
          <a:xfrm>
            <a:off x="5534025" y="5806123"/>
            <a:ext cx="3609975" cy="400050"/>
          </a:xfrm>
          <a:prstGeom prst="rect">
            <a:avLst/>
          </a:prstGeom>
          <a:noFill/>
          <a:ln w="9525">
            <a:noFill/>
          </a:ln>
        </p:spPr>
        <p:txBody>
          <a:bodyPr wrap="none" anchor="t" anchorCtr="0">
            <a:spAutoFit/>
          </a:bodyPr>
          <a:p>
            <a:pPr eaLnBrk="0" hangingPunct="0"/>
            <a:r>
              <a:rPr lang="zh-CN" altLang="en-US" sz="2000" b="1" i="1" dirty="0">
                <a:solidFill>
                  <a:schemeClr val="accent2"/>
                </a:solidFill>
                <a:latin typeface="Arial" panose="020B0604020202020204" pitchFamily="34" charset="0"/>
                <a:ea typeface="宋体" panose="02010600030101010101" pitchFamily="2" charset="-122"/>
              </a:rPr>
              <a:t>键盘已经有输入数据了</a:t>
            </a:r>
            <a:r>
              <a:rPr lang="en-US" altLang="zh-CN" sz="2000" b="1" i="1" dirty="0">
                <a:solidFill>
                  <a:schemeClr val="accent2"/>
                </a:solidFill>
                <a:latin typeface="Arial" panose="020B0604020202020204" pitchFamily="34" charset="0"/>
                <a:ea typeface="宋体" panose="02010600030101010101" pitchFamily="2" charset="-122"/>
              </a:rPr>
              <a:t>,</a:t>
            </a:r>
            <a:r>
              <a:rPr lang="zh-CN" altLang="en-US" sz="2000" b="1" i="1" dirty="0">
                <a:solidFill>
                  <a:schemeClr val="accent2"/>
                </a:solidFill>
                <a:latin typeface="Arial" panose="020B0604020202020204" pitchFamily="34" charset="0"/>
                <a:ea typeface="宋体" panose="02010600030101010101" pitchFamily="2" charset="-122"/>
              </a:rPr>
              <a:t>请处理</a:t>
            </a:r>
            <a:endParaRPr lang="en-US" altLang="zh-CN" sz="2000" b="1" i="1"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43010" name="Rectangle 2"/>
          <p:cNvSpPr>
            <a:spLocks noGrp="1"/>
          </p:cNvSpPr>
          <p:nvPr>
            <p:ph type="title"/>
          </p:nvPr>
        </p:nvSpPr>
        <p:spPr>
          <a:xfrm>
            <a:off x="228600" y="322580"/>
            <a:ext cx="8686800" cy="533400"/>
          </a:xfrm>
        </p:spPr>
        <p:txBody>
          <a:bodyPr vert="horz" wrap="square" lIns="91440" tIns="45720" rIns="91440" bIns="45720" anchor="ctr" anchorCtr="0"/>
          <a:p>
            <a:r>
              <a:rPr lang="zh-CN" altLang="en-US" dirty="0">
                <a:solidFill>
                  <a:srgbClr val="FF0000"/>
                </a:solidFill>
                <a:ea typeface="宋体" panose="02010600030101010101" pitchFamily="2" charset="-122"/>
              </a:rPr>
              <a:t>优先级</a:t>
            </a:r>
            <a:endParaRPr lang="zh-CN" altLang="en-US" dirty="0">
              <a:solidFill>
                <a:srgbClr val="FF0000"/>
              </a:solidFill>
              <a:ea typeface="宋体" panose="02010600030101010101" pitchFamily="2" charset="-122"/>
            </a:endParaRPr>
          </a:p>
        </p:txBody>
      </p:sp>
      <p:sp>
        <p:nvSpPr>
          <p:cNvPr id="43011" name="Rectangle 3"/>
          <p:cNvSpPr>
            <a:spLocks noGrp="1"/>
          </p:cNvSpPr>
          <p:nvPr>
            <p:ph idx="1"/>
          </p:nvPr>
        </p:nvSpPr>
        <p:spPr>
          <a:xfrm>
            <a:off x="228600" y="927735"/>
            <a:ext cx="8686800" cy="4953000"/>
          </a:xfrm>
        </p:spPr>
        <p:txBody>
          <a:bodyPr vert="horz" wrap="square" lIns="91440" tIns="45720" rIns="91440" bIns="45720" anchor="t" anchorCtr="0"/>
          <a:p>
            <a:pPr marL="0" indent="0"/>
            <a:r>
              <a:rPr lang="en-US" altLang="zh-CN" dirty="0">
                <a:ea typeface="宋体" panose="02010600030101010101" pitchFamily="2" charset="-122"/>
              </a:rPr>
              <a:t> </a:t>
            </a:r>
            <a:r>
              <a:rPr lang="zh-CN" altLang="en-US" dirty="0">
                <a:ea typeface="宋体" panose="02010600030101010101" pitchFamily="2" charset="-122"/>
              </a:rPr>
              <a:t>每一条指令在一个规定的紧急等级执行</a:t>
            </a:r>
            <a:r>
              <a:rPr lang="en-US" altLang="zh-CN" dirty="0">
                <a:ea typeface="宋体" panose="02010600030101010101" pitchFamily="2" charset="-122"/>
              </a:rPr>
              <a:t>.</a:t>
            </a:r>
            <a:endParaRPr lang="en-US" altLang="zh-CN" dirty="0">
              <a:ea typeface="宋体" panose="02010600030101010101" pitchFamily="2" charset="-122"/>
            </a:endParaRPr>
          </a:p>
          <a:p>
            <a:pPr marL="0" indent="0"/>
            <a:r>
              <a:rPr lang="en-US" altLang="zh-CN" dirty="0">
                <a:solidFill>
                  <a:schemeClr val="accent2"/>
                </a:solidFill>
                <a:ea typeface="宋体" panose="02010600030101010101" pitchFamily="2" charset="-122"/>
              </a:rPr>
              <a:t>LC-3: 8 </a:t>
            </a:r>
            <a:r>
              <a:rPr lang="zh-CN" altLang="en-US" dirty="0">
                <a:solidFill>
                  <a:schemeClr val="accent2"/>
                </a:solidFill>
                <a:ea typeface="宋体" panose="02010600030101010101" pitchFamily="2" charset="-122"/>
              </a:rPr>
              <a:t>优先等级</a:t>
            </a:r>
            <a:r>
              <a:rPr lang="en-US" altLang="zh-CN" dirty="0">
                <a:solidFill>
                  <a:schemeClr val="accent2"/>
                </a:solidFill>
                <a:ea typeface="宋体" panose="02010600030101010101" pitchFamily="2" charset="-122"/>
              </a:rPr>
              <a:t> ( Priority Level, PL0-PL7)</a:t>
            </a:r>
            <a:endParaRPr lang="en-US" altLang="zh-CN" dirty="0">
              <a:solidFill>
                <a:schemeClr val="accent2"/>
              </a:solidFill>
              <a:ea typeface="宋体" panose="02010600030101010101" pitchFamily="2" charset="-122"/>
            </a:endParaRPr>
          </a:p>
          <a:p>
            <a:pPr lvl="1"/>
            <a:r>
              <a:rPr lang="zh-CN" altLang="en-US" dirty="0">
                <a:ea typeface="宋体" panose="02010600030101010101" pitchFamily="2" charset="-122"/>
              </a:rPr>
              <a:t>例子</a:t>
            </a:r>
            <a:r>
              <a:rPr lang="en-US" altLang="zh-CN" dirty="0">
                <a:ea typeface="宋体" panose="02010600030101010101" pitchFamily="2" charset="-122"/>
              </a:rPr>
              <a:t>: </a:t>
            </a:r>
            <a:endParaRPr lang="en-US" altLang="zh-CN" dirty="0">
              <a:ea typeface="宋体" panose="02010600030101010101" pitchFamily="2" charset="-122"/>
            </a:endParaRPr>
          </a:p>
          <a:p>
            <a:pPr lvl="2"/>
            <a:r>
              <a:rPr lang="zh-CN" altLang="en-US" dirty="0">
                <a:ea typeface="宋体" panose="02010600030101010101" pitchFamily="2" charset="-122"/>
              </a:rPr>
              <a:t>工资计算程序在</a:t>
            </a:r>
            <a:r>
              <a:rPr lang="en-US" altLang="zh-CN" dirty="0">
                <a:ea typeface="宋体" panose="02010600030101010101" pitchFamily="2" charset="-122"/>
              </a:rPr>
              <a:t>PL0</a:t>
            </a:r>
            <a:r>
              <a:rPr lang="zh-CN" altLang="en-US" dirty="0">
                <a:ea typeface="宋体" panose="02010600030101010101" pitchFamily="2" charset="-122"/>
              </a:rPr>
              <a:t>级执行</a:t>
            </a:r>
            <a:r>
              <a:rPr lang="en-US" altLang="zh-CN" dirty="0">
                <a:ea typeface="宋体" panose="02010600030101010101" pitchFamily="2" charset="-122"/>
              </a:rPr>
              <a:t>.</a:t>
            </a:r>
            <a:endParaRPr lang="en-US" altLang="zh-CN" dirty="0">
              <a:ea typeface="宋体" panose="02010600030101010101" pitchFamily="2" charset="-122"/>
            </a:endParaRPr>
          </a:p>
          <a:p>
            <a:pPr lvl="2"/>
            <a:r>
              <a:rPr lang="zh-CN" altLang="en-US" dirty="0">
                <a:ea typeface="宋体" panose="02010600030101010101" pitchFamily="2" charset="-122"/>
              </a:rPr>
              <a:t>核能校正程序在</a:t>
            </a:r>
            <a:r>
              <a:rPr lang="en-US" altLang="zh-CN" dirty="0">
                <a:ea typeface="宋体" panose="02010600030101010101" pitchFamily="2" charset="-122"/>
              </a:rPr>
              <a:t> PL6</a:t>
            </a:r>
            <a:r>
              <a:rPr lang="zh-CN" altLang="en-US" dirty="0">
                <a:ea typeface="宋体" panose="02010600030101010101" pitchFamily="2" charset="-122"/>
              </a:rPr>
              <a:t>级执行</a:t>
            </a:r>
            <a:r>
              <a:rPr lang="en-US" altLang="zh-CN" dirty="0">
                <a:ea typeface="宋体" panose="02010600030101010101" pitchFamily="2" charset="-122"/>
              </a:rPr>
              <a:t>.</a:t>
            </a:r>
            <a:br>
              <a:rPr lang="en-US" altLang="zh-CN" dirty="0">
                <a:ea typeface="宋体" panose="02010600030101010101" pitchFamily="2" charset="-122"/>
              </a:rPr>
            </a:br>
            <a:endParaRPr lang="en-US" altLang="zh-CN" dirty="0">
              <a:ea typeface="宋体" panose="02010600030101010101" pitchFamily="2" charset="-122"/>
            </a:endParaRPr>
          </a:p>
          <a:p>
            <a:pPr lvl="1"/>
            <a:r>
              <a:rPr lang="zh-CN" altLang="en-US" dirty="0">
                <a:ea typeface="宋体" panose="02010600030101010101" pitchFamily="2" charset="-122"/>
              </a:rPr>
              <a:t>运行在</a:t>
            </a:r>
            <a:r>
              <a:rPr lang="en-US" altLang="zh-CN" dirty="0">
                <a:ea typeface="宋体" panose="02010600030101010101" pitchFamily="2" charset="-122"/>
              </a:rPr>
              <a:t> PL6</a:t>
            </a:r>
            <a:r>
              <a:rPr lang="zh-CN" altLang="en-US" dirty="0">
                <a:ea typeface="宋体" panose="02010600030101010101" pitchFamily="2" charset="-122"/>
              </a:rPr>
              <a:t>级的设备可以中断</a:t>
            </a:r>
            <a:r>
              <a:rPr lang="en-US" altLang="zh-CN" dirty="0">
                <a:ea typeface="宋体" panose="02010600030101010101" pitchFamily="2" charset="-122"/>
              </a:rPr>
              <a:t>PL0</a:t>
            </a:r>
            <a:r>
              <a:rPr lang="zh-CN" altLang="en-US" dirty="0">
                <a:ea typeface="宋体" panose="02010600030101010101" pitchFamily="2" charset="-122"/>
              </a:rPr>
              <a:t>级的程序</a:t>
            </a:r>
            <a:r>
              <a:rPr lang="en-US" altLang="zh-CN" dirty="0">
                <a:ea typeface="宋体" panose="02010600030101010101" pitchFamily="2" charset="-122"/>
              </a:rPr>
              <a:t>, </a:t>
            </a:r>
            <a:r>
              <a:rPr lang="zh-CN" altLang="en-US" dirty="0">
                <a:ea typeface="宋体" panose="02010600030101010101" pitchFamily="2" charset="-122"/>
              </a:rPr>
              <a:t>反过来却不行</a:t>
            </a:r>
            <a:r>
              <a:rPr lang="en-US" altLang="zh-CN" dirty="0">
                <a:ea typeface="宋体" panose="02010600030101010101" pitchFamily="2" charset="-122"/>
              </a:rPr>
              <a:t>.</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solidFill>
                  <a:srgbClr val="CE0000"/>
                </a:solidFill>
                <a:ea typeface="宋体" panose="02010600030101010101" pitchFamily="2" charset="-122"/>
              </a:rPr>
              <a:t>优先级编码器</a:t>
            </a:r>
            <a:r>
              <a:rPr lang="en-US" altLang="zh-CN" dirty="0">
                <a:ea typeface="宋体" panose="02010600030101010101" pitchFamily="2" charset="-122"/>
              </a:rPr>
              <a:t> </a:t>
            </a:r>
            <a:r>
              <a:rPr lang="zh-CN" altLang="en-US" dirty="0">
                <a:ea typeface="宋体" panose="02010600030101010101" pitchFamily="2" charset="-122"/>
              </a:rPr>
              <a:t>优先级编码器同当前处理的程序的优先级相比较选择优先级最高的程序，如果允许的话将会产生中断信号</a:t>
            </a:r>
            <a:r>
              <a:rPr lang="en-US" altLang="zh-CN" dirty="0">
                <a:ea typeface="宋体" panose="02010600030101010101" pitchFamily="2" charset="-122"/>
              </a:rPr>
              <a:t>.</a:t>
            </a:r>
            <a:endParaRPr lang="en-US" altLang="zh-CN"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3"/>
          <p:cNvSpPr>
            <a:spLocks noGrp="1"/>
          </p:cNvSpPr>
          <p:nvPr>
            <p:ph type="sldNum" sz="quarter" idx="10"/>
          </p:nvPr>
        </p:nvSpPr>
        <p:spPr>
          <a:xfrm>
            <a:off x="6732270" y="6278245"/>
            <a:ext cx="2362200" cy="381000"/>
          </a:xfrm>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44034" name="Rectangle 2"/>
          <p:cNvSpPr>
            <a:spLocks noGrp="1"/>
          </p:cNvSpPr>
          <p:nvPr>
            <p:ph type="title"/>
          </p:nvPr>
        </p:nvSpPr>
        <p:spPr/>
        <p:txBody>
          <a:bodyPr vert="horz" wrap="square" lIns="91440" tIns="45720" rIns="91440" bIns="45720" anchor="ctr" anchorCtr="0"/>
          <a:p>
            <a:r>
              <a:rPr lang="zh-CN" altLang="en-US" dirty="0">
                <a:solidFill>
                  <a:srgbClr val="FF0000"/>
                </a:solidFill>
                <a:ea typeface="宋体" panose="02010600030101010101" pitchFamily="2" charset="-122"/>
              </a:rPr>
              <a:t>中断信号的检测</a:t>
            </a:r>
            <a:endParaRPr lang="zh-CN" altLang="en-US" dirty="0">
              <a:solidFill>
                <a:srgbClr val="FF0000"/>
              </a:solidFill>
              <a:ea typeface="宋体" panose="02010600030101010101" pitchFamily="2" charset="-122"/>
            </a:endParaRPr>
          </a:p>
        </p:txBody>
      </p:sp>
      <p:sp>
        <p:nvSpPr>
          <p:cNvPr id="44035" name="Rectangle 3"/>
          <p:cNvSpPr>
            <a:spLocks noGrp="1"/>
          </p:cNvSpPr>
          <p:nvPr>
            <p:ph idx="1"/>
          </p:nvPr>
        </p:nvSpPr>
        <p:spPr/>
        <p:txBody>
          <a:bodyPr vert="horz" wrap="square" lIns="91440" tIns="45720" rIns="91440" bIns="45720" anchor="t" anchorCtr="0"/>
          <a:p>
            <a:pPr marL="0" indent="0"/>
            <a:r>
              <a:rPr lang="en-US" altLang="zh-CN" dirty="0">
                <a:ea typeface="宋体" panose="02010600030101010101" pitchFamily="2" charset="-122"/>
              </a:rPr>
              <a:t>CPU </a:t>
            </a:r>
            <a:r>
              <a:rPr lang="zh-CN" altLang="en-US" dirty="0">
                <a:ea typeface="宋体" panose="02010600030101010101" pitchFamily="2" charset="-122"/>
              </a:rPr>
              <a:t>在指令执行时</a:t>
            </a:r>
            <a:r>
              <a:rPr lang="en-US" altLang="zh-CN" dirty="0">
                <a:ea typeface="宋体" panose="02010600030101010101" pitchFamily="2" charset="-122"/>
              </a:rPr>
              <a:t>S(</a:t>
            </a:r>
            <a:r>
              <a:rPr lang="zh-CN" altLang="en-US" dirty="0">
                <a:ea typeface="宋体" panose="02010600030101010101" pitchFamily="2" charset="-122"/>
              </a:rPr>
              <a:t>写内存</a:t>
            </a:r>
            <a:r>
              <a:rPr lang="en-US" altLang="zh-CN" dirty="0">
                <a:ea typeface="宋体" panose="02010600030101010101" pitchFamily="2" charset="-122"/>
              </a:rPr>
              <a:t>)</a:t>
            </a:r>
            <a:r>
              <a:rPr lang="zh-CN" altLang="en-US" dirty="0">
                <a:ea typeface="宋体" panose="02010600030101010101" pitchFamily="2" charset="-122"/>
              </a:rPr>
              <a:t>阶段和</a:t>
            </a:r>
            <a:r>
              <a:rPr lang="en-US" altLang="zh-CN" dirty="0">
                <a:ea typeface="宋体" panose="02010600030101010101" pitchFamily="2" charset="-122"/>
              </a:rPr>
              <a:t>F(</a:t>
            </a:r>
            <a:r>
              <a:rPr lang="zh-CN" altLang="en-US" dirty="0">
                <a:ea typeface="宋体" panose="02010600030101010101" pitchFamily="2" charset="-122"/>
              </a:rPr>
              <a:t>取指</a:t>
            </a:r>
            <a:r>
              <a:rPr lang="en-US" altLang="zh-CN" dirty="0">
                <a:ea typeface="宋体" panose="02010600030101010101" pitchFamily="2" charset="-122"/>
              </a:rPr>
              <a:t>)</a:t>
            </a:r>
            <a:r>
              <a:rPr lang="zh-CN" altLang="en-US" dirty="0">
                <a:ea typeface="宋体" panose="02010600030101010101" pitchFamily="2" charset="-122"/>
              </a:rPr>
              <a:t>阶段之间检测是否有设备中断信号</a:t>
            </a:r>
            <a:r>
              <a:rPr lang="en-US" altLang="zh-CN" dirty="0">
                <a:ea typeface="宋体" panose="02010600030101010101" pitchFamily="2" charset="-122"/>
              </a:rPr>
              <a:t> .(</a:t>
            </a:r>
            <a:r>
              <a:rPr lang="zh-CN" altLang="en-US" dirty="0">
                <a:ea typeface="宋体" panose="02010600030101010101" pitchFamily="2" charset="-122"/>
              </a:rPr>
              <a:t>由硬件自动检测</a:t>
            </a:r>
            <a:r>
              <a:rPr lang="en-US" altLang="zh-CN" dirty="0">
                <a:ea typeface="宋体" panose="02010600030101010101" pitchFamily="2" charset="-122"/>
              </a:rPr>
              <a:t>)</a:t>
            </a:r>
            <a:endParaRPr lang="en-US" altLang="zh-CN" dirty="0">
              <a:ea typeface="宋体" panose="02010600030101010101" pitchFamily="2" charset="-122"/>
            </a:endParaRPr>
          </a:p>
          <a:p>
            <a:pPr marL="0" indent="0"/>
            <a:r>
              <a:rPr lang="zh-CN" altLang="en-US" dirty="0">
                <a:ea typeface="宋体" panose="02010600030101010101" pitchFamily="2" charset="-122"/>
              </a:rPr>
              <a:t>如果没有中断置位</a:t>
            </a:r>
            <a:r>
              <a:rPr lang="en-US" altLang="zh-CN" dirty="0">
                <a:ea typeface="宋体" panose="02010600030101010101" pitchFamily="2" charset="-122"/>
              </a:rPr>
              <a:t>, </a:t>
            </a:r>
            <a:r>
              <a:rPr lang="zh-CN" altLang="en-US" dirty="0">
                <a:ea typeface="宋体" panose="02010600030101010101" pitchFamily="2" charset="-122"/>
              </a:rPr>
              <a:t>继续执行下一条指令</a:t>
            </a:r>
            <a:r>
              <a:rPr lang="en-US" altLang="zh-CN" dirty="0">
                <a:ea typeface="宋体" panose="02010600030101010101" pitchFamily="2" charset="-122"/>
              </a:rPr>
              <a:t>.</a:t>
            </a:r>
            <a:endParaRPr lang="en-US" altLang="zh-CN" dirty="0">
              <a:ea typeface="宋体" panose="02010600030101010101" pitchFamily="2" charset="-122"/>
            </a:endParaRPr>
          </a:p>
          <a:p>
            <a:pPr marL="0" indent="0"/>
            <a:r>
              <a:rPr lang="zh-CN" altLang="en-US" dirty="0">
                <a:ea typeface="宋体" panose="02010600030101010101" pitchFamily="2" charset="-122"/>
              </a:rPr>
              <a:t>如果有中断置位</a:t>
            </a:r>
            <a:r>
              <a:rPr lang="en-US" altLang="zh-CN" dirty="0">
                <a:ea typeface="宋体" panose="02010600030101010101" pitchFamily="2" charset="-122"/>
              </a:rPr>
              <a:t>, </a:t>
            </a:r>
            <a:r>
              <a:rPr lang="zh-CN" altLang="en-US" dirty="0">
                <a:ea typeface="宋体" panose="02010600030101010101" pitchFamily="2" charset="-122"/>
              </a:rPr>
              <a:t>则把控制权交给中断服务程序</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44036" name="Line 20"/>
          <p:cNvSpPr/>
          <p:nvPr/>
        </p:nvSpPr>
        <p:spPr>
          <a:xfrm>
            <a:off x="7202805" y="3265170"/>
            <a:ext cx="0" cy="228600"/>
          </a:xfrm>
          <a:prstGeom prst="line">
            <a:avLst/>
          </a:prstGeom>
          <a:ln w="19050" cap="flat" cmpd="sng">
            <a:solidFill>
              <a:schemeClr val="accent2"/>
            </a:solidFill>
            <a:prstDash val="solid"/>
            <a:round/>
            <a:headEnd type="none" w="med" len="med"/>
            <a:tailEnd type="triangle" w="med" len="med"/>
          </a:ln>
        </p:spPr>
      </p:sp>
      <p:sp>
        <p:nvSpPr>
          <p:cNvPr id="44037" name="Text Box 25"/>
          <p:cNvSpPr txBox="1"/>
          <p:nvPr/>
        </p:nvSpPr>
        <p:spPr>
          <a:xfrm>
            <a:off x="6859905" y="4103370"/>
            <a:ext cx="685800" cy="34607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nchorCtr="0">
            <a:spAutoFit/>
          </a:bodyPr>
          <a:p>
            <a:pPr algn="ctr" eaLnBrk="0" hangingPunct="0">
              <a:buClrTx/>
              <a:buFontTx/>
            </a:pPr>
            <a:r>
              <a:rPr lang="en-US" altLang="zh-CN" sz="1600" b="1">
                <a:solidFill>
                  <a:schemeClr val="accent2"/>
                </a:solidFill>
                <a:latin typeface="Arial" panose="020B0604020202020204" pitchFamily="34" charset="0"/>
                <a:ea typeface="宋体" panose="02010600030101010101" pitchFamily="2" charset="-122"/>
              </a:rPr>
              <a:t>EA</a:t>
            </a:r>
            <a:endParaRPr lang="en-US" altLang="zh-CN" sz="1600" b="1">
              <a:solidFill>
                <a:schemeClr val="accent2"/>
              </a:solidFill>
              <a:latin typeface="Arial" panose="020B0604020202020204" pitchFamily="34" charset="0"/>
              <a:ea typeface="宋体" panose="02010600030101010101" pitchFamily="2" charset="-122"/>
            </a:endParaRPr>
          </a:p>
        </p:txBody>
      </p:sp>
      <p:sp>
        <p:nvSpPr>
          <p:cNvPr id="44038" name="Text Box 26"/>
          <p:cNvSpPr txBox="1"/>
          <p:nvPr/>
        </p:nvSpPr>
        <p:spPr>
          <a:xfrm>
            <a:off x="6859905" y="4712970"/>
            <a:ext cx="685800" cy="34607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nchorCtr="0">
            <a:spAutoFit/>
          </a:bodyPr>
          <a:p>
            <a:pPr algn="ctr" eaLnBrk="0" hangingPunct="0">
              <a:buClrTx/>
              <a:buFontTx/>
            </a:pPr>
            <a:r>
              <a:rPr lang="en-US" altLang="zh-CN" sz="1600" b="1">
                <a:solidFill>
                  <a:schemeClr val="accent2"/>
                </a:solidFill>
                <a:latin typeface="Arial" panose="020B0604020202020204" pitchFamily="34" charset="0"/>
                <a:ea typeface="宋体" panose="02010600030101010101" pitchFamily="2" charset="-122"/>
              </a:rPr>
              <a:t>OP</a:t>
            </a:r>
            <a:endParaRPr lang="en-US" altLang="zh-CN" sz="1600" b="1">
              <a:solidFill>
                <a:schemeClr val="accent2"/>
              </a:solidFill>
              <a:latin typeface="Arial" panose="020B0604020202020204" pitchFamily="34" charset="0"/>
              <a:ea typeface="宋体" panose="02010600030101010101" pitchFamily="2" charset="-122"/>
            </a:endParaRPr>
          </a:p>
        </p:txBody>
      </p:sp>
      <p:sp>
        <p:nvSpPr>
          <p:cNvPr id="44039" name="Text Box 27"/>
          <p:cNvSpPr txBox="1"/>
          <p:nvPr/>
        </p:nvSpPr>
        <p:spPr>
          <a:xfrm>
            <a:off x="6859905" y="5322570"/>
            <a:ext cx="685800" cy="34607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nchorCtr="0">
            <a:spAutoFit/>
          </a:bodyPr>
          <a:p>
            <a:pPr algn="ctr" eaLnBrk="0" hangingPunct="0">
              <a:buClrTx/>
              <a:buFontTx/>
            </a:pPr>
            <a:r>
              <a:rPr lang="en-US" altLang="zh-CN" sz="1600" b="1">
                <a:solidFill>
                  <a:schemeClr val="accent2"/>
                </a:solidFill>
                <a:latin typeface="Arial" panose="020B0604020202020204" pitchFamily="34" charset="0"/>
                <a:ea typeface="宋体" panose="02010600030101010101" pitchFamily="2" charset="-122"/>
              </a:rPr>
              <a:t>EX</a:t>
            </a:r>
            <a:endParaRPr lang="en-US" altLang="zh-CN" sz="1600" b="1">
              <a:solidFill>
                <a:schemeClr val="accent2"/>
              </a:solidFill>
              <a:latin typeface="Arial" panose="020B0604020202020204" pitchFamily="34" charset="0"/>
              <a:ea typeface="宋体" panose="02010600030101010101" pitchFamily="2" charset="-122"/>
            </a:endParaRPr>
          </a:p>
        </p:txBody>
      </p:sp>
      <p:sp>
        <p:nvSpPr>
          <p:cNvPr id="44040" name="Text Box 33"/>
          <p:cNvSpPr txBox="1"/>
          <p:nvPr/>
        </p:nvSpPr>
        <p:spPr>
          <a:xfrm>
            <a:off x="6859905" y="5932170"/>
            <a:ext cx="685800" cy="34607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nchorCtr="0">
            <a:spAutoFit/>
          </a:bodyPr>
          <a:p>
            <a:pPr algn="ctr" eaLnBrk="0" hangingPunct="0"/>
            <a:r>
              <a:rPr lang="en-US" altLang="zh-CN" sz="1600" b="1" dirty="0">
                <a:solidFill>
                  <a:schemeClr val="accent2"/>
                </a:solidFill>
                <a:latin typeface="Arial" panose="020B0604020202020204" pitchFamily="34" charset="0"/>
                <a:ea typeface="宋体" panose="02010600030101010101" pitchFamily="2" charset="-122"/>
              </a:rPr>
              <a:t>S</a:t>
            </a:r>
            <a:endParaRPr lang="en-US" altLang="zh-CN" sz="1600" b="1" dirty="0">
              <a:solidFill>
                <a:schemeClr val="accent2"/>
              </a:solidFill>
              <a:latin typeface="Arial" panose="020B0604020202020204" pitchFamily="34" charset="0"/>
              <a:ea typeface="宋体" panose="02010600030101010101" pitchFamily="2" charset="-122"/>
            </a:endParaRPr>
          </a:p>
        </p:txBody>
      </p:sp>
      <p:sp>
        <p:nvSpPr>
          <p:cNvPr id="44041" name="Text Box 34"/>
          <p:cNvSpPr txBox="1"/>
          <p:nvPr/>
        </p:nvSpPr>
        <p:spPr>
          <a:xfrm>
            <a:off x="6859905" y="2884170"/>
            <a:ext cx="685800" cy="34607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nchorCtr="0">
            <a:spAutoFit/>
          </a:bodyPr>
          <a:p>
            <a:pPr algn="ctr" eaLnBrk="0" hangingPunct="0"/>
            <a:r>
              <a:rPr lang="en-US" altLang="zh-CN" sz="1600" b="1" dirty="0">
                <a:solidFill>
                  <a:schemeClr val="accent2"/>
                </a:solidFill>
                <a:latin typeface="Arial" panose="020B0604020202020204" pitchFamily="34" charset="0"/>
                <a:ea typeface="宋体" panose="02010600030101010101" pitchFamily="2" charset="-122"/>
              </a:rPr>
              <a:t>F</a:t>
            </a:r>
            <a:endParaRPr lang="en-US" altLang="zh-CN" sz="1600" b="1" dirty="0">
              <a:solidFill>
                <a:schemeClr val="accent2"/>
              </a:solidFill>
              <a:latin typeface="Arial" panose="020B0604020202020204" pitchFamily="34" charset="0"/>
              <a:ea typeface="宋体" panose="02010600030101010101" pitchFamily="2" charset="-122"/>
            </a:endParaRPr>
          </a:p>
        </p:txBody>
      </p:sp>
      <p:sp>
        <p:nvSpPr>
          <p:cNvPr id="44042" name="Text Box 35"/>
          <p:cNvSpPr txBox="1"/>
          <p:nvPr/>
        </p:nvSpPr>
        <p:spPr>
          <a:xfrm>
            <a:off x="6859905" y="3493770"/>
            <a:ext cx="685800" cy="34607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anchor="t" anchorCtr="0">
            <a:spAutoFit/>
          </a:bodyPr>
          <a:p>
            <a:pPr algn="ctr" eaLnBrk="0" hangingPunct="0"/>
            <a:r>
              <a:rPr lang="en-US" altLang="zh-CN" sz="1600" b="1" dirty="0">
                <a:solidFill>
                  <a:schemeClr val="accent2"/>
                </a:solidFill>
                <a:latin typeface="Arial" panose="020B0604020202020204" pitchFamily="34" charset="0"/>
                <a:ea typeface="宋体" panose="02010600030101010101" pitchFamily="2" charset="-122"/>
              </a:rPr>
              <a:t>D</a:t>
            </a:r>
            <a:endParaRPr lang="en-US" altLang="zh-CN" sz="1600" b="1" dirty="0">
              <a:solidFill>
                <a:schemeClr val="accent2"/>
              </a:solidFill>
              <a:latin typeface="Arial" panose="020B0604020202020204" pitchFamily="34" charset="0"/>
              <a:ea typeface="宋体" panose="02010600030101010101" pitchFamily="2" charset="-122"/>
            </a:endParaRPr>
          </a:p>
        </p:txBody>
      </p:sp>
      <p:sp>
        <p:nvSpPr>
          <p:cNvPr id="44043" name="Line 36"/>
          <p:cNvSpPr/>
          <p:nvPr/>
        </p:nvSpPr>
        <p:spPr>
          <a:xfrm>
            <a:off x="7202805" y="3874770"/>
            <a:ext cx="0" cy="228600"/>
          </a:xfrm>
          <a:prstGeom prst="line">
            <a:avLst/>
          </a:prstGeom>
          <a:ln w="19050" cap="flat" cmpd="sng">
            <a:solidFill>
              <a:schemeClr val="accent2"/>
            </a:solidFill>
            <a:prstDash val="solid"/>
            <a:round/>
            <a:headEnd type="none" w="med" len="med"/>
            <a:tailEnd type="triangle" w="med" len="med"/>
          </a:ln>
        </p:spPr>
      </p:sp>
      <p:sp>
        <p:nvSpPr>
          <p:cNvPr id="44044" name="Line 37"/>
          <p:cNvSpPr/>
          <p:nvPr/>
        </p:nvSpPr>
        <p:spPr>
          <a:xfrm>
            <a:off x="7202805" y="4484370"/>
            <a:ext cx="0" cy="228600"/>
          </a:xfrm>
          <a:prstGeom prst="line">
            <a:avLst/>
          </a:prstGeom>
          <a:ln w="19050" cap="flat" cmpd="sng">
            <a:solidFill>
              <a:schemeClr val="accent2"/>
            </a:solidFill>
            <a:prstDash val="solid"/>
            <a:round/>
            <a:headEnd type="none" w="med" len="med"/>
            <a:tailEnd type="triangle" w="med" len="med"/>
          </a:ln>
        </p:spPr>
      </p:sp>
      <p:sp>
        <p:nvSpPr>
          <p:cNvPr id="44045" name="Line 38"/>
          <p:cNvSpPr/>
          <p:nvPr/>
        </p:nvSpPr>
        <p:spPr>
          <a:xfrm>
            <a:off x="7202805" y="5093970"/>
            <a:ext cx="0" cy="228600"/>
          </a:xfrm>
          <a:prstGeom prst="line">
            <a:avLst/>
          </a:prstGeom>
          <a:ln w="19050" cap="flat" cmpd="sng">
            <a:solidFill>
              <a:schemeClr val="accent2"/>
            </a:solidFill>
            <a:prstDash val="solid"/>
            <a:round/>
            <a:headEnd type="none" w="med" len="med"/>
            <a:tailEnd type="triangle" w="med" len="med"/>
          </a:ln>
        </p:spPr>
      </p:sp>
      <p:sp>
        <p:nvSpPr>
          <p:cNvPr id="44046" name="Line 39"/>
          <p:cNvSpPr/>
          <p:nvPr/>
        </p:nvSpPr>
        <p:spPr>
          <a:xfrm>
            <a:off x="7202805" y="5703570"/>
            <a:ext cx="0" cy="228600"/>
          </a:xfrm>
          <a:prstGeom prst="line">
            <a:avLst/>
          </a:prstGeom>
          <a:ln w="19050" cap="flat" cmpd="sng">
            <a:solidFill>
              <a:schemeClr val="accent2"/>
            </a:solidFill>
            <a:prstDash val="solid"/>
            <a:round/>
            <a:headEnd type="none" w="med" len="med"/>
            <a:tailEnd type="triangle" w="med" len="med"/>
          </a:ln>
        </p:spPr>
      </p:sp>
      <p:sp>
        <p:nvSpPr>
          <p:cNvPr id="44047" name="AutoShape 40"/>
          <p:cNvSpPr/>
          <p:nvPr/>
        </p:nvSpPr>
        <p:spPr>
          <a:xfrm>
            <a:off x="4772343" y="3646170"/>
            <a:ext cx="1516062" cy="1524000"/>
          </a:xfrm>
          <a:prstGeom prst="diamond">
            <a:avLst/>
          </a:prstGeom>
          <a:solidFill>
            <a:schemeClr val="bg1"/>
          </a:solidFill>
          <a:ln w="28575" cap="flat" cmpd="sng">
            <a:solidFill>
              <a:schemeClr val="accent2"/>
            </a:solidFill>
            <a:prstDash val="solid"/>
            <a:miter/>
            <a:headEnd type="none" w="med" len="med"/>
            <a:tailEnd type="none" w="med" len="med"/>
          </a:ln>
        </p:spPr>
        <p:txBody>
          <a:bodyPr wrap="none" anchor="ctr" anchorCtr="0"/>
          <a:p>
            <a:pPr algn="ctr" eaLnBrk="0" hangingPunct="0"/>
            <a:r>
              <a:rPr lang="en-US" altLang="zh-CN" sz="1800" dirty="0">
                <a:solidFill>
                  <a:schemeClr val="accent2"/>
                </a:solidFill>
                <a:latin typeface="Tahoma" panose="020B0604030504040204" pitchFamily="34" charset="0"/>
                <a:ea typeface="宋体" panose="02010600030101010101" pitchFamily="2" charset="-122"/>
              </a:rPr>
              <a:t>interrupt</a:t>
            </a:r>
            <a:endParaRPr lang="en-US" altLang="zh-CN" sz="1800" dirty="0">
              <a:solidFill>
                <a:schemeClr val="accent2"/>
              </a:solidFill>
              <a:latin typeface="Tahoma" panose="020B0604030504040204" pitchFamily="34" charset="0"/>
              <a:ea typeface="宋体" panose="02010600030101010101" pitchFamily="2" charset="-122"/>
            </a:endParaRPr>
          </a:p>
          <a:p>
            <a:pPr algn="ctr" eaLnBrk="0" hangingPunct="0"/>
            <a:r>
              <a:rPr lang="en-US" altLang="zh-CN" sz="1800" dirty="0">
                <a:solidFill>
                  <a:schemeClr val="accent2"/>
                </a:solidFill>
                <a:latin typeface="Tahoma" panose="020B0604030504040204" pitchFamily="34" charset="0"/>
                <a:ea typeface="宋体" panose="02010600030101010101" pitchFamily="2" charset="-122"/>
              </a:rPr>
              <a:t>signal?</a:t>
            </a:r>
            <a:endParaRPr lang="en-US" altLang="zh-CN" sz="1800" dirty="0">
              <a:solidFill>
                <a:schemeClr val="accent2"/>
              </a:solidFill>
              <a:latin typeface="Tahoma" panose="020B0604030504040204" pitchFamily="34" charset="0"/>
              <a:ea typeface="宋体" panose="02010600030101010101" pitchFamily="2" charset="-122"/>
            </a:endParaRPr>
          </a:p>
        </p:txBody>
      </p:sp>
      <p:cxnSp>
        <p:nvCxnSpPr>
          <p:cNvPr id="44048" name="AutoShape 41"/>
          <p:cNvCxnSpPr>
            <a:stCxn id="44040" idx="1"/>
            <a:endCxn id="44047" idx="2"/>
          </p:cNvCxnSpPr>
          <p:nvPr/>
        </p:nvCxnSpPr>
        <p:spPr>
          <a:xfrm rot="10800000">
            <a:off x="5531168" y="5184458"/>
            <a:ext cx="1328737" cy="920750"/>
          </a:xfrm>
          <a:prstGeom prst="bentConnector2">
            <a:avLst/>
          </a:prstGeom>
          <a:ln w="28575" cap="flat" cmpd="sng">
            <a:solidFill>
              <a:schemeClr val="accent2"/>
            </a:solidFill>
            <a:prstDash val="solid"/>
            <a:miter/>
            <a:headEnd type="none" w="med" len="med"/>
            <a:tailEnd type="triangle" w="med" len="med"/>
          </a:ln>
        </p:spPr>
      </p:cxnSp>
      <p:cxnSp>
        <p:nvCxnSpPr>
          <p:cNvPr id="44049" name="AutoShape 42"/>
          <p:cNvCxnSpPr>
            <a:stCxn id="44047" idx="0"/>
            <a:endCxn id="44041" idx="1"/>
          </p:cNvCxnSpPr>
          <p:nvPr/>
        </p:nvCxnSpPr>
        <p:spPr>
          <a:xfrm rot="-5400000">
            <a:off x="5905818" y="2677795"/>
            <a:ext cx="574675" cy="1328738"/>
          </a:xfrm>
          <a:prstGeom prst="bentConnector2">
            <a:avLst/>
          </a:prstGeom>
          <a:ln w="28575" cap="flat" cmpd="sng">
            <a:solidFill>
              <a:schemeClr val="accent2"/>
            </a:solidFill>
            <a:prstDash val="solid"/>
            <a:miter/>
            <a:headEnd type="none" w="med" len="med"/>
            <a:tailEnd type="triangle" w="med" len="med"/>
          </a:ln>
        </p:spPr>
      </p:cxnSp>
      <p:sp>
        <p:nvSpPr>
          <p:cNvPr id="44050" name="Text Box 43"/>
          <p:cNvSpPr txBox="1"/>
          <p:nvPr/>
        </p:nvSpPr>
        <p:spPr>
          <a:xfrm>
            <a:off x="265430" y="4041140"/>
            <a:ext cx="4041775" cy="829945"/>
          </a:xfrm>
          <a:prstGeom prst="rect">
            <a:avLst/>
          </a:prstGeom>
          <a:solidFill>
            <a:schemeClr val="bg1"/>
          </a:solidFill>
          <a:ln w="9525" cap="flat" cmpd="sng">
            <a:solidFill>
              <a:schemeClr val="accent2"/>
            </a:solidFill>
            <a:prstDash val="solid"/>
            <a:miter/>
            <a:headEnd type="none" w="med" len="med"/>
            <a:tailEnd type="none" w="med" len="med"/>
          </a:ln>
          <a:effectLst>
            <a:outerShdw dist="35921" dir="2699999" algn="ctr" rotWithShape="0">
              <a:srgbClr val="336699"/>
            </a:outerShdw>
          </a:effectLst>
        </p:spPr>
        <p:txBody>
          <a:bodyPr wrap="square" anchor="t" anchorCtr="0">
            <a:spAutoFit/>
          </a:bodyPr>
          <a:p>
            <a:pPr algn="ctr" eaLnBrk="0" hangingPunct="0">
              <a:buClrTx/>
              <a:buFontTx/>
            </a:pPr>
            <a:r>
              <a:rPr lang="en-US" altLang="zh-CN" sz="1600" b="1">
                <a:solidFill>
                  <a:schemeClr val="accent2"/>
                </a:solidFill>
                <a:latin typeface="Arial" panose="020B0604020202020204" pitchFamily="34" charset="0"/>
                <a:ea typeface="宋体" panose="02010600030101010101" pitchFamily="2" charset="-122"/>
              </a:rPr>
              <a:t>Transfer to</a:t>
            </a:r>
            <a:endParaRPr lang="en-US" altLang="zh-CN" sz="1600" b="1">
              <a:solidFill>
                <a:schemeClr val="accent2"/>
              </a:solidFill>
              <a:latin typeface="Arial" panose="020B0604020202020204" pitchFamily="34" charset="0"/>
              <a:ea typeface="宋体" panose="02010600030101010101" pitchFamily="2" charset="-122"/>
            </a:endParaRPr>
          </a:p>
          <a:p>
            <a:pPr algn="ctr" eaLnBrk="0" hangingPunct="0">
              <a:buClrTx/>
              <a:buFontTx/>
            </a:pPr>
            <a:r>
              <a:rPr lang="en-US" altLang="zh-CN" sz="1600" b="1">
                <a:solidFill>
                  <a:schemeClr val="accent2"/>
                </a:solidFill>
                <a:latin typeface="Arial" panose="020B0604020202020204" pitchFamily="34" charset="0"/>
                <a:ea typeface="宋体" panose="02010600030101010101" pitchFamily="2" charset="-122"/>
              </a:rPr>
              <a:t>ISR</a:t>
            </a:r>
            <a:endParaRPr lang="en-US" altLang="zh-CN" sz="1600" b="1">
              <a:solidFill>
                <a:schemeClr val="accent2"/>
              </a:solidFill>
              <a:latin typeface="Arial" panose="020B0604020202020204" pitchFamily="34" charset="0"/>
              <a:ea typeface="宋体" panose="02010600030101010101" pitchFamily="2" charset="-122"/>
            </a:endParaRPr>
          </a:p>
          <a:p>
            <a:pPr algn="ctr" eaLnBrk="0" hangingPunct="0">
              <a:buClrTx/>
              <a:buFontTx/>
            </a:pPr>
            <a:r>
              <a:rPr lang="en-US" altLang="zh-CN" sz="1600" b="1">
                <a:solidFill>
                  <a:schemeClr val="accent2"/>
                </a:solidFill>
                <a:latin typeface="Arial" panose="020B0604020202020204" pitchFamily="34" charset="0"/>
                <a:ea typeface="宋体" panose="02010600030101010101" pitchFamily="2" charset="-122"/>
              </a:rPr>
              <a:t>Interrupt Service Routine）</a:t>
            </a:r>
            <a:endParaRPr lang="en-US" altLang="zh-CN" sz="1600" b="1">
              <a:solidFill>
                <a:schemeClr val="accent2"/>
              </a:solidFill>
              <a:latin typeface="Arial" panose="020B0604020202020204" pitchFamily="34" charset="0"/>
              <a:ea typeface="宋体" panose="02010600030101010101" pitchFamily="2" charset="-122"/>
            </a:endParaRPr>
          </a:p>
        </p:txBody>
      </p:sp>
      <p:cxnSp>
        <p:nvCxnSpPr>
          <p:cNvPr id="44051" name="AutoShape 44"/>
          <p:cNvCxnSpPr>
            <a:stCxn id="44047" idx="1"/>
            <a:endCxn id="44050" idx="3"/>
          </p:cNvCxnSpPr>
          <p:nvPr/>
        </p:nvCxnSpPr>
        <p:spPr>
          <a:xfrm flipH="1">
            <a:off x="4307205" y="4408170"/>
            <a:ext cx="465455" cy="48260"/>
          </a:xfrm>
          <a:prstGeom prst="straightConnector1">
            <a:avLst/>
          </a:prstGeom>
          <a:ln w="28575" cap="flat" cmpd="sng">
            <a:solidFill>
              <a:schemeClr val="accent2"/>
            </a:solidFill>
            <a:prstDash val="solid"/>
            <a:round/>
            <a:headEnd type="none" w="med" len="med"/>
            <a:tailEnd type="triangle" w="med" len="med"/>
          </a:ln>
        </p:spPr>
      </p:cxnSp>
      <p:cxnSp>
        <p:nvCxnSpPr>
          <p:cNvPr id="44052" name="AutoShape 45"/>
          <p:cNvCxnSpPr>
            <a:stCxn id="44050" idx="0"/>
            <a:endCxn id="44041" idx="1"/>
          </p:cNvCxnSpPr>
          <p:nvPr/>
        </p:nvCxnSpPr>
        <p:spPr>
          <a:xfrm rot="16200000">
            <a:off x="4081463" y="1262698"/>
            <a:ext cx="983615" cy="4573270"/>
          </a:xfrm>
          <a:prstGeom prst="bentConnector2">
            <a:avLst/>
          </a:prstGeom>
          <a:ln w="28575" cap="flat" cmpd="sng">
            <a:solidFill>
              <a:schemeClr val="accent2"/>
            </a:solidFill>
            <a:prstDash val="solid"/>
            <a:miter/>
            <a:headEnd type="none" w="med" len="med"/>
            <a:tailEnd type="triangle" w="med" len="med"/>
          </a:ln>
        </p:spPr>
      </p:cxnSp>
      <p:sp>
        <p:nvSpPr>
          <p:cNvPr id="44053" name="Text Box 47"/>
          <p:cNvSpPr txBox="1"/>
          <p:nvPr/>
        </p:nvSpPr>
        <p:spPr>
          <a:xfrm>
            <a:off x="5526405" y="3341370"/>
            <a:ext cx="428625" cy="304800"/>
          </a:xfrm>
          <a:prstGeom prst="rect">
            <a:avLst/>
          </a:prstGeom>
          <a:noFill/>
          <a:ln w="9525">
            <a:noFill/>
          </a:ln>
        </p:spPr>
        <p:txBody>
          <a:bodyPr wrap="none" anchor="t" anchorCtr="0">
            <a:spAutoFit/>
          </a:bodyPr>
          <a:p>
            <a:pPr algn="ctr" eaLnBrk="0" hangingPunct="0"/>
            <a:r>
              <a:rPr lang="en-US" altLang="zh-CN" sz="1400" dirty="0">
                <a:solidFill>
                  <a:schemeClr val="accent2"/>
                </a:solidFill>
                <a:latin typeface="Tahoma" panose="020B0604030504040204" pitchFamily="34" charset="0"/>
                <a:ea typeface="宋体" panose="02010600030101010101" pitchFamily="2" charset="-122"/>
              </a:rPr>
              <a:t>NO</a:t>
            </a:r>
            <a:endParaRPr lang="en-US" altLang="zh-CN" sz="1400" dirty="0">
              <a:solidFill>
                <a:schemeClr val="accent2"/>
              </a:solidFill>
              <a:latin typeface="Tahoma" panose="020B0604030504040204" pitchFamily="34" charset="0"/>
              <a:ea typeface="宋体" panose="02010600030101010101" pitchFamily="2" charset="-122"/>
            </a:endParaRPr>
          </a:p>
        </p:txBody>
      </p:sp>
      <p:sp>
        <p:nvSpPr>
          <p:cNvPr id="44054" name="Text Box 48"/>
          <p:cNvSpPr txBox="1"/>
          <p:nvPr/>
        </p:nvSpPr>
        <p:spPr>
          <a:xfrm>
            <a:off x="4383405" y="4103370"/>
            <a:ext cx="485775" cy="304800"/>
          </a:xfrm>
          <a:prstGeom prst="rect">
            <a:avLst/>
          </a:prstGeom>
          <a:noFill/>
          <a:ln w="9525">
            <a:noFill/>
          </a:ln>
        </p:spPr>
        <p:txBody>
          <a:bodyPr wrap="none" anchor="t" anchorCtr="0">
            <a:spAutoFit/>
          </a:bodyPr>
          <a:p>
            <a:pPr algn="ctr" eaLnBrk="0" hangingPunct="0"/>
            <a:r>
              <a:rPr lang="en-US" altLang="zh-CN" sz="1400" dirty="0">
                <a:solidFill>
                  <a:schemeClr val="accent2"/>
                </a:solidFill>
                <a:latin typeface="Tahoma" panose="020B0604030504040204" pitchFamily="34" charset="0"/>
                <a:ea typeface="宋体" panose="02010600030101010101" pitchFamily="2" charset="-122"/>
              </a:rPr>
              <a:t>YES</a:t>
            </a:r>
            <a:endParaRPr lang="en-US" altLang="zh-CN" sz="1400" dirty="0">
              <a:solidFill>
                <a:schemeClr val="accent2"/>
              </a:solidFill>
              <a:latin typeface="Tahoma" panose="020B0604030504040204" pitchFamily="34" charset="0"/>
              <a:ea typeface="宋体" panose="02010600030101010101" pitchFamily="2" charset="-122"/>
            </a:endParaRPr>
          </a:p>
        </p:txBody>
      </p:sp>
      <p:sp>
        <p:nvSpPr>
          <p:cNvPr id="44055" name="Text Box 49"/>
          <p:cNvSpPr txBox="1"/>
          <p:nvPr/>
        </p:nvSpPr>
        <p:spPr>
          <a:xfrm>
            <a:off x="1564005" y="5779770"/>
            <a:ext cx="2936875" cy="376238"/>
          </a:xfrm>
          <a:prstGeom prst="rect">
            <a:avLst/>
          </a:prstGeom>
          <a:noFill/>
          <a:ln w="9525" cap="flat" cmpd="sng">
            <a:solidFill>
              <a:schemeClr val="tx1"/>
            </a:solidFill>
            <a:prstDash val="solid"/>
            <a:miter/>
            <a:headEnd type="none" w="med" len="med"/>
            <a:tailEnd type="none" w="med" len="med"/>
          </a:ln>
        </p:spPr>
        <p:txBody>
          <a:bodyPr wrap="none" anchor="t" anchorCtr="0">
            <a:spAutoFit/>
          </a:bodyPr>
          <a:p>
            <a:pPr algn="ctr" eaLnBrk="0" hangingPunct="0"/>
            <a:r>
              <a:rPr lang="en-US" altLang="zh-CN" sz="1800" i="1" dirty="0">
                <a:latin typeface="Arial" panose="020B0604020202020204" pitchFamily="34" charset="0"/>
                <a:ea typeface="宋体" panose="02010600030101010101" pitchFamily="2" charset="-122"/>
              </a:rPr>
              <a:t>More details in Chapter 10.</a:t>
            </a:r>
            <a:endParaRPr lang="en-US" altLang="zh-CN" sz="1800" i="1" dirty="0">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2"/>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45058"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 LC-3 </a:t>
            </a:r>
            <a:r>
              <a:rPr lang="zh-CN" altLang="en-US" dirty="0">
                <a:ea typeface="宋体" panose="02010600030101010101" pitchFamily="2" charset="-122"/>
              </a:rPr>
              <a:t>内存映射输入输出的完整设计实现</a:t>
            </a:r>
            <a:endParaRPr lang="en-US" altLang="zh-CN" dirty="0">
              <a:ea typeface="宋体" panose="02010600030101010101" pitchFamily="2" charset="-122"/>
            </a:endParaRPr>
          </a:p>
        </p:txBody>
      </p:sp>
      <p:pic>
        <p:nvPicPr>
          <p:cNvPr id="45059" name="Picture 3" descr="C:\cygwin\home\gbyrd\pattFigures\Chapt08\Ch08-09.png"/>
          <p:cNvPicPr>
            <a:picLocks noChangeAspect="1"/>
          </p:cNvPicPr>
          <p:nvPr/>
        </p:nvPicPr>
        <p:blipFill>
          <a:blip r:embed="rId1"/>
          <a:srcRect t="77272" r="35294"/>
          <a:stretch>
            <a:fillRect/>
          </a:stretch>
        </p:blipFill>
        <p:spPr>
          <a:xfrm>
            <a:off x="228600" y="1447800"/>
            <a:ext cx="8345488" cy="3792538"/>
          </a:xfrm>
          <a:prstGeom prst="rect">
            <a:avLst/>
          </a:prstGeom>
          <a:noFill/>
          <a:ln w="9525">
            <a:noFill/>
          </a:ln>
        </p:spPr>
      </p:pic>
      <p:sp>
        <p:nvSpPr>
          <p:cNvPr id="45060" name="Text Box 4"/>
          <p:cNvSpPr txBox="1"/>
          <p:nvPr/>
        </p:nvSpPr>
        <p:spPr>
          <a:xfrm>
            <a:off x="341313" y="5638800"/>
            <a:ext cx="7993062" cy="708025"/>
          </a:xfrm>
          <a:prstGeom prst="rect">
            <a:avLst/>
          </a:prstGeom>
          <a:noFill/>
          <a:ln w="9525">
            <a:noFill/>
          </a:ln>
        </p:spPr>
        <p:txBody>
          <a:bodyPr wrap="none" anchor="t" anchorCtr="0">
            <a:spAutoFit/>
          </a:bodyPr>
          <a:p>
            <a:pPr algn="ctr" eaLnBrk="0" hangingPunct="0"/>
            <a:r>
              <a:rPr lang="zh-CN" altLang="en-US" sz="2000" dirty="0">
                <a:solidFill>
                  <a:schemeClr val="accent2"/>
                </a:solidFill>
                <a:latin typeface="Arial" panose="020B0604020202020204" pitchFamily="34" charset="0"/>
                <a:ea typeface="宋体" panose="02010600030101010101" pitchFamily="2" charset="-122"/>
              </a:rPr>
              <a:t>因为有中断使能位</a:t>
            </a:r>
            <a:r>
              <a:rPr lang="en-US" altLang="zh-CN" sz="2000" dirty="0">
                <a:solidFill>
                  <a:schemeClr val="accent2"/>
                </a:solidFill>
                <a:latin typeface="Arial" panose="020B0604020202020204" pitchFamily="34" charset="0"/>
                <a:ea typeface="宋体" panose="02010600030101010101" pitchFamily="2" charset="-122"/>
              </a:rPr>
              <a:t>, </a:t>
            </a:r>
            <a:r>
              <a:rPr lang="zh-CN" altLang="en-US" sz="2000" dirty="0">
                <a:solidFill>
                  <a:schemeClr val="accent2"/>
                </a:solidFill>
                <a:latin typeface="Arial" panose="020B0604020202020204" pitchFamily="34" charset="0"/>
                <a:ea typeface="宋体" panose="02010600030101010101" pitchFamily="2" charset="-122"/>
              </a:rPr>
              <a:t>所以状态寄存器必须要能写也要能读</a:t>
            </a:r>
            <a:r>
              <a:rPr lang="en-US" altLang="zh-CN" sz="2000" dirty="0">
                <a:solidFill>
                  <a:schemeClr val="accent2"/>
                </a:solidFill>
                <a:latin typeface="Arial" panose="020B0604020202020204" pitchFamily="34" charset="0"/>
                <a:ea typeface="宋体" panose="02010600030101010101" pitchFamily="2" charset="-122"/>
              </a:rPr>
              <a:t>(KBSR/DSR)</a:t>
            </a:r>
            <a:br>
              <a:rPr lang="en-US" altLang="zh-CN" sz="2000" dirty="0">
                <a:solidFill>
                  <a:schemeClr val="accent2"/>
                </a:solidFill>
                <a:latin typeface="Arial" panose="020B0604020202020204" pitchFamily="34" charset="0"/>
                <a:ea typeface="宋体" panose="02010600030101010101" pitchFamily="2" charset="-122"/>
              </a:rPr>
            </a:br>
            <a:r>
              <a:rPr lang="en-US" altLang="zh-CN" sz="2000" dirty="0">
                <a:solidFill>
                  <a:schemeClr val="accent2"/>
                </a:solidFill>
                <a:latin typeface="Arial" panose="020B0604020202020204" pitchFamily="34" charset="0"/>
                <a:ea typeface="宋体" panose="02010600030101010101" pitchFamily="2" charset="-122"/>
              </a:rPr>
              <a:t>.</a:t>
            </a:r>
            <a:endParaRPr lang="en-US" altLang="zh-CN" sz="2000" dirty="0">
              <a:solidFill>
                <a:schemeClr val="accent2"/>
              </a:solidFill>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46082"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课堂讨论</a:t>
            </a:r>
            <a:endParaRPr lang="en-US" altLang="zh-CN" dirty="0">
              <a:ea typeface="宋体" panose="02010600030101010101" pitchFamily="2" charset="-122"/>
            </a:endParaRPr>
          </a:p>
        </p:txBody>
      </p:sp>
      <p:sp>
        <p:nvSpPr>
          <p:cNvPr id="46083" name="Rectangle 3"/>
          <p:cNvSpPr>
            <a:spLocks noGrp="1"/>
          </p:cNvSpPr>
          <p:nvPr>
            <p:ph idx="1"/>
          </p:nvPr>
        </p:nvSpPr>
        <p:spPr/>
        <p:txBody>
          <a:bodyPr vert="horz" wrap="square" lIns="91440" tIns="45720" rIns="91440" bIns="45720" anchor="t" anchorCtr="0"/>
          <a:p>
            <a:pPr marL="0" indent="0"/>
            <a:r>
              <a:rPr lang="en-US" altLang="zh-CN" dirty="0">
                <a:ea typeface="宋体" panose="02010600030101010101" pitchFamily="2" charset="-122"/>
              </a:rPr>
              <a:t>1</a:t>
            </a:r>
            <a:r>
              <a:rPr lang="zh-CN" altLang="en-US" dirty="0">
                <a:ea typeface="宋体" panose="02010600030101010101" pitchFamily="2" charset="-122"/>
              </a:rPr>
              <a:t> 在没有测试</a:t>
            </a:r>
            <a:r>
              <a:rPr lang="en-US" altLang="zh-CN" dirty="0">
                <a:ea typeface="宋体" panose="02010600030101010101" pitchFamily="2" charset="-122"/>
              </a:rPr>
              <a:t>DSR</a:t>
            </a:r>
            <a:r>
              <a:rPr lang="zh-CN" altLang="en-US" dirty="0">
                <a:ea typeface="宋体" panose="02010600030101010101" pitchFamily="2" charset="-122"/>
              </a:rPr>
              <a:t>之前就写数据到屏幕会有什么样的风险</a:t>
            </a:r>
            <a:r>
              <a:rPr lang="en-US" altLang="zh-CN" dirty="0">
                <a:ea typeface="宋体" panose="02010600030101010101" pitchFamily="2" charset="-122"/>
              </a:rPr>
              <a:t>?</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en-US" altLang="zh-CN" dirty="0">
                <a:ea typeface="宋体" panose="02010600030101010101" pitchFamily="2" charset="-122"/>
              </a:rPr>
              <a:t>2</a:t>
            </a:r>
            <a:r>
              <a:rPr lang="zh-CN" altLang="en-US" dirty="0">
                <a:ea typeface="宋体" panose="02010600030101010101" pitchFamily="2" charset="-122"/>
              </a:rPr>
              <a:t> 在没有测试</a:t>
            </a:r>
            <a:r>
              <a:rPr lang="en-US" altLang="zh-CN" dirty="0">
                <a:ea typeface="宋体" panose="02010600030101010101" pitchFamily="2" charset="-122"/>
              </a:rPr>
              <a:t>KBSR</a:t>
            </a:r>
            <a:r>
              <a:rPr lang="zh-CN" altLang="en-US" dirty="0">
                <a:ea typeface="宋体" panose="02010600030101010101" pitchFamily="2" charset="-122"/>
              </a:rPr>
              <a:t>之前就从键盘读入数据会有什么样的风险</a:t>
            </a:r>
            <a:r>
              <a:rPr lang="en-US" altLang="zh-CN" dirty="0">
                <a:ea typeface="宋体" panose="02010600030101010101" pitchFamily="2" charset="-122"/>
              </a:rPr>
              <a:t>?</a:t>
            </a:r>
            <a:br>
              <a:rPr lang="en-US" altLang="zh-CN" dirty="0">
                <a:ea typeface="宋体" panose="02010600030101010101" pitchFamily="2" charset="-122"/>
              </a:rPr>
            </a:br>
            <a:br>
              <a:rPr lang="en-US" altLang="zh-CN" dirty="0">
                <a:ea typeface="宋体" panose="02010600030101010101" pitchFamily="2" charset="-122"/>
              </a:rPr>
            </a:br>
            <a:r>
              <a:rPr lang="en-US" altLang="zh-CN" dirty="0">
                <a:ea typeface="宋体" panose="02010600030101010101" pitchFamily="2" charset="-122"/>
              </a:rPr>
              <a:t>3</a:t>
            </a:r>
            <a:r>
              <a:rPr lang="zh-CN" altLang="en-US" dirty="0">
                <a:ea typeface="宋体" panose="02010600030101010101" pitchFamily="2" charset="-122"/>
              </a:rPr>
              <a:t>  假如显示器是一个同步设备会怎么样</a:t>
            </a:r>
            <a:r>
              <a:rPr lang="en-US" altLang="zh-CN" dirty="0">
                <a:ea typeface="宋体" panose="02010600030101010101" pitchFamily="2" charset="-122"/>
              </a:rPr>
              <a:t>,</a:t>
            </a:r>
            <a:r>
              <a:rPr lang="zh-CN" altLang="en-US" dirty="0">
                <a:ea typeface="宋体" panose="02010600030101010101" pitchFamily="2" charset="-122"/>
              </a:rPr>
              <a:t>假定我们知道写一个字符大概需要</a:t>
            </a:r>
            <a:r>
              <a:rPr lang="en-US" altLang="zh-CN" dirty="0">
                <a:ea typeface="宋体" panose="02010600030101010101" pitchFamily="2" charset="-122"/>
              </a:rPr>
              <a:t>1</a:t>
            </a:r>
            <a:r>
              <a:rPr lang="zh-CN" altLang="en-US" dirty="0">
                <a:ea typeface="宋体" panose="02010600030101010101" pitchFamily="2" charset="-122"/>
              </a:rPr>
              <a:t>毫秒的时间</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我们能避免轮询吗</a:t>
            </a:r>
            <a:r>
              <a:rPr lang="en-US" altLang="zh-CN" dirty="0">
                <a:ea typeface="宋体" panose="02010600030101010101" pitchFamily="2" charset="-122"/>
              </a:rPr>
              <a:t>?  </a:t>
            </a:r>
            <a:r>
              <a:rPr lang="zh-CN" altLang="en-US" dirty="0">
                <a:ea typeface="宋体" panose="02010600030101010101" pitchFamily="2" charset="-122"/>
              </a:rPr>
              <a:t>怎么样避免</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利弊又是什么</a:t>
            </a:r>
            <a:r>
              <a:rPr lang="en-US" altLang="zh-CN" dirty="0">
                <a:ea typeface="宋体" panose="02010600030101010101" pitchFamily="2" charset="-122"/>
              </a:rPr>
              <a:t>?</a:t>
            </a:r>
            <a:endParaRPr lang="en-US" altLang="zh-CN" dirty="0">
              <a:ea typeface="宋体" panose="02010600030101010101" pitchFamily="2" charset="-122"/>
            </a:endParaRPr>
          </a:p>
          <a:p>
            <a:pPr lvl="1"/>
            <a:endParaRPr lang="en-US" altLang="zh-CN" dirty="0">
              <a:ea typeface="宋体" panose="02010600030101010101" pitchFamily="2" charset="-122"/>
            </a:endParaRPr>
          </a:p>
          <a:p>
            <a:pPr marL="0" indent="0"/>
            <a:r>
              <a:rPr lang="en-US" altLang="zh-CN" dirty="0">
                <a:ea typeface="宋体" panose="02010600030101010101" pitchFamily="2" charset="-122"/>
              </a:rPr>
              <a:t>4</a:t>
            </a:r>
            <a:r>
              <a:rPr lang="zh-CN" altLang="en-US" dirty="0">
                <a:ea typeface="宋体" panose="02010600030101010101" pitchFamily="2" charset="-122"/>
              </a:rPr>
              <a:t> 你认为轮询对其他形式的设备来说是一个好的方式吗</a:t>
            </a:r>
            <a:r>
              <a:rPr lang="en-US" altLang="zh-CN" dirty="0">
                <a:ea typeface="宋体" panose="02010600030101010101" pitchFamily="2" charset="-122"/>
              </a:rPr>
              <a:t>,</a:t>
            </a:r>
            <a:r>
              <a:rPr lang="zh-CN" altLang="en-US" dirty="0">
                <a:ea typeface="宋体" panose="02010600030101010101" pitchFamily="2" charset="-122"/>
              </a:rPr>
              <a:t>比如软盘和网络接口</a:t>
            </a:r>
            <a:r>
              <a:rPr lang="en-US" altLang="zh-CN" dirty="0">
                <a:ea typeface="宋体" panose="02010600030101010101" pitchFamily="2" charset="-122"/>
              </a:rPr>
              <a:t>?</a:t>
            </a:r>
            <a:endParaRPr lang="en-US" altLang="zh-CN" dirty="0">
              <a:ea typeface="宋体" panose="02010600030101010101" pitchFamily="2" charset="-122"/>
            </a:endParaRPr>
          </a:p>
          <a:p>
            <a:pPr marL="0" indent="0"/>
            <a:r>
              <a:rPr lang="en-US" altLang="zh-CN" dirty="0">
                <a:ea typeface="宋体" panose="02010600030101010101" pitchFamily="2" charset="-122"/>
              </a:rPr>
              <a:t>5</a:t>
            </a:r>
            <a:r>
              <a:rPr lang="zh-CN" altLang="en-US" dirty="0">
                <a:ea typeface="宋体" panose="02010600030101010101" pitchFamily="2" charset="-122"/>
              </a:rPr>
              <a:t> </a:t>
            </a:r>
            <a:r>
              <a:rPr lang="en-US" altLang="zh-CN" dirty="0">
                <a:ea typeface="宋体" panose="02010600030101010101" pitchFamily="2" charset="-122"/>
              </a:rPr>
              <a:t> </a:t>
            </a:r>
            <a:r>
              <a:rPr lang="zh-CN" altLang="en-US" dirty="0">
                <a:ea typeface="宋体" panose="02010600030101010101" pitchFamily="2" charset="-122"/>
              </a:rPr>
              <a:t>用</a:t>
            </a:r>
            <a:r>
              <a:rPr lang="en-US" altLang="zh-CN" dirty="0">
                <a:ea typeface="宋体" panose="02010600030101010101" pitchFamily="2" charset="-122"/>
              </a:rPr>
              <a:t>LDI/STI </a:t>
            </a:r>
            <a:r>
              <a:rPr lang="zh-CN" altLang="en-US" dirty="0">
                <a:ea typeface="宋体" panose="02010600030101010101" pitchFamily="2" charset="-122"/>
              </a:rPr>
              <a:t>来访问设备寄存器的优点是什么</a:t>
            </a:r>
            <a:r>
              <a:rPr lang="en-US" altLang="zh-CN" dirty="0">
                <a:ea typeface="宋体" panose="02010600030101010101" pitchFamily="2" charset="-122"/>
              </a:rPr>
              <a:t>?</a:t>
            </a:r>
            <a:endParaRPr lang="en-US" altLang="zh-CN" dirty="0">
              <a:ea typeface="宋体" panose="02010600030101010101" pitchFamily="2" charset="-122"/>
            </a:endParaRPr>
          </a:p>
          <a:p>
            <a:pPr lvl="1"/>
            <a:endParaRPr lang="en-US" altLang="zh-CN"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习题</a:t>
            </a:r>
            <a:endParaRPr lang="zh-CN" altLang="en-US" dirty="0">
              <a:ea typeface="宋体" panose="02010600030101010101" pitchFamily="2" charset="-122"/>
            </a:endParaRPr>
          </a:p>
        </p:txBody>
      </p:sp>
      <p:sp>
        <p:nvSpPr>
          <p:cNvPr id="48130" name="内容占位符 2"/>
          <p:cNvSpPr>
            <a:spLocks noGrp="1"/>
          </p:cNvSpPr>
          <p:nvPr>
            <p:ph idx="1"/>
          </p:nvPr>
        </p:nvSpPr>
        <p:spPr>
          <a:xfrm>
            <a:off x="228600" y="1143000"/>
            <a:ext cx="8686800" cy="1633855"/>
          </a:xfrm>
        </p:spPr>
        <p:txBody>
          <a:bodyPr vert="horz" wrap="square" lIns="91440" tIns="45720" rIns="91440" bIns="45720" anchor="t" anchorCtr="0"/>
          <a:p>
            <a:pPr marL="457200" indent="-457200">
              <a:buAutoNum type="arabicPlain"/>
            </a:pPr>
            <a:r>
              <a:rPr lang="zh-CN" altLang="zh-CN" dirty="0">
                <a:ea typeface="宋体" panose="02010600030101010101" pitchFamily="2" charset="-122"/>
              </a:rPr>
              <a:t>使用键盘的状态和数据寄存器</a:t>
            </a:r>
            <a:r>
              <a:rPr lang="en-US" altLang="zh-CN" dirty="0">
                <a:ea typeface="宋体" panose="02010600030101010101" pitchFamily="2" charset="-122"/>
              </a:rPr>
              <a:t> (KBSR </a:t>
            </a:r>
            <a:r>
              <a:rPr lang="zh-CN" altLang="zh-CN" dirty="0">
                <a:ea typeface="宋体" panose="02010600030101010101" pitchFamily="2" charset="-122"/>
              </a:rPr>
              <a:t>和 </a:t>
            </a:r>
            <a:r>
              <a:rPr lang="en-US" altLang="zh-CN" dirty="0">
                <a:ea typeface="宋体" panose="02010600030101010101" pitchFamily="2" charset="-122"/>
              </a:rPr>
              <a:t>KBDR,</a:t>
            </a:r>
            <a:r>
              <a:rPr lang="zh-CN" altLang="zh-CN" dirty="0">
                <a:ea typeface="宋体" panose="02010600030101010101" pitchFamily="2" charset="-122"/>
              </a:rPr>
              <a:t>不允许使用系统调用</a:t>
            </a:r>
            <a:r>
              <a:rPr lang="en-US" altLang="zh-CN" dirty="0">
                <a:ea typeface="宋体" panose="02010600030101010101" pitchFamily="2" charset="-122"/>
              </a:rPr>
              <a:t>),</a:t>
            </a:r>
            <a:r>
              <a:rPr lang="zh-CN" altLang="zh-CN" dirty="0">
                <a:ea typeface="宋体" panose="02010600030101010101" pitchFamily="2" charset="-122"/>
              </a:rPr>
              <a:t>编写汇编语言子程序完成以下功能</a:t>
            </a:r>
            <a:r>
              <a:rPr lang="en-US" altLang="zh-CN" dirty="0">
                <a:ea typeface="宋体" panose="02010600030101010101" pitchFamily="2" charset="-122"/>
              </a:rPr>
              <a:t>: </a:t>
            </a:r>
            <a:r>
              <a:rPr lang="zh-CN" altLang="zh-CN" dirty="0">
                <a:ea typeface="宋体" panose="02010600030101010101" pitchFamily="2" charset="-122"/>
              </a:rPr>
              <a:t>从键盘读取一个字符</a:t>
            </a:r>
            <a:r>
              <a:rPr lang="en-US" altLang="zh-CN" dirty="0">
                <a:ea typeface="宋体" panose="02010600030101010101" pitchFamily="2" charset="-122"/>
              </a:rPr>
              <a:t>,</a:t>
            </a:r>
            <a:r>
              <a:rPr lang="zh-CN" altLang="zh-CN" dirty="0">
                <a:ea typeface="宋体" panose="02010600030101010101" pitchFamily="2" charset="-122"/>
              </a:rPr>
              <a:t>如果输入是</a:t>
            </a:r>
            <a:r>
              <a:rPr lang="en-US" altLang="zh-CN" dirty="0">
                <a:ea typeface="宋体" panose="02010600030101010101" pitchFamily="2" charset="-122"/>
              </a:rPr>
              <a:t>’Y’(x59)</a:t>
            </a:r>
            <a:r>
              <a:rPr lang="zh-CN" altLang="zh-CN" dirty="0">
                <a:ea typeface="宋体" panose="02010600030101010101" pitchFamily="2" charset="-122"/>
              </a:rPr>
              <a:t>或者</a:t>
            </a:r>
            <a:r>
              <a:rPr lang="en-US" altLang="zh-CN" dirty="0">
                <a:ea typeface="宋体" panose="02010600030101010101" pitchFamily="2" charset="-122"/>
              </a:rPr>
              <a:t>’y’(x79)</a:t>
            </a:r>
            <a:r>
              <a:rPr lang="zh-CN" altLang="zh-CN" dirty="0">
                <a:ea typeface="宋体" panose="02010600030101010101" pitchFamily="2" charset="-122"/>
              </a:rPr>
              <a:t>则</a:t>
            </a:r>
            <a:r>
              <a:rPr lang="en-US" altLang="zh-CN" dirty="0">
                <a:ea typeface="宋体" panose="02010600030101010101" pitchFamily="2" charset="-122"/>
              </a:rPr>
              <a:t>R0</a:t>
            </a:r>
            <a:r>
              <a:rPr lang="zh-CN" altLang="zh-CN" dirty="0">
                <a:ea typeface="宋体" panose="02010600030101010101" pitchFamily="2" charset="-122"/>
              </a:rPr>
              <a:t>寄存器返回</a:t>
            </a:r>
            <a:r>
              <a:rPr lang="en-US" altLang="zh-CN" dirty="0">
                <a:ea typeface="宋体" panose="02010600030101010101" pitchFamily="2" charset="-122"/>
              </a:rPr>
              <a:t>1</a:t>
            </a:r>
            <a:r>
              <a:rPr lang="zh-CN" altLang="zh-CN" dirty="0">
                <a:ea typeface="宋体" panose="02010600030101010101" pitchFamily="2" charset="-122"/>
              </a:rPr>
              <a:t>，否则为</a:t>
            </a:r>
            <a:r>
              <a:rPr lang="en-US" altLang="zh-CN" dirty="0">
                <a:ea typeface="宋体" panose="02010600030101010101" pitchFamily="2" charset="-122"/>
              </a:rPr>
              <a:t>0</a:t>
            </a:r>
            <a:r>
              <a:rPr lang="zh-CN" altLang="zh-CN" dirty="0">
                <a:ea typeface="宋体" panose="02010600030101010101" pitchFamily="2" charset="-122"/>
              </a:rPr>
              <a:t>。</a:t>
            </a:r>
            <a:endParaRPr lang="en-US" altLang="zh-CN" dirty="0">
              <a:ea typeface="宋体" panose="02010600030101010101" pitchFamily="2" charset="-122"/>
            </a:endParaRPr>
          </a:p>
          <a:p>
            <a:pPr marL="457200" indent="-457200">
              <a:buNone/>
            </a:pPr>
            <a:r>
              <a:rPr lang="zh-CN" altLang="zh-CN" dirty="0">
                <a:ea typeface="宋体" panose="02010600030101010101" pitchFamily="2" charset="-122"/>
              </a:rPr>
              <a:t> </a:t>
            </a:r>
            <a:endParaRPr lang="zh-CN" altLang="zh-CN" dirty="0">
              <a:ea typeface="宋体" panose="02010600030101010101" pitchFamily="2" charset="-122"/>
            </a:endParaRPr>
          </a:p>
          <a:p>
            <a:pPr marL="457200" indent="-457200">
              <a:buNone/>
            </a:pPr>
            <a:endParaRPr lang="zh-CN" altLang="en-US" dirty="0">
              <a:ea typeface="宋体" panose="02010600030101010101" pitchFamily="2" charset="-122"/>
            </a:endParaRPr>
          </a:p>
        </p:txBody>
      </p:sp>
      <p:sp>
        <p:nvSpPr>
          <p:cNvPr id="48131"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982980" y="1024890"/>
            <a:ext cx="7178040" cy="48082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p:txBody>
          <a:bodyPr vert="horz" wrap="square" lIns="91440" tIns="45720" rIns="91440" bIns="45720" anchor="ctr" anchorCtr="0"/>
          <a:p>
            <a:endParaRPr lang="zh-CN" altLang="en-US" dirty="0">
              <a:ea typeface="宋体" panose="02010600030101010101" pitchFamily="2" charset="-122"/>
            </a:endParaRPr>
          </a:p>
        </p:txBody>
      </p:sp>
      <p:sp>
        <p:nvSpPr>
          <p:cNvPr id="49154" name="内容占位符 2"/>
          <p:cNvSpPr>
            <a:spLocks noGrp="1"/>
          </p:cNvSpPr>
          <p:nvPr>
            <p:ph idx="1"/>
          </p:nvPr>
        </p:nvSpPr>
        <p:spPr/>
        <p:txBody>
          <a:bodyPr vert="horz" wrap="square" lIns="91440" tIns="45720" rIns="91440" bIns="45720" anchor="t" anchorCtr="0"/>
          <a:p>
            <a:r>
              <a:rPr lang="en-US" altLang="zh-CN" dirty="0">
                <a:ea typeface="宋体" panose="02010600030101010101" pitchFamily="2" charset="-122"/>
              </a:rPr>
              <a:t>2 </a:t>
            </a:r>
            <a:r>
              <a:rPr lang="zh-CN" altLang="zh-CN" dirty="0">
                <a:ea typeface="宋体" panose="02010600030101010101" pitchFamily="2" charset="-122"/>
              </a:rPr>
              <a:t>编写</a:t>
            </a:r>
            <a:r>
              <a:rPr lang="en-US" altLang="zh-CN" dirty="0">
                <a:ea typeface="宋体" panose="02010600030101010101" pitchFamily="2" charset="-122"/>
              </a:rPr>
              <a:t>LC-3</a:t>
            </a:r>
            <a:r>
              <a:rPr lang="zh-CN" altLang="zh-CN" dirty="0">
                <a:ea typeface="宋体" panose="02010600030101010101" pitchFamily="2" charset="-122"/>
              </a:rPr>
              <a:t>汇编语言程序片段</a:t>
            </a:r>
            <a:r>
              <a:rPr lang="en-US" altLang="zh-CN" dirty="0">
                <a:ea typeface="宋体" panose="02010600030101010101" pitchFamily="2" charset="-122"/>
              </a:rPr>
              <a:t>:</a:t>
            </a:r>
            <a:endParaRPr lang="zh-CN" altLang="zh-CN" dirty="0">
              <a:ea typeface="宋体" panose="02010600030101010101" pitchFamily="2" charset="-122"/>
            </a:endParaRPr>
          </a:p>
          <a:p>
            <a:r>
              <a:rPr lang="zh-CN" altLang="zh-CN" dirty="0">
                <a:ea typeface="宋体" panose="02010600030101010101" pitchFamily="2" charset="-122"/>
              </a:rPr>
              <a:t>读入一个字符，如果输入字符是空格，则输出‘</a:t>
            </a:r>
            <a:r>
              <a:rPr lang="en-US" altLang="zh-CN" dirty="0">
                <a:ea typeface="宋体" panose="02010600030101010101" pitchFamily="2" charset="-122"/>
              </a:rPr>
              <a:t>Y</a:t>
            </a:r>
            <a:r>
              <a:rPr lang="zh-CN" altLang="zh-CN" dirty="0">
                <a:ea typeface="宋体" panose="02010600030101010101" pitchFamily="2" charset="-122"/>
              </a:rPr>
              <a:t>‘到显示器，否则输出</a:t>
            </a:r>
            <a:r>
              <a:rPr lang="en-US" altLang="zh-CN" dirty="0">
                <a:ea typeface="宋体" panose="02010600030101010101" pitchFamily="2" charset="-122"/>
              </a:rPr>
              <a:t>’N’</a:t>
            </a:r>
            <a:r>
              <a:rPr lang="zh-CN" altLang="zh-CN" dirty="0">
                <a:ea typeface="宋体" panose="02010600030101010101" pitchFamily="2" charset="-122"/>
              </a:rPr>
              <a:t>到显示器。空格的</a:t>
            </a:r>
            <a:r>
              <a:rPr lang="en-US" altLang="zh-CN" dirty="0">
                <a:ea typeface="宋体" panose="02010600030101010101" pitchFamily="2" charset="-122"/>
              </a:rPr>
              <a:t>ASCII</a:t>
            </a:r>
            <a:r>
              <a:rPr lang="zh-CN" altLang="zh-CN" dirty="0">
                <a:ea typeface="宋体" panose="02010600030101010101" pitchFamily="2" charset="-122"/>
              </a:rPr>
              <a:t>码是</a:t>
            </a:r>
            <a:r>
              <a:rPr lang="en-US" altLang="zh-CN" dirty="0">
                <a:ea typeface="宋体" panose="02010600030101010101" pitchFamily="2" charset="-122"/>
              </a:rPr>
              <a:t>x20,’Y’ </a:t>
            </a:r>
            <a:r>
              <a:rPr lang="zh-CN" altLang="zh-CN" dirty="0">
                <a:ea typeface="宋体" panose="02010600030101010101" pitchFamily="2" charset="-122"/>
              </a:rPr>
              <a:t>的</a:t>
            </a:r>
            <a:r>
              <a:rPr lang="en-US" altLang="zh-CN" dirty="0">
                <a:ea typeface="宋体" panose="02010600030101010101" pitchFamily="2" charset="-122"/>
              </a:rPr>
              <a:t>ASCII</a:t>
            </a:r>
            <a:r>
              <a:rPr lang="zh-CN" altLang="zh-CN" dirty="0">
                <a:ea typeface="宋体" panose="02010600030101010101" pitchFamily="2" charset="-122"/>
              </a:rPr>
              <a:t>码是</a:t>
            </a:r>
            <a:r>
              <a:rPr lang="en-US" altLang="zh-CN" dirty="0">
                <a:ea typeface="宋体" panose="02010600030101010101" pitchFamily="2" charset="-122"/>
              </a:rPr>
              <a:t> x59,’N’ </a:t>
            </a:r>
            <a:r>
              <a:rPr lang="zh-CN" altLang="zh-CN" dirty="0">
                <a:ea typeface="宋体" panose="02010600030101010101" pitchFamily="2" charset="-122"/>
              </a:rPr>
              <a:t>的</a:t>
            </a:r>
            <a:r>
              <a:rPr lang="en-US" altLang="zh-CN" dirty="0">
                <a:ea typeface="宋体" panose="02010600030101010101" pitchFamily="2" charset="-122"/>
              </a:rPr>
              <a:t>ASCII</a:t>
            </a:r>
            <a:r>
              <a:rPr lang="zh-CN" altLang="zh-CN" dirty="0">
                <a:ea typeface="宋体" panose="02010600030101010101" pitchFamily="2" charset="-122"/>
              </a:rPr>
              <a:t>码是</a:t>
            </a:r>
            <a:r>
              <a:rPr lang="en-US" altLang="zh-CN" dirty="0">
                <a:ea typeface="宋体" panose="02010600030101010101" pitchFamily="2" charset="-122"/>
              </a:rPr>
              <a:t>x4e</a:t>
            </a:r>
            <a:r>
              <a:rPr lang="zh-CN" altLang="zh-CN" dirty="0">
                <a:ea typeface="宋体" panose="02010600030101010101" pitchFamily="2" charset="-122"/>
              </a:rPr>
              <a:t>。要求使用键盘和显示器的状态和数据寄存器完成，不能使用系统调用。</a:t>
            </a:r>
            <a:endParaRPr lang="zh-CN" altLang="zh-CN" dirty="0">
              <a:ea typeface="宋体" panose="02010600030101010101" pitchFamily="2" charset="-122"/>
            </a:endParaRPr>
          </a:p>
          <a:p>
            <a:endParaRPr lang="zh-CN" altLang="en-US" dirty="0">
              <a:ea typeface="宋体" panose="02010600030101010101" pitchFamily="2" charset="-122"/>
            </a:endParaRPr>
          </a:p>
        </p:txBody>
      </p:sp>
      <p:sp>
        <p:nvSpPr>
          <p:cNvPr id="49155"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827405" y="620395"/>
            <a:ext cx="6765925" cy="55098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作业</a:t>
            </a:r>
            <a:endParaRPr lang="zh-CN" altLang="en-US" dirty="0">
              <a:ea typeface="宋体" panose="02010600030101010101" pitchFamily="2" charset="-122"/>
            </a:endParaRPr>
          </a:p>
        </p:txBody>
      </p:sp>
      <p:sp>
        <p:nvSpPr>
          <p:cNvPr id="50178" name="内容占位符 2"/>
          <p:cNvSpPr>
            <a:spLocks noGrp="1"/>
          </p:cNvSpPr>
          <p:nvPr>
            <p:ph idx="1"/>
          </p:nvPr>
        </p:nvSpPr>
        <p:spPr/>
        <p:txBody>
          <a:bodyPr vert="horz" wrap="square" lIns="91440" tIns="45720" rIns="91440" bIns="45720" anchor="t" anchorCtr="0"/>
          <a:p>
            <a:r>
              <a:rPr lang="zh-CN" altLang="en-US" dirty="0">
                <a:ea typeface="宋体" panose="02010600030101010101" pitchFamily="2" charset="-122"/>
              </a:rPr>
              <a:t> </a:t>
            </a:r>
            <a:r>
              <a:rPr lang="en-US" altLang="zh-CN" dirty="0">
                <a:ea typeface="宋体" panose="02010600030101010101" pitchFamily="2" charset="-122"/>
              </a:rPr>
              <a:t>8.13</a:t>
            </a:r>
            <a:endParaRPr lang="en-US" altLang="zh-CN" dirty="0">
              <a:ea typeface="宋体" panose="02010600030101010101" pitchFamily="2" charset="-122"/>
            </a:endParaRPr>
          </a:p>
          <a:p>
            <a:r>
              <a:rPr lang="zh-CN" altLang="en-US" dirty="0">
                <a:ea typeface="宋体" panose="02010600030101010101" pitchFamily="2" charset="-122"/>
              </a:rPr>
              <a:t> </a:t>
            </a:r>
            <a:r>
              <a:rPr lang="en-US" altLang="zh-CN" dirty="0">
                <a:ea typeface="宋体" panose="02010600030101010101" pitchFamily="2" charset="-122"/>
              </a:rPr>
              <a:t>8.14</a:t>
            </a:r>
            <a:endParaRPr lang="en-US" altLang="zh-CN" dirty="0">
              <a:ea typeface="宋体" panose="02010600030101010101" pitchFamily="2" charset="-122"/>
            </a:endParaRPr>
          </a:p>
          <a:p>
            <a:r>
              <a:rPr lang="zh-CN" altLang="en-US" dirty="0">
                <a:ea typeface="宋体" panose="02010600030101010101" pitchFamily="2" charset="-122"/>
              </a:rPr>
              <a:t> </a:t>
            </a:r>
            <a:r>
              <a:rPr lang="en-US" altLang="zh-CN" dirty="0">
                <a:ea typeface="宋体" panose="02010600030101010101" pitchFamily="2" charset="-122"/>
              </a:rPr>
              <a:t>8.15</a:t>
            </a:r>
            <a:endParaRPr lang="en-US" altLang="zh-CN" dirty="0">
              <a:ea typeface="宋体" panose="02010600030101010101" pitchFamily="2" charset="-122"/>
            </a:endParaRPr>
          </a:p>
          <a:p>
            <a:r>
              <a:rPr lang="zh-CN" altLang="en-US" dirty="0">
                <a:ea typeface="宋体" panose="02010600030101010101" pitchFamily="2" charset="-122"/>
              </a:rPr>
              <a:t> </a:t>
            </a:r>
            <a:r>
              <a:rPr lang="en-US" altLang="zh-CN" dirty="0">
                <a:ea typeface="宋体" panose="02010600030101010101" pitchFamily="2" charset="-122"/>
              </a:rPr>
              <a:t>8.16</a:t>
            </a:r>
            <a:endParaRPr lang="zh-CN" altLang="en-US" dirty="0">
              <a:ea typeface="宋体" panose="02010600030101010101" pitchFamily="2" charset="-122"/>
            </a:endParaRPr>
          </a:p>
        </p:txBody>
      </p:sp>
      <p:sp>
        <p:nvSpPr>
          <p:cNvPr id="50179"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9218"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输入</a:t>
            </a:r>
            <a:r>
              <a:rPr lang="en-US" altLang="zh-CN" dirty="0">
                <a:ea typeface="宋体" panose="02010600030101010101" pitchFamily="2" charset="-122"/>
              </a:rPr>
              <a:t>/</a:t>
            </a:r>
            <a:r>
              <a:rPr lang="zh-CN" altLang="en-US" dirty="0">
                <a:ea typeface="宋体" panose="02010600030101010101" pitchFamily="2" charset="-122"/>
              </a:rPr>
              <a:t>输出</a:t>
            </a:r>
            <a:r>
              <a:rPr lang="en-US" altLang="zh-CN" dirty="0">
                <a:ea typeface="宋体" panose="02010600030101010101" pitchFamily="2" charset="-122"/>
              </a:rPr>
              <a:t>: </a:t>
            </a:r>
            <a:r>
              <a:rPr lang="zh-CN" altLang="en-US" dirty="0">
                <a:ea typeface="宋体" panose="02010600030101010101" pitchFamily="2" charset="-122"/>
              </a:rPr>
              <a:t>与外界相连接</a:t>
            </a:r>
            <a:endParaRPr lang="en-US" altLang="zh-CN" dirty="0">
              <a:ea typeface="宋体" panose="02010600030101010101" pitchFamily="2" charset="-122"/>
            </a:endParaRPr>
          </a:p>
        </p:txBody>
      </p:sp>
      <p:sp>
        <p:nvSpPr>
          <p:cNvPr id="9219" name="Rectangle 3"/>
          <p:cNvSpPr>
            <a:spLocks noGrp="1"/>
          </p:cNvSpPr>
          <p:nvPr>
            <p:ph idx="1"/>
          </p:nvPr>
        </p:nvSpPr>
        <p:spPr>
          <a:xfrm>
            <a:off x="228600" y="1143000"/>
            <a:ext cx="7924800" cy="5257800"/>
          </a:xfrm>
        </p:spPr>
        <p:txBody>
          <a:bodyPr vert="horz" wrap="square" lIns="91440" tIns="45720" rIns="91440" bIns="45720" anchor="t" anchorCtr="0"/>
          <a:p>
            <a:pPr marL="0" indent="0"/>
            <a:r>
              <a:rPr lang="en-US" altLang="zh-CN" dirty="0">
                <a:ea typeface="宋体" panose="02010600030101010101" pitchFamily="2" charset="-122"/>
              </a:rPr>
              <a:t>I/O</a:t>
            </a:r>
            <a:r>
              <a:rPr lang="zh-CN" altLang="en-US" dirty="0">
                <a:ea typeface="宋体" panose="02010600030101010101" pitchFamily="2" charset="-122"/>
              </a:rPr>
              <a:t>设备种类按以下特征分为几类</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sz="2400" dirty="0">
                <a:solidFill>
                  <a:srgbClr val="CE0000"/>
                </a:solidFill>
                <a:ea typeface="宋体" panose="02010600030101010101" pitchFamily="2" charset="-122"/>
              </a:rPr>
              <a:t>功能</a:t>
            </a:r>
            <a:r>
              <a:rPr lang="en-US" altLang="zh-CN" sz="2400" dirty="0">
                <a:solidFill>
                  <a:srgbClr val="CE0000"/>
                </a:solidFill>
                <a:ea typeface="宋体" panose="02010600030101010101" pitchFamily="2" charset="-122"/>
              </a:rPr>
              <a:t>:</a:t>
            </a:r>
            <a:r>
              <a:rPr lang="en-US" altLang="zh-CN" sz="2400" dirty="0">
                <a:ea typeface="宋体" panose="02010600030101010101" pitchFamily="2" charset="-122"/>
              </a:rPr>
              <a:t> </a:t>
            </a:r>
            <a:r>
              <a:rPr lang="zh-CN" altLang="en-US" sz="2400" dirty="0">
                <a:ea typeface="宋体" panose="02010600030101010101" pitchFamily="2" charset="-122"/>
              </a:rPr>
              <a:t>输入</a:t>
            </a:r>
            <a:r>
              <a:rPr lang="en-US" altLang="zh-CN" sz="2400" dirty="0">
                <a:ea typeface="宋体" panose="02010600030101010101" pitchFamily="2" charset="-122"/>
              </a:rPr>
              <a:t>, </a:t>
            </a:r>
            <a:r>
              <a:rPr lang="zh-CN" altLang="en-US" sz="2400" dirty="0">
                <a:ea typeface="宋体" panose="02010600030101010101" pitchFamily="2" charset="-122"/>
              </a:rPr>
              <a:t>输出</a:t>
            </a:r>
            <a:r>
              <a:rPr lang="en-US" altLang="zh-CN" sz="2400" dirty="0">
                <a:ea typeface="宋体" panose="02010600030101010101" pitchFamily="2" charset="-122"/>
              </a:rPr>
              <a:t>, </a:t>
            </a:r>
            <a:r>
              <a:rPr lang="zh-CN" altLang="en-US" sz="2400" dirty="0">
                <a:ea typeface="宋体" panose="02010600030101010101" pitchFamily="2" charset="-122"/>
              </a:rPr>
              <a:t>存储设备</a:t>
            </a:r>
            <a:endParaRPr lang="en-US" altLang="zh-CN" sz="2400" dirty="0">
              <a:ea typeface="宋体" panose="02010600030101010101" pitchFamily="2" charset="-122"/>
            </a:endParaRPr>
          </a:p>
          <a:p>
            <a:pPr lvl="2"/>
            <a:r>
              <a:rPr lang="zh-CN" altLang="en-US" sz="2400" dirty="0">
                <a:ea typeface="宋体" panose="02010600030101010101" pitchFamily="2" charset="-122"/>
              </a:rPr>
              <a:t>输入</a:t>
            </a:r>
            <a:r>
              <a:rPr lang="en-US" altLang="zh-CN" sz="2400" dirty="0">
                <a:ea typeface="宋体" panose="02010600030101010101" pitchFamily="2" charset="-122"/>
              </a:rPr>
              <a:t>: </a:t>
            </a:r>
            <a:r>
              <a:rPr lang="zh-CN" altLang="en-US" sz="2400" dirty="0">
                <a:ea typeface="宋体" panose="02010600030101010101" pitchFamily="2" charset="-122"/>
              </a:rPr>
              <a:t>键盘</a:t>
            </a:r>
            <a:r>
              <a:rPr lang="en-US" altLang="zh-CN" sz="2400" dirty="0">
                <a:ea typeface="宋体" panose="02010600030101010101" pitchFamily="2" charset="-122"/>
              </a:rPr>
              <a:t>, </a:t>
            </a:r>
            <a:r>
              <a:rPr lang="zh-CN" altLang="en-US" sz="2400" dirty="0">
                <a:ea typeface="宋体" panose="02010600030101010101" pitchFamily="2" charset="-122"/>
              </a:rPr>
              <a:t>运动检测器</a:t>
            </a:r>
            <a:r>
              <a:rPr lang="en-US" altLang="zh-CN" sz="2400" dirty="0">
                <a:ea typeface="宋体" panose="02010600030101010101" pitchFamily="2" charset="-122"/>
              </a:rPr>
              <a:t>,</a:t>
            </a:r>
            <a:r>
              <a:rPr lang="zh-CN" altLang="en-US" sz="2400" dirty="0">
                <a:ea typeface="宋体" panose="02010600030101010101" pitchFamily="2" charset="-122"/>
              </a:rPr>
              <a:t>网络接口</a:t>
            </a:r>
            <a:endParaRPr lang="en-US" altLang="zh-CN" sz="2400" dirty="0">
              <a:ea typeface="宋体" panose="02010600030101010101" pitchFamily="2" charset="-122"/>
            </a:endParaRPr>
          </a:p>
          <a:p>
            <a:pPr lvl="2"/>
            <a:r>
              <a:rPr lang="zh-CN" altLang="en-US" sz="2400" dirty="0">
                <a:ea typeface="宋体" panose="02010600030101010101" pitchFamily="2" charset="-122"/>
              </a:rPr>
              <a:t>输出</a:t>
            </a:r>
            <a:r>
              <a:rPr lang="en-US" altLang="zh-CN" sz="2400" dirty="0">
                <a:ea typeface="宋体" panose="02010600030101010101" pitchFamily="2" charset="-122"/>
              </a:rPr>
              <a:t>: </a:t>
            </a:r>
            <a:r>
              <a:rPr lang="zh-CN" altLang="en-US" sz="2400" dirty="0">
                <a:ea typeface="宋体" panose="02010600030101010101" pitchFamily="2" charset="-122"/>
              </a:rPr>
              <a:t>显示器</a:t>
            </a:r>
            <a:r>
              <a:rPr lang="en-US" altLang="zh-CN" sz="2400" dirty="0">
                <a:ea typeface="宋体" panose="02010600030101010101" pitchFamily="2" charset="-122"/>
              </a:rPr>
              <a:t>, </a:t>
            </a:r>
            <a:r>
              <a:rPr lang="zh-CN" altLang="en-US" sz="2400" dirty="0">
                <a:ea typeface="宋体" panose="02010600030101010101" pitchFamily="2" charset="-122"/>
              </a:rPr>
              <a:t>打印机</a:t>
            </a:r>
            <a:r>
              <a:rPr lang="en-US" altLang="zh-CN" sz="2400" dirty="0">
                <a:ea typeface="宋体" panose="02010600030101010101" pitchFamily="2" charset="-122"/>
              </a:rPr>
              <a:t>, </a:t>
            </a:r>
            <a:r>
              <a:rPr lang="zh-CN" altLang="en-US" sz="2400" dirty="0">
                <a:ea typeface="宋体" panose="02010600030101010101" pitchFamily="2" charset="-122"/>
              </a:rPr>
              <a:t>网络接口</a:t>
            </a:r>
            <a:endParaRPr lang="en-US" altLang="zh-CN" sz="2400" dirty="0">
              <a:ea typeface="宋体" panose="02010600030101010101" pitchFamily="2" charset="-122"/>
            </a:endParaRPr>
          </a:p>
          <a:p>
            <a:pPr lvl="2"/>
            <a:r>
              <a:rPr lang="zh-CN" altLang="en-US" sz="2400" dirty="0">
                <a:ea typeface="宋体" panose="02010600030101010101" pitchFamily="2" charset="-122"/>
              </a:rPr>
              <a:t>存储</a:t>
            </a:r>
            <a:r>
              <a:rPr lang="en-US" altLang="zh-CN" sz="2400" dirty="0">
                <a:ea typeface="宋体" panose="02010600030101010101" pitchFamily="2" charset="-122"/>
              </a:rPr>
              <a:t>: </a:t>
            </a:r>
            <a:r>
              <a:rPr lang="zh-CN" altLang="en-US" sz="2400" dirty="0">
                <a:ea typeface="宋体" panose="02010600030101010101" pitchFamily="2" charset="-122"/>
              </a:rPr>
              <a:t>软盘</a:t>
            </a:r>
            <a:r>
              <a:rPr lang="en-US" altLang="zh-CN" sz="2400" dirty="0">
                <a:ea typeface="宋体" panose="02010600030101010101" pitchFamily="2" charset="-122"/>
              </a:rPr>
              <a:t>, </a:t>
            </a:r>
            <a:r>
              <a:rPr lang="zh-CN" altLang="en-US" sz="2400" dirty="0">
                <a:ea typeface="宋体" panose="02010600030101010101" pitchFamily="2" charset="-122"/>
              </a:rPr>
              <a:t>光盘</a:t>
            </a:r>
            <a:endParaRPr lang="en-US" altLang="zh-CN" sz="2400" dirty="0">
              <a:ea typeface="宋体" panose="02010600030101010101" pitchFamily="2" charset="-122"/>
            </a:endParaRPr>
          </a:p>
          <a:p>
            <a:pPr lvl="1"/>
            <a:r>
              <a:rPr lang="zh-CN" altLang="en-US" sz="2400" dirty="0">
                <a:solidFill>
                  <a:srgbClr val="CE0000"/>
                </a:solidFill>
                <a:ea typeface="宋体" panose="02010600030101010101" pitchFamily="2" charset="-122"/>
              </a:rPr>
              <a:t>速率</a:t>
            </a:r>
            <a:r>
              <a:rPr lang="en-US" altLang="zh-CN" sz="2400" dirty="0">
                <a:solidFill>
                  <a:srgbClr val="CE0000"/>
                </a:solidFill>
                <a:ea typeface="宋体" panose="02010600030101010101" pitchFamily="2" charset="-122"/>
              </a:rPr>
              <a:t>:</a:t>
            </a:r>
            <a:r>
              <a:rPr lang="en-US" altLang="zh-CN" sz="2400" dirty="0">
                <a:ea typeface="宋体" panose="02010600030101010101" pitchFamily="2" charset="-122"/>
              </a:rPr>
              <a:t> </a:t>
            </a:r>
            <a:r>
              <a:rPr lang="zh-CN" altLang="en-US" sz="2400" dirty="0">
                <a:ea typeface="宋体" panose="02010600030101010101" pitchFamily="2" charset="-122"/>
              </a:rPr>
              <a:t>数据能传输的多快</a:t>
            </a:r>
            <a:r>
              <a:rPr lang="en-US" altLang="zh-CN" sz="2400" dirty="0">
                <a:ea typeface="宋体" panose="02010600030101010101" pitchFamily="2" charset="-122"/>
              </a:rPr>
              <a:t>?</a:t>
            </a:r>
            <a:endParaRPr lang="en-US" altLang="zh-CN" sz="2400" dirty="0">
              <a:ea typeface="宋体" panose="02010600030101010101" pitchFamily="2" charset="-122"/>
            </a:endParaRPr>
          </a:p>
          <a:p>
            <a:pPr lvl="2"/>
            <a:r>
              <a:rPr lang="zh-CN" altLang="en-US" sz="2400" dirty="0">
                <a:ea typeface="宋体" panose="02010600030101010101" pitchFamily="2" charset="-122"/>
              </a:rPr>
              <a:t>键盘</a:t>
            </a:r>
            <a:r>
              <a:rPr lang="en-US" altLang="zh-CN" sz="2400" dirty="0">
                <a:ea typeface="宋体" panose="02010600030101010101" pitchFamily="2" charset="-122"/>
              </a:rPr>
              <a:t>: 100 bytes/sec</a:t>
            </a:r>
            <a:endParaRPr lang="en-US" altLang="zh-CN" sz="2400" dirty="0">
              <a:ea typeface="宋体" panose="02010600030101010101" pitchFamily="2" charset="-122"/>
            </a:endParaRPr>
          </a:p>
          <a:p>
            <a:pPr lvl="2"/>
            <a:r>
              <a:rPr lang="en-US" altLang="zh-CN" sz="2400" dirty="0">
                <a:ea typeface="宋体" panose="02010600030101010101" pitchFamily="2" charset="-122"/>
              </a:rPr>
              <a:t>U</a:t>
            </a:r>
            <a:r>
              <a:rPr lang="zh-CN" altLang="en-US" sz="2400" dirty="0">
                <a:ea typeface="宋体" panose="02010600030101010101" pitchFamily="2" charset="-122"/>
              </a:rPr>
              <a:t>盘</a:t>
            </a:r>
            <a:r>
              <a:rPr lang="en-US" altLang="zh-CN" sz="2400" dirty="0">
                <a:ea typeface="宋体" panose="02010600030101010101" pitchFamily="2" charset="-122"/>
              </a:rPr>
              <a:t>: 30-40 MB/s</a:t>
            </a:r>
            <a:r>
              <a:rPr lang="zh-CN" altLang="en-US" sz="2400" dirty="0">
                <a:ea typeface="宋体" panose="02010600030101010101" pitchFamily="2" charset="-122"/>
              </a:rPr>
              <a:t>（</a:t>
            </a:r>
            <a:r>
              <a:rPr lang="en-US" altLang="zh-CN" sz="2400" dirty="0">
                <a:ea typeface="宋体" panose="02010600030101010101" pitchFamily="2" charset="-122"/>
              </a:rPr>
              <a:t>2.0  480mbps</a:t>
            </a:r>
            <a:r>
              <a:rPr lang="zh-CN" altLang="en-US" sz="2400" dirty="0">
                <a:ea typeface="宋体" panose="02010600030101010101" pitchFamily="2" charset="-122"/>
              </a:rPr>
              <a:t>）</a:t>
            </a:r>
            <a:endParaRPr lang="en-US" altLang="zh-CN" sz="2400" dirty="0">
              <a:ea typeface="宋体" panose="02010600030101010101" pitchFamily="2" charset="-122"/>
            </a:endParaRPr>
          </a:p>
          <a:p>
            <a:pPr lvl="2"/>
            <a:r>
              <a:rPr lang="en-US" altLang="zh-CN" sz="2400" dirty="0">
                <a:ea typeface="宋体" panose="02010600030101010101" pitchFamily="2" charset="-122"/>
              </a:rPr>
              <a:t>         5Gbps/10Gbps(3.1 gen1 /gen2)</a:t>
            </a:r>
            <a:endParaRPr lang="en-US" altLang="zh-CN" sz="2400" dirty="0">
              <a:ea typeface="宋体" panose="02010600030101010101" pitchFamily="2" charset="-122"/>
            </a:endParaRPr>
          </a:p>
          <a:p>
            <a:pPr lvl="2"/>
            <a:r>
              <a:rPr lang="zh-CN" altLang="en-US" sz="2400" dirty="0">
                <a:ea typeface="宋体" panose="02010600030101010101" pitchFamily="2" charset="-122"/>
              </a:rPr>
              <a:t>网络</a:t>
            </a:r>
            <a:r>
              <a:rPr lang="en-US" altLang="zh-CN" sz="2400" dirty="0">
                <a:ea typeface="宋体" panose="02010600030101010101" pitchFamily="2" charset="-122"/>
              </a:rPr>
              <a:t>: 1 Mb/s - 1 Gb/s – 10Gb/s</a:t>
            </a:r>
            <a:endParaRPr lang="en-US" altLang="zh-CN" sz="24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11266"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和</a:t>
            </a:r>
            <a:r>
              <a:rPr lang="en-US" altLang="zh-CN" dirty="0">
                <a:ea typeface="宋体" panose="02010600030101010101" pitchFamily="2" charset="-122"/>
              </a:rPr>
              <a:t>CPU</a:t>
            </a:r>
            <a:r>
              <a:rPr lang="zh-CN" altLang="en-US" dirty="0">
                <a:ea typeface="宋体" panose="02010600030101010101" pitchFamily="2" charset="-122"/>
              </a:rPr>
              <a:t>内部总线连接：输入</a:t>
            </a:r>
            <a:r>
              <a:rPr lang="en-US" altLang="zh-CN" dirty="0">
                <a:ea typeface="宋体" panose="02010600030101010101" pitchFamily="2" charset="-122"/>
              </a:rPr>
              <a:t>/</a:t>
            </a:r>
            <a:r>
              <a:rPr lang="zh-CN" altLang="en-US" dirty="0">
                <a:ea typeface="宋体" panose="02010600030101010101" pitchFamily="2" charset="-122"/>
              </a:rPr>
              <a:t>输出控制器</a:t>
            </a:r>
            <a:endParaRPr lang="en-US" altLang="zh-CN" dirty="0">
              <a:ea typeface="宋体" panose="02010600030101010101" pitchFamily="2" charset="-122"/>
            </a:endParaRPr>
          </a:p>
        </p:txBody>
      </p:sp>
      <p:sp>
        <p:nvSpPr>
          <p:cNvPr id="11267" name="Rectangle 3"/>
          <p:cNvSpPr>
            <a:spLocks noGrp="1"/>
          </p:cNvSpPr>
          <p:nvPr>
            <p:ph idx="1"/>
          </p:nvPr>
        </p:nvSpPr>
        <p:spPr>
          <a:xfrm>
            <a:off x="457200" y="2997200"/>
            <a:ext cx="8686800" cy="3384550"/>
          </a:xfrm>
        </p:spPr>
        <p:txBody>
          <a:bodyPr vert="horz" wrap="square" lIns="91440" tIns="45720" rIns="91440" bIns="45720" anchor="t" anchorCtr="0"/>
          <a:p>
            <a:pPr marL="0" indent="0"/>
            <a:r>
              <a:rPr lang="zh-CN" altLang="en-US" dirty="0">
                <a:solidFill>
                  <a:srgbClr val="CE0000"/>
                </a:solidFill>
                <a:ea typeface="宋体" panose="02010600030101010101" pitchFamily="2" charset="-122"/>
              </a:rPr>
              <a:t>状态寄存器</a:t>
            </a:r>
            <a:endParaRPr lang="en-US" altLang="zh-CN" dirty="0">
              <a:ea typeface="宋体" panose="02010600030101010101" pitchFamily="2" charset="-122"/>
            </a:endParaRPr>
          </a:p>
          <a:p>
            <a:pPr lvl="1"/>
            <a:r>
              <a:rPr lang="en-US" altLang="zh-CN" dirty="0">
                <a:ea typeface="宋体" panose="02010600030101010101" pitchFamily="2" charset="-122"/>
              </a:rPr>
              <a:t>CPU </a:t>
            </a:r>
            <a:r>
              <a:rPr lang="zh-CN" altLang="en-US" dirty="0">
                <a:ea typeface="宋体" panose="02010600030101010101" pitchFamily="2" charset="-122"/>
              </a:rPr>
              <a:t>检查任务是否已经完成</a:t>
            </a:r>
            <a:r>
              <a:rPr lang="en-US" altLang="zh-CN" dirty="0">
                <a:ea typeface="宋体" panose="02010600030101010101" pitchFamily="2" charset="-122"/>
              </a:rPr>
              <a:t> – </a:t>
            </a:r>
            <a:r>
              <a:rPr lang="zh-CN" altLang="en-US" dirty="0">
                <a:ea typeface="宋体" panose="02010600030101010101" pitchFamily="2" charset="-122"/>
              </a:rPr>
              <a:t>读状态寄存器</a:t>
            </a:r>
            <a:endParaRPr lang="en-US" altLang="zh-CN" dirty="0">
              <a:ea typeface="宋体" panose="02010600030101010101" pitchFamily="2" charset="-122"/>
            </a:endParaRPr>
          </a:p>
          <a:p>
            <a:pPr marL="0" indent="0"/>
            <a:r>
              <a:rPr lang="zh-CN" altLang="en-US" dirty="0">
                <a:solidFill>
                  <a:srgbClr val="CE0000"/>
                </a:solidFill>
                <a:ea typeface="宋体" panose="02010600030101010101" pitchFamily="2" charset="-122"/>
              </a:rPr>
              <a:t>数据寄存器</a:t>
            </a:r>
            <a:endParaRPr lang="en-US" altLang="zh-CN" dirty="0">
              <a:ea typeface="宋体" panose="02010600030101010101" pitchFamily="2" charset="-122"/>
            </a:endParaRPr>
          </a:p>
          <a:p>
            <a:pPr lvl="1"/>
            <a:r>
              <a:rPr lang="en-US" altLang="zh-CN" dirty="0">
                <a:ea typeface="宋体" panose="02010600030101010101" pitchFamily="2" charset="-122"/>
              </a:rPr>
              <a:t>CPU </a:t>
            </a:r>
            <a:r>
              <a:rPr lang="zh-CN" altLang="en-US" dirty="0">
                <a:ea typeface="宋体" panose="02010600030101010101" pitchFamily="2" charset="-122"/>
              </a:rPr>
              <a:t>通过数据寄存器从设备读</a:t>
            </a:r>
            <a:r>
              <a:rPr lang="en-US" altLang="zh-CN" dirty="0">
                <a:ea typeface="宋体" panose="02010600030101010101" pitchFamily="2" charset="-122"/>
              </a:rPr>
              <a:t>/</a:t>
            </a:r>
            <a:r>
              <a:rPr lang="zh-CN" altLang="en-US" dirty="0">
                <a:ea typeface="宋体" panose="02010600030101010101" pitchFamily="2" charset="-122"/>
              </a:rPr>
              <a:t>写数据</a:t>
            </a:r>
            <a:endParaRPr lang="en-US" altLang="zh-CN" dirty="0">
              <a:ea typeface="宋体" panose="02010600030101010101" pitchFamily="2" charset="-122"/>
            </a:endParaRPr>
          </a:p>
          <a:p>
            <a:pPr marL="0" indent="0"/>
            <a:r>
              <a:rPr lang="zh-CN" altLang="en-US" dirty="0">
                <a:solidFill>
                  <a:srgbClr val="CE0000"/>
                </a:solidFill>
                <a:ea typeface="宋体" panose="02010600030101010101" pitchFamily="2" charset="-122"/>
              </a:rPr>
              <a:t>功能电路</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执行实际操作</a:t>
            </a:r>
            <a:endParaRPr lang="en-US" altLang="zh-CN" dirty="0">
              <a:ea typeface="宋体" panose="02010600030101010101" pitchFamily="2" charset="-122"/>
            </a:endParaRPr>
          </a:p>
          <a:p>
            <a:pPr lvl="2"/>
            <a:r>
              <a:rPr lang="zh-CN" altLang="en-US" dirty="0">
                <a:ea typeface="宋体" panose="02010600030101010101" pitchFamily="2" charset="-122"/>
              </a:rPr>
              <a:t>输出像素到屏幕</a:t>
            </a:r>
            <a:r>
              <a:rPr lang="en-US" altLang="zh-CN" dirty="0">
                <a:ea typeface="宋体" panose="02010600030101010101" pitchFamily="2" charset="-122"/>
              </a:rPr>
              <a:t>, </a:t>
            </a:r>
            <a:r>
              <a:rPr lang="zh-CN" altLang="en-US" dirty="0">
                <a:ea typeface="宋体" panose="02010600030101010101" pitchFamily="2" charset="-122"/>
              </a:rPr>
              <a:t>比特流入</a:t>
            </a:r>
            <a:r>
              <a:rPr lang="en-US" altLang="zh-CN" dirty="0">
                <a:ea typeface="宋体" panose="02010600030101010101" pitchFamily="2" charset="-122"/>
              </a:rPr>
              <a:t>/</a:t>
            </a:r>
            <a:r>
              <a:rPr lang="zh-CN" altLang="en-US" dirty="0">
                <a:ea typeface="宋体" panose="02010600030101010101" pitchFamily="2" charset="-122"/>
              </a:rPr>
              <a:t>出</a:t>
            </a:r>
            <a:r>
              <a:rPr lang="en-US" altLang="zh-CN" dirty="0">
                <a:ea typeface="宋体" panose="02010600030101010101" pitchFamily="2" charset="-122"/>
              </a:rPr>
              <a:t> </a:t>
            </a:r>
            <a:r>
              <a:rPr lang="zh-CN" altLang="en-US" dirty="0">
                <a:ea typeface="宋体" panose="02010600030101010101" pitchFamily="2" charset="-122"/>
              </a:rPr>
              <a:t>软盘</a:t>
            </a:r>
            <a:r>
              <a:rPr lang="en-US" altLang="zh-CN" dirty="0">
                <a:ea typeface="宋体" panose="02010600030101010101" pitchFamily="2" charset="-122"/>
              </a:rPr>
              <a:t>, </a:t>
            </a:r>
            <a:r>
              <a:rPr lang="zh-CN" altLang="en-US" dirty="0">
                <a:ea typeface="宋体" panose="02010600030101010101" pitchFamily="2" charset="-122"/>
              </a:rPr>
              <a:t>来自键盘的字符流</a:t>
            </a:r>
            <a:endParaRPr lang="en-US" altLang="zh-CN" dirty="0">
              <a:ea typeface="宋体" panose="02010600030101010101" pitchFamily="2" charset="-122"/>
            </a:endParaRPr>
          </a:p>
        </p:txBody>
      </p:sp>
      <p:sp>
        <p:nvSpPr>
          <p:cNvPr id="11268" name="Rectangle 4"/>
          <p:cNvSpPr/>
          <p:nvPr/>
        </p:nvSpPr>
        <p:spPr>
          <a:xfrm>
            <a:off x="2154238" y="1341438"/>
            <a:ext cx="4572000" cy="1447800"/>
          </a:xfrm>
          <a:prstGeom prst="rect">
            <a:avLst/>
          </a:prstGeom>
          <a:solidFill>
            <a:srgbClr val="FFFF99"/>
          </a:solidFill>
          <a:ln w="12700" cap="flat" cmpd="sng">
            <a:solidFill>
              <a:schemeClr val="tx1"/>
            </a:solidFill>
            <a:prstDash val="solid"/>
            <a:miter/>
            <a:headEnd type="none" w="sm" len="sm"/>
            <a:tailEnd type="none" w="sm" len="sm"/>
          </a:ln>
        </p:spPr>
        <p:txBody>
          <a:bodyPr wrap="none" anchor="ctr" anchorCtr="0"/>
          <a:p>
            <a:pPr algn="ctr" eaLnBrk="0" hangingPunct="0"/>
            <a:endParaRPr lang="zh-CN" altLang="zh-CN" b="1" dirty="0">
              <a:latin typeface="Arial" panose="020B0604020202020204" pitchFamily="34" charset="0"/>
              <a:ea typeface="宋体" panose="02010600030101010101" pitchFamily="2" charset="-122"/>
            </a:endParaRPr>
          </a:p>
        </p:txBody>
      </p:sp>
      <p:sp>
        <p:nvSpPr>
          <p:cNvPr id="11269" name="Text Box 5"/>
          <p:cNvSpPr txBox="1"/>
          <p:nvPr/>
        </p:nvSpPr>
        <p:spPr>
          <a:xfrm>
            <a:off x="4787900" y="1341438"/>
            <a:ext cx="1938338" cy="368300"/>
          </a:xfrm>
          <a:prstGeom prst="rect">
            <a:avLst/>
          </a:prstGeom>
          <a:noFill/>
          <a:ln w="12700">
            <a:noFill/>
          </a:ln>
        </p:spPr>
        <p:txBody>
          <a:bodyPr anchor="t" anchorCtr="0">
            <a:spAutoFit/>
          </a:bodyPr>
          <a:p>
            <a:pPr algn="r" eaLnBrk="0" hangingPunct="0"/>
            <a:r>
              <a:rPr lang="zh-CN" altLang="en-US" sz="1800" b="1" dirty="0">
                <a:latin typeface="Arial" panose="020B0604020202020204" pitchFamily="34" charset="0"/>
                <a:ea typeface="宋体" panose="02010600030101010101" pitchFamily="2" charset="-122"/>
              </a:rPr>
              <a:t>输入</a:t>
            </a:r>
            <a:r>
              <a:rPr lang="en-US" altLang="zh-CN" sz="1800" b="1" dirty="0">
                <a:latin typeface="Arial" panose="020B0604020202020204" pitchFamily="34" charset="0"/>
                <a:ea typeface="宋体" panose="02010600030101010101" pitchFamily="2" charset="-122"/>
              </a:rPr>
              <a:t>/</a:t>
            </a:r>
            <a:r>
              <a:rPr lang="zh-CN" altLang="en-US" sz="1800" b="1" dirty="0">
                <a:latin typeface="Arial" panose="020B0604020202020204" pitchFamily="34" charset="0"/>
                <a:ea typeface="宋体" panose="02010600030101010101" pitchFamily="2" charset="-122"/>
              </a:rPr>
              <a:t>输出控制器</a:t>
            </a:r>
            <a:endParaRPr lang="en-US" altLang="zh-CN" sz="1800" b="1" dirty="0">
              <a:latin typeface="Arial" panose="020B0604020202020204" pitchFamily="34" charset="0"/>
              <a:ea typeface="宋体" panose="02010600030101010101" pitchFamily="2" charset="-122"/>
            </a:endParaRPr>
          </a:p>
        </p:txBody>
      </p:sp>
      <p:sp>
        <p:nvSpPr>
          <p:cNvPr id="11270" name="Text Box 6"/>
          <p:cNvSpPr txBox="1"/>
          <p:nvPr/>
        </p:nvSpPr>
        <p:spPr>
          <a:xfrm>
            <a:off x="2306638" y="1493838"/>
            <a:ext cx="1828800" cy="368300"/>
          </a:xfrm>
          <a:prstGeom prst="rect">
            <a:avLst/>
          </a:prstGeom>
          <a:solidFill>
            <a:schemeClr val="bg1"/>
          </a:solidFill>
          <a:ln w="12700" cap="flat" cmpd="sng">
            <a:solidFill>
              <a:schemeClr val="tx1"/>
            </a:solidFill>
            <a:prstDash val="solid"/>
            <a:miter/>
            <a:headEnd type="none" w="sm" len="sm"/>
            <a:tailEnd type="none" w="sm" len="sm"/>
          </a:ln>
        </p:spPr>
        <p:txBody>
          <a:bodyPr anchor="t" anchorCtr="0">
            <a:spAutoFit/>
          </a:bodyPr>
          <a:p>
            <a:pPr algn="ctr" eaLnBrk="0" hangingPunct="0">
              <a:spcBef>
                <a:spcPct val="50000"/>
              </a:spcBef>
            </a:pPr>
            <a:r>
              <a:rPr lang="zh-CN" altLang="en-US" sz="1800" b="1" dirty="0">
                <a:latin typeface="Arial" panose="020B0604020202020204" pitchFamily="34" charset="0"/>
                <a:ea typeface="宋体" panose="02010600030101010101" pitchFamily="2" charset="-122"/>
              </a:rPr>
              <a:t>状态寄存器</a:t>
            </a:r>
            <a:endParaRPr lang="en-US" altLang="zh-CN" sz="1800" b="1" dirty="0">
              <a:latin typeface="Arial" panose="020B0604020202020204" pitchFamily="34" charset="0"/>
              <a:ea typeface="宋体" panose="02010600030101010101" pitchFamily="2" charset="-122"/>
            </a:endParaRPr>
          </a:p>
        </p:txBody>
      </p:sp>
      <p:sp>
        <p:nvSpPr>
          <p:cNvPr id="11271" name="Text Box 7"/>
          <p:cNvSpPr txBox="1"/>
          <p:nvPr/>
        </p:nvSpPr>
        <p:spPr>
          <a:xfrm>
            <a:off x="2306638" y="2179638"/>
            <a:ext cx="1828800" cy="379412"/>
          </a:xfrm>
          <a:prstGeom prst="rect">
            <a:avLst/>
          </a:prstGeom>
          <a:solidFill>
            <a:schemeClr val="bg1"/>
          </a:solidFill>
          <a:ln w="12700" cap="flat" cmpd="sng">
            <a:solidFill>
              <a:schemeClr val="tx1"/>
            </a:solidFill>
            <a:prstDash val="solid"/>
            <a:miter/>
            <a:headEnd type="none" w="sm" len="sm"/>
            <a:tailEnd type="none" w="sm" len="sm"/>
          </a:ln>
        </p:spPr>
        <p:txBody>
          <a:bodyPr anchor="t" anchorCtr="0">
            <a:spAutoFit/>
          </a:bodyPr>
          <a:p>
            <a:pPr algn="ctr" eaLnBrk="0" hangingPunct="0">
              <a:spcBef>
                <a:spcPct val="50000"/>
              </a:spcBef>
            </a:pPr>
            <a:r>
              <a:rPr lang="zh-CN" altLang="en-US" sz="1800" b="1" dirty="0">
                <a:latin typeface="Arial" panose="020B0604020202020204" pitchFamily="34" charset="0"/>
                <a:ea typeface="宋体" panose="02010600030101010101" pitchFamily="2" charset="-122"/>
              </a:rPr>
              <a:t>数据寄存器</a:t>
            </a:r>
            <a:endParaRPr lang="en-US" altLang="zh-CN" sz="1800" b="1" dirty="0">
              <a:latin typeface="Arial" panose="020B0604020202020204" pitchFamily="34" charset="0"/>
              <a:ea typeface="宋体" panose="02010600030101010101" pitchFamily="2" charset="-122"/>
            </a:endParaRPr>
          </a:p>
        </p:txBody>
      </p:sp>
      <p:sp>
        <p:nvSpPr>
          <p:cNvPr id="11272" name="Rectangle 8"/>
          <p:cNvSpPr/>
          <p:nvPr/>
        </p:nvSpPr>
        <p:spPr>
          <a:xfrm>
            <a:off x="4821238" y="1951038"/>
            <a:ext cx="1676400" cy="609600"/>
          </a:xfrm>
          <a:prstGeom prst="rect">
            <a:avLst/>
          </a:prstGeom>
          <a:solidFill>
            <a:schemeClr val="bg1"/>
          </a:solidFill>
          <a:ln w="12700" cap="flat" cmpd="sng">
            <a:solidFill>
              <a:schemeClr val="tx1"/>
            </a:solidFill>
            <a:prstDash val="solid"/>
            <a:miter/>
            <a:headEnd type="none" w="sm" len="sm"/>
            <a:tailEnd type="none" w="sm" len="sm"/>
          </a:ln>
        </p:spPr>
        <p:txBody>
          <a:bodyPr wrap="none" anchor="ctr" anchorCtr="0"/>
          <a:p>
            <a:pPr algn="ctr" eaLnBrk="0" hangingPunct="0"/>
            <a:r>
              <a:rPr lang="zh-CN" altLang="en-US" sz="1800" b="1" dirty="0">
                <a:latin typeface="Arial" panose="020B0604020202020204" pitchFamily="34" charset="0"/>
                <a:ea typeface="宋体" panose="02010600030101010101" pitchFamily="2" charset="-122"/>
              </a:rPr>
              <a:t>功能电路</a:t>
            </a:r>
            <a:endParaRPr lang="en-US" altLang="zh-CN" sz="1800" b="1" dirty="0">
              <a:latin typeface="Arial" panose="020B0604020202020204" pitchFamily="34" charset="0"/>
              <a:ea typeface="宋体" panose="02010600030101010101" pitchFamily="2" charset="-122"/>
            </a:endParaRPr>
          </a:p>
        </p:txBody>
      </p:sp>
      <p:sp>
        <p:nvSpPr>
          <p:cNvPr id="11273" name="Line 10"/>
          <p:cNvSpPr/>
          <p:nvPr/>
        </p:nvSpPr>
        <p:spPr>
          <a:xfrm>
            <a:off x="6497638" y="2255838"/>
            <a:ext cx="1066800" cy="0"/>
          </a:xfrm>
          <a:prstGeom prst="line">
            <a:avLst/>
          </a:prstGeom>
          <a:ln w="28575" cap="flat" cmpd="sng">
            <a:solidFill>
              <a:schemeClr val="tx1"/>
            </a:solidFill>
            <a:prstDash val="solid"/>
            <a:round/>
            <a:headEnd type="triangle" w="lg" len="med"/>
            <a:tailEnd type="triangle" w="lg" len="lg"/>
          </a:ln>
        </p:spPr>
      </p:sp>
      <p:sp>
        <p:nvSpPr>
          <p:cNvPr id="11274" name="Line 12"/>
          <p:cNvSpPr/>
          <p:nvPr/>
        </p:nvSpPr>
        <p:spPr>
          <a:xfrm>
            <a:off x="1468438" y="1722438"/>
            <a:ext cx="838200" cy="0"/>
          </a:xfrm>
          <a:prstGeom prst="line">
            <a:avLst/>
          </a:prstGeom>
          <a:ln w="28575" cap="flat" cmpd="sng">
            <a:solidFill>
              <a:schemeClr val="tx1"/>
            </a:solidFill>
            <a:prstDash val="solid"/>
            <a:round/>
            <a:headEnd type="triangle" w="lg" len="lg"/>
            <a:tailEnd type="triangle" w="lg" len="lg"/>
          </a:ln>
        </p:spPr>
      </p:sp>
      <p:sp>
        <p:nvSpPr>
          <p:cNvPr id="11275" name="Line 13"/>
          <p:cNvSpPr/>
          <p:nvPr/>
        </p:nvSpPr>
        <p:spPr>
          <a:xfrm>
            <a:off x="4135438" y="2332038"/>
            <a:ext cx="685800" cy="0"/>
          </a:xfrm>
          <a:prstGeom prst="line">
            <a:avLst/>
          </a:prstGeom>
          <a:ln w="28575" cap="flat" cmpd="sng">
            <a:solidFill>
              <a:schemeClr val="tx1"/>
            </a:solidFill>
            <a:prstDash val="solid"/>
            <a:round/>
            <a:headEnd type="none" w="sm" len="sm"/>
            <a:tailEnd type="triangle" w="lg" len="lg"/>
          </a:ln>
        </p:spPr>
      </p:sp>
      <p:sp>
        <p:nvSpPr>
          <p:cNvPr id="11276" name="Line 14"/>
          <p:cNvSpPr/>
          <p:nvPr/>
        </p:nvSpPr>
        <p:spPr>
          <a:xfrm>
            <a:off x="4135438" y="1722438"/>
            <a:ext cx="685800" cy="381000"/>
          </a:xfrm>
          <a:prstGeom prst="line">
            <a:avLst/>
          </a:prstGeom>
          <a:ln w="28575" cap="flat" cmpd="sng">
            <a:solidFill>
              <a:schemeClr val="tx1"/>
            </a:solidFill>
            <a:prstDash val="solid"/>
            <a:round/>
            <a:headEnd type="triangle" w="lg" len="lg"/>
            <a:tailEnd type="triangle" w="lg" len="lg"/>
          </a:ln>
        </p:spPr>
      </p:sp>
      <p:sp>
        <p:nvSpPr>
          <p:cNvPr id="11277" name="Text Box 15"/>
          <p:cNvSpPr txBox="1"/>
          <p:nvPr/>
        </p:nvSpPr>
        <p:spPr>
          <a:xfrm>
            <a:off x="401638" y="1798638"/>
            <a:ext cx="935037" cy="519112"/>
          </a:xfrm>
          <a:prstGeom prst="rect">
            <a:avLst/>
          </a:prstGeom>
          <a:noFill/>
          <a:ln w="12700">
            <a:noFill/>
          </a:ln>
        </p:spPr>
        <p:txBody>
          <a:bodyPr wrap="none" anchor="t" anchorCtr="0">
            <a:spAutoFit/>
          </a:bodyPr>
          <a:p>
            <a:pPr eaLnBrk="0" hangingPunct="0"/>
            <a:r>
              <a:rPr lang="en-US" altLang="zh-CN" sz="2800" b="1" dirty="0">
                <a:latin typeface="Arial" panose="020B0604020202020204" pitchFamily="34" charset="0"/>
                <a:ea typeface="宋体" panose="02010600030101010101" pitchFamily="2" charset="-122"/>
              </a:rPr>
              <a:t>CPU</a:t>
            </a:r>
            <a:endParaRPr lang="en-US" altLang="zh-CN" sz="2800" b="1" dirty="0">
              <a:latin typeface="Arial" panose="020B0604020202020204" pitchFamily="34" charset="0"/>
              <a:ea typeface="宋体" panose="02010600030101010101" pitchFamily="2" charset="-122"/>
            </a:endParaRPr>
          </a:p>
        </p:txBody>
      </p:sp>
      <p:sp>
        <p:nvSpPr>
          <p:cNvPr id="11278" name="Text Box 17"/>
          <p:cNvSpPr txBox="1"/>
          <p:nvPr/>
        </p:nvSpPr>
        <p:spPr>
          <a:xfrm>
            <a:off x="6948488" y="2349500"/>
            <a:ext cx="1724025" cy="400050"/>
          </a:xfrm>
          <a:prstGeom prst="rect">
            <a:avLst/>
          </a:prstGeom>
          <a:noFill/>
          <a:ln w="9525">
            <a:noFill/>
          </a:ln>
        </p:spPr>
        <p:txBody>
          <a:bodyPr wrap="none" anchor="t" anchorCtr="0">
            <a:spAutoFit/>
          </a:bodyPr>
          <a:p>
            <a:pPr algn="ctr" eaLnBrk="0" hangingPunct="0"/>
            <a:r>
              <a:rPr lang="zh-CN" altLang="en-US" sz="2000" i="1" dirty="0">
                <a:latin typeface="Arial" panose="020B0604020202020204" pitchFamily="34" charset="0"/>
                <a:ea typeface="宋体" panose="02010600030101010101" pitchFamily="2" charset="-122"/>
              </a:rPr>
              <a:t>显示、键盘</a:t>
            </a:r>
            <a:r>
              <a:rPr lang="en-US" altLang="zh-CN" sz="2000" i="1" dirty="0">
                <a:latin typeface="Arial" panose="020B0604020202020204" pitchFamily="34" charset="0"/>
                <a:ea typeface="宋体" panose="02010600030101010101" pitchFamily="2" charset="-122"/>
              </a:rPr>
              <a:t>…</a:t>
            </a:r>
            <a:endParaRPr lang="en-US" altLang="zh-CN" sz="2000" i="1" dirty="0">
              <a:latin typeface="Arial" panose="020B0604020202020204" pitchFamily="34" charset="0"/>
              <a:ea typeface="宋体" panose="02010600030101010101" pitchFamily="2" charset="-122"/>
            </a:endParaRPr>
          </a:p>
        </p:txBody>
      </p:sp>
      <p:sp>
        <p:nvSpPr>
          <p:cNvPr id="11279" name="Line 12"/>
          <p:cNvSpPr/>
          <p:nvPr/>
        </p:nvSpPr>
        <p:spPr>
          <a:xfrm>
            <a:off x="1479550" y="2362200"/>
            <a:ext cx="838200" cy="0"/>
          </a:xfrm>
          <a:prstGeom prst="line">
            <a:avLst/>
          </a:prstGeom>
          <a:ln w="28575" cap="flat" cmpd="sng">
            <a:solidFill>
              <a:schemeClr val="tx1"/>
            </a:solidFill>
            <a:prstDash val="solid"/>
            <a:round/>
            <a:headEnd type="triangle" w="lg" len="lg"/>
            <a:tailEnd type="triangle" w="lg" len="lg"/>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13315" name="Rectangle 3"/>
          <p:cNvSpPr>
            <a:spLocks noGrp="1"/>
          </p:cNvSpPr>
          <p:nvPr>
            <p:ph idx="1"/>
          </p:nvPr>
        </p:nvSpPr>
        <p:spPr>
          <a:xfrm>
            <a:off x="323215" y="692785"/>
            <a:ext cx="8686800" cy="4953000"/>
          </a:xfrm>
        </p:spPr>
        <p:txBody>
          <a:bodyPr vert="horz" wrap="square" lIns="91440" tIns="45720" rIns="91440" bIns="45720" anchor="t" anchorCtr="0"/>
          <a:p>
            <a:pPr marL="0" indent="0"/>
            <a:r>
              <a:rPr lang="zh-CN" altLang="en-US" dirty="0">
                <a:ea typeface="宋体" panose="02010600030101010101" pitchFamily="2" charset="-122"/>
              </a:rPr>
              <a:t>怎么访问设备内部寄存器</a:t>
            </a:r>
            <a:r>
              <a:rPr lang="en-US" altLang="zh-CN" dirty="0">
                <a:ea typeface="宋体" panose="02010600030101010101" pitchFamily="2" charset="-122"/>
              </a:rPr>
              <a:t>?</a:t>
            </a:r>
            <a:r>
              <a:rPr lang="zh-CN" altLang="en-US" dirty="0">
                <a:ea typeface="宋体" panose="02010600030101010101" pitchFamily="2" charset="-122"/>
              </a:rPr>
              <a:t>两种编址方式</a:t>
            </a:r>
            <a:endParaRPr lang="en-US" altLang="zh-CN" dirty="0">
              <a:ea typeface="宋体" panose="02010600030101010101" pitchFamily="2" charset="-122"/>
            </a:endParaRPr>
          </a:p>
          <a:p>
            <a:pPr lvl="1"/>
            <a:r>
              <a:rPr lang="zh-CN" altLang="en-US" dirty="0">
                <a:solidFill>
                  <a:srgbClr val="009900"/>
                </a:solidFill>
                <a:ea typeface="宋体" panose="02010600030101010101" pitchFamily="2" charset="-122"/>
              </a:rPr>
              <a:t>内存</a:t>
            </a:r>
            <a:r>
              <a:rPr lang="en-US" altLang="zh-CN" dirty="0">
                <a:solidFill>
                  <a:srgbClr val="009900"/>
                </a:solidFill>
                <a:ea typeface="宋体" panose="02010600030101010101" pitchFamily="2" charset="-122"/>
              </a:rPr>
              <a:t>-</a:t>
            </a:r>
            <a:r>
              <a:rPr lang="zh-CN" altLang="en-US" dirty="0">
                <a:solidFill>
                  <a:srgbClr val="009900"/>
                </a:solidFill>
                <a:ea typeface="宋体" panose="02010600030101010101" pitchFamily="2" charset="-122"/>
              </a:rPr>
              <a:t>映射</a:t>
            </a:r>
            <a:r>
              <a:rPr lang="en-US" altLang="zh-CN" dirty="0">
                <a:solidFill>
                  <a:srgbClr val="009900"/>
                </a:solidFill>
                <a:ea typeface="宋体" panose="02010600030101010101" pitchFamily="2" charset="-122"/>
              </a:rPr>
              <a:t>(</a:t>
            </a:r>
            <a:r>
              <a:rPr lang="zh-CN" altLang="en-US" dirty="0">
                <a:solidFill>
                  <a:srgbClr val="009900"/>
                </a:solidFill>
                <a:ea typeface="宋体" panose="02010600030101010101" pitchFamily="2" charset="-122"/>
              </a:rPr>
              <a:t>寄存器作为内存的一部分</a:t>
            </a:r>
            <a:r>
              <a:rPr lang="en-US" altLang="zh-CN" dirty="0">
                <a:solidFill>
                  <a:srgbClr val="009900"/>
                </a:solidFill>
                <a:ea typeface="宋体" panose="02010600030101010101" pitchFamily="2" charset="-122"/>
              </a:rPr>
              <a:t>)</a:t>
            </a:r>
            <a:r>
              <a:rPr lang="en-US" altLang="zh-CN" dirty="0">
                <a:ea typeface="宋体" panose="02010600030101010101" pitchFamily="2" charset="-122"/>
              </a:rPr>
              <a:t> vs. </a:t>
            </a:r>
            <a:r>
              <a:rPr lang="zh-CN" altLang="en-US" dirty="0">
                <a:solidFill>
                  <a:srgbClr val="009900"/>
                </a:solidFill>
                <a:ea typeface="宋体" panose="02010600030101010101" pitchFamily="2" charset="-122"/>
              </a:rPr>
              <a:t>专用</a:t>
            </a:r>
            <a:r>
              <a:rPr lang="en-US" altLang="zh-CN" dirty="0">
                <a:solidFill>
                  <a:srgbClr val="009900"/>
                </a:solidFill>
                <a:ea typeface="宋体" panose="02010600030101010101" pitchFamily="2" charset="-122"/>
              </a:rPr>
              <a:t>IO</a:t>
            </a:r>
            <a:r>
              <a:rPr lang="zh-CN" altLang="en-US" dirty="0">
                <a:solidFill>
                  <a:srgbClr val="009900"/>
                </a:solidFill>
                <a:ea typeface="宋体" panose="02010600030101010101" pitchFamily="2" charset="-122"/>
              </a:rPr>
              <a:t>指令</a:t>
            </a:r>
            <a:r>
              <a:rPr lang="en-US" altLang="zh-CN" dirty="0">
                <a:solidFill>
                  <a:srgbClr val="009900"/>
                </a:solidFill>
                <a:ea typeface="宋体" panose="02010600030101010101" pitchFamily="2" charset="-122"/>
              </a:rPr>
              <a:t>(</a:t>
            </a:r>
            <a:r>
              <a:rPr lang="zh-CN" altLang="en-US" dirty="0">
                <a:solidFill>
                  <a:srgbClr val="009900"/>
                </a:solidFill>
                <a:ea typeface="宋体" panose="02010600030101010101" pitchFamily="2" charset="-122"/>
              </a:rPr>
              <a:t>寄存器具有独立地址空间，可和内存重叠</a:t>
            </a:r>
            <a:r>
              <a:rPr lang="en-US" altLang="zh-CN" dirty="0">
                <a:solidFill>
                  <a:srgbClr val="009900"/>
                </a:solidFill>
                <a:ea typeface="宋体" panose="02010600030101010101" pitchFamily="2" charset="-122"/>
              </a:rPr>
              <a:t>)</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快速处理器和慢速的外部设备之间传输的时序是怎么控制的</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solidFill>
                  <a:srgbClr val="009900"/>
                </a:solidFill>
                <a:ea typeface="宋体" panose="02010600030101010101" pitchFamily="2" charset="-122"/>
              </a:rPr>
              <a:t>异步</a:t>
            </a:r>
            <a:r>
              <a:rPr lang="en-US" altLang="zh-CN" dirty="0">
                <a:ea typeface="宋体" panose="02010600030101010101" pitchFamily="2" charset="-122"/>
              </a:rPr>
              <a:t> I/O  vs. </a:t>
            </a:r>
            <a:r>
              <a:rPr lang="zh-CN" altLang="en-US" dirty="0">
                <a:solidFill>
                  <a:srgbClr val="009900"/>
                </a:solidFill>
                <a:ea typeface="宋体" panose="02010600030101010101" pitchFamily="2" charset="-122"/>
              </a:rPr>
              <a:t>同步 </a:t>
            </a:r>
            <a:r>
              <a:rPr lang="en-US" altLang="zh-CN" dirty="0">
                <a:solidFill>
                  <a:srgbClr val="009900"/>
                </a:solidFill>
                <a:ea typeface="宋体" panose="02010600030101010101" pitchFamily="2" charset="-122"/>
              </a:rPr>
              <a:t>I/O</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谁控制传输</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CPU (</a:t>
            </a:r>
            <a:r>
              <a:rPr lang="zh-CN" altLang="en-US" dirty="0">
                <a:solidFill>
                  <a:srgbClr val="009900"/>
                </a:solidFill>
                <a:ea typeface="宋体" panose="02010600030101010101" pitchFamily="2" charset="-122"/>
              </a:rPr>
              <a:t>轮询</a:t>
            </a:r>
            <a:r>
              <a:rPr lang="en-US" altLang="zh-CN" dirty="0">
                <a:ea typeface="宋体" panose="02010600030101010101" pitchFamily="2" charset="-122"/>
              </a:rPr>
              <a:t>) vs. </a:t>
            </a:r>
            <a:r>
              <a:rPr lang="zh-CN" altLang="en-US" dirty="0">
                <a:ea typeface="宋体" panose="02010600030101010101" pitchFamily="2" charset="-122"/>
              </a:rPr>
              <a:t>设备</a:t>
            </a:r>
            <a:r>
              <a:rPr lang="en-US" altLang="zh-CN" dirty="0">
                <a:ea typeface="宋体" panose="02010600030101010101" pitchFamily="2" charset="-122"/>
              </a:rPr>
              <a:t> (</a:t>
            </a:r>
            <a:r>
              <a:rPr lang="zh-CN" altLang="en-US" dirty="0">
                <a:solidFill>
                  <a:srgbClr val="009900"/>
                </a:solidFill>
                <a:ea typeface="宋体" panose="02010600030101010101" pitchFamily="2" charset="-122"/>
              </a:rPr>
              <a:t>中断</a:t>
            </a:r>
            <a:r>
              <a:rPr lang="en-US" altLang="zh-CN" dirty="0">
                <a:ea typeface="宋体" panose="02010600030101010101" pitchFamily="2" charset="-122"/>
              </a:rPr>
              <a:t>)</a:t>
            </a:r>
            <a:endParaRPr lang="en-US" altLang="zh-CN" dirty="0">
              <a:ea typeface="宋体" panose="02010600030101010101" pitchFamily="2" charset="-122"/>
            </a:endParaRPr>
          </a:p>
          <a:p>
            <a:pPr lvl="1"/>
            <a:r>
              <a:rPr lang="zh-CN" altLang="en-US" dirty="0">
                <a:ea typeface="宋体" panose="02010600030101010101" pitchFamily="2" charset="-122"/>
              </a:rPr>
              <a:t>举例：在家里等客人</a:t>
            </a:r>
            <a:endParaRPr lang="en-US" altLang="zh-CN" dirty="0">
              <a:ea typeface="宋体" panose="02010600030101010101" pitchFamily="2" charset="-122"/>
            </a:endParaRPr>
          </a:p>
        </p:txBody>
      </p:sp>
      <p:sp>
        <p:nvSpPr>
          <p:cNvPr id="11266" name="Rectangle 2"/>
          <p:cNvSpPr>
            <a:spLocks noGrp="1"/>
          </p:cNvSpPr>
          <p:nvPr>
            <p:ph type="title"/>
          </p:nvPr>
        </p:nvSpPr>
        <p:spPr>
          <a:xfrm>
            <a:off x="179705" y="188595"/>
            <a:ext cx="8686800" cy="533400"/>
          </a:xfrm>
        </p:spPr>
        <p:txBody>
          <a:bodyPr vert="horz" wrap="square" lIns="91440" tIns="45720" rIns="91440" bIns="45720" anchor="ctr" anchorCtr="0"/>
          <a:p>
            <a:r>
              <a:rPr lang="zh-CN" altLang="en-US" dirty="0">
                <a:ea typeface="宋体" panose="02010600030101010101" pitchFamily="2" charset="-122"/>
              </a:rPr>
              <a:t>三个问题</a:t>
            </a:r>
            <a:endParaRPr lang="zh-CN" altLang="en-US"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pic>
        <p:nvPicPr>
          <p:cNvPr id="15362" name="Picture 9" descr="C:\Documents and Settings\Greg Byrd\My Documents\ece206\mh-slides\ch08\ch08-mapped.jpg"/>
          <p:cNvPicPr>
            <a:picLocks noChangeAspect="1"/>
          </p:cNvPicPr>
          <p:nvPr/>
        </p:nvPicPr>
        <p:blipFill>
          <a:blip r:embed="rId1"/>
          <a:stretch>
            <a:fillRect/>
          </a:stretch>
        </p:blipFill>
        <p:spPr>
          <a:xfrm>
            <a:off x="4267200" y="4343400"/>
            <a:ext cx="4589463" cy="1296988"/>
          </a:xfrm>
          <a:prstGeom prst="rect">
            <a:avLst/>
          </a:prstGeom>
          <a:noFill/>
          <a:ln w="9525">
            <a:noFill/>
          </a:ln>
        </p:spPr>
      </p:pic>
      <p:sp>
        <p:nvSpPr>
          <p:cNvPr id="1536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编址方式</a:t>
            </a:r>
            <a:r>
              <a:rPr lang="en-US" altLang="zh-CN" dirty="0">
                <a:ea typeface="宋体" panose="02010600030101010101" pitchFamily="2" charset="-122"/>
              </a:rPr>
              <a:t>:</a:t>
            </a:r>
            <a:r>
              <a:rPr lang="zh-CN" altLang="en-US" dirty="0">
                <a:ea typeface="宋体" panose="02010600030101010101" pitchFamily="2" charset="-122"/>
              </a:rPr>
              <a:t>内存映射</a:t>
            </a:r>
            <a:r>
              <a:rPr lang="en-US" altLang="zh-CN" dirty="0">
                <a:ea typeface="宋体" panose="02010600030101010101" pitchFamily="2" charset="-122"/>
              </a:rPr>
              <a:t> vs. </a:t>
            </a:r>
            <a:r>
              <a:rPr lang="zh-CN" altLang="en-US" dirty="0">
                <a:ea typeface="宋体" panose="02010600030101010101" pitchFamily="2" charset="-122"/>
              </a:rPr>
              <a:t>专用</a:t>
            </a:r>
            <a:r>
              <a:rPr lang="en-US" altLang="zh-CN" dirty="0">
                <a:ea typeface="宋体" panose="02010600030101010101" pitchFamily="2" charset="-122"/>
              </a:rPr>
              <a:t>IO</a:t>
            </a:r>
            <a:r>
              <a:rPr lang="zh-CN" altLang="en-US" dirty="0">
                <a:ea typeface="宋体" panose="02010600030101010101" pitchFamily="2" charset="-122"/>
              </a:rPr>
              <a:t>指令</a:t>
            </a:r>
            <a:endParaRPr lang="en-US" altLang="zh-CN" dirty="0">
              <a:ea typeface="宋体" panose="02010600030101010101" pitchFamily="2" charset="-122"/>
            </a:endParaRPr>
          </a:p>
        </p:txBody>
      </p:sp>
      <p:sp>
        <p:nvSpPr>
          <p:cNvPr id="8197" name="Rectangle 3"/>
          <p:cNvSpPr>
            <a:spLocks noGrp="1" noChangeArrowheads="1"/>
          </p:cNvSpPr>
          <p:nvPr>
            <p:ph idx="1"/>
          </p:nvPr>
        </p:nvSpPr>
        <p:spPr>
          <a:xfrm>
            <a:off x="228600" y="1143000"/>
            <a:ext cx="8686800" cy="5310188"/>
          </a:xfrm>
        </p:spPr>
        <p:txBody>
          <a:bodyPr vert="horz" wrap="square" lIns="91440" tIns="45720" rIns="91440" bIns="45720" numCol="1" anchor="t" anchorCtr="0" compatLnSpc="1"/>
          <a:lstStyle/>
          <a:p>
            <a:pPr marL="576580" marR="0" lvl="1" indent="-23495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专用指令</a:t>
            </a:r>
            <a:r>
              <a:rPr kumimoji="0" lang="en-US" altLang="zh-CN"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a:t>
            </a:r>
            <a:r>
              <a:rPr kumimoji="0" lang="zh-CN" altLang="en-US"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为访问外部设备设计专用的指令 </a:t>
            </a:r>
            <a:r>
              <a:rPr kumimoji="0" lang="en-US" altLang="zh-CN"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a:t>
            </a:r>
            <a:r>
              <a:rPr kumimoji="0" lang="zh-CN" altLang="en-US"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如</a:t>
            </a:r>
            <a:r>
              <a:rPr kumimoji="0" lang="en-US" altLang="zh-CN"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:X86 </a:t>
            </a:r>
            <a:r>
              <a:rPr kumimoji="0" lang="zh-CN" altLang="en-US"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的</a:t>
            </a:r>
            <a:r>
              <a:rPr kumimoji="0" lang="en-US" altLang="zh-CN"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IN/OUT)</a:t>
            </a:r>
            <a:endParaRPr kumimoji="0" lang="en-US" altLang="zh-CN"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为访问外部设备设计专用的指令和操作码 </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(X86 IN/OUT)</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在指令中编码要访问的设备寄存器地址和对应的操作码</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空间和内存可以是重叠的</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   内存映射</a:t>
            </a:r>
            <a:r>
              <a:rPr kumimoji="0" lang="en-US" altLang="zh-CN"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a:t>
            </a:r>
            <a:r>
              <a:rPr kumimoji="0" lang="zh-CN" altLang="en-US"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如</a:t>
            </a:r>
            <a:r>
              <a:rPr kumimoji="0" lang="en-US" altLang="zh-CN"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:ARM,</a:t>
            </a:r>
            <a:r>
              <a:rPr kumimoji="0" lang="zh-CN" altLang="en-US"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从内存中保留一段空间给外部设备用</a:t>
            </a:r>
            <a:r>
              <a:rPr kumimoji="0" lang="en-US" altLang="zh-CN" sz="24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给每一个设备寄存器</a:t>
            </a:r>
            <a:b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b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分配内存地址</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使用和访问内存相同的指令</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endParaRPr>
          </a:p>
          <a:p>
            <a:pPr marL="576580" marR="0" lvl="1" indent="-234950" algn="l"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   </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(Load/Store)</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访问设备寄存器</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endParaRPr>
          </a:p>
          <a:p>
            <a:pPr marL="576580" marR="0" lvl="1" indent="-234950" algn="l"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rPr>
              <a:t>   </a:t>
            </a:r>
            <a:r>
              <a:rPr kumimoji="0" lang="en-US" altLang="zh-CN" sz="2000" b="1" i="0" u="none" strike="noStrike" kern="0" cap="none" spc="0" normalizeH="0" baseline="0" noProof="0" dirty="0" smtClean="0">
                <a:ln>
                  <a:noFill/>
                </a:ln>
                <a:solidFill>
                  <a:srgbClr val="FF0000"/>
                </a:solidFill>
                <a:effectLst/>
                <a:uLnTx/>
                <a:uFillTx/>
                <a:latin typeface="+mn-lt"/>
                <a:ea typeface="宋体" panose="02010600030101010101" pitchFamily="2" charset="-122"/>
                <a:cs typeface="+mn-ea"/>
              </a:rPr>
              <a:t>                                                          0xFE00-0xFFFF </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endParaRPr>
          </a:p>
          <a:p>
            <a:pPr marL="576580" marR="0" lvl="1" indent="-234950" algn="l" defTabSz="914400" rtl="0" eaLnBrk="0" fontAlgn="base" latinLnBrk="0" hangingPunct="0">
              <a:lnSpc>
                <a:spcPct val="100000"/>
              </a:lnSpc>
              <a:spcBef>
                <a:spcPct val="20000"/>
              </a:spcBef>
              <a:spcAft>
                <a:spcPct val="0"/>
              </a:spcAft>
              <a:buClrTx/>
              <a:buSzTx/>
              <a:buFontTx/>
              <a:buNone/>
              <a:defRPr/>
            </a:pPr>
            <a:b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b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ea"/>
            </a:endParaRPr>
          </a:p>
        </p:txBody>
      </p:sp>
      <p:pic>
        <p:nvPicPr>
          <p:cNvPr id="15365" name="Picture 7" descr="C:\Documents and Settings\Greg Byrd\My Documents\ece206\mh-slides\ch08\ch08-instr.jpg"/>
          <p:cNvPicPr>
            <a:picLocks noChangeAspect="1"/>
          </p:cNvPicPr>
          <p:nvPr/>
        </p:nvPicPr>
        <p:blipFill>
          <a:blip r:embed="rId2"/>
          <a:stretch>
            <a:fillRect/>
          </a:stretch>
        </p:blipFill>
        <p:spPr>
          <a:xfrm>
            <a:off x="1187450" y="2997200"/>
            <a:ext cx="5535613" cy="54927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17410" name="Rectangle 2"/>
          <p:cNvSpPr>
            <a:spLocks noGrp="1"/>
          </p:cNvSpPr>
          <p:nvPr>
            <p:ph type="title"/>
          </p:nvPr>
        </p:nvSpPr>
        <p:spPr/>
        <p:txBody>
          <a:bodyPr vert="horz" wrap="square" lIns="91440" tIns="45720" rIns="91440" bIns="45720" anchor="ctr" anchorCtr="0"/>
          <a:p>
            <a:pPr marL="342900" indent="-342900"/>
            <a:r>
              <a:rPr lang="zh-CN" altLang="en-US" dirty="0">
                <a:ea typeface="宋体" panose="02010600030101010101" pitchFamily="2" charset="-122"/>
              </a:rPr>
              <a:t>传输时序控制</a:t>
            </a:r>
            <a:r>
              <a:rPr lang="en-US" altLang="zh-CN" dirty="0">
                <a:ea typeface="宋体" panose="02010600030101010101" pitchFamily="2" charset="-122"/>
              </a:rPr>
              <a:t>:</a:t>
            </a:r>
            <a:r>
              <a:rPr lang="zh-CN" altLang="en-US" dirty="0">
                <a:solidFill>
                  <a:srgbClr val="009900"/>
                </a:solidFill>
                <a:ea typeface="宋体" panose="02010600030101010101" pitchFamily="2" charset="-122"/>
              </a:rPr>
              <a:t>异步</a:t>
            </a:r>
            <a:r>
              <a:rPr lang="en-US" altLang="zh-CN" dirty="0">
                <a:ea typeface="宋体" panose="02010600030101010101" pitchFamily="2" charset="-122"/>
              </a:rPr>
              <a:t> I/O </a:t>
            </a:r>
            <a:r>
              <a:rPr lang="zh-CN" altLang="en-US" dirty="0">
                <a:solidFill>
                  <a:srgbClr val="009900"/>
                </a:solidFill>
                <a:ea typeface="宋体" panose="02010600030101010101" pitchFamily="2" charset="-122"/>
              </a:rPr>
              <a:t>同步 </a:t>
            </a:r>
            <a:r>
              <a:rPr lang="en-US" altLang="zh-CN" dirty="0">
                <a:solidFill>
                  <a:srgbClr val="009900"/>
                </a:solidFill>
                <a:ea typeface="宋体" panose="02010600030101010101" pitchFamily="2" charset="-122"/>
              </a:rPr>
              <a:t>I/O</a:t>
            </a:r>
            <a:endParaRPr lang="en-US" altLang="zh-CN" dirty="0">
              <a:ea typeface="宋体" panose="02010600030101010101" pitchFamily="2" charset="-122"/>
            </a:endParaRPr>
          </a:p>
        </p:txBody>
      </p:sp>
      <p:sp>
        <p:nvSpPr>
          <p:cNvPr id="17411" name="Rectangle 3"/>
          <p:cNvSpPr>
            <a:spLocks noGrp="1"/>
          </p:cNvSpPr>
          <p:nvPr>
            <p:ph idx="1"/>
          </p:nvPr>
        </p:nvSpPr>
        <p:spPr>
          <a:xfrm>
            <a:off x="228600" y="1143000"/>
            <a:ext cx="8686800" cy="5562600"/>
          </a:xfrm>
        </p:spPr>
        <p:txBody>
          <a:bodyPr vert="horz" wrap="square" lIns="91440" tIns="45720" rIns="91440" bIns="45720" anchor="t" anchorCtr="0"/>
          <a:p>
            <a:pPr marL="0" indent="0"/>
            <a:r>
              <a:rPr lang="en-US" altLang="zh-CN" dirty="0">
                <a:ea typeface="宋体" panose="02010600030101010101" pitchFamily="2" charset="-122"/>
              </a:rPr>
              <a:t>       I/O </a:t>
            </a:r>
            <a:r>
              <a:rPr lang="zh-CN" altLang="en-US" dirty="0">
                <a:ea typeface="宋体" panose="02010600030101010101" pitchFamily="2" charset="-122"/>
              </a:rPr>
              <a:t>事件一般发生的比</a:t>
            </a:r>
            <a:r>
              <a:rPr lang="en-US" altLang="zh-CN" dirty="0">
                <a:ea typeface="宋体" panose="02010600030101010101" pitchFamily="2" charset="-122"/>
              </a:rPr>
              <a:t>CPU</a:t>
            </a:r>
            <a:r>
              <a:rPr lang="zh-CN" altLang="en-US" dirty="0">
                <a:ea typeface="宋体" panose="02010600030101010101" pitchFamily="2" charset="-122"/>
              </a:rPr>
              <a:t>周期慢得多</a:t>
            </a:r>
            <a:r>
              <a:rPr lang="en-US" altLang="zh-CN" dirty="0">
                <a:ea typeface="宋体" panose="02010600030101010101" pitchFamily="2" charset="-122"/>
              </a:rPr>
              <a:t>.</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假设处理器工作频率是</a:t>
            </a:r>
            <a:r>
              <a:rPr lang="en-US" altLang="zh-CN" dirty="0">
                <a:ea typeface="宋体" panose="02010600030101010101" pitchFamily="2" charset="-122"/>
              </a:rPr>
              <a:t>300MHz, CPU</a:t>
            </a:r>
            <a:r>
              <a:rPr lang="zh-CN" altLang="en-US" dirty="0">
                <a:ea typeface="宋体" panose="02010600030101010101" pitchFamily="2" charset="-122"/>
              </a:rPr>
              <a:t>执行</a:t>
            </a:r>
            <a:r>
              <a:rPr lang="en-US" altLang="zh-CN" dirty="0">
                <a:ea typeface="宋体" panose="02010600030101010101" pitchFamily="2" charset="-122"/>
              </a:rPr>
              <a:t>load</a:t>
            </a:r>
            <a:r>
              <a:rPr lang="zh-CN" altLang="en-US" dirty="0">
                <a:ea typeface="宋体" panose="02010600030101010101" pitchFamily="2" charset="-122"/>
              </a:rPr>
              <a:t>指令占用</a:t>
            </a:r>
            <a:r>
              <a:rPr lang="en-US" altLang="zh-CN" dirty="0">
                <a:ea typeface="宋体" panose="02010600030101010101" pitchFamily="2" charset="-122"/>
              </a:rPr>
              <a:t>10</a:t>
            </a:r>
            <a:r>
              <a:rPr lang="zh-CN" altLang="en-US" dirty="0">
                <a:ea typeface="宋体" panose="02010600030101010101" pitchFamily="2" charset="-122"/>
              </a:rPr>
              <a:t>个时钟周期。假设每个单词的平均长度是</a:t>
            </a:r>
            <a:r>
              <a:rPr lang="en-US" altLang="zh-CN" dirty="0">
                <a:ea typeface="宋体" panose="02010600030101010101" pitchFamily="2" charset="-122"/>
              </a:rPr>
              <a:t>6</a:t>
            </a:r>
            <a:r>
              <a:rPr lang="zh-CN" altLang="en-US" dirty="0">
                <a:ea typeface="宋体" panose="02010600030101010101" pitchFamily="2" charset="-122"/>
              </a:rPr>
              <a:t>个字符，如果要赶上处理器的读取速度，试问打字员每分钟要输入多少单词？</a:t>
            </a:r>
            <a:endParaRPr lang="zh-CN" altLang="en-US"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solidFill>
                  <a:srgbClr val="CE0000"/>
                </a:solidFill>
                <a:ea typeface="宋体" panose="02010600030101010101" pitchFamily="2" charset="-122"/>
              </a:rPr>
              <a:t>同步</a:t>
            </a:r>
            <a:endParaRPr lang="en-US" altLang="zh-CN" dirty="0">
              <a:ea typeface="宋体" panose="02010600030101010101" pitchFamily="2" charset="-122"/>
            </a:endParaRPr>
          </a:p>
          <a:p>
            <a:pPr lvl="1"/>
            <a:r>
              <a:rPr lang="zh-CN" altLang="en-US" dirty="0">
                <a:ea typeface="宋体" panose="02010600030101010101" pitchFamily="2" charset="-122"/>
              </a:rPr>
              <a:t>数据以一种固定的、可预测的速度供给</a:t>
            </a:r>
            <a:endParaRPr lang="en-US" altLang="zh-CN" dirty="0">
              <a:ea typeface="宋体" panose="02010600030101010101" pitchFamily="2" charset="-122"/>
            </a:endParaRPr>
          </a:p>
          <a:p>
            <a:pPr lvl="1"/>
            <a:r>
              <a:rPr lang="en-US" altLang="zh-CN" dirty="0">
                <a:ea typeface="宋体" panose="02010600030101010101" pitchFamily="2" charset="-122"/>
              </a:rPr>
              <a:t>CPU </a:t>
            </a:r>
            <a:r>
              <a:rPr lang="zh-CN" altLang="en-US" dirty="0">
                <a:ea typeface="宋体" panose="02010600030101010101" pitchFamily="2" charset="-122"/>
              </a:rPr>
              <a:t>以某个固定的周期进行读</a:t>
            </a:r>
            <a:r>
              <a:rPr lang="en-US" altLang="zh-CN" dirty="0">
                <a:ea typeface="宋体" panose="02010600030101010101" pitchFamily="2" charset="-122"/>
              </a:rPr>
              <a:t>/</a:t>
            </a:r>
            <a:r>
              <a:rPr lang="zh-CN" altLang="en-US" dirty="0">
                <a:ea typeface="宋体" panose="02010600030101010101" pitchFamily="2" charset="-122"/>
              </a:rPr>
              <a:t>写操作</a:t>
            </a:r>
            <a:endParaRPr lang="en-US" altLang="zh-CN" dirty="0">
              <a:ea typeface="宋体" panose="02010600030101010101" pitchFamily="2" charset="-122"/>
            </a:endParaRPr>
          </a:p>
          <a:p>
            <a:pPr lvl="1"/>
            <a:endParaRPr lang="en-US" altLang="zh-CN" dirty="0">
              <a:ea typeface="宋体" panose="02010600030101010101" pitchFamily="2" charset="-122"/>
            </a:endParaRPr>
          </a:p>
          <a:p>
            <a:pPr marL="0" indent="0"/>
            <a:r>
              <a:rPr lang="zh-CN" altLang="en-US" dirty="0">
                <a:solidFill>
                  <a:srgbClr val="CE0000"/>
                </a:solidFill>
                <a:ea typeface="宋体" panose="02010600030101010101" pitchFamily="2" charset="-122"/>
              </a:rPr>
              <a:t>异步</a:t>
            </a:r>
            <a:endParaRPr lang="en-US" altLang="zh-CN" dirty="0">
              <a:ea typeface="宋体" panose="02010600030101010101" pitchFamily="2" charset="-122"/>
            </a:endParaRPr>
          </a:p>
          <a:p>
            <a:pPr lvl="1"/>
            <a:r>
              <a:rPr lang="zh-CN" altLang="en-US" dirty="0">
                <a:ea typeface="宋体" panose="02010600030101010101" pitchFamily="2" charset="-122"/>
              </a:rPr>
              <a:t>数据速率不可预测</a:t>
            </a:r>
            <a:endParaRPr lang="en-US" altLang="zh-CN" dirty="0">
              <a:ea typeface="宋体" panose="02010600030101010101" pitchFamily="2" charset="-122"/>
            </a:endParaRPr>
          </a:p>
          <a:p>
            <a:pPr lvl="1"/>
            <a:r>
              <a:rPr lang="en-US" altLang="zh-CN" dirty="0">
                <a:ea typeface="宋体" panose="02010600030101010101" pitchFamily="2" charset="-122"/>
              </a:rPr>
              <a:t>CPU</a:t>
            </a:r>
            <a:r>
              <a:rPr lang="zh-CN" altLang="en-US" dirty="0">
                <a:ea typeface="宋体" panose="02010600030101010101" pitchFamily="2" charset="-122"/>
              </a:rPr>
              <a:t>必须同步装置，以免遗失数据或者写入太快</a:t>
            </a:r>
            <a:endParaRPr lang="en-US" altLang="zh-CN" dirty="0">
              <a:ea typeface="宋体" panose="02010600030101010101" pitchFamily="2" charset="-122"/>
            </a:endParaRPr>
          </a:p>
          <a:p>
            <a:pPr lvl="1"/>
            <a:r>
              <a:rPr lang="zh-CN" altLang="en-US" dirty="0">
                <a:ea typeface="宋体" panose="02010600030101010101" pitchFamily="2" charset="-122"/>
              </a:rPr>
              <a:t>方法</a:t>
            </a:r>
            <a:r>
              <a:rPr lang="en-US" altLang="zh-CN" dirty="0">
                <a:ea typeface="宋体" panose="02010600030101010101" pitchFamily="2" charset="-122"/>
              </a:rPr>
              <a:t>:</a:t>
            </a:r>
            <a:r>
              <a:rPr lang="zh-CN" altLang="en-US" dirty="0">
                <a:ea typeface="宋体" panose="02010600030101010101" pitchFamily="2" charset="-122"/>
              </a:rPr>
              <a:t>设置状态寄存器或者标志位</a:t>
            </a:r>
            <a:r>
              <a:rPr lang="en-US" altLang="zh-CN" dirty="0">
                <a:ea typeface="宋体" panose="02010600030101010101" pitchFamily="2" charset="-122"/>
              </a:rPr>
              <a:t>,</a:t>
            </a:r>
            <a:r>
              <a:rPr lang="zh-CN" altLang="en-US" dirty="0">
                <a:ea typeface="宋体" panose="02010600030101010101" pitchFamily="2" charset="-122"/>
              </a:rPr>
              <a:t>在操作前检查设备是否准备好</a:t>
            </a:r>
            <a:endParaRPr lang="en-US" altLang="zh-CN" dirty="0">
              <a:ea typeface="宋体" panose="02010600030101010101" pitchFamily="2" charset="-122"/>
            </a:endParaRPr>
          </a:p>
        </p:txBody>
      </p:sp>
      <p:graphicFrame>
        <p:nvGraphicFramePr>
          <p:cNvPr id="2" name="对象 1">
            <a:hlinkClick r:id="" action="ppaction://ole?verb="/>
          </p:cNvPr>
          <p:cNvGraphicFramePr>
            <a:graphicFrameLocks noChangeAspect="1"/>
          </p:cNvGraphicFramePr>
          <p:nvPr/>
        </p:nvGraphicFramePr>
        <p:xfrm>
          <a:off x="3708400" y="3213100"/>
          <a:ext cx="1890713" cy="769938"/>
        </p:xfrm>
        <a:graphic>
          <a:graphicData uri="http://schemas.openxmlformats.org/presentationml/2006/ole">
            <mc:AlternateContent xmlns:mc="http://schemas.openxmlformats.org/markup-compatibility/2006">
              <mc:Choice xmlns:v="urn:schemas-microsoft-com:vml" Requires="v">
                <p:oleObj spid="_x0000_s3076" name="" r:id="rId1" imgW="1435100" imgH="584200" progId="Equation.KSEE3">
                  <p:embed/>
                </p:oleObj>
              </mc:Choice>
              <mc:Fallback>
                <p:oleObj name="" r:id="rId1" imgW="1435100" imgH="584200" progId="Equation.KSEE3">
                  <p:embed/>
                  <p:pic>
                    <p:nvPicPr>
                      <p:cNvPr id="0" name="图片 3075"/>
                      <p:cNvPicPr/>
                      <p:nvPr/>
                    </p:nvPicPr>
                    <p:blipFill>
                      <a:blip r:embed="rId2"/>
                      <a:stretch>
                        <a:fillRect/>
                      </a:stretch>
                    </p:blipFill>
                    <p:spPr>
                      <a:xfrm>
                        <a:off x="3708400" y="3213100"/>
                        <a:ext cx="1890713" cy="7699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19458" name="Rectangle 2"/>
          <p:cNvSpPr>
            <a:spLocks noGrp="1"/>
          </p:cNvSpPr>
          <p:nvPr>
            <p:ph type="title"/>
          </p:nvPr>
        </p:nvSpPr>
        <p:spPr/>
        <p:txBody>
          <a:bodyPr vert="horz" wrap="square" lIns="91440" tIns="45720" rIns="91440" bIns="45720" anchor="ctr" anchorCtr="0"/>
          <a:p>
            <a:pPr marL="342900" indent="-342900"/>
            <a:r>
              <a:rPr lang="zh-CN" altLang="en-US" dirty="0">
                <a:ea typeface="宋体" panose="02010600030101010101" pitchFamily="2" charset="-122"/>
              </a:rPr>
              <a:t>谁控制传输</a:t>
            </a:r>
            <a:r>
              <a:rPr lang="en-US" altLang="zh-CN" dirty="0">
                <a:ea typeface="宋体" panose="02010600030101010101" pitchFamily="2" charset="-122"/>
              </a:rPr>
              <a:t>:CPU (</a:t>
            </a:r>
            <a:r>
              <a:rPr lang="zh-CN" altLang="en-US" dirty="0">
                <a:solidFill>
                  <a:srgbClr val="009900"/>
                </a:solidFill>
                <a:ea typeface="宋体" panose="02010600030101010101" pitchFamily="2" charset="-122"/>
              </a:rPr>
              <a:t>轮询</a:t>
            </a:r>
            <a:r>
              <a:rPr lang="en-US" altLang="zh-CN" dirty="0">
                <a:ea typeface="宋体" panose="02010600030101010101" pitchFamily="2" charset="-122"/>
              </a:rPr>
              <a:t>) vs. </a:t>
            </a:r>
            <a:r>
              <a:rPr lang="zh-CN" altLang="en-US" dirty="0">
                <a:ea typeface="宋体" panose="02010600030101010101" pitchFamily="2" charset="-122"/>
              </a:rPr>
              <a:t>设备</a:t>
            </a:r>
            <a:r>
              <a:rPr lang="en-US" altLang="zh-CN" dirty="0">
                <a:ea typeface="宋体" panose="02010600030101010101" pitchFamily="2" charset="-122"/>
              </a:rPr>
              <a:t> (</a:t>
            </a:r>
            <a:r>
              <a:rPr lang="zh-CN" altLang="en-US" dirty="0">
                <a:solidFill>
                  <a:srgbClr val="009900"/>
                </a:solidFill>
                <a:ea typeface="宋体" panose="02010600030101010101" pitchFamily="2" charset="-122"/>
              </a:rPr>
              <a:t>中断</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9459" name="Rectangle 3"/>
          <p:cNvSpPr>
            <a:spLocks noGrp="1"/>
          </p:cNvSpPr>
          <p:nvPr>
            <p:ph idx="1"/>
          </p:nvPr>
        </p:nvSpPr>
        <p:spPr>
          <a:xfrm>
            <a:off x="228600" y="1143000"/>
            <a:ext cx="8686800" cy="5410200"/>
          </a:xfrm>
        </p:spPr>
        <p:txBody>
          <a:bodyPr vert="horz" wrap="square" lIns="91440" tIns="45720" rIns="91440" bIns="45720" anchor="t" anchorCtr="0"/>
          <a:p>
            <a:pPr marL="0" indent="0"/>
            <a:r>
              <a:rPr lang="zh-CN" altLang="en-US" dirty="0">
                <a:ea typeface="宋体" panose="02010600030101010101" pitchFamily="2" charset="-122"/>
              </a:rPr>
              <a:t>      谁决定下一个数据传送何时发生</a:t>
            </a:r>
            <a:r>
              <a:rPr lang="en-US" altLang="zh-CN" dirty="0">
                <a:ea typeface="宋体" panose="02010600030101010101" pitchFamily="2" charset="-122"/>
              </a:rPr>
              <a:t>?</a:t>
            </a:r>
            <a:endParaRPr lang="en-US" altLang="zh-CN" dirty="0">
              <a:ea typeface="宋体" panose="02010600030101010101" pitchFamily="2" charset="-122"/>
            </a:endParaRPr>
          </a:p>
          <a:p>
            <a:pPr marL="0" indent="0"/>
            <a:r>
              <a:rPr lang="zh-CN" altLang="en-US" dirty="0">
                <a:solidFill>
                  <a:srgbClr val="CE0000"/>
                </a:solidFill>
                <a:ea typeface="宋体" panose="02010600030101010101" pitchFamily="2" charset="-122"/>
              </a:rPr>
              <a:t>轮询</a:t>
            </a:r>
            <a:endParaRPr lang="en-US" altLang="zh-CN" b="0" u="sng" dirty="0">
              <a:ea typeface="宋体" panose="02010600030101010101" pitchFamily="2" charset="-122"/>
            </a:endParaRPr>
          </a:p>
          <a:p>
            <a:pPr lvl="1"/>
            <a:r>
              <a:rPr lang="en-US" altLang="zh-CN" dirty="0">
                <a:ea typeface="宋体" panose="02010600030101010101" pitchFamily="2" charset="-122"/>
              </a:rPr>
              <a:t>CPU</a:t>
            </a:r>
            <a:r>
              <a:rPr lang="zh-CN" altLang="en-US" dirty="0">
                <a:ea typeface="宋体" panose="02010600030101010101" pitchFamily="2" charset="-122"/>
              </a:rPr>
              <a:t>不断检查状态寄存器，直到新的数据到达</a:t>
            </a:r>
            <a:r>
              <a:rPr lang="en-US" altLang="zh-CN" dirty="0">
                <a:ea typeface="宋体" panose="02010600030101010101" pitchFamily="2" charset="-122"/>
              </a:rPr>
              <a:t> </a:t>
            </a:r>
            <a:br>
              <a:rPr lang="en-US" altLang="zh-CN" dirty="0">
                <a:ea typeface="宋体" panose="02010600030101010101" pitchFamily="2" charset="-122"/>
              </a:rPr>
            </a:br>
            <a:r>
              <a:rPr lang="zh-CN" altLang="en-US" dirty="0">
                <a:ea typeface="宋体" panose="02010600030101010101" pitchFamily="2" charset="-122"/>
              </a:rPr>
              <a:t>或者设备已经为下一个数据做好准备</a:t>
            </a:r>
            <a:endParaRPr lang="en-US" altLang="zh-CN" dirty="0">
              <a:ea typeface="宋体" panose="02010600030101010101" pitchFamily="2" charset="-122"/>
            </a:endParaRPr>
          </a:p>
          <a:p>
            <a:pPr lvl="1"/>
            <a:r>
              <a:rPr lang="en-US" altLang="zh-CN" dirty="0">
                <a:ea typeface="宋体" panose="02010600030101010101" pitchFamily="2" charset="-122"/>
              </a:rPr>
              <a:t> </a:t>
            </a:r>
            <a:r>
              <a:rPr lang="en-US" altLang="zh-CN" dirty="0">
                <a:solidFill>
                  <a:schemeClr val="accent2"/>
                </a:solidFill>
                <a:ea typeface="宋体" panose="02010600030101010101" pitchFamily="2" charset="-122"/>
              </a:rPr>
              <a:t>“</a:t>
            </a:r>
            <a:r>
              <a:rPr lang="zh-CN" altLang="en-US" dirty="0">
                <a:solidFill>
                  <a:schemeClr val="accent2"/>
                </a:solidFill>
                <a:ea typeface="宋体" panose="02010600030101010101" pitchFamily="2" charset="-122"/>
              </a:rPr>
              <a:t>客人到了没</a:t>
            </a:r>
            <a:r>
              <a:rPr lang="en-US" altLang="zh-CN" dirty="0">
                <a:solidFill>
                  <a:schemeClr val="accent2"/>
                </a:solidFill>
                <a:ea typeface="宋体" panose="02010600030101010101" pitchFamily="2" charset="-122"/>
              </a:rPr>
              <a:t>?</a:t>
            </a:r>
            <a:r>
              <a:rPr lang="zh-CN" altLang="en-US" dirty="0">
                <a:solidFill>
                  <a:schemeClr val="accent2"/>
                </a:solidFill>
                <a:ea typeface="宋体" panose="02010600030101010101" pitchFamily="2" charset="-122"/>
              </a:rPr>
              <a:t>客人到了没</a:t>
            </a:r>
            <a:r>
              <a:rPr lang="en-US" altLang="zh-CN" dirty="0">
                <a:solidFill>
                  <a:schemeClr val="accent2"/>
                </a:solidFill>
                <a:ea typeface="宋体" panose="02010600030101010101" pitchFamily="2" charset="-122"/>
              </a:rPr>
              <a:t>?</a:t>
            </a:r>
            <a:r>
              <a:rPr lang="zh-CN" altLang="en-US" dirty="0">
                <a:solidFill>
                  <a:schemeClr val="accent2"/>
                </a:solidFill>
                <a:ea typeface="宋体" panose="02010600030101010101" pitchFamily="2" charset="-122"/>
              </a:rPr>
              <a:t>客人到了没</a:t>
            </a:r>
            <a:r>
              <a:rPr lang="en-US" altLang="zh-CN" dirty="0">
                <a:solidFill>
                  <a:schemeClr val="accent2"/>
                </a:solidFill>
                <a:ea typeface="宋体" panose="02010600030101010101" pitchFamily="2" charset="-122"/>
              </a:rPr>
              <a:t>?”</a:t>
            </a:r>
            <a:endParaRPr lang="en-US" altLang="zh-CN" dirty="0">
              <a:solidFill>
                <a:schemeClr val="accent2"/>
              </a:solidFill>
              <a:ea typeface="宋体" panose="02010600030101010101" pitchFamily="2" charset="-122"/>
            </a:endParaRPr>
          </a:p>
          <a:p>
            <a:pPr lvl="1"/>
            <a:r>
              <a:rPr lang="zh-CN" altLang="en-US" dirty="0">
                <a:solidFill>
                  <a:schemeClr val="accent2"/>
                </a:solidFill>
                <a:latin typeface="Comic Sans MS" panose="030F0702030302020204" pitchFamily="66" charset="0"/>
                <a:ea typeface="宋体" panose="02010600030101010101" pitchFamily="2" charset="-122"/>
              </a:rPr>
              <a:t>缺点</a:t>
            </a:r>
            <a:r>
              <a:rPr lang="en-US" altLang="zh-CN" dirty="0">
                <a:solidFill>
                  <a:schemeClr val="accent2"/>
                </a:solidFill>
                <a:latin typeface="Comic Sans MS" panose="030F0702030302020204" pitchFamily="66" charset="0"/>
                <a:ea typeface="宋体" panose="02010600030101010101" pitchFamily="2" charset="-122"/>
              </a:rPr>
              <a:t>:</a:t>
            </a:r>
            <a:r>
              <a:rPr lang="zh-CN" altLang="en-US" dirty="0">
                <a:solidFill>
                  <a:schemeClr val="accent2"/>
                </a:solidFill>
                <a:latin typeface="Comic Sans MS" panose="030F0702030302020204" pitchFamily="66" charset="0"/>
                <a:ea typeface="宋体" panose="02010600030101010101" pitchFamily="2" charset="-122"/>
              </a:rPr>
              <a:t> </a:t>
            </a:r>
            <a:r>
              <a:rPr lang="en-US" altLang="zh-CN" dirty="0">
                <a:solidFill>
                  <a:schemeClr val="accent2"/>
                </a:solidFill>
                <a:latin typeface="Comic Sans MS" panose="030F0702030302020204" pitchFamily="66" charset="0"/>
                <a:ea typeface="宋体" panose="02010600030101010101" pitchFamily="2" charset="-122"/>
              </a:rPr>
              <a:t>CPU</a:t>
            </a:r>
            <a:r>
              <a:rPr lang="zh-CN" altLang="en-US" dirty="0">
                <a:solidFill>
                  <a:schemeClr val="accent2"/>
                </a:solidFill>
                <a:latin typeface="Comic Sans MS" panose="030F0702030302020204" pitchFamily="66" charset="0"/>
                <a:ea typeface="宋体" panose="02010600030101010101" pitchFamily="2" charset="-122"/>
              </a:rPr>
              <a:t>和外设串行工作</a:t>
            </a:r>
            <a:r>
              <a:rPr lang="en-US" altLang="zh-CN" dirty="0">
                <a:solidFill>
                  <a:schemeClr val="accent2"/>
                </a:solidFill>
                <a:latin typeface="Comic Sans MS" panose="030F0702030302020204" pitchFamily="66" charset="0"/>
                <a:ea typeface="宋体" panose="02010600030101010101" pitchFamily="2" charset="-122"/>
              </a:rPr>
              <a:t>,</a:t>
            </a:r>
            <a:r>
              <a:rPr lang="zh-CN" altLang="en-US" dirty="0">
                <a:solidFill>
                  <a:schemeClr val="accent2"/>
                </a:solidFill>
                <a:latin typeface="Comic Sans MS" panose="030F0702030302020204" pitchFamily="66" charset="0"/>
                <a:ea typeface="宋体" panose="02010600030101010101" pitchFamily="2" charset="-122"/>
              </a:rPr>
              <a:t>利用效率低</a:t>
            </a:r>
            <a:r>
              <a:rPr lang="en-US" altLang="zh-CN" dirty="0">
                <a:solidFill>
                  <a:schemeClr val="accent2"/>
                </a:solidFill>
                <a:latin typeface="Comic Sans MS" panose="030F0702030302020204" pitchFamily="66" charset="0"/>
                <a:ea typeface="宋体" panose="02010600030101010101" pitchFamily="2" charset="-122"/>
              </a:rPr>
              <a:t>.</a:t>
            </a:r>
            <a:endParaRPr lang="en-US" altLang="zh-CN" dirty="0">
              <a:latin typeface="Comic Sans MS" panose="030F0702030302020204" pitchFamily="66" charset="0"/>
              <a:ea typeface="宋体" panose="02010600030101010101" pitchFamily="2" charset="-122"/>
            </a:endParaRPr>
          </a:p>
          <a:p>
            <a:pPr marL="0" indent="0"/>
            <a:r>
              <a:rPr lang="zh-CN" altLang="en-US" dirty="0">
                <a:solidFill>
                  <a:srgbClr val="CE0000"/>
                </a:solidFill>
                <a:ea typeface="宋体" panose="02010600030101010101" pitchFamily="2" charset="-122"/>
              </a:rPr>
              <a:t>中断</a:t>
            </a:r>
            <a:endParaRPr lang="en-US" altLang="zh-CN" b="0" u="sng" dirty="0">
              <a:ea typeface="宋体" panose="02010600030101010101" pitchFamily="2" charset="-122"/>
            </a:endParaRPr>
          </a:p>
          <a:p>
            <a:pPr lvl="1"/>
            <a:r>
              <a:rPr lang="zh-CN" altLang="en-US" dirty="0">
                <a:ea typeface="宋体" panose="02010600030101010101" pitchFamily="2" charset="-122"/>
              </a:rPr>
              <a:t>当新数据到达或者设备已经为下一个数据做好准备时，设备会发送一个特殊信号到</a:t>
            </a:r>
            <a:r>
              <a:rPr lang="en-US" altLang="zh-CN" dirty="0">
                <a:ea typeface="宋体" panose="02010600030101010101" pitchFamily="2" charset="-122"/>
              </a:rPr>
              <a:t>CPU</a:t>
            </a:r>
            <a:endParaRPr lang="en-US" altLang="zh-CN" dirty="0">
              <a:ea typeface="宋体" panose="02010600030101010101" pitchFamily="2" charset="-122"/>
            </a:endParaRPr>
          </a:p>
          <a:p>
            <a:pPr lvl="1"/>
            <a:r>
              <a:rPr lang="en-US" altLang="zh-CN" dirty="0">
                <a:ea typeface="宋体" panose="02010600030101010101" pitchFamily="2" charset="-122"/>
              </a:rPr>
              <a:t>CPU</a:t>
            </a:r>
            <a:r>
              <a:rPr lang="zh-CN" altLang="en-US" dirty="0">
                <a:ea typeface="宋体" panose="02010600030101010101" pitchFamily="2" charset="-122"/>
              </a:rPr>
              <a:t>在此期间可以执行其他任务，而不是反复轮询</a:t>
            </a:r>
            <a:r>
              <a:rPr lang="en-US" altLang="zh-CN" dirty="0">
                <a:ea typeface="宋体" panose="02010600030101010101" pitchFamily="2" charset="-122"/>
              </a:rPr>
              <a:t>.</a:t>
            </a:r>
            <a:endParaRPr lang="en-US" altLang="zh-CN" dirty="0">
              <a:ea typeface="宋体" panose="02010600030101010101" pitchFamily="2" charset="-122"/>
            </a:endParaRPr>
          </a:p>
          <a:p>
            <a:pPr lvl="1"/>
            <a:r>
              <a:rPr lang="en-US" altLang="zh-CN" dirty="0">
                <a:ea typeface="宋体" panose="02010600030101010101" pitchFamily="2" charset="-122"/>
              </a:rPr>
              <a:t> </a:t>
            </a:r>
            <a:r>
              <a:rPr lang="en-US" altLang="zh-CN" dirty="0">
                <a:solidFill>
                  <a:schemeClr val="accent2"/>
                </a:solidFill>
                <a:ea typeface="宋体" panose="02010600030101010101" pitchFamily="2" charset="-122"/>
              </a:rPr>
              <a:t>“</a:t>
            </a:r>
            <a:r>
              <a:rPr lang="zh-CN" altLang="en-US" dirty="0">
                <a:solidFill>
                  <a:schemeClr val="accent2"/>
                </a:solidFill>
                <a:ea typeface="宋体" panose="02010600030101010101" pitchFamily="2" charset="-122"/>
              </a:rPr>
              <a:t>当客人到达时请通知我</a:t>
            </a:r>
            <a:r>
              <a:rPr lang="en-US" altLang="zh-CN" dirty="0">
                <a:solidFill>
                  <a:schemeClr val="accent2"/>
                </a:solidFill>
                <a:ea typeface="宋体" panose="02010600030101010101" pitchFamily="2" charset="-122"/>
              </a:rPr>
              <a:t>.”</a:t>
            </a:r>
            <a:endParaRPr lang="en-US" altLang="zh-CN" dirty="0">
              <a:solidFill>
                <a:schemeClr val="accent2"/>
              </a:solidFill>
              <a:ea typeface="宋体" panose="02010600030101010101" pitchFamily="2" charset="-122"/>
            </a:endParaRPr>
          </a:p>
          <a:p>
            <a:pPr lvl="1"/>
            <a:r>
              <a:rPr lang="en-US" altLang="zh-CN" dirty="0">
                <a:solidFill>
                  <a:schemeClr val="accent2"/>
                </a:solidFill>
                <a:latin typeface="Comic Sans MS" panose="030F0702030302020204" pitchFamily="66" charset="0"/>
                <a:ea typeface="宋体" panose="02010600030101010101" pitchFamily="2" charset="-122"/>
              </a:rPr>
              <a:t>Cpu</a:t>
            </a:r>
            <a:r>
              <a:rPr lang="zh-CN" altLang="en-US" dirty="0">
                <a:solidFill>
                  <a:schemeClr val="accent2"/>
                </a:solidFill>
                <a:latin typeface="Comic Sans MS" panose="030F0702030302020204" pitchFamily="66" charset="0"/>
                <a:ea typeface="宋体" panose="02010600030101010101" pitchFamily="2" charset="-122"/>
              </a:rPr>
              <a:t>和外设可并行工作</a:t>
            </a:r>
            <a:r>
              <a:rPr lang="en-US" altLang="zh-CN" dirty="0">
                <a:solidFill>
                  <a:schemeClr val="accent2"/>
                </a:solidFill>
                <a:latin typeface="Comic Sans MS" panose="030F0702030302020204" pitchFamily="66" charset="0"/>
                <a:ea typeface="宋体" panose="02010600030101010101" pitchFamily="2" charset="-122"/>
              </a:rPr>
              <a:t>,</a:t>
            </a:r>
            <a:r>
              <a:rPr lang="zh-CN" altLang="en-US" dirty="0">
                <a:solidFill>
                  <a:schemeClr val="accent2"/>
                </a:solidFill>
                <a:latin typeface="Comic Sans MS" panose="030F0702030302020204" pitchFamily="66" charset="0"/>
                <a:ea typeface="宋体" panose="02010600030101010101" pitchFamily="2" charset="-122"/>
              </a:rPr>
              <a:t>利用效率高</a:t>
            </a:r>
            <a:r>
              <a:rPr lang="en-US" altLang="zh-CN" dirty="0">
                <a:solidFill>
                  <a:schemeClr val="accent2"/>
                </a:solidFill>
                <a:latin typeface="Comic Sans MS" panose="030F0702030302020204" pitchFamily="66" charset="0"/>
                <a:ea typeface="宋体" panose="02010600030101010101" pitchFamily="2" charset="-122"/>
              </a:rPr>
              <a:t>,</a:t>
            </a:r>
            <a:r>
              <a:rPr lang="zh-CN" altLang="en-US" dirty="0">
                <a:solidFill>
                  <a:schemeClr val="accent2"/>
                </a:solidFill>
                <a:latin typeface="Comic Sans MS" panose="030F0702030302020204" pitchFamily="66" charset="0"/>
                <a:ea typeface="宋体" panose="02010600030101010101" pitchFamily="2" charset="-122"/>
              </a:rPr>
              <a:t>但需要专用中断硬件支持</a:t>
            </a:r>
            <a:r>
              <a:rPr lang="en-US" altLang="zh-CN" dirty="0">
                <a:solidFill>
                  <a:schemeClr val="accent2"/>
                </a:solidFill>
                <a:latin typeface="Comic Sans MS" panose="030F0702030302020204" pitchFamily="66" charset="0"/>
                <a:ea typeface="宋体" panose="02010600030101010101" pitchFamily="2" charset="-122"/>
              </a:rPr>
              <a:t>.</a:t>
            </a:r>
            <a:endParaRPr lang="en-US" altLang="zh-CN" dirty="0">
              <a:solidFill>
                <a:schemeClr val="accent2"/>
              </a:solidFill>
              <a:latin typeface="Comic Sans MS" panose="030F0702030302020204" pitchFamily="66"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3"/>
          <p:cNvSpPr>
            <a:spLocks noGrp="1"/>
          </p:cNvSpPr>
          <p:nvPr>
            <p:ph type="sldNum" sz="quarter" idx="10"/>
          </p:nvPr>
        </p:nvSpPr>
        <p:spPr/>
        <p:txBody>
          <a:bodyPr vert="horz" wrap="square" lIns="91440" tIns="45720" rIns="91440" bIns="45720" anchor="t" anchorCtr="0"/>
          <a:lstStyle>
            <a:lvl1pPr marL="0" lvl="0" indent="0" algn="ctr"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mn-ea"/>
                <a:cs typeface="+mn-cs"/>
              </a:defRPr>
            </a:lvl5pPr>
          </a:lstStyle>
          <a:p>
            <a:pPr lvl="0" algn="r">
              <a:buSzTx/>
            </a:pPr>
            <a:r>
              <a:rPr lang="en-US" altLang="zh-CN" sz="2000" dirty="0">
                <a:latin typeface="Arial" panose="020B0604020202020204" pitchFamily="34" charset="0"/>
                <a:ea typeface="宋体" panose="02010600030101010101" pitchFamily="2" charset="-122"/>
              </a:rPr>
              <a:t>8-</a:t>
            </a:r>
            <a:fld id="{9A0DB2DC-4C9A-4742-B13C-FB6460FD3503}" type="slidenum">
              <a:rPr lang="en-US" altLang="zh-CN" sz="2000" dirty="0">
                <a:latin typeface="Arial" panose="020B0604020202020204" pitchFamily="34" charset="0"/>
                <a:ea typeface="宋体" panose="02010600030101010101" pitchFamily="2" charset="-122"/>
              </a:rPr>
            </a:fld>
            <a:endParaRPr lang="en-US" altLang="zh-CN" sz="2000" dirty="0">
              <a:latin typeface="Arial" panose="020B0604020202020204" pitchFamily="34" charset="0"/>
              <a:ea typeface="宋体" panose="02010600030101010101" pitchFamily="2" charset="-122"/>
            </a:endParaRPr>
          </a:p>
        </p:txBody>
      </p:sp>
      <p:sp>
        <p:nvSpPr>
          <p:cNvPr id="21506"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LC-3 </a:t>
            </a:r>
            <a:r>
              <a:rPr lang="zh-CN" altLang="en-US" dirty="0">
                <a:ea typeface="宋体" panose="02010600030101010101" pitchFamily="2" charset="-122"/>
              </a:rPr>
              <a:t>的</a:t>
            </a:r>
            <a:r>
              <a:rPr lang="en-US" altLang="zh-CN" dirty="0">
                <a:ea typeface="宋体" panose="02010600030101010101" pitchFamily="2" charset="-122"/>
              </a:rPr>
              <a:t>IO</a:t>
            </a:r>
            <a:r>
              <a:rPr lang="zh-CN" altLang="en-US" dirty="0">
                <a:ea typeface="宋体" panose="02010600030101010101" pitchFamily="2" charset="-122"/>
              </a:rPr>
              <a:t>机制</a:t>
            </a:r>
            <a:endParaRPr lang="en-US" altLang="zh-CN" dirty="0">
              <a:ea typeface="宋体" panose="02010600030101010101" pitchFamily="2" charset="-122"/>
            </a:endParaRPr>
          </a:p>
        </p:txBody>
      </p:sp>
      <p:sp>
        <p:nvSpPr>
          <p:cNvPr id="21507" name="Rectangle 3"/>
          <p:cNvSpPr>
            <a:spLocks noGrp="1"/>
          </p:cNvSpPr>
          <p:nvPr>
            <p:ph idx="1"/>
          </p:nvPr>
        </p:nvSpPr>
        <p:spPr>
          <a:xfrm>
            <a:off x="228600" y="1066800"/>
            <a:ext cx="7924800" cy="5562600"/>
          </a:xfrm>
        </p:spPr>
        <p:txBody>
          <a:bodyPr vert="horz" wrap="square" lIns="91440" tIns="45720" rIns="91440" bIns="45720" anchor="t" anchorCtr="0"/>
          <a:p>
            <a:pPr marL="0" indent="0">
              <a:lnSpc>
                <a:spcPct val="90000"/>
              </a:lnSpc>
            </a:pPr>
            <a:r>
              <a:rPr lang="zh-CN" altLang="en-US" dirty="0">
                <a:solidFill>
                  <a:srgbClr val="CE0000"/>
                </a:solidFill>
                <a:ea typeface="宋体" panose="02010600030101010101" pitchFamily="2" charset="-122"/>
              </a:rPr>
              <a:t>内存映射的输入输出</a:t>
            </a:r>
            <a:r>
              <a:rPr lang="en-US" altLang="zh-CN" dirty="0">
                <a:ea typeface="宋体" panose="02010600030101010101" pitchFamily="2" charset="-122"/>
              </a:rPr>
              <a:t>  </a:t>
            </a:r>
            <a:r>
              <a:rPr lang="en-US" altLang="zh-CN" sz="1600" dirty="0">
                <a:ea typeface="宋体" panose="02010600030101010101" pitchFamily="2" charset="-122"/>
              </a:rPr>
              <a:t>(Table A.3)</a:t>
            </a:r>
            <a:endParaRPr lang="en-US" altLang="zh-CN" sz="1600" dirty="0">
              <a:ea typeface="宋体" panose="02010600030101010101" pitchFamily="2" charset="-122"/>
            </a:endParaRPr>
          </a:p>
          <a:p>
            <a:pPr marL="0" indent="0">
              <a:lnSpc>
                <a:spcPct val="90000"/>
              </a:lnSpc>
            </a:pPr>
            <a:endParaRPr lang="en-US" altLang="zh-CN" dirty="0">
              <a:ea typeface="宋体" panose="02010600030101010101" pitchFamily="2" charset="-122"/>
            </a:endParaRPr>
          </a:p>
          <a:p>
            <a:pPr marL="0" indent="0">
              <a:lnSpc>
                <a:spcPct val="90000"/>
              </a:lnSpc>
            </a:pPr>
            <a:endParaRPr lang="en-US" altLang="zh-CN" dirty="0">
              <a:ea typeface="宋体" panose="02010600030101010101" pitchFamily="2" charset="-122"/>
            </a:endParaRPr>
          </a:p>
          <a:p>
            <a:pPr marL="0" indent="0">
              <a:lnSpc>
                <a:spcPct val="90000"/>
              </a:lnSpc>
            </a:pPr>
            <a:endParaRPr lang="en-US" altLang="zh-CN" dirty="0">
              <a:ea typeface="宋体" panose="02010600030101010101" pitchFamily="2" charset="-122"/>
            </a:endParaRPr>
          </a:p>
          <a:p>
            <a:pPr marL="0" indent="0">
              <a:lnSpc>
                <a:spcPct val="90000"/>
              </a:lnSpc>
            </a:pPr>
            <a:endParaRPr lang="en-US" altLang="zh-CN" dirty="0">
              <a:ea typeface="宋体" panose="02010600030101010101" pitchFamily="2" charset="-122"/>
            </a:endParaRPr>
          </a:p>
          <a:p>
            <a:pPr marL="0" indent="0">
              <a:lnSpc>
                <a:spcPct val="90000"/>
              </a:lnSpc>
            </a:pPr>
            <a:endParaRPr lang="en-US" altLang="zh-CN" dirty="0">
              <a:ea typeface="宋体" panose="02010600030101010101" pitchFamily="2" charset="-122"/>
            </a:endParaRPr>
          </a:p>
          <a:p>
            <a:pPr marL="0" indent="0">
              <a:lnSpc>
                <a:spcPct val="90000"/>
              </a:lnSpc>
            </a:pPr>
            <a:endParaRPr lang="en-US" altLang="zh-CN" dirty="0">
              <a:ea typeface="宋体" panose="02010600030101010101" pitchFamily="2" charset="-122"/>
            </a:endParaRPr>
          </a:p>
          <a:p>
            <a:pPr marL="0" indent="0">
              <a:lnSpc>
                <a:spcPct val="90000"/>
              </a:lnSpc>
            </a:pPr>
            <a:endParaRPr lang="en-US" altLang="zh-CN" dirty="0">
              <a:ea typeface="宋体" panose="02010600030101010101" pitchFamily="2" charset="-122"/>
            </a:endParaRPr>
          </a:p>
          <a:p>
            <a:pPr marL="0" indent="0">
              <a:lnSpc>
                <a:spcPct val="90000"/>
              </a:lnSpc>
            </a:pPr>
            <a:endParaRPr lang="en-US" altLang="zh-CN" dirty="0">
              <a:ea typeface="宋体" panose="02010600030101010101" pitchFamily="2" charset="-122"/>
            </a:endParaRPr>
          </a:p>
          <a:p>
            <a:pPr marL="0" indent="0">
              <a:lnSpc>
                <a:spcPct val="90000"/>
              </a:lnSpc>
              <a:spcBef>
                <a:spcPct val="60000"/>
              </a:spcBef>
            </a:pPr>
            <a:r>
              <a:rPr lang="zh-CN" altLang="en-US" dirty="0">
                <a:solidFill>
                  <a:srgbClr val="CE0000"/>
                </a:solidFill>
                <a:ea typeface="宋体" panose="02010600030101010101" pitchFamily="2" charset="-122"/>
              </a:rPr>
              <a:t>异步装置</a:t>
            </a:r>
            <a:endParaRPr lang="en-US" altLang="zh-CN" dirty="0">
              <a:ea typeface="宋体" panose="02010600030101010101" pitchFamily="2" charset="-122"/>
            </a:endParaRPr>
          </a:p>
          <a:p>
            <a:pPr lvl="1">
              <a:lnSpc>
                <a:spcPct val="90000"/>
              </a:lnSpc>
            </a:pPr>
            <a:r>
              <a:rPr lang="zh-CN" altLang="en-US" dirty="0">
                <a:ea typeface="宋体" panose="02010600030101010101" pitchFamily="2" charset="-122"/>
              </a:rPr>
              <a:t>通过状态寄存器进行同步</a:t>
            </a:r>
            <a:endParaRPr lang="en-US" altLang="zh-CN" dirty="0">
              <a:ea typeface="宋体" panose="02010600030101010101" pitchFamily="2" charset="-122"/>
            </a:endParaRPr>
          </a:p>
          <a:p>
            <a:pPr marL="0" indent="0">
              <a:lnSpc>
                <a:spcPct val="90000"/>
              </a:lnSpc>
            </a:pPr>
            <a:r>
              <a:rPr lang="zh-CN" altLang="en-US" dirty="0">
                <a:solidFill>
                  <a:srgbClr val="CE0000"/>
                </a:solidFill>
                <a:ea typeface="宋体" panose="02010600030101010101" pitchFamily="2" charset="-122"/>
              </a:rPr>
              <a:t>轮询</a:t>
            </a:r>
            <a:r>
              <a:rPr lang="en-US" altLang="zh-CN" dirty="0">
                <a:ea typeface="宋体" panose="02010600030101010101" pitchFamily="2" charset="-122"/>
              </a:rPr>
              <a:t> </a:t>
            </a:r>
            <a:r>
              <a:rPr lang="zh-CN" altLang="en-US" dirty="0">
                <a:ea typeface="宋体" panose="02010600030101010101" pitchFamily="2" charset="-122"/>
              </a:rPr>
              <a:t>和</a:t>
            </a:r>
            <a:r>
              <a:rPr lang="en-US" altLang="zh-CN" dirty="0">
                <a:ea typeface="宋体" panose="02010600030101010101" pitchFamily="2" charset="-122"/>
              </a:rPr>
              <a:t> </a:t>
            </a:r>
            <a:r>
              <a:rPr lang="zh-CN" altLang="en-US" dirty="0">
                <a:solidFill>
                  <a:srgbClr val="CE0000"/>
                </a:solidFill>
                <a:ea typeface="宋体" panose="02010600030101010101" pitchFamily="2" charset="-122"/>
              </a:rPr>
              <a:t>中断</a:t>
            </a:r>
            <a:endParaRPr lang="en-US" altLang="zh-CN" dirty="0">
              <a:ea typeface="宋体" panose="02010600030101010101" pitchFamily="2" charset="-122"/>
            </a:endParaRPr>
          </a:p>
          <a:p>
            <a:pPr lvl="1">
              <a:lnSpc>
                <a:spcPct val="90000"/>
              </a:lnSpc>
            </a:pPr>
            <a:r>
              <a:rPr lang="zh-CN" altLang="en-US" dirty="0">
                <a:ea typeface="宋体" panose="02010600030101010101" pitchFamily="2" charset="-122"/>
              </a:rPr>
              <a:t>中断的实现细节将会在第</a:t>
            </a:r>
            <a:r>
              <a:rPr lang="en-US" altLang="zh-CN" dirty="0">
                <a:ea typeface="宋体" panose="02010600030101010101" pitchFamily="2" charset="-122"/>
              </a:rPr>
              <a:t>10</a:t>
            </a:r>
            <a:r>
              <a:rPr lang="zh-CN" altLang="en-US" dirty="0">
                <a:ea typeface="宋体" panose="02010600030101010101" pitchFamily="2" charset="-122"/>
              </a:rPr>
              <a:t>章讨论</a:t>
            </a:r>
            <a:endParaRPr lang="en-US" altLang="zh-CN" dirty="0">
              <a:ea typeface="宋体" panose="02010600030101010101" pitchFamily="2" charset="-122"/>
            </a:endParaRPr>
          </a:p>
        </p:txBody>
      </p:sp>
      <p:graphicFrame>
        <p:nvGraphicFramePr>
          <p:cNvPr id="66670" name="Group 110"/>
          <p:cNvGraphicFramePr>
            <a:graphicFrameLocks noGrp="1"/>
          </p:cNvGraphicFramePr>
          <p:nvPr/>
        </p:nvGraphicFramePr>
        <p:xfrm>
          <a:off x="304800" y="1676400"/>
          <a:ext cx="8534400" cy="2825750"/>
        </p:xfrm>
        <a:graphic>
          <a:graphicData uri="http://schemas.openxmlformats.org/drawingml/2006/table">
            <a:tbl>
              <a:tblPr/>
              <a:tblGrid>
                <a:gridCol w="1395413"/>
                <a:gridCol w="3311525"/>
                <a:gridCol w="3827462"/>
              </a:tblGrid>
              <a:tr h="396329">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地址</a:t>
                      </a:r>
                      <a:endPar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输入</a:t>
                      </a:r>
                      <a:r>
                        <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输出寄存器</a:t>
                      </a:r>
                      <a:endPar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作用</a:t>
                      </a:r>
                      <a:endParaRPr kumimoji="0" lang="en-US" altLang="zh-CN" sz="2000" b="1" i="1"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737">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rPr>
                        <a:t>xFE00</a:t>
                      </a:r>
                      <a:endParaRPr kumimoji="0" lang="en-US" altLang="zh-CN" sz="2400" b="1" i="0" u="none" strike="noStrike" cap="none" normalizeH="0" baseline="0" smtClean="0">
                        <a:ln>
                          <a:noFill/>
                        </a:ln>
                        <a:solidFill>
                          <a:schemeClr val="tx1"/>
                        </a:solidFill>
                        <a:effectLst/>
                        <a:latin typeface="Courier New" panose="02070309020205020404" pitchFamily="49" charset="0"/>
                        <a:ea typeface="宋体" panose="02010600030101010101" pitchFamily="2" charset="-122"/>
                      </a:endParaRP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键盘状态寄存器</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(KBSR)</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当键盘收到新的字符，</a:t>
                      </a:r>
                      <a:r>
                        <a:rPr lang="zh-CN" altLang="en-US" sz="1600" dirty="0" smtClean="0">
                          <a:ln>
                            <a:noFill/>
                          </a:ln>
                          <a:effectLst/>
                          <a:latin typeface="Arial" panose="020B0604020202020204" pitchFamily="34" charset="0"/>
                          <a:ea typeface="宋体" panose="02010600030101010101" pitchFamily="2" charset="-122"/>
                          <a:sym typeface="+mn-ea"/>
                        </a:rPr>
                        <a:t>第十五位为</a:t>
                      </a:r>
                      <a:r>
                        <a:rPr lang="en-US" altLang="zh-CN" sz="1600" dirty="0" smtClean="0">
                          <a:ln>
                            <a:noFill/>
                          </a:ln>
                          <a:effectLst/>
                          <a:latin typeface="Arial" panose="020B0604020202020204" pitchFamily="34" charset="0"/>
                          <a:ea typeface="宋体" panose="02010600030101010101" pitchFamily="2" charset="-122"/>
                          <a:sym typeface="+mn-ea"/>
                        </a:rPr>
                        <a:t>1</a:t>
                      </a:r>
                      <a:r>
                        <a:rPr lang="zh-CN" altLang="en-US" sz="1600" dirty="0" smtClean="0">
                          <a:ln>
                            <a:noFill/>
                          </a:ln>
                          <a:effectLst/>
                          <a:latin typeface="Arial" panose="020B0604020202020204" pitchFamily="34" charset="0"/>
                          <a:ea typeface="宋体" panose="02010600030101010101" pitchFamily="2" charset="-122"/>
                          <a:sym typeface="+mn-ea"/>
                        </a:rPr>
                        <a: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56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xFE02</a:t>
                      </a:r>
                      <a:endParaRPr kumimoji="0" lang="en-US" altLang="zh-CN" sz="24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endParaRP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键盘数据寄存器</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(KBDR)</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第</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到</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位包含键盘上打出最后一个字符</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56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xFE04</a:t>
                      </a:r>
                      <a:endParaRPr kumimoji="0" lang="en-US" altLang="zh-CN" sz="24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endParaRP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显示输出状态寄存器</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(DSR)</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当设备准备好</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可向屏幕显示一个字符，</a:t>
                      </a:r>
                      <a:r>
                        <a:rPr lang="zh-CN" altLang="en-US" sz="1600" dirty="0" smtClean="0">
                          <a:ln>
                            <a:noFill/>
                          </a:ln>
                          <a:effectLst/>
                          <a:latin typeface="Arial" panose="020B0604020202020204" pitchFamily="34" charset="0"/>
                          <a:ea typeface="宋体" panose="02010600030101010101" pitchFamily="2" charset="-122"/>
                          <a:sym typeface="+mn-ea"/>
                        </a:rPr>
                        <a:t>第十五位为</a:t>
                      </a:r>
                      <a:r>
                        <a:rPr lang="en-US" altLang="zh-CN" sz="1600" dirty="0" smtClean="0">
                          <a:ln>
                            <a:noFill/>
                          </a:ln>
                          <a:effectLst/>
                          <a:latin typeface="Arial" panose="020B0604020202020204" pitchFamily="34" charset="0"/>
                          <a:ea typeface="宋体" panose="02010600030101010101" pitchFamily="2" charset="-122"/>
                          <a:sym typeface="+mn-ea"/>
                        </a:rPr>
                        <a:t>1</a:t>
                      </a:r>
                      <a:r>
                        <a:rPr lang="zh-CN" altLang="en-US" sz="1600" dirty="0" smtClean="0">
                          <a:ln>
                            <a:noFill/>
                          </a:ln>
                          <a:effectLst/>
                          <a:latin typeface="Arial" panose="020B0604020202020204" pitchFamily="34" charset="0"/>
                          <a:ea typeface="宋体" panose="02010600030101010101" pitchFamily="2" charset="-122"/>
                          <a:sym typeface="+mn-ea"/>
                        </a:rPr>
                        <a: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656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rPr>
                        <a:t>xFE06</a:t>
                      </a:r>
                      <a:endParaRPr kumimoji="0" lang="en-US" altLang="zh-CN" sz="2400" b="1" i="0" u="none" strike="noStrike" cap="none" normalizeH="0" baseline="0" dirty="0" smtClean="0">
                        <a:ln>
                          <a:noFill/>
                        </a:ln>
                        <a:solidFill>
                          <a:schemeClr val="tx1"/>
                        </a:solidFill>
                        <a:effectLst/>
                        <a:latin typeface="Courier New" panose="02070309020205020404" pitchFamily="49" charset="0"/>
                        <a:ea typeface="宋体" panose="02010600030101010101" pitchFamily="2" charset="-122"/>
                      </a:endParaRP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显示输出数据寄存器</a:t>
                      </a:r>
                      <a:r>
                        <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(DDR)</a:t>
                      </a:r>
                      <a:endParaRPr kumimoji="0" lang="en-US" altLang="zh-CN" sz="18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写入到第</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7</a:t>
                      </a: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到</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a:t>
                      </a:r>
                      <a:r>
                        <a:rPr kumimoji="0" lang="zh-CN" altLang="en-US"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位的字符将显示在屏幕上</a:t>
                      </a:r>
                      <a:r>
                        <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tags/tag1.xml><?xml version="1.0" encoding="utf-8"?>
<p:tagLst xmlns:p="http://schemas.openxmlformats.org/presentationml/2006/main">
  <p:tag name="commondata" val="eyJoZGlkIjoiYzcyYzVjNmZmMDFhYjY5ZTY3ZDdiZGUxNjVhY2Q5ZTcifQ=="/>
</p:tagLst>
</file>

<file path=ppt/theme/theme1.xml><?xml version="1.0" encoding="utf-8"?>
<a:theme xmlns:a="http://schemas.openxmlformats.org/drawingml/2006/main" name="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C:\My Documents\ece206\mh-slides\PattPatel.pot</Template>
  <TotalTime>0</TotalTime>
  <Words>4990</Words>
  <Application>WPS 演示</Application>
  <PresentationFormat>全屏显示(4:3)</PresentationFormat>
  <Paragraphs>483</Paragraphs>
  <Slides>27</Slides>
  <Notes>18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0" baseType="lpstr">
      <vt:lpstr>Arial</vt:lpstr>
      <vt:lpstr>宋体</vt:lpstr>
      <vt:lpstr>Wingdings</vt:lpstr>
      <vt:lpstr>Tahoma</vt:lpstr>
      <vt:lpstr>Garamond</vt:lpstr>
      <vt:lpstr>Times New Roman</vt:lpstr>
      <vt:lpstr>Comic Sans MS</vt:lpstr>
      <vt:lpstr>Courier New</vt:lpstr>
      <vt:lpstr>Franklin Gothic Book</vt:lpstr>
      <vt:lpstr>微软雅黑</vt:lpstr>
      <vt:lpstr>Arial Unicode MS</vt:lpstr>
      <vt:lpstr>PattPatel</vt:lpstr>
      <vt:lpstr>Equation.KSEE3</vt:lpstr>
      <vt:lpstr>  第八章    输入/输出</vt:lpstr>
      <vt:lpstr>输入/输出: 与外界相连接</vt:lpstr>
      <vt:lpstr>输入/输出: 与外界相连接</vt:lpstr>
      <vt:lpstr>和CPU内部总线连接：输入/输出控制器</vt:lpstr>
      <vt:lpstr>和CPU内部总线连接：输入/输出控制器</vt:lpstr>
      <vt:lpstr>编址方式:内存映射 vs. 专用IO指令</vt:lpstr>
      <vt:lpstr>传输时序控制:异步 I/O 同步 I/O</vt:lpstr>
      <vt:lpstr>谁控制传输:CPU (轮询) vs. 设备 (中断)</vt:lpstr>
      <vt:lpstr>LC-3 的IO机制</vt:lpstr>
      <vt:lpstr>LC-3键盘输入机制</vt:lpstr>
      <vt:lpstr>基本输入程序</vt:lpstr>
      <vt:lpstr>TRAP X20 （GETC）系统调用实现   格式</vt:lpstr>
      <vt:lpstr>LC-3键盘内存映射的实现</vt:lpstr>
      <vt:lpstr>LC-3显示器输出</vt:lpstr>
      <vt:lpstr>基本输出程序</vt:lpstr>
      <vt:lpstr>TRAP X21 （OUT）系统调用实现   格式</vt:lpstr>
      <vt:lpstr>LC-3显示内存映射的实现</vt:lpstr>
      <vt:lpstr>键盘回显输入程序</vt:lpstr>
      <vt:lpstr>基于中断驱动的输入/输出</vt:lpstr>
      <vt:lpstr>基于中断驱动的输入/输出</vt:lpstr>
      <vt:lpstr>优先级</vt:lpstr>
      <vt:lpstr>中断信号的检测</vt:lpstr>
      <vt:lpstr> LC-3 内存映射输入输出的完整设计实现</vt:lpstr>
      <vt:lpstr>课堂讨论</vt:lpstr>
      <vt:lpstr>习题</vt:lpstr>
      <vt:lpstr>PowerPoint 演示文稿</vt:lpstr>
      <vt:lpstr>作业</vt:lpstr>
    </vt:vector>
  </TitlesOfParts>
  <Company>North Carolina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Greg Byrd</dc:creator>
  <cp:lastModifiedBy>奇异</cp:lastModifiedBy>
  <cp:revision>111</cp:revision>
  <cp:lastPrinted>1999-01-05T13:39:00Z</cp:lastPrinted>
  <dcterms:created xsi:type="dcterms:W3CDTF">2000-06-30T15:30:00Z</dcterms:created>
  <dcterms:modified xsi:type="dcterms:W3CDTF">2024-05-11T14:28:22Z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6A4D19A29BB3440C99A053602C5218A9_12</vt:lpwstr>
  </property>
  <property fmtid="{D5CDD505-2E9C-101B-9397-08002B2CF9AE}" pid="3" name="KSOProductBuildVer">
    <vt:lpwstr>2052-12.1.0.16729</vt:lpwstr>
  </property>
</Properties>
</file>