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48" r:id="rId1"/>
  </p:sldMasterIdLst>
  <p:notesMasterIdLst>
    <p:notesMasterId r:id="rId16"/>
  </p:notesMasterIdLst>
  <p:handoutMasterIdLst>
    <p:handoutMasterId r:id="rId40"/>
  </p:handoutMasterIdLst>
  <p:sldIdLst>
    <p:sldId id="283" r:id="rId3"/>
    <p:sldId id="284" r:id="rId4"/>
    <p:sldId id="316" r:id="rId5"/>
    <p:sldId id="285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318" r:id="rId15"/>
    <p:sldId id="319" r:id="rId17"/>
    <p:sldId id="320" r:id="rId18"/>
    <p:sldId id="321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6" r:id="rId30"/>
    <p:sldId id="307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7" r:id="rId39"/>
  </p:sldIdLst>
  <p:sldSz cx="9144000" cy="6858000" type="screen4x3"/>
  <p:notesSz cx="7302500" cy="9588500"/>
  <p:custDataLst>
    <p:tags r:id="rId4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0" userDrawn="1">
          <p15:clr>
            <a:srgbClr val="A4A3A4"/>
          </p15:clr>
        </p15:guide>
        <p15:guide id="2" pos="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0000"/>
    <a:srgbClr val="FF7C80"/>
    <a:srgbClr val="336699"/>
    <a:srgbClr val="6699FF"/>
    <a:srgbClr val="DDDDDD"/>
    <a:srgbClr val="EAEAEA"/>
    <a:srgbClr val="4D4D4D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 showGuides="1">
      <p:cViewPr>
        <p:scale>
          <a:sx n="100" d="100"/>
          <a:sy n="100" d="100"/>
        </p:scale>
        <p:origin x="-1944" y="-162"/>
      </p:cViewPr>
      <p:guideLst>
        <p:guide orient="horz" pos="610"/>
        <p:guide pos="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1866" y="-114"/>
      </p:cViewPr>
      <p:guideLst>
        <p:guide orient="horz" pos="3254"/>
        <p:guide pos="232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gs" Target="tags/tag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509" tIns="48255" rIns="96509" bIns="48255" numCol="1" anchor="t" anchorCtr="0" compatLnSpc="1"/>
          <a:lstStyle>
            <a:lvl1pPr defTabSz="965200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509" tIns="48255" rIns="96509" bIns="48255" numCol="1" anchor="t" anchorCtr="0" compatLnSpc="1"/>
          <a:lstStyle>
            <a:lvl1pPr algn="r" defTabSz="965200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509" tIns="48255" rIns="96509" bIns="48255" numCol="1" anchor="b" anchorCtr="0" compatLnSpc="1"/>
          <a:lstStyle>
            <a:lvl1pPr defTabSz="965200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509" tIns="48255" rIns="96509" bIns="48255" numCol="1" anchor="b" anchorCtr="0" compatLnSpc="1"/>
          <a:lstStyle>
            <a:lvl1pPr algn="r" defTabSz="965200">
              <a:defRPr sz="1200" smtClean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A0B32796-37A9-4C61-9EC0-F2512F2A845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509" tIns="48255" rIns="96509" bIns="48255" numCol="1" anchor="t" anchorCtr="0" compatLnSpc="1"/>
          <a:lstStyle>
            <a:lvl1pPr defTabSz="965200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547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509" tIns="48255" rIns="96509" bIns="48255" numCol="1" anchor="t" anchorCtr="0" compatLnSpc="1"/>
          <a:lstStyle>
            <a:lvl1pPr algn="r" defTabSz="965200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4125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4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509" tIns="48255" rIns="96509" bIns="48255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  <a:endParaRPr lang="en-US" altLang="zh-CN" noProof="0" smtClean="0"/>
          </a:p>
          <a:p>
            <a:pPr lvl="1"/>
            <a:r>
              <a:rPr lang="en-US" altLang="zh-CN" noProof="0" smtClean="0"/>
              <a:t>Second level</a:t>
            </a:r>
            <a:endParaRPr lang="en-US" altLang="zh-CN" noProof="0" smtClean="0"/>
          </a:p>
          <a:p>
            <a:pPr lvl="2"/>
            <a:r>
              <a:rPr lang="en-US" altLang="zh-CN" noProof="0" smtClean="0"/>
              <a:t>Third level</a:t>
            </a:r>
            <a:endParaRPr lang="en-US" altLang="zh-CN" noProof="0" smtClean="0"/>
          </a:p>
          <a:p>
            <a:pPr lvl="3"/>
            <a:r>
              <a:rPr lang="en-US" altLang="zh-CN" noProof="0" smtClean="0"/>
              <a:t>Fourth level</a:t>
            </a:r>
            <a:endParaRPr lang="en-US" altLang="zh-CN" noProof="0" smtClean="0"/>
          </a:p>
          <a:p>
            <a:pPr lvl="4"/>
            <a:r>
              <a:rPr lang="en-US" altLang="zh-CN" noProof="0" smtClean="0"/>
              <a:t>Fifth level</a:t>
            </a:r>
            <a:endParaRPr lang="en-US" altLang="zh-CN" noProof="0" smtClean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509" tIns="48255" rIns="96509" bIns="48255" numCol="1" anchor="b" anchorCtr="0" compatLnSpc="1"/>
          <a:lstStyle>
            <a:lvl1pPr defTabSz="965200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09075"/>
            <a:ext cx="3165475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509" tIns="48255" rIns="96509" bIns="48255" numCol="1" anchor="b" anchorCtr="0" compatLnSpc="1"/>
          <a:lstStyle>
            <a:lvl1pPr algn="r" defTabSz="965200">
              <a:defRPr sz="1200" smtClean="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0E20BE8F-F7AD-46E3-8701-C6EE28910B7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20BE8F-F7AD-46E3-8701-C6EE28910B7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051"/>
          <p:cNvSpPr txBox="1">
            <a:spLocks noChangeArrowheads="1"/>
          </p:cNvSpPr>
          <p:nvPr/>
        </p:nvSpPr>
        <p:spPr bwMode="auto">
          <a:xfrm>
            <a:off x="1219200" y="533400"/>
            <a:ext cx="7086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zh-CN" altLang="zh-CN" sz="1200">
              <a:ea typeface="宋体" panose="02010600030101010101" pitchFamily="2" charset="-122"/>
            </a:endParaRPr>
          </a:p>
        </p:txBody>
      </p:sp>
      <p:pic>
        <p:nvPicPr>
          <p:cNvPr id="4" name="Picture 2052" descr="C:\Documents and Settings\Greg Byrd\My Documents\ece206\mh-slides\tit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25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58" name="Rectangle 2050"/>
          <p:cNvSpPr>
            <a:spLocks noGrp="1" noChangeArrowheads="1"/>
          </p:cNvSpPr>
          <p:nvPr>
            <p:ph type="ctrTitle"/>
          </p:nvPr>
        </p:nvSpPr>
        <p:spPr>
          <a:xfrm>
            <a:off x="3505200" y="2286000"/>
            <a:ext cx="5181600" cy="2133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6-</a:t>
            </a:r>
            <a:fld id="{F889E2DE-4D82-4765-B919-F25320E294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609600"/>
            <a:ext cx="21717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609600"/>
            <a:ext cx="63627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6-</a:t>
            </a:r>
            <a:fld id="{C32E6FFF-FFC4-4715-80B7-E8BA31BE7D4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6-</a:t>
            </a:r>
            <a:fld id="{60F366B0-5600-4D64-B6E6-773F7C7C9D9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6-</a:t>
            </a:r>
            <a:fld id="{04F39342-E577-4778-9D63-0997B9F1659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6-</a:t>
            </a:r>
            <a:fld id="{68C508C1-1A27-4E1E-8AAB-8DDBD864513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0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6-</a:t>
            </a:r>
            <a:fld id="{C329C26B-209A-4A92-8382-5659F16802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0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6-</a:t>
            </a:r>
            <a:fld id="{074F7F91-75C2-485A-AD1F-4E2E32DA603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6-</a:t>
            </a:r>
            <a:fld id="{C161E00F-4A67-42AE-8827-A059C442497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6-</a:t>
            </a:r>
            <a:fld id="{A321FE6F-0186-4DED-B394-74836CA262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05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6-</a:t>
            </a:r>
            <a:fld id="{853F2823-278E-49E9-A1D1-CE787F1E0E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0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609600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dirty="0" smtClean="0"/>
              <a:t>Click to edit Master title style</a:t>
            </a:r>
            <a:endParaRPr lang="en-US" altLang="zh-CN" dirty="0" smtClean="0"/>
          </a:p>
        </p:txBody>
      </p:sp>
      <p:sp>
        <p:nvSpPr>
          <p:cNvPr id="1027" name="Rectangle 205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686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 smtClean="0"/>
              <a:t>Click to edit Master text styles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Second level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Third level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Fourth level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Fifth level</a:t>
            </a:r>
            <a:endParaRPr lang="en-US" altLang="zh-CN" dirty="0" smtClean="0"/>
          </a:p>
        </p:txBody>
      </p:sp>
      <p:sp>
        <p:nvSpPr>
          <p:cNvPr id="95236" name="Rectangle 20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3622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6-</a:t>
            </a:r>
            <a:fld id="{D3AA7048-BCBB-41D1-A911-CF8E9C9A10B1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76580" indent="-23495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2pPr>
      <a:lvl3pPr marL="1022350" indent="-2222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</a:defRPr>
      </a:lvl3pPr>
      <a:lvl4pPr marL="1367155" indent="-17653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1716405" indent="-17653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</a:defRPr>
      </a:lvl5pPr>
      <a:lvl6pPr marL="2173605" indent="-17653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</a:defRPr>
      </a:lvl6pPr>
      <a:lvl7pPr marL="2630805" indent="-17653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</a:defRPr>
      </a:lvl7pPr>
      <a:lvl8pPr marL="3088005" indent="-17653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</a:defRPr>
      </a:lvl8pPr>
      <a:lvl9pPr marL="3545205" indent="-17653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5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6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9.e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8.emf"/><Relationship Id="rId1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1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0.emf"/><Relationship Id="rId1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3.e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5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Chapter 6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zh-CN" altLang="en-US" smtClean="0">
                <a:ea typeface="宋体" panose="02010600030101010101" pitchFamily="2" charset="-122"/>
              </a:rPr>
              <a:t>编程</a:t>
            </a:r>
            <a:r>
              <a:rPr lang="zh-CN" altLang="en-US" smtClean="0">
                <a:ea typeface="宋体" panose="02010600030101010101" pitchFamily="2" charset="-122"/>
              </a:rPr>
              <a:t>和调试</a:t>
            </a:r>
            <a:endParaRPr lang="en-US" altLang="zh-CN" b="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C380911C-1CD9-4B1B-A703-F9465486B9EE}" type="slidenum">
              <a:rPr lang="en-US" altLang="zh-CN"/>
            </a:fld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LC-3 </a:t>
            </a:r>
            <a:r>
              <a:rPr lang="zh-CN" altLang="en-US" dirty="0" smtClean="0">
                <a:ea typeface="宋体" panose="02010600030101010101" pitchFamily="2" charset="-122"/>
              </a:rPr>
              <a:t>基本执行结构的实现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2578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我们怎么利用 </a:t>
            </a:r>
            <a:r>
              <a:rPr lang="en-US" altLang="zh-CN" dirty="0" smtClean="0">
                <a:ea typeface="宋体" panose="02010600030101010101" pitchFamily="2" charset="-122"/>
              </a:rPr>
              <a:t>LC-3</a:t>
            </a:r>
            <a:r>
              <a:rPr lang="zh-CN" altLang="en-US" dirty="0" smtClean="0">
                <a:ea typeface="宋体" panose="02010600030101010101" pitchFamily="2" charset="-122"/>
              </a:rPr>
              <a:t>的控制指令来实现三种基本的执行结构？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顺序执行结构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指令默认顺序执行</a:t>
            </a:r>
            <a:r>
              <a:rPr lang="en-US" altLang="zh-CN" dirty="0" smtClean="0">
                <a:ea typeface="宋体" panose="02010600030101010101" pitchFamily="2" charset="-122"/>
              </a:rPr>
              <a:t>,</a:t>
            </a:r>
            <a:r>
              <a:rPr lang="zh-CN" altLang="en-US" dirty="0" smtClean="0">
                <a:ea typeface="宋体" panose="02010600030101010101" pitchFamily="2" charset="-122"/>
              </a:rPr>
              <a:t>当前指令执行完后自动执行下一条指令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zh-CN" altLang="en-US" dirty="0" smtClean="0">
                <a:ea typeface="宋体" panose="02010600030101010101" pitchFamily="2" charset="-122"/>
              </a:rPr>
              <a:t>因此对于顺序执行结构来说不需要特殊的指令支持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条件和循环执行结构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利用代码将检测的条件转换为</a:t>
            </a:r>
            <a:r>
              <a:rPr lang="en-US" altLang="zh-CN" dirty="0" smtClean="0">
                <a:ea typeface="宋体" panose="02010600030101010101" pitchFamily="2" charset="-122"/>
              </a:rPr>
              <a:t>N,Z,P</a:t>
            </a:r>
            <a:r>
              <a:rPr lang="zh-CN" altLang="en-US" dirty="0" smtClean="0">
                <a:ea typeface="宋体" panose="02010600030101010101" pitchFamily="2" charset="-122"/>
              </a:rPr>
              <a:t>的条件码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Example: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	</a:t>
            </a:r>
            <a:r>
              <a:rPr lang="zh-CN" altLang="en-US" dirty="0" smtClean="0">
                <a:ea typeface="宋体" panose="02010600030101010101" pitchFamily="2" charset="-122"/>
              </a:rPr>
              <a:t>条件</a:t>
            </a:r>
            <a:r>
              <a:rPr lang="en-US" altLang="zh-CN" dirty="0" smtClean="0">
                <a:ea typeface="宋体" panose="02010600030101010101" pitchFamily="2" charset="-122"/>
              </a:rPr>
              <a:t>: “Is R0 = R1?”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	</a:t>
            </a:r>
            <a:r>
              <a:rPr lang="zh-CN" altLang="en-US" dirty="0" smtClean="0">
                <a:ea typeface="宋体" panose="02010600030101010101" pitchFamily="2" charset="-122"/>
              </a:rPr>
              <a:t>代码</a:t>
            </a:r>
            <a:r>
              <a:rPr lang="en-US" altLang="zh-CN" dirty="0" smtClean="0">
                <a:ea typeface="宋体" panose="02010600030101010101" pitchFamily="2" charset="-122"/>
              </a:rPr>
              <a:t>:   </a:t>
            </a:r>
            <a:r>
              <a:rPr lang="zh-CN" altLang="en-US" dirty="0" smtClean="0">
                <a:ea typeface="宋体" panose="02010600030101010101" pitchFamily="2" charset="-122"/>
              </a:rPr>
              <a:t>先</a:t>
            </a:r>
            <a:r>
              <a:rPr lang="en-US" altLang="zh-CN" dirty="0" smtClean="0">
                <a:ea typeface="宋体" panose="02010600030101010101" pitchFamily="2" charset="-122"/>
              </a:rPr>
              <a:t>R1  </a:t>
            </a:r>
            <a:r>
              <a:rPr lang="zh-CN" altLang="en-US" dirty="0" smtClean="0">
                <a:ea typeface="宋体" panose="02010600030101010101" pitchFamily="2" charset="-122"/>
              </a:rPr>
              <a:t>减 </a:t>
            </a:r>
            <a:r>
              <a:rPr lang="en-US" altLang="zh-CN" dirty="0" smtClean="0">
                <a:ea typeface="宋体" panose="02010600030101010101" pitchFamily="2" charset="-122"/>
              </a:rPr>
              <a:t>R0; </a:t>
            </a:r>
            <a:r>
              <a:rPr lang="zh-CN" altLang="en-US" dirty="0" smtClean="0">
                <a:ea typeface="宋体" panose="02010600030101010101" pitchFamily="2" charset="-122"/>
              </a:rPr>
              <a:t>如果相等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ea typeface="宋体" panose="02010600030101010101" pitchFamily="2" charset="-122"/>
              </a:rPr>
              <a:t>条件码</a:t>
            </a:r>
            <a:r>
              <a:rPr lang="en-US" altLang="zh-CN" dirty="0" smtClean="0">
                <a:ea typeface="宋体" panose="02010600030101010101" pitchFamily="2" charset="-122"/>
              </a:rPr>
              <a:t>Z </a:t>
            </a:r>
            <a:r>
              <a:rPr lang="zh-CN" altLang="en-US" dirty="0" smtClean="0">
                <a:ea typeface="宋体" panose="02010600030101010101" pitchFamily="2" charset="-122"/>
              </a:rPr>
              <a:t>将会设置为‘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’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然后利用</a:t>
            </a:r>
            <a:r>
              <a:rPr lang="en-US" altLang="zh-CN" dirty="0" smtClean="0">
                <a:ea typeface="宋体" panose="02010600030101010101" pitchFamily="2" charset="-122"/>
              </a:rPr>
              <a:t>BR</a:t>
            </a:r>
            <a:r>
              <a:rPr lang="zh-CN" altLang="en-US" dirty="0" smtClean="0">
                <a:ea typeface="宋体" panose="02010600030101010101" pitchFamily="2" charset="-122"/>
              </a:rPr>
              <a:t>指令判断相应的条件码跳转到对应子任务的入口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553200" y="5965825"/>
            <a:ext cx="23622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86344694-4D82-4A7A-A976-903D29ED526D}" type="slidenum">
              <a:rPr lang="en-US" altLang="zh-CN"/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50825"/>
            <a:ext cx="8686800" cy="5334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条件执行结构的代码实现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381000" y="1165225"/>
          <a:ext cx="7315200" cy="416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Visio" r:id="rId1" imgW="8369300" imgH="4762500" progId="Visio.Drawing.11">
                  <p:embed/>
                </p:oleObj>
              </mc:Choice>
              <mc:Fallback>
                <p:oleObj name="Visio" r:id="rId1" imgW="8369300" imgH="4762500" progId="Visio.Drawing.11">
                  <p:embed/>
                  <p:pic>
                    <p:nvPicPr>
                      <p:cNvPr id="0" name="图片 512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1165225"/>
                        <a:ext cx="7315200" cy="41608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3571875" y="825500"/>
            <a:ext cx="2000250" cy="92075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设置要测试的条件码</a:t>
            </a:r>
            <a:endParaRPr lang="en-US" altLang="zh-CN" sz="1400" dirty="0" smtClean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N/Z/P</a:t>
            </a:r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）</a:t>
            </a:r>
            <a:endParaRPr lang="en-US" altLang="zh-CN" sz="1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>
            <a:off x="5394325" y="1574800"/>
            <a:ext cx="1254125" cy="639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7343775" y="569895"/>
            <a:ext cx="1633538" cy="800118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到</a:t>
            </a:r>
            <a:r>
              <a:rPr lang="en-US" altLang="zh-CN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address C</a:t>
            </a:r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的</a:t>
            </a:r>
            <a:endParaRPr lang="en-US" altLang="zh-CN" sz="1400" dirty="0" smtClean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PC</a:t>
            </a:r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相对</a:t>
            </a:r>
            <a:r>
              <a:rPr lang="en-US" altLang="zh-CN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偏移地址</a:t>
            </a:r>
            <a:br>
              <a:rPr lang="en-US" altLang="zh-CN" sz="1400" dirty="0">
                <a:solidFill>
                  <a:schemeClr val="accent2"/>
                </a:solidFill>
                <a:ea typeface="宋体" panose="02010600030101010101" pitchFamily="2" charset="-122"/>
              </a:rPr>
            </a:br>
            <a:endParaRPr lang="en-US" altLang="zh-CN" sz="1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H="1">
            <a:off x="7442200" y="1335088"/>
            <a:ext cx="415925" cy="9128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9" name="Oval 9"/>
          <p:cNvSpPr>
            <a:spLocks noChangeArrowheads="1"/>
          </p:cNvSpPr>
          <p:nvPr/>
        </p:nvSpPr>
        <p:spPr bwMode="auto">
          <a:xfrm>
            <a:off x="7442200" y="4232275"/>
            <a:ext cx="1633538" cy="738188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到</a:t>
            </a:r>
            <a:r>
              <a:rPr lang="en-US" altLang="zh-CN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address D</a:t>
            </a:r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的</a:t>
            </a:r>
            <a:endParaRPr lang="en-US" altLang="zh-CN" sz="1400" dirty="0" smtClean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PC </a:t>
            </a:r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相对偏移地址</a:t>
            </a:r>
            <a:endParaRPr lang="en-US" altLang="zh-CN" sz="1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H="1" flipV="1">
            <a:off x="7442200" y="3286125"/>
            <a:ext cx="568325" cy="9461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3571875" y="3771900"/>
            <a:ext cx="2000250" cy="92075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绝对跳转到子任务</a:t>
            </a:r>
            <a:r>
              <a:rPr lang="en-US" altLang="zh-CN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3</a:t>
            </a:r>
            <a:endParaRPr lang="en-US" altLang="zh-CN" sz="1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 flipV="1">
            <a:off x="5546725" y="3286125"/>
            <a:ext cx="1101725" cy="766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214282" y="5213365"/>
            <a:ext cx="49824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i="1" dirty="0" smtClean="0">
                <a:ea typeface="宋体" panose="02010600030101010101" pitchFamily="2" charset="-122"/>
              </a:rPr>
              <a:t>假设所有子任务的偏移都在</a:t>
            </a:r>
            <a:r>
              <a:rPr lang="en-US" altLang="zh-CN" sz="1600" i="1" dirty="0" smtClean="0">
                <a:ea typeface="宋体" panose="02010600030101010101" pitchFamily="2" charset="-122"/>
              </a:rPr>
              <a:t>PC</a:t>
            </a:r>
            <a:r>
              <a:rPr lang="zh-CN" altLang="en-US" sz="1600" i="1" dirty="0" smtClean="0">
                <a:ea typeface="宋体" panose="02010600030101010101" pitchFamily="2" charset="-122"/>
              </a:rPr>
              <a:t>相对寻址的地址范围内</a:t>
            </a:r>
            <a:endParaRPr lang="en-US" altLang="zh-CN" sz="1600" i="1" dirty="0">
              <a:ea typeface="宋体" panose="02010600030101010101" pitchFamily="2" charset="-122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85720" y="5570555"/>
            <a:ext cx="55691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i="1" dirty="0" smtClean="0">
                <a:ea typeface="宋体" panose="02010600030101010101" pitchFamily="2" charset="-122"/>
              </a:rPr>
              <a:t>假设判断条件为</a:t>
            </a:r>
            <a:r>
              <a:rPr lang="en-US" altLang="zh-CN" sz="1600" i="1" dirty="0" smtClean="0">
                <a:ea typeface="宋体" panose="02010600030101010101" pitchFamily="2" charset="-122"/>
              </a:rPr>
              <a:t>R0=R1</a:t>
            </a:r>
            <a:r>
              <a:rPr lang="zh-CN" altLang="en-US" sz="1600" i="1" dirty="0" smtClean="0">
                <a:ea typeface="宋体" panose="02010600030101010101" pitchFamily="2" charset="-122"/>
              </a:rPr>
              <a:t>则跳转到子任务</a:t>
            </a:r>
            <a:r>
              <a:rPr lang="en-US" altLang="zh-CN" sz="1600" i="1" dirty="0" smtClean="0">
                <a:ea typeface="宋体" panose="02010600030101010101" pitchFamily="2" charset="-122"/>
              </a:rPr>
              <a:t>2</a:t>
            </a:r>
            <a:r>
              <a:rPr lang="zh-CN" altLang="en-US" sz="1600" i="1" dirty="0" smtClean="0">
                <a:ea typeface="宋体" panose="02010600030101010101" pitchFamily="2" charset="-122"/>
              </a:rPr>
              <a:t>，否则执行子任务</a:t>
            </a:r>
            <a:r>
              <a:rPr lang="en-US" altLang="zh-CN" sz="1600" i="1" dirty="0" smtClean="0">
                <a:ea typeface="宋体" panose="02010600030101010101" pitchFamily="2" charset="-122"/>
              </a:rPr>
              <a:t>1</a:t>
            </a:r>
            <a:endParaRPr lang="en-US" altLang="zh-CN" sz="1600" i="1" dirty="0">
              <a:ea typeface="宋体" panose="02010600030101010101" pitchFamily="2" charset="-122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85720" y="5999183"/>
            <a:ext cx="479679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i="1" dirty="0" smtClean="0">
                <a:ea typeface="宋体" panose="02010600030101010101" pitchFamily="2" charset="-122"/>
              </a:rPr>
              <a:t>假设</a:t>
            </a:r>
            <a:r>
              <a:rPr lang="en-US" altLang="zh-CN" sz="1600" i="1" dirty="0" smtClean="0">
                <a:ea typeface="宋体" panose="02010600030101010101" pitchFamily="2" charset="-122"/>
              </a:rPr>
              <a:t>A=x3000  C=x3020  D=x3040  </a:t>
            </a:r>
            <a:r>
              <a:rPr lang="zh-CN" altLang="en-US" sz="1600" i="1" dirty="0" smtClean="0">
                <a:ea typeface="宋体" panose="02010600030101010101" pitchFamily="2" charset="-122"/>
              </a:rPr>
              <a:t>写出相应的代码</a:t>
            </a:r>
            <a:endParaRPr lang="en-US" altLang="zh-CN" sz="1600" i="1" dirty="0">
              <a:ea typeface="宋体" panose="02010600030101010101" pitchFamily="2" charset="-122"/>
            </a:endParaRPr>
          </a:p>
        </p:txBody>
      </p:sp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539720" y="6427808"/>
            <a:ext cx="306070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i="1" dirty="0">
                <a:solidFill>
                  <a:srgbClr val="FF0000"/>
                </a:solidFill>
                <a:ea typeface="宋体" panose="02010600030101010101" pitchFamily="2" charset="-122"/>
              </a:rPr>
              <a:t>B:x3003,0000 010 0 0001 1100</a:t>
            </a:r>
            <a:r>
              <a:rPr lang="en-US" altLang="zh-CN" sz="1600" i="1" dirty="0">
                <a:ea typeface="宋体" panose="02010600030101010101" pitchFamily="2" charset="-122"/>
              </a:rPr>
              <a:t> </a:t>
            </a:r>
            <a:endParaRPr lang="en-US" altLang="zh-CN" sz="1600" i="1" dirty="0">
              <a:ea typeface="宋体" panose="02010600030101010101" pitchFamily="2" charset="-122"/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4571970" y="6426538"/>
            <a:ext cx="224345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i="1" dirty="0">
                <a:solidFill>
                  <a:srgbClr val="FF0000"/>
                </a:solidFill>
                <a:ea typeface="宋体" panose="02010600030101010101" pitchFamily="2" charset="-122"/>
              </a:rPr>
              <a:t>0000 111 0 0010 0000</a:t>
            </a:r>
            <a:r>
              <a:rPr lang="en-US" altLang="zh-CN" sz="1600" i="1" dirty="0">
                <a:ea typeface="宋体" panose="02010600030101010101" pitchFamily="2" charset="-122"/>
              </a:rPr>
              <a:t> </a:t>
            </a:r>
            <a:endParaRPr lang="en-US" altLang="zh-CN" sz="1600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6553200" y="5965825"/>
            <a:ext cx="2362200" cy="38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C1AE5EB7-DD33-47B5-99C4-2D89841E20F4}" type="slidenum">
              <a:rPr lang="en-US" altLang="zh-CN"/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50825"/>
            <a:ext cx="8686800" cy="5334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循环执行结构的代码实现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16388" name="Object 3"/>
          <p:cNvGraphicFramePr>
            <a:graphicFrameLocks noChangeAspect="1"/>
          </p:cNvGraphicFramePr>
          <p:nvPr/>
        </p:nvGraphicFramePr>
        <p:xfrm>
          <a:off x="493236" y="1067435"/>
          <a:ext cx="7146290" cy="4367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Visio" r:id="rId1" imgW="6114415" imgH="3736340" progId="Visio.Drawing.11">
                  <p:embed/>
                </p:oleObj>
              </mc:Choice>
              <mc:Fallback>
                <p:oleObj name="Visio" r:id="rId1" imgW="6114415" imgH="3736340" progId="Visio.Drawing.11">
                  <p:embed/>
                  <p:pic>
                    <p:nvPicPr>
                      <p:cNvPr id="0" name="图片 614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3236" y="1067435"/>
                        <a:ext cx="7146290" cy="436753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Oval 4"/>
          <p:cNvSpPr>
            <a:spLocks noChangeArrowheads="1"/>
          </p:cNvSpPr>
          <p:nvPr/>
        </p:nvSpPr>
        <p:spPr bwMode="auto">
          <a:xfrm>
            <a:off x="3549650" y="1155700"/>
            <a:ext cx="2000250" cy="92075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设置要测试的条件码</a:t>
            </a:r>
            <a:endParaRPr lang="en-US" altLang="zh-CN" sz="1400" dirty="0" smtClean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N/Z/P</a:t>
            </a:r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）</a:t>
            </a:r>
            <a:endParaRPr lang="en-US" altLang="zh-CN" sz="1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5372100" y="1905000"/>
            <a:ext cx="1254125" cy="6397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1" name="Oval 6"/>
          <p:cNvSpPr>
            <a:spLocks noChangeArrowheads="1"/>
          </p:cNvSpPr>
          <p:nvPr/>
        </p:nvSpPr>
        <p:spPr bwMode="auto">
          <a:xfrm>
            <a:off x="7321550" y="962025"/>
            <a:ext cx="1633538" cy="738188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到</a:t>
            </a:r>
            <a:r>
              <a:rPr lang="en-US" altLang="zh-CN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address C</a:t>
            </a:r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的</a:t>
            </a:r>
            <a:endParaRPr lang="en-US" altLang="zh-CN" sz="1400" dirty="0" smtClean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PC </a:t>
            </a:r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相对偏移地址</a:t>
            </a:r>
            <a:endParaRPr lang="en-US" altLang="zh-CN" sz="1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 flipH="1">
            <a:off x="7419975" y="1665288"/>
            <a:ext cx="415925" cy="91281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3" name="Oval 8"/>
          <p:cNvSpPr>
            <a:spLocks noChangeArrowheads="1"/>
          </p:cNvSpPr>
          <p:nvPr/>
        </p:nvSpPr>
        <p:spPr bwMode="auto">
          <a:xfrm>
            <a:off x="7419975" y="4562475"/>
            <a:ext cx="1633538" cy="738188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到</a:t>
            </a:r>
            <a:r>
              <a:rPr lang="en-US" altLang="zh-CN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address A</a:t>
            </a:r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的</a:t>
            </a:r>
            <a:endParaRPr lang="en-US" altLang="zh-CN" sz="1400" dirty="0" smtClean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ctr"/>
            <a:r>
              <a:rPr lang="en-US" altLang="zh-CN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PC </a:t>
            </a:r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相对偏移地址</a:t>
            </a:r>
            <a:endParaRPr lang="en-US" altLang="zh-CN" sz="1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6394" name="Line 9"/>
          <p:cNvSpPr>
            <a:spLocks noChangeShapeType="1"/>
          </p:cNvSpPr>
          <p:nvPr/>
        </p:nvSpPr>
        <p:spPr bwMode="auto">
          <a:xfrm flipH="1" flipV="1">
            <a:off x="7419975" y="3616325"/>
            <a:ext cx="568325" cy="9461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5" name="Oval 10"/>
          <p:cNvSpPr>
            <a:spLocks noChangeArrowheads="1"/>
          </p:cNvSpPr>
          <p:nvPr/>
        </p:nvSpPr>
        <p:spPr bwMode="auto">
          <a:xfrm>
            <a:off x="3549650" y="4102100"/>
            <a:ext cx="2000250" cy="92075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绝对跳转到</a:t>
            </a:r>
            <a:r>
              <a:rPr lang="en-US" altLang="zh-CN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A</a:t>
            </a:r>
            <a:endParaRPr lang="en-US" altLang="zh-CN" sz="1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6396" name="Line 11"/>
          <p:cNvSpPr>
            <a:spLocks noChangeShapeType="1"/>
          </p:cNvSpPr>
          <p:nvPr/>
        </p:nvSpPr>
        <p:spPr bwMode="auto">
          <a:xfrm flipV="1">
            <a:off x="5497513" y="3668713"/>
            <a:ext cx="1089025" cy="72707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285720" y="5284803"/>
            <a:ext cx="498245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i="1" dirty="0" smtClean="0">
                <a:ea typeface="宋体" panose="02010600030101010101" pitchFamily="2" charset="-122"/>
              </a:rPr>
              <a:t>假设所有子任务的偏移都在</a:t>
            </a:r>
            <a:r>
              <a:rPr lang="en-US" altLang="zh-CN" sz="1600" i="1" dirty="0" smtClean="0">
                <a:ea typeface="宋体" panose="02010600030101010101" pitchFamily="2" charset="-122"/>
              </a:rPr>
              <a:t>PC</a:t>
            </a:r>
            <a:r>
              <a:rPr lang="zh-CN" altLang="en-US" sz="1600" i="1" dirty="0" smtClean="0">
                <a:ea typeface="宋体" panose="02010600030101010101" pitchFamily="2" charset="-122"/>
              </a:rPr>
              <a:t>相对寻址的地址范围内</a:t>
            </a:r>
            <a:endParaRPr lang="en-US" altLang="zh-CN" sz="1600" i="1" dirty="0">
              <a:ea typeface="宋体" panose="02010600030101010101" pitchFamily="2" charset="-122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285720" y="5641993"/>
            <a:ext cx="59458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i="1" dirty="0" smtClean="0">
                <a:ea typeface="宋体" panose="02010600030101010101" pitchFamily="2" charset="-122"/>
              </a:rPr>
              <a:t>假设判断条件为</a:t>
            </a:r>
            <a:r>
              <a:rPr lang="en-US" altLang="zh-CN" sz="1600" i="1" dirty="0" smtClean="0">
                <a:ea typeface="宋体" panose="02010600030101010101" pitchFamily="2" charset="-122"/>
              </a:rPr>
              <a:t>R0=30</a:t>
            </a:r>
            <a:r>
              <a:rPr lang="zh-CN" altLang="en-US" sz="1600" i="1" dirty="0" smtClean="0">
                <a:ea typeface="宋体" panose="02010600030101010101" pitchFamily="2" charset="-122"/>
              </a:rPr>
              <a:t>则跳转到子任务</a:t>
            </a:r>
            <a:r>
              <a:rPr lang="en-US" altLang="zh-CN" sz="1600" i="1" dirty="0" smtClean="0">
                <a:ea typeface="宋体" panose="02010600030101010101" pitchFamily="2" charset="-122"/>
              </a:rPr>
              <a:t>2</a:t>
            </a:r>
            <a:r>
              <a:rPr lang="zh-CN" altLang="en-US" sz="1600" i="1" dirty="0" smtClean="0">
                <a:ea typeface="宋体" panose="02010600030101010101" pitchFamily="2" charset="-122"/>
              </a:rPr>
              <a:t>，否则一直执行子任务</a:t>
            </a:r>
            <a:r>
              <a:rPr lang="en-US" altLang="zh-CN" sz="1600" i="1" dirty="0" smtClean="0">
                <a:ea typeface="宋体" panose="02010600030101010101" pitchFamily="2" charset="-122"/>
              </a:rPr>
              <a:t>1</a:t>
            </a:r>
            <a:endParaRPr lang="en-US" altLang="zh-CN" sz="1600" i="1" dirty="0">
              <a:ea typeface="宋体" panose="02010600030101010101" pitchFamily="2" charset="-122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85720" y="5999183"/>
            <a:ext cx="39020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i="1" dirty="0" smtClean="0">
                <a:ea typeface="宋体" panose="02010600030101010101" pitchFamily="2" charset="-122"/>
              </a:rPr>
              <a:t>假设</a:t>
            </a:r>
            <a:r>
              <a:rPr lang="en-US" altLang="zh-CN" sz="1600" i="1" dirty="0" smtClean="0">
                <a:ea typeface="宋体" panose="02010600030101010101" pitchFamily="2" charset="-122"/>
              </a:rPr>
              <a:t>A=x3000  C=x3040  </a:t>
            </a:r>
            <a:r>
              <a:rPr lang="zh-CN" altLang="en-US" sz="1600" i="1" dirty="0" smtClean="0">
                <a:ea typeface="宋体" panose="02010600030101010101" pitchFamily="2" charset="-122"/>
              </a:rPr>
              <a:t>写出相应的代码</a:t>
            </a:r>
            <a:endParaRPr lang="en-US" altLang="zh-CN" sz="1600" i="1" dirty="0">
              <a:ea typeface="宋体" panose="02010600030101010101" pitchFamily="2" charset="-122"/>
            </a:endParaRPr>
          </a:p>
        </p:txBody>
      </p:sp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539720" y="6427808"/>
            <a:ext cx="304546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i="1" dirty="0">
                <a:solidFill>
                  <a:srgbClr val="FF0000"/>
                </a:solidFill>
                <a:ea typeface="宋体" panose="02010600030101010101" pitchFamily="2" charset="-122"/>
              </a:rPr>
              <a:t>B:x3004,0000 010 0 0011 1011</a:t>
            </a:r>
            <a:r>
              <a:rPr lang="en-US" altLang="zh-CN" sz="1600" i="1" dirty="0">
                <a:ea typeface="宋体" panose="02010600030101010101" pitchFamily="2" charset="-122"/>
              </a:rPr>
              <a:t> </a:t>
            </a:r>
            <a:endParaRPr lang="en-US" altLang="zh-CN" sz="1600" i="1" dirty="0">
              <a:ea typeface="宋体" panose="02010600030101010101" pitchFamily="2" charset="-122"/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3988405" y="6452573"/>
            <a:ext cx="2228215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i="1" dirty="0">
                <a:solidFill>
                  <a:srgbClr val="FF0000"/>
                </a:solidFill>
                <a:ea typeface="宋体" panose="02010600030101010101" pitchFamily="2" charset="-122"/>
              </a:rPr>
              <a:t>0000 111 1 1100 0000</a:t>
            </a:r>
            <a:r>
              <a:rPr lang="en-US" altLang="zh-CN" sz="1600" i="1" dirty="0">
                <a:ea typeface="宋体" panose="02010600030101010101" pitchFamily="2" charset="-122"/>
              </a:rPr>
              <a:t> </a:t>
            </a:r>
            <a:endParaRPr lang="en-US" altLang="zh-CN" sz="1600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IF-THEN-ELSE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6-</a:t>
            </a:r>
            <a:fld id="{074F7F91-75C2-485A-AD1F-4E2E32DA6033}" type="slidenum">
              <a:rPr lang="en-US" altLang="zh-CN" smtClean="0"/>
            </a:fld>
            <a:endParaRPr lang="en-US" altLang="zh-CN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143000"/>
            <a:ext cx="3839344" cy="49530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zh-CN" b="1" dirty="0" smtClean="0"/>
              <a:t>In C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en-US" altLang="zh-CN" b="1" dirty="0" smtClean="0"/>
              <a:t>if (count &lt; 0)</a:t>
            </a:r>
            <a:endParaRPr lang="en-US" altLang="zh-CN" b="1" dirty="0" smtClean="0"/>
          </a:p>
          <a:p>
            <a:r>
              <a:rPr lang="en-US" altLang="zh-CN" b="1" dirty="0" smtClean="0"/>
              <a:t>count = count + 1;</a:t>
            </a:r>
            <a:endParaRPr lang="en-US" altLang="zh-CN" b="1" dirty="0" smtClean="0"/>
          </a:p>
          <a:p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E0000"/>
              </a:solidFill>
              <a:effectLst/>
              <a:uLnTx/>
              <a:uFillTx/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55976" y="1196752"/>
            <a:ext cx="3839344" cy="49530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zh-CN" b="1" dirty="0" smtClean="0"/>
              <a:t>In LC-3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lvl="0">
              <a:spcBef>
                <a:spcPct val="20000"/>
              </a:spcBef>
            </a:pPr>
            <a:endParaRPr lang="en-US" altLang="zh-CN" b="1" dirty="0" smtClean="0"/>
          </a:p>
          <a:p>
            <a:r>
              <a:rPr lang="en-US" altLang="zh-CN" b="1" dirty="0" smtClean="0"/>
              <a:t>          LD R0, count   //LDI</a:t>
            </a:r>
            <a:endParaRPr lang="en-US" altLang="zh-CN" b="1" dirty="0" smtClean="0"/>
          </a:p>
          <a:p>
            <a:r>
              <a:rPr lang="en-US" altLang="zh-CN" b="1" dirty="0" smtClean="0"/>
              <a:t>          </a:t>
            </a:r>
            <a:r>
              <a:rPr lang="en-US" altLang="zh-CN" b="1" dirty="0" err="1" smtClean="0"/>
              <a:t>BRpz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endif</a:t>
            </a:r>
            <a:endParaRPr lang="en-US" altLang="zh-CN" b="1" dirty="0" smtClean="0"/>
          </a:p>
          <a:p>
            <a:r>
              <a:rPr lang="en-US" altLang="zh-CN" b="1" dirty="0" smtClean="0"/>
              <a:t>          ADD R0, R0, #1</a:t>
            </a:r>
            <a:endParaRPr lang="en-US" altLang="zh-CN" b="1" dirty="0" smtClean="0"/>
          </a:p>
          <a:p>
            <a:r>
              <a:rPr lang="en-US" altLang="zh-CN" b="1" dirty="0" err="1" smtClean="0"/>
              <a:t>Endif</a:t>
            </a:r>
            <a:r>
              <a:rPr lang="en-US" altLang="zh-CN" b="1" dirty="0" smtClean="0"/>
              <a:t>:</a:t>
            </a:r>
            <a:endParaRPr lang="en-US" altLang="zh-CN" b="1" dirty="0" smtClean="0"/>
          </a:p>
          <a:p>
            <a:r>
              <a:rPr lang="en-US" altLang="zh-CN" b="1" dirty="0" smtClean="0"/>
              <a:t>          ST R0,count </a:t>
            </a:r>
            <a:endParaRPr lang="en-US" altLang="zh-CN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WHILE-DO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6-</a:t>
            </a:r>
            <a:fld id="{074F7F91-75C2-485A-AD1F-4E2E32DA6033}" type="slidenum">
              <a:rPr lang="en-US" altLang="zh-CN" smtClean="0"/>
            </a:fld>
            <a:endParaRPr lang="en-US" altLang="zh-CN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143000"/>
            <a:ext cx="3839344" cy="49530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zh-CN" b="1" dirty="0" smtClean="0"/>
              <a:t>In C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en-US" altLang="zh-CN" b="1" dirty="0" smtClean="0"/>
              <a:t>while (count &gt; 0)</a:t>
            </a:r>
            <a:endParaRPr lang="en-US" altLang="zh-CN" b="1" dirty="0" smtClean="0"/>
          </a:p>
          <a:p>
            <a:r>
              <a:rPr lang="en-US" altLang="zh-CN" b="1" dirty="0" smtClean="0"/>
              <a:t>{</a:t>
            </a:r>
            <a:endParaRPr lang="en-US" altLang="zh-CN" b="1" dirty="0" smtClean="0"/>
          </a:p>
          <a:p>
            <a:r>
              <a:rPr lang="en-US" altLang="zh-CN" b="1" dirty="0" smtClean="0"/>
              <a:t>a = a + count;</a:t>
            </a:r>
            <a:endParaRPr lang="en-US" altLang="zh-CN" b="1" dirty="0" smtClean="0"/>
          </a:p>
          <a:p>
            <a:r>
              <a:rPr lang="en-US" altLang="zh-CN" b="1" dirty="0" smtClean="0"/>
              <a:t>count--;</a:t>
            </a:r>
            <a:endParaRPr lang="en-US" altLang="zh-CN" b="1" dirty="0" smtClean="0"/>
          </a:p>
          <a:p>
            <a:r>
              <a:rPr lang="en-US" altLang="zh-CN" b="1" dirty="0" smtClean="0"/>
              <a:t>}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E0000"/>
              </a:solidFill>
              <a:effectLst/>
              <a:uLnTx/>
              <a:uFillTx/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55976" y="1196752"/>
            <a:ext cx="3839344" cy="49530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zh-CN" b="1" dirty="0" smtClean="0"/>
              <a:t>In LC-3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lvl="0">
              <a:spcBef>
                <a:spcPct val="20000"/>
              </a:spcBef>
            </a:pPr>
            <a:endParaRPr lang="en-US" altLang="zh-CN" b="1" dirty="0" smtClean="0"/>
          </a:p>
          <a:p>
            <a:r>
              <a:rPr lang="en-US" altLang="zh-CN" b="1" dirty="0" smtClean="0"/>
              <a:t>           LD R1, a </a:t>
            </a:r>
            <a:r>
              <a:rPr lang="en-US" altLang="zh-CN" sz="1200" b="1" dirty="0" smtClean="0"/>
              <a:t>//</a:t>
            </a:r>
            <a:r>
              <a:rPr lang="zh-CN" altLang="en-US" sz="1200" b="1" dirty="0" smtClean="0"/>
              <a:t>假定</a:t>
            </a:r>
            <a:r>
              <a:rPr lang="en-US" altLang="zh-CN" sz="1200" b="1" dirty="0" smtClean="0"/>
              <a:t>PC</a:t>
            </a:r>
            <a:r>
              <a:rPr lang="zh-CN" altLang="en-US" sz="1200" b="1" dirty="0" smtClean="0"/>
              <a:t>相对寻址可访问</a:t>
            </a:r>
            <a:endParaRPr lang="en-US" altLang="zh-CN" sz="1200" b="1" dirty="0" smtClean="0"/>
          </a:p>
          <a:p>
            <a:r>
              <a:rPr lang="en-US" altLang="zh-CN" b="1" dirty="0" smtClean="0"/>
              <a:t>           LD R0, count</a:t>
            </a:r>
            <a:endParaRPr lang="en-US" altLang="zh-CN" b="1" dirty="0" smtClean="0"/>
          </a:p>
          <a:p>
            <a:r>
              <a:rPr lang="en-US" altLang="zh-CN" b="1" dirty="0" smtClean="0"/>
              <a:t>while: </a:t>
            </a:r>
            <a:r>
              <a:rPr lang="en-US" altLang="zh-CN" b="1" dirty="0" err="1" smtClean="0"/>
              <a:t>BRnz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endwhile</a:t>
            </a:r>
            <a:endParaRPr lang="en-US" altLang="zh-CN" b="1" dirty="0" smtClean="0"/>
          </a:p>
          <a:p>
            <a:r>
              <a:rPr lang="en-US" altLang="zh-CN" b="1" dirty="0" smtClean="0"/>
              <a:t>           ADD R1, R1, R0</a:t>
            </a:r>
            <a:endParaRPr lang="en-US" altLang="zh-CN" b="1" dirty="0" smtClean="0"/>
          </a:p>
          <a:p>
            <a:r>
              <a:rPr lang="en-US" altLang="zh-CN" b="1" dirty="0" smtClean="0"/>
              <a:t>           ADD R0, R0, #-1</a:t>
            </a:r>
            <a:endParaRPr lang="en-US" altLang="zh-CN" b="1" dirty="0" smtClean="0"/>
          </a:p>
          <a:p>
            <a:r>
              <a:rPr lang="en-US" altLang="zh-CN" b="1" dirty="0" smtClean="0"/>
              <a:t>           </a:t>
            </a:r>
            <a:r>
              <a:rPr lang="en-US" altLang="zh-CN" b="1" dirty="0" err="1" smtClean="0"/>
              <a:t>BRnzp</a:t>
            </a:r>
            <a:r>
              <a:rPr lang="en-US" altLang="zh-CN" b="1" dirty="0" smtClean="0"/>
              <a:t> while</a:t>
            </a:r>
            <a:endParaRPr lang="en-US" altLang="zh-CN" b="1" dirty="0" smtClean="0"/>
          </a:p>
          <a:p>
            <a:r>
              <a:rPr lang="en-US" altLang="zh-CN" b="1" dirty="0" err="1" smtClean="0"/>
              <a:t>Endwhile</a:t>
            </a:r>
            <a:r>
              <a:rPr lang="en-US" altLang="zh-CN" b="1" dirty="0" smtClean="0"/>
              <a:t>: </a:t>
            </a:r>
            <a:endParaRPr lang="en-US" altLang="zh-CN" b="1" dirty="0" smtClean="0"/>
          </a:p>
          <a:p>
            <a:r>
              <a:rPr lang="en-US" altLang="zh-CN" b="1" dirty="0" smtClean="0"/>
              <a:t>          ST R1, a</a:t>
            </a:r>
            <a:endParaRPr lang="en-US" altLang="zh-CN" b="1" dirty="0" smtClean="0"/>
          </a:p>
          <a:p>
            <a:r>
              <a:rPr lang="en-US" altLang="zh-CN" b="1" dirty="0" smtClean="0"/>
              <a:t>          ST R0, count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E0000"/>
              </a:solidFill>
              <a:effectLst/>
              <a:uLnTx/>
              <a:uFillTx/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DO-WHILE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6-</a:t>
            </a:r>
            <a:fld id="{074F7F91-75C2-485A-AD1F-4E2E32DA6033}" type="slidenum">
              <a:rPr lang="en-US" altLang="zh-CN" smtClean="0"/>
            </a:fld>
            <a:endParaRPr lang="en-US" altLang="zh-CN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51520" y="1196752"/>
            <a:ext cx="3839344" cy="49530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zh-CN" b="1" dirty="0" smtClean="0"/>
              <a:t>In C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en-US" altLang="zh-CN" b="1" dirty="0" smtClean="0"/>
              <a:t>do</a:t>
            </a:r>
            <a:endParaRPr lang="en-US" altLang="zh-CN" b="1" dirty="0" smtClean="0"/>
          </a:p>
          <a:p>
            <a:r>
              <a:rPr lang="en-US" altLang="zh-CN" b="1" dirty="0" smtClean="0"/>
              <a:t>{</a:t>
            </a:r>
            <a:endParaRPr lang="en-US" altLang="zh-CN" b="1" dirty="0" smtClean="0"/>
          </a:p>
          <a:p>
            <a:r>
              <a:rPr lang="en-US" altLang="zh-CN" b="1" dirty="0" smtClean="0"/>
              <a:t>if (a &lt; b)</a:t>
            </a:r>
            <a:endParaRPr lang="en-US" altLang="zh-CN" b="1" dirty="0" smtClean="0"/>
          </a:p>
          <a:p>
            <a:r>
              <a:rPr lang="en-US" altLang="zh-CN" b="1" dirty="0" smtClean="0"/>
              <a:t>a++;</a:t>
            </a:r>
            <a:endParaRPr lang="en-US" altLang="zh-CN" b="1" dirty="0" smtClean="0"/>
          </a:p>
          <a:p>
            <a:r>
              <a:rPr lang="en-US" altLang="zh-CN" b="1" dirty="0" smtClean="0"/>
              <a:t>if (a &gt; b)</a:t>
            </a:r>
            <a:endParaRPr lang="en-US" altLang="zh-CN" b="1" dirty="0" smtClean="0"/>
          </a:p>
          <a:p>
            <a:r>
              <a:rPr lang="en-US" altLang="zh-CN" b="1" dirty="0" smtClean="0"/>
              <a:t>a--;</a:t>
            </a:r>
            <a:endParaRPr lang="en-US" altLang="zh-CN" b="1" dirty="0" smtClean="0"/>
          </a:p>
          <a:p>
            <a:r>
              <a:rPr lang="en-US" altLang="zh-CN" b="1" dirty="0" smtClean="0"/>
              <a:t>} while (a != b)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E0000"/>
              </a:solidFill>
              <a:effectLst/>
              <a:uLnTx/>
              <a:uFillTx/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55976" y="1196752"/>
            <a:ext cx="3839344" cy="49530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zh-CN" b="1" dirty="0" smtClean="0"/>
              <a:t>In LC-3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lvl="0">
              <a:spcBef>
                <a:spcPct val="20000"/>
              </a:spcBef>
            </a:pPr>
            <a:endParaRPr lang="en-US" altLang="zh-CN" b="1" dirty="0" smtClean="0"/>
          </a:p>
          <a:p>
            <a:r>
              <a:rPr lang="en-US" altLang="zh-CN" b="1" dirty="0" smtClean="0"/>
              <a:t>            LD R0, a</a:t>
            </a:r>
            <a:endParaRPr lang="en-US" altLang="zh-CN" b="1" dirty="0" smtClean="0"/>
          </a:p>
          <a:p>
            <a:r>
              <a:rPr lang="en-US" altLang="zh-CN" b="1" dirty="0" smtClean="0"/>
              <a:t>            LD R1, b</a:t>
            </a:r>
            <a:endParaRPr lang="en-US" altLang="zh-CN" b="1" dirty="0" smtClean="0"/>
          </a:p>
          <a:p>
            <a:r>
              <a:rPr lang="en-US" altLang="zh-CN" b="1" dirty="0" smtClean="0"/>
              <a:t>            &lt;R2=</a:t>
            </a:r>
            <a:r>
              <a:rPr lang="en-US" altLang="zh-CN" b="1" dirty="0" smtClean="0">
                <a:sym typeface="+mn-ea"/>
              </a:rPr>
              <a:t>R0</a:t>
            </a:r>
            <a:r>
              <a:rPr lang="en-US" altLang="zh-CN" b="1" dirty="0" smtClean="0"/>
              <a:t>-</a:t>
            </a:r>
            <a:r>
              <a:rPr lang="en-US" altLang="zh-CN" b="1" dirty="0" smtClean="0">
                <a:sym typeface="+mn-ea"/>
              </a:rPr>
              <a:t>R1</a:t>
            </a:r>
            <a:r>
              <a:rPr lang="en-US" altLang="zh-CN" b="1" dirty="0" smtClean="0"/>
              <a:t>&gt;</a:t>
            </a:r>
            <a:endParaRPr lang="en-US" altLang="zh-CN" b="1" dirty="0" smtClean="0"/>
          </a:p>
          <a:p>
            <a:r>
              <a:rPr lang="en-US" altLang="zh-CN" b="1" dirty="0" smtClean="0"/>
              <a:t>repeat: </a:t>
            </a:r>
            <a:r>
              <a:rPr lang="en-US" altLang="zh-CN" b="1" dirty="0" err="1" smtClean="0"/>
              <a:t>BRpz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secondif</a:t>
            </a:r>
            <a:endParaRPr lang="en-US" altLang="zh-CN" b="1" dirty="0" smtClean="0"/>
          </a:p>
          <a:p>
            <a:r>
              <a:rPr lang="en-US" altLang="zh-CN" b="1" dirty="0" smtClean="0"/>
              <a:t>            ADD R0, R0, #1</a:t>
            </a:r>
            <a:endParaRPr lang="en-US" altLang="zh-CN" b="1" dirty="0" smtClean="0"/>
          </a:p>
          <a:p>
            <a:r>
              <a:rPr lang="en-US" altLang="zh-CN" b="1" dirty="0" smtClean="0"/>
              <a:t>            &lt;R2=</a:t>
            </a:r>
            <a:r>
              <a:rPr lang="en-US" altLang="zh-CN" b="1" dirty="0" smtClean="0">
                <a:sym typeface="+mn-ea"/>
              </a:rPr>
              <a:t>R0</a:t>
            </a:r>
            <a:r>
              <a:rPr lang="en-US" altLang="zh-CN" b="1" dirty="0" smtClean="0">
                <a:sym typeface="+mn-ea"/>
              </a:rPr>
              <a:t>-</a:t>
            </a:r>
            <a:r>
              <a:rPr lang="en-US" altLang="zh-CN" b="1" dirty="0" smtClean="0">
                <a:sym typeface="+mn-ea"/>
              </a:rPr>
              <a:t>R1</a:t>
            </a:r>
            <a:r>
              <a:rPr lang="en-US" altLang="zh-CN" b="1" dirty="0" smtClean="0"/>
              <a:t>&gt;</a:t>
            </a:r>
            <a:endParaRPr lang="en-US" altLang="zh-CN" b="1" dirty="0" smtClean="0"/>
          </a:p>
          <a:p>
            <a:r>
              <a:rPr lang="en-US" altLang="zh-CN" b="1" dirty="0" err="1" smtClean="0"/>
              <a:t>secondif</a:t>
            </a:r>
            <a:r>
              <a:rPr lang="en-US" altLang="zh-CN" b="1" dirty="0" smtClean="0"/>
              <a:t>: </a:t>
            </a:r>
            <a:endParaRPr lang="en-US" altLang="zh-CN" b="1" dirty="0" smtClean="0"/>
          </a:p>
          <a:p>
            <a:r>
              <a:rPr lang="en-US" altLang="zh-CN" b="1" dirty="0" smtClean="0"/>
              <a:t>           </a:t>
            </a:r>
            <a:r>
              <a:rPr lang="en-US" altLang="zh-CN" b="1" dirty="0" err="1" smtClean="0"/>
              <a:t>BRnz</a:t>
            </a:r>
            <a:r>
              <a:rPr lang="en-US" altLang="zh-CN" b="1" dirty="0" smtClean="0"/>
              <a:t> until</a:t>
            </a:r>
            <a:endParaRPr lang="en-US" altLang="zh-CN" b="1" dirty="0" smtClean="0"/>
          </a:p>
          <a:p>
            <a:r>
              <a:rPr lang="en-US" altLang="zh-CN" b="1" dirty="0" smtClean="0"/>
              <a:t>           ADD R0, R0, #-1</a:t>
            </a:r>
            <a:endParaRPr lang="en-US" altLang="zh-CN" b="1" dirty="0" smtClean="0"/>
          </a:p>
          <a:p>
            <a:r>
              <a:rPr lang="en-US" altLang="zh-CN" b="1" dirty="0" smtClean="0"/>
              <a:t>until:  </a:t>
            </a:r>
            <a:endParaRPr lang="en-US" altLang="zh-CN" b="1" dirty="0" smtClean="0"/>
          </a:p>
          <a:p>
            <a:r>
              <a:rPr lang="en-US" altLang="zh-CN" b="1" dirty="0" smtClean="0"/>
              <a:t>          &lt;R2=</a:t>
            </a:r>
            <a:r>
              <a:rPr lang="en-US" altLang="zh-CN" b="1" dirty="0" smtClean="0">
                <a:sym typeface="+mn-ea"/>
              </a:rPr>
              <a:t>R0</a:t>
            </a:r>
            <a:r>
              <a:rPr lang="en-US" altLang="zh-CN" b="1" dirty="0" smtClean="0">
                <a:sym typeface="+mn-ea"/>
              </a:rPr>
              <a:t>-</a:t>
            </a:r>
            <a:r>
              <a:rPr lang="en-US" altLang="zh-CN" b="1" dirty="0" smtClean="0">
                <a:sym typeface="+mn-ea"/>
              </a:rPr>
              <a:t>R1</a:t>
            </a:r>
            <a:r>
              <a:rPr lang="en-US" altLang="zh-CN" b="1" dirty="0" smtClean="0"/>
              <a:t>&gt;</a:t>
            </a:r>
            <a:endParaRPr lang="en-US" altLang="zh-CN" b="1" dirty="0" smtClean="0"/>
          </a:p>
          <a:p>
            <a:r>
              <a:rPr lang="en-US" altLang="zh-CN" b="1" dirty="0" smtClean="0"/>
              <a:t>           </a:t>
            </a:r>
            <a:r>
              <a:rPr lang="en-US" altLang="zh-CN" b="1" dirty="0" err="1" smtClean="0"/>
              <a:t>BRnp</a:t>
            </a:r>
            <a:r>
              <a:rPr lang="en-US" altLang="zh-CN" b="1" dirty="0" smtClean="0"/>
              <a:t> repeat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E0000"/>
              </a:solidFill>
              <a:effectLst/>
              <a:uLnTx/>
              <a:uFillTx/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FOR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6-</a:t>
            </a:r>
            <a:fld id="{074F7F91-75C2-485A-AD1F-4E2E32DA6033}" type="slidenum">
              <a:rPr lang="en-US" altLang="zh-CN" smtClean="0"/>
            </a:fld>
            <a:endParaRPr lang="en-US" altLang="zh-CN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143000"/>
            <a:ext cx="3839344" cy="49530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zh-CN" b="1" dirty="0" smtClean="0"/>
              <a:t>In C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r>
              <a:rPr lang="nn-NO" altLang="zh-CN" b="1" dirty="0" smtClean="0"/>
              <a:t>for (i = 3; i &lt;= 8; i++)</a:t>
            </a:r>
            <a:endParaRPr lang="nn-NO" altLang="zh-CN" b="1" dirty="0" smtClean="0"/>
          </a:p>
          <a:p>
            <a:r>
              <a:rPr lang="en-US" altLang="zh-CN" b="1" dirty="0" smtClean="0"/>
              <a:t>{</a:t>
            </a:r>
            <a:endParaRPr lang="en-US" altLang="zh-CN" b="1" dirty="0" smtClean="0"/>
          </a:p>
          <a:p>
            <a:r>
              <a:rPr lang="en-US" altLang="zh-CN" b="1" dirty="0" smtClean="0"/>
              <a:t>a = a + </a:t>
            </a:r>
            <a:r>
              <a:rPr lang="en-US" altLang="zh-CN" b="1" dirty="0" err="1" smtClean="0"/>
              <a:t>i</a:t>
            </a:r>
            <a:r>
              <a:rPr lang="en-US" altLang="zh-CN" b="1" dirty="0" smtClean="0"/>
              <a:t>;</a:t>
            </a:r>
            <a:endParaRPr lang="en-US" altLang="zh-CN" b="1" dirty="0" smtClean="0"/>
          </a:p>
          <a:p>
            <a:r>
              <a:rPr lang="en-US" altLang="zh-CN" b="1" dirty="0" smtClean="0"/>
              <a:t>}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E0000"/>
              </a:solidFill>
              <a:effectLst/>
              <a:uLnTx/>
              <a:uFillTx/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355976" y="1196752"/>
            <a:ext cx="3839344" cy="4953000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20000"/>
              </a:spcBef>
            </a:pPr>
            <a:r>
              <a:rPr lang="en-US" altLang="zh-CN" b="1" dirty="0" smtClean="0"/>
              <a:t>In LC-3</a:t>
            </a:r>
            <a:r>
              <a:rPr lang="zh-CN" altLang="en-US" b="1" dirty="0" smtClean="0"/>
              <a:t>：</a:t>
            </a:r>
            <a:endParaRPr lang="en-US" altLang="zh-CN" b="1" dirty="0" smtClean="0"/>
          </a:p>
          <a:p>
            <a:pPr lvl="0">
              <a:spcBef>
                <a:spcPct val="20000"/>
              </a:spcBef>
            </a:pPr>
            <a:endParaRPr lang="en-US" altLang="zh-CN" b="1" dirty="0" smtClean="0"/>
          </a:p>
          <a:p>
            <a:r>
              <a:rPr lang="en-US" altLang="zh-CN" b="1" dirty="0" smtClean="0"/>
              <a:t>        LD R0, a</a:t>
            </a:r>
            <a:endParaRPr lang="en-US" altLang="zh-CN" b="1" dirty="0" smtClean="0"/>
          </a:p>
          <a:p>
            <a:r>
              <a:rPr lang="en-US" altLang="zh-CN" b="1" dirty="0" smtClean="0"/>
              <a:t>        AND R1, R1, #0</a:t>
            </a:r>
            <a:endParaRPr lang="en-US" altLang="zh-CN" b="1" dirty="0" smtClean="0"/>
          </a:p>
          <a:p>
            <a:r>
              <a:rPr lang="en-US" altLang="zh-CN" b="1" dirty="0" smtClean="0"/>
              <a:t>        ADD R1, R1, #3</a:t>
            </a:r>
            <a:endParaRPr lang="en-US" altLang="zh-CN" b="1" dirty="0" smtClean="0"/>
          </a:p>
          <a:p>
            <a:r>
              <a:rPr lang="pt-BR" altLang="zh-CN" b="1" dirty="0" smtClean="0"/>
              <a:t>for:  ADD R2, R1, #-8</a:t>
            </a:r>
            <a:endParaRPr lang="pt-BR" altLang="zh-CN" b="1" dirty="0" smtClean="0"/>
          </a:p>
          <a:p>
            <a:r>
              <a:rPr lang="en-US" altLang="zh-CN" b="1" dirty="0" smtClean="0"/>
              <a:t>        </a:t>
            </a:r>
            <a:r>
              <a:rPr lang="en-US" altLang="zh-CN" b="1" dirty="0" err="1" smtClean="0"/>
              <a:t>BRp</a:t>
            </a:r>
            <a:r>
              <a:rPr lang="en-US" altLang="zh-CN" b="1" dirty="0" smtClean="0"/>
              <a:t> </a:t>
            </a:r>
            <a:r>
              <a:rPr lang="en-US" altLang="zh-CN" b="1" dirty="0" err="1" smtClean="0"/>
              <a:t>endfor</a:t>
            </a:r>
            <a:endParaRPr lang="en-US" altLang="zh-CN" b="1" dirty="0" smtClean="0"/>
          </a:p>
          <a:p>
            <a:r>
              <a:rPr lang="en-US" altLang="zh-CN" b="1" dirty="0" smtClean="0"/>
              <a:t>        ADD R0, R0, R1</a:t>
            </a:r>
            <a:endParaRPr lang="en-US" altLang="zh-CN" b="1" dirty="0" smtClean="0"/>
          </a:p>
          <a:p>
            <a:r>
              <a:rPr lang="en-US" altLang="zh-CN" b="1" dirty="0" smtClean="0"/>
              <a:t>        ADD R1, R1, #1</a:t>
            </a:r>
            <a:endParaRPr lang="en-US" altLang="zh-CN" b="1" dirty="0" smtClean="0"/>
          </a:p>
          <a:p>
            <a:r>
              <a:rPr lang="en-US" altLang="zh-CN" b="1" dirty="0" smtClean="0"/>
              <a:t>        </a:t>
            </a:r>
            <a:r>
              <a:rPr lang="en-US" altLang="zh-CN" b="1" dirty="0" err="1" smtClean="0"/>
              <a:t>BRnzp</a:t>
            </a:r>
            <a:r>
              <a:rPr lang="en-US" altLang="zh-CN" b="1" dirty="0" smtClean="0"/>
              <a:t> for</a:t>
            </a:r>
            <a:endParaRPr lang="en-US" altLang="zh-CN" b="1" dirty="0" smtClean="0"/>
          </a:p>
          <a:p>
            <a:r>
              <a:rPr lang="en-US" altLang="zh-CN" b="1" dirty="0" err="1" smtClean="0"/>
              <a:t>endfor</a:t>
            </a:r>
            <a:r>
              <a:rPr lang="en-US" altLang="zh-CN" b="1" dirty="0" smtClean="0"/>
              <a:t>: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CE0000"/>
              </a:solidFill>
              <a:effectLst/>
              <a:uLnTx/>
              <a:uFillTx/>
              <a:latin typeface="+mn-lt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D1A14A63-C4E3-4A45-9F36-AFD511FD0A23}" type="slidenum">
              <a:rPr lang="en-US" altLang="zh-CN"/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逐步细化解决实例</a:t>
            </a:r>
            <a:r>
              <a:rPr lang="en-US" altLang="zh-CN" dirty="0" smtClean="0">
                <a:ea typeface="宋体" panose="02010600030101010101" pitchFamily="2" charset="-122"/>
              </a:rPr>
              <a:t>: </a:t>
            </a:r>
            <a:r>
              <a:rPr lang="zh-CN" altLang="en-US" dirty="0" smtClean="0">
                <a:ea typeface="宋体" panose="02010600030101010101" pitchFamily="2" charset="-122"/>
              </a:rPr>
              <a:t>字符统计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17412" name="Object 3"/>
          <p:cNvGraphicFramePr>
            <a:graphicFrameLocks noChangeAspect="1"/>
          </p:cNvGraphicFramePr>
          <p:nvPr/>
        </p:nvGraphicFramePr>
        <p:xfrm>
          <a:off x="838200" y="2057400"/>
          <a:ext cx="2778125" cy="312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Visio" r:id="rId1" imgW="3721100" imgH="4178300" progId="Visio.Drawing.11">
                  <p:embed/>
                </p:oleObj>
              </mc:Choice>
              <mc:Fallback>
                <p:oleObj name="Visio" r:id="rId1" imgW="3721100" imgH="4178300" progId="Visio.Drawing.11">
                  <p:embed/>
                  <p:pic>
                    <p:nvPicPr>
                      <p:cNvPr id="0" name="图片 716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2057400"/>
                        <a:ext cx="2778125" cy="3121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4"/>
          <p:cNvGraphicFramePr>
            <a:graphicFrameLocks noChangeAspect="1"/>
          </p:cNvGraphicFramePr>
          <p:nvPr/>
        </p:nvGraphicFramePr>
        <p:xfrm>
          <a:off x="5029200" y="990600"/>
          <a:ext cx="2774950" cy="555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Visio" r:id="rId3" imgW="4267200" imgH="8521700" progId="Visio.Drawing.11">
                  <p:embed/>
                </p:oleObj>
              </mc:Choice>
              <mc:Fallback>
                <p:oleObj name="Visio" r:id="rId3" imgW="4267200" imgH="8521700" progId="Visio.Drawing.11">
                  <p:embed/>
                  <p:pic>
                    <p:nvPicPr>
                      <p:cNvPr id="0" name="图片 716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29200" y="990600"/>
                        <a:ext cx="2774950" cy="55514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Line 5"/>
          <p:cNvSpPr>
            <a:spLocks noChangeShapeType="1"/>
          </p:cNvSpPr>
          <p:nvPr/>
        </p:nvSpPr>
        <p:spPr bwMode="auto">
          <a:xfrm flipV="1">
            <a:off x="3733800" y="1600200"/>
            <a:ext cx="1371600" cy="1143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5" name="Line 6"/>
          <p:cNvSpPr>
            <a:spLocks noChangeShapeType="1"/>
          </p:cNvSpPr>
          <p:nvPr/>
        </p:nvSpPr>
        <p:spPr bwMode="auto">
          <a:xfrm>
            <a:off x="3733800" y="4343400"/>
            <a:ext cx="1600200" cy="1600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285720" y="6072206"/>
            <a:ext cx="5371983" cy="338554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i="1" dirty="0" smtClean="0">
                <a:solidFill>
                  <a:schemeClr val="accent2"/>
                </a:solidFill>
                <a:ea typeface="宋体" panose="02010600030101010101" pitchFamily="2" charset="-122"/>
              </a:rPr>
              <a:t>第一次细化</a:t>
            </a:r>
            <a:r>
              <a:rPr lang="en-US" altLang="zh-CN" sz="1600" i="1" dirty="0" smtClean="0">
                <a:solidFill>
                  <a:schemeClr val="accent2"/>
                </a:solidFill>
                <a:ea typeface="宋体" panose="02010600030101010101" pitchFamily="2" charset="-122"/>
              </a:rPr>
              <a:t>:</a:t>
            </a:r>
            <a:r>
              <a:rPr lang="zh-CN" altLang="en-US" sz="1600" i="1" dirty="0" smtClean="0">
                <a:solidFill>
                  <a:schemeClr val="accent2"/>
                </a:solidFill>
                <a:ea typeface="宋体" panose="02010600030101010101" pitchFamily="2" charset="-122"/>
              </a:rPr>
              <a:t>将一个大的问题分解为三个顺序执行的子任务</a:t>
            </a:r>
            <a:endParaRPr lang="en-US" altLang="zh-CN" sz="1600" i="1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94076CCB-4E4F-481D-AD86-3638324A6711}" type="slidenum">
              <a:rPr lang="en-US" altLang="zh-CN"/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子任务</a:t>
            </a:r>
            <a:r>
              <a:rPr lang="en-US" altLang="zh-CN" dirty="0" smtClean="0">
                <a:ea typeface="宋体" panose="02010600030101010101" pitchFamily="2" charset="-122"/>
              </a:rPr>
              <a:t>B</a:t>
            </a:r>
            <a:r>
              <a:rPr lang="zh-CN" altLang="en-US" dirty="0" smtClean="0">
                <a:ea typeface="宋体" panose="02010600030101010101" pitchFamily="2" charset="-122"/>
              </a:rPr>
              <a:t>细化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18436" name="Object 3"/>
          <p:cNvGraphicFramePr>
            <a:graphicFrameLocks noChangeAspect="1"/>
          </p:cNvGraphicFramePr>
          <p:nvPr/>
        </p:nvGraphicFramePr>
        <p:xfrm>
          <a:off x="381000" y="2667000"/>
          <a:ext cx="3187700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Visio" r:id="rId1" imgW="4267200" imgH="2476500" progId="Visio.Drawing.11">
                  <p:embed/>
                </p:oleObj>
              </mc:Choice>
              <mc:Fallback>
                <p:oleObj name="Visio" r:id="rId1" imgW="4267200" imgH="2476500" progId="Visio.Drawing.11">
                  <p:embed/>
                  <p:pic>
                    <p:nvPicPr>
                      <p:cNvPr id="0" name="图片 819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2667000"/>
                        <a:ext cx="3187700" cy="1851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4"/>
          <p:cNvGraphicFramePr>
            <a:graphicFrameLocks noChangeAspect="1"/>
          </p:cNvGraphicFramePr>
          <p:nvPr/>
        </p:nvGraphicFramePr>
        <p:xfrm>
          <a:off x="4572000" y="1447800"/>
          <a:ext cx="4124325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Visio" r:id="rId3" imgW="5486400" imgH="5168900" progId="Visio.Drawing.11">
                  <p:embed/>
                </p:oleObj>
              </mc:Choice>
              <mc:Fallback>
                <p:oleObj name="Visio" r:id="rId3" imgW="5486400" imgH="5168900" progId="Visio.Drawing.11">
                  <p:embed/>
                  <p:pic>
                    <p:nvPicPr>
                      <p:cNvPr id="0" name="图片 8193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1447800"/>
                        <a:ext cx="4124325" cy="40290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Line 5"/>
          <p:cNvSpPr>
            <a:spLocks noChangeShapeType="1"/>
          </p:cNvSpPr>
          <p:nvPr/>
        </p:nvSpPr>
        <p:spPr bwMode="auto">
          <a:xfrm flipV="1">
            <a:off x="3581400" y="1785926"/>
            <a:ext cx="1204914" cy="1185874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9" name="Line 6"/>
          <p:cNvSpPr>
            <a:spLocks noChangeShapeType="1"/>
          </p:cNvSpPr>
          <p:nvPr/>
        </p:nvSpPr>
        <p:spPr bwMode="auto">
          <a:xfrm>
            <a:off x="3581400" y="4191000"/>
            <a:ext cx="1295400" cy="762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381000" y="5867400"/>
            <a:ext cx="3177473" cy="40011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i="1" dirty="0" smtClean="0">
                <a:solidFill>
                  <a:schemeClr val="accent2"/>
                </a:solidFill>
                <a:ea typeface="宋体" panose="02010600030101010101" pitchFamily="2" charset="-122"/>
              </a:rPr>
              <a:t>将子任务</a:t>
            </a:r>
            <a:r>
              <a:rPr lang="en-US" altLang="zh-CN" i="1" dirty="0" smtClean="0">
                <a:solidFill>
                  <a:schemeClr val="accent2"/>
                </a:solidFill>
                <a:ea typeface="宋体" panose="02010600030101010101" pitchFamily="2" charset="-122"/>
              </a:rPr>
              <a:t>B</a:t>
            </a:r>
            <a:r>
              <a:rPr lang="zh-CN" altLang="en-US" i="1" dirty="0" smtClean="0">
                <a:solidFill>
                  <a:schemeClr val="accent2"/>
                </a:solidFill>
                <a:ea typeface="宋体" panose="02010600030101010101" pitchFamily="2" charset="-122"/>
              </a:rPr>
              <a:t>细化为循环结构</a:t>
            </a:r>
            <a:endParaRPr lang="en-US" altLang="zh-CN" i="1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358319A6-A2E6-463D-8955-2C5A7437327C}" type="slidenum">
              <a:rPr lang="en-US" altLang="zh-CN"/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子任务</a:t>
            </a:r>
            <a:r>
              <a:rPr lang="en-US" altLang="zh-CN" dirty="0" smtClean="0">
                <a:ea typeface="宋体" panose="02010600030101010101" pitchFamily="2" charset="-122"/>
              </a:rPr>
              <a:t>B1</a:t>
            </a:r>
            <a:r>
              <a:rPr lang="zh-CN" altLang="en-US" dirty="0" smtClean="0">
                <a:ea typeface="宋体" panose="02010600030101010101" pitchFamily="2" charset="-122"/>
              </a:rPr>
              <a:t>细化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381000" y="5867400"/>
            <a:ext cx="5814412" cy="40011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将子任务</a:t>
            </a:r>
            <a:r>
              <a:rPr lang="en-US" altLang="zh-CN" dirty="0" smtClean="0">
                <a:ea typeface="宋体" panose="02010600030101010101" pitchFamily="2" charset="-122"/>
              </a:rPr>
              <a:t>B1</a:t>
            </a:r>
            <a:r>
              <a:rPr lang="zh-CN" altLang="en-US" dirty="0" smtClean="0">
                <a:ea typeface="宋体" panose="02010600030101010101" pitchFamily="2" charset="-122"/>
              </a:rPr>
              <a:t>细化为两个顺序执行的子任务</a:t>
            </a:r>
            <a:r>
              <a:rPr lang="en-US" altLang="zh-CN" dirty="0" smtClean="0">
                <a:ea typeface="宋体" panose="02010600030101010101" pitchFamily="2" charset="-122"/>
              </a:rPr>
              <a:t>B2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</a:rPr>
              <a:t>B3</a:t>
            </a:r>
            <a:endParaRPr lang="en-US" altLang="zh-CN" i="1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V="1">
            <a:off x="3352800" y="3505200"/>
            <a:ext cx="1295400" cy="381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3" name="Line 7"/>
          <p:cNvSpPr>
            <a:spLocks noChangeShapeType="1"/>
          </p:cNvSpPr>
          <p:nvPr/>
        </p:nvSpPr>
        <p:spPr bwMode="auto">
          <a:xfrm>
            <a:off x="3352800" y="4648200"/>
            <a:ext cx="1295400" cy="228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464" name="Object 13"/>
          <p:cNvGraphicFramePr>
            <a:graphicFrameLocks noChangeAspect="1"/>
          </p:cNvGraphicFramePr>
          <p:nvPr/>
        </p:nvGraphicFramePr>
        <p:xfrm>
          <a:off x="4191000" y="1600200"/>
          <a:ext cx="4460875" cy="393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Visio" r:id="rId1" imgW="4105275" imgH="3619500" progId="Visio.Drawing.11">
                  <p:embed/>
                </p:oleObj>
              </mc:Choice>
              <mc:Fallback>
                <p:oleObj name="Visio" r:id="rId1" imgW="4105275" imgH="3619500" progId="Visio.Drawing.11">
                  <p:embed/>
                  <p:pic>
                    <p:nvPicPr>
                      <p:cNvPr id="0" name="图片 921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91000" y="1600200"/>
                        <a:ext cx="4460875" cy="39354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Line 14"/>
          <p:cNvSpPr>
            <a:spLocks noChangeShapeType="1"/>
          </p:cNvSpPr>
          <p:nvPr/>
        </p:nvSpPr>
        <p:spPr bwMode="auto">
          <a:xfrm>
            <a:off x="6477000" y="3048000"/>
            <a:ext cx="0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285720" y="1214422"/>
          <a:ext cx="4124325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Visio" r:id="rId3" imgW="5486400" imgH="5168900" progId="Visio.Drawing.11">
                  <p:embed/>
                </p:oleObj>
              </mc:Choice>
              <mc:Fallback>
                <p:oleObj name="Visio" r:id="rId3" imgW="5486400" imgH="5168900" progId="Visio.Drawing.11">
                  <p:embed/>
                  <p:pic>
                    <p:nvPicPr>
                      <p:cNvPr id="0" name="图片 9217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5720" y="1214422"/>
                        <a:ext cx="4124325" cy="40290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797634F0-B735-44A4-9445-B4969E385998}" type="slidenum">
              <a:rPr lang="en-US" altLang="zh-CN"/>
            </a:fld>
            <a:endParaRPr lang="en-US" altLang="zh-CN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编程方法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通过编程方式让计算机为我们解决问题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问题求解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问题描述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将问题描述转化为算法</a:t>
            </a:r>
            <a:r>
              <a:rPr lang="en-US" altLang="zh-CN" dirty="0" smtClean="0">
                <a:ea typeface="宋体" panose="02010600030101010101" pitchFamily="2" charset="-122"/>
              </a:rPr>
              <a:t>. </a:t>
            </a:r>
            <a:r>
              <a:rPr lang="zh-CN" altLang="en-US" dirty="0" smtClean="0">
                <a:ea typeface="宋体" panose="02010600030101010101" pitchFamily="2" charset="-122"/>
              </a:rPr>
              <a:t>算法特性：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   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）有限性   </a:t>
            </a: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r>
              <a:rPr lang="zh-CN" altLang="en-US" dirty="0" smtClean="0">
                <a:ea typeface="宋体" panose="02010600030101010101" pitchFamily="2" charset="-122"/>
              </a:rPr>
              <a:t>）确定性  </a:t>
            </a:r>
            <a:r>
              <a:rPr lang="en-US" altLang="zh-CN" dirty="0" smtClean="0">
                <a:ea typeface="宋体" panose="02010600030101010101" pitchFamily="2" charset="-122"/>
              </a:rPr>
              <a:t>3</a:t>
            </a:r>
            <a:r>
              <a:rPr lang="zh-CN" altLang="en-US" dirty="0" smtClean="0">
                <a:ea typeface="宋体" panose="02010600030101010101" pitchFamily="2" charset="-122"/>
              </a:rPr>
              <a:t>）可计算性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将</a:t>
            </a:r>
            <a:r>
              <a:rPr lang="zh-CN" altLang="en-US" dirty="0" smtClean="0">
                <a:ea typeface="宋体" panose="02010600030101010101" pitchFamily="2" charset="-122"/>
              </a:rPr>
              <a:t>算法用</a:t>
            </a:r>
            <a:r>
              <a:rPr lang="en-US" altLang="zh-CN" dirty="0" smtClean="0">
                <a:ea typeface="宋体" panose="02010600030101010101" pitchFamily="2" charset="-122"/>
              </a:rPr>
              <a:t>LC-3</a:t>
            </a:r>
            <a:r>
              <a:rPr lang="zh-CN" altLang="en-US" dirty="0" smtClean="0">
                <a:ea typeface="宋体" panose="02010600030101010101" pitchFamily="2" charset="-122"/>
              </a:rPr>
              <a:t>的机器代码实现。（或借助高级语言和编译器）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程序调试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程序不工作？怎样消除程序的错误（</a:t>
            </a:r>
            <a:r>
              <a:rPr lang="en-US" altLang="zh-CN" dirty="0" smtClean="0">
                <a:ea typeface="宋体" panose="02010600030101010101" pitchFamily="2" charset="-122"/>
              </a:rPr>
              <a:t>bug</a:t>
            </a:r>
            <a:r>
              <a:rPr lang="zh-CN" altLang="en-US" dirty="0" smtClean="0">
                <a:ea typeface="宋体" panose="02010600030101010101" pitchFamily="2" charset="-122"/>
              </a:rPr>
              <a:t>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通过观察程序运行过程中寄存器和相关内存的变化情况。设置断点等。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468313" y="5661025"/>
            <a:ext cx="7539037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b="1" i="1" dirty="0">
                <a:ea typeface="宋体" panose="02010600030101010101" pitchFamily="2" charset="-122"/>
              </a:rPr>
              <a:t>Time spent on the first can reduce time spent on the second!</a:t>
            </a:r>
            <a:endParaRPr lang="en-US" altLang="zh-CN" b="1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985213CB-21EE-435B-9671-7B225A480645}" type="slidenum">
              <a:rPr lang="en-US" altLang="zh-CN"/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细化</a:t>
            </a:r>
            <a:r>
              <a:rPr lang="en-US" altLang="zh-CN" dirty="0" smtClean="0">
                <a:ea typeface="宋体" panose="02010600030101010101" pitchFamily="2" charset="-122"/>
              </a:rPr>
              <a:t> B2 </a:t>
            </a:r>
            <a:r>
              <a:rPr lang="zh-CN" altLang="en-US" dirty="0" smtClean="0">
                <a:ea typeface="宋体" panose="02010600030101010101" pitchFamily="2" charset="-122"/>
              </a:rPr>
              <a:t>和 </a:t>
            </a:r>
            <a:r>
              <a:rPr lang="en-US" altLang="zh-CN" dirty="0" smtClean="0">
                <a:ea typeface="宋体" panose="02010600030101010101" pitchFamily="2" charset="-122"/>
              </a:rPr>
              <a:t>B3 </a:t>
            </a:r>
            <a:r>
              <a:rPr lang="zh-CN" altLang="en-US" dirty="0" smtClean="0">
                <a:ea typeface="宋体" panose="02010600030101010101" pitchFamily="2" charset="-122"/>
              </a:rPr>
              <a:t>：用机器码实现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20484" name="Object 3"/>
          <p:cNvGraphicFramePr>
            <a:graphicFrameLocks noChangeAspect="1"/>
          </p:cNvGraphicFramePr>
          <p:nvPr/>
        </p:nvGraphicFramePr>
        <p:xfrm>
          <a:off x="4835525" y="609600"/>
          <a:ext cx="4308475" cy="562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Visio" r:id="rId1" imgW="4105275" imgH="5362575" progId="Visio.Drawing.11">
                  <p:embed/>
                </p:oleObj>
              </mc:Choice>
              <mc:Fallback>
                <p:oleObj name="Visio" r:id="rId1" imgW="4105275" imgH="5362575" progId="Visio.Drawing.11">
                  <p:embed/>
                  <p:pic>
                    <p:nvPicPr>
                      <p:cNvPr id="0" name="图片 10240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35525" y="609600"/>
                        <a:ext cx="4308475" cy="56292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4"/>
          <p:cNvGraphicFramePr>
            <a:graphicFrameLocks noChangeAspect="1"/>
          </p:cNvGraphicFramePr>
          <p:nvPr/>
        </p:nvGraphicFramePr>
        <p:xfrm>
          <a:off x="290513" y="2151063"/>
          <a:ext cx="3825875" cy="337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Visio" r:id="rId3" imgW="4105275" imgH="3619500" progId="Visio.Drawing.11">
                  <p:embed/>
                </p:oleObj>
              </mc:Choice>
              <mc:Fallback>
                <p:oleObj name="Visio" r:id="rId3" imgW="4105275" imgH="3619500" progId="Visio.Drawing.11">
                  <p:embed/>
                  <p:pic>
                    <p:nvPicPr>
                      <p:cNvPr id="0" name="图片 10241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513" y="2151063"/>
                        <a:ext cx="3825875" cy="3375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Line 5"/>
          <p:cNvSpPr>
            <a:spLocks noChangeShapeType="1"/>
          </p:cNvSpPr>
          <p:nvPr/>
        </p:nvSpPr>
        <p:spPr bwMode="auto">
          <a:xfrm>
            <a:off x="2233613" y="3370263"/>
            <a:ext cx="0" cy="509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7" name="Line 6"/>
          <p:cNvSpPr>
            <a:spLocks noChangeShapeType="1"/>
          </p:cNvSpPr>
          <p:nvPr/>
        </p:nvSpPr>
        <p:spPr bwMode="auto">
          <a:xfrm flipV="1">
            <a:off x="3505200" y="2362200"/>
            <a:ext cx="198120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8" name="Line 7"/>
          <p:cNvSpPr>
            <a:spLocks noChangeShapeType="1"/>
          </p:cNvSpPr>
          <p:nvPr/>
        </p:nvSpPr>
        <p:spPr bwMode="auto">
          <a:xfrm flipV="1">
            <a:off x="3429000" y="4191000"/>
            <a:ext cx="2057400" cy="76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9" name="Line 8"/>
          <p:cNvSpPr>
            <a:spLocks noChangeShapeType="1"/>
          </p:cNvSpPr>
          <p:nvPr/>
        </p:nvSpPr>
        <p:spPr bwMode="auto">
          <a:xfrm>
            <a:off x="3505200" y="4495800"/>
            <a:ext cx="1981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0" name="Line 9"/>
          <p:cNvSpPr>
            <a:spLocks noChangeShapeType="1"/>
          </p:cNvSpPr>
          <p:nvPr/>
        </p:nvSpPr>
        <p:spPr bwMode="auto">
          <a:xfrm>
            <a:off x="3505200" y="4724400"/>
            <a:ext cx="1981200" cy="685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1" name="Text Box 10"/>
          <p:cNvSpPr txBox="1">
            <a:spLocks noChangeArrowheads="1"/>
          </p:cNvSpPr>
          <p:nvPr/>
        </p:nvSpPr>
        <p:spPr bwMode="auto">
          <a:xfrm>
            <a:off x="381000" y="5867400"/>
            <a:ext cx="3672800" cy="70788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i="1" dirty="0" smtClean="0">
                <a:solidFill>
                  <a:schemeClr val="accent2"/>
                </a:solidFill>
                <a:ea typeface="宋体" panose="02010600030101010101" pitchFamily="2" charset="-122"/>
              </a:rPr>
              <a:t>条件结构</a:t>
            </a:r>
            <a:r>
              <a:rPr lang="en-US" altLang="zh-CN" i="1" dirty="0" smtClean="0">
                <a:solidFill>
                  <a:schemeClr val="accent2"/>
                </a:solidFill>
                <a:ea typeface="宋体" panose="02010600030101010101" pitchFamily="2" charset="-122"/>
              </a:rPr>
              <a:t>(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B2) </a:t>
            </a:r>
            <a:r>
              <a:rPr lang="zh-CN" altLang="en-US" i="1" dirty="0" smtClean="0">
                <a:solidFill>
                  <a:schemeClr val="accent2"/>
                </a:solidFill>
                <a:ea typeface="宋体" panose="02010600030101010101" pitchFamily="2" charset="-122"/>
              </a:rPr>
              <a:t>和顺序结构</a:t>
            </a:r>
            <a:r>
              <a:rPr lang="en-US" altLang="zh-CN" i="1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chemeClr val="accent2"/>
                </a:solidFill>
                <a:ea typeface="宋体" panose="02010600030101010101" pitchFamily="2" charset="-122"/>
              </a:rPr>
              <a:t>(B3).</a:t>
            </a:r>
            <a:endParaRPr lang="en-US" altLang="zh-CN" i="1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zh-CN" altLang="en-US" i="1" dirty="0" smtClean="0">
                <a:solidFill>
                  <a:schemeClr val="accent2"/>
                </a:solidFill>
                <a:ea typeface="宋体" panose="02010600030101010101" pitchFamily="2" charset="-122"/>
              </a:rPr>
              <a:t>使用机器码实现</a:t>
            </a:r>
            <a:endParaRPr lang="en-US" altLang="zh-CN" i="1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0492" name="Line 11"/>
          <p:cNvSpPr>
            <a:spLocks noChangeShapeType="1"/>
          </p:cNvSpPr>
          <p:nvPr/>
        </p:nvSpPr>
        <p:spPr bwMode="auto">
          <a:xfrm>
            <a:off x="7010400" y="1981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/>
              <a:t>6-</a:t>
            </a:r>
            <a:fld id="{309C9BDC-AAF4-462C-B038-AEE8774709E3}" type="slidenum">
              <a:rPr lang="en-US" altLang="zh-CN"/>
            </a:fld>
            <a:endParaRPr lang="en-US" altLang="zh-CN" dirty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最后一步</a:t>
            </a:r>
            <a:r>
              <a:rPr lang="en-US" altLang="zh-CN" dirty="0" smtClean="0">
                <a:ea typeface="宋体" panose="02010600030101010101" pitchFamily="2" charset="-122"/>
              </a:rPr>
              <a:t>: LC-3 </a:t>
            </a:r>
            <a:r>
              <a:rPr lang="zh-CN" altLang="en-US" dirty="0" smtClean="0">
                <a:ea typeface="宋体" panose="02010600030101010101" pitchFamily="2" charset="-122"/>
              </a:rPr>
              <a:t>指令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为程序添加注释是一个良好的习惯。注释以‘；’开头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21509" name="Object 4"/>
          <p:cNvGraphicFramePr>
            <a:graphicFrameLocks noChangeAspect="1"/>
          </p:cNvGraphicFramePr>
          <p:nvPr/>
        </p:nvGraphicFramePr>
        <p:xfrm>
          <a:off x="304800" y="2133600"/>
          <a:ext cx="3316288" cy="433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Visio" r:id="rId1" imgW="4105275" imgH="5362575" progId="Visio.Drawing.11">
                  <p:embed/>
                </p:oleObj>
              </mc:Choice>
              <mc:Fallback>
                <p:oleObj name="Visio" r:id="rId1" imgW="4105275" imgH="5362575" progId="Visio.Drawing.11">
                  <p:embed/>
                  <p:pic>
                    <p:nvPicPr>
                      <p:cNvPr id="0" name="图片 1126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800" y="2133600"/>
                        <a:ext cx="3316288" cy="43338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1981200" y="3200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3962400" y="2514600"/>
            <a:ext cx="4960938" cy="3035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Look at each char in file.</a:t>
            </a:r>
            <a:endParaRPr lang="en-US" altLang="zh-CN" sz="1600" dirty="0">
              <a:solidFill>
                <a:srgbClr val="CE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0001100001111100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is R1 = EOT?</a:t>
            </a:r>
            <a:endParaRPr lang="en-US" altLang="zh-CN" sz="1600" dirty="0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0000010xxxxxxxxx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if so, exit loop</a:t>
            </a:r>
            <a:endParaRPr lang="en-US" altLang="zh-CN" sz="1600" dirty="0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Check for match with R0.</a:t>
            </a:r>
            <a:endParaRPr lang="en-US" altLang="zh-CN" sz="1600" dirty="0">
              <a:solidFill>
                <a:srgbClr val="CE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1001001001111111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R1 = -char</a:t>
            </a:r>
            <a:endParaRPr lang="en-US" altLang="zh-CN" sz="1600" dirty="0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0001001001100001</a:t>
            </a:r>
            <a:endParaRPr lang="en-US" altLang="zh-CN" sz="16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0001001000000001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R1 = R0 – char</a:t>
            </a:r>
            <a:endParaRPr lang="en-US" altLang="zh-CN" sz="1600" dirty="0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0000101xxxxxxxxx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no match, skip </a:t>
            </a:r>
            <a:r>
              <a:rPr lang="en-US" altLang="zh-CN" sz="1600" dirty="0" err="1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incr</a:t>
            </a:r>
            <a:endParaRPr lang="en-US" altLang="zh-CN" sz="1600" dirty="0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0001010010100001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R2 = R2 + 1</a:t>
            </a:r>
            <a:endParaRPr lang="en-US" altLang="zh-CN" sz="1600" dirty="0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1600" dirty="0" err="1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Incr</a:t>
            </a:r>
            <a:r>
              <a:rPr lang="en-US" altLang="zh-CN" sz="1600" dirty="0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file </a:t>
            </a:r>
            <a:r>
              <a:rPr lang="en-US" altLang="zh-CN" sz="1600" dirty="0" err="1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ptr</a:t>
            </a:r>
            <a:r>
              <a:rPr lang="en-US" altLang="zh-CN" sz="1600" dirty="0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and get next char</a:t>
            </a:r>
            <a:endParaRPr lang="en-US" altLang="zh-CN" sz="1600" dirty="0">
              <a:solidFill>
                <a:srgbClr val="CE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0001011011100001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R3 = R3 + 1</a:t>
            </a:r>
            <a:endParaRPr lang="en-US" altLang="zh-CN" sz="1600" dirty="0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latin typeface="Courier New" panose="02070309020205020404" pitchFamily="49" charset="0"/>
                <a:ea typeface="宋体" panose="02010600030101010101" pitchFamily="2" charset="-122"/>
              </a:rPr>
              <a:t>0110001011000000</a:t>
            </a:r>
            <a:r>
              <a:rPr lang="en-US" altLang="zh-CN" sz="1600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R1 = M[R3]</a:t>
            </a:r>
            <a:endParaRPr lang="en-US" altLang="zh-CN" sz="1600" dirty="0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2514600" y="2895600"/>
            <a:ext cx="1371600" cy="762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2438400" y="3810000"/>
            <a:ext cx="144780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2057400" y="4419600"/>
            <a:ext cx="1828800" cy="228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 flipV="1">
            <a:off x="3124200" y="5105400"/>
            <a:ext cx="838200" cy="152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6" name="Line 12"/>
          <p:cNvSpPr>
            <a:spLocks noChangeShapeType="1"/>
          </p:cNvSpPr>
          <p:nvPr/>
        </p:nvSpPr>
        <p:spPr bwMode="auto">
          <a:xfrm flipV="1">
            <a:off x="3124200" y="5410200"/>
            <a:ext cx="762000" cy="228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5715000" y="5715000"/>
            <a:ext cx="2286000" cy="990600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dirty="0" err="1" smtClean="0">
                <a:solidFill>
                  <a:schemeClr val="accent2"/>
                </a:solidFill>
                <a:ea typeface="宋体" panose="02010600030101010101" pitchFamily="2" charset="-122"/>
              </a:rPr>
              <a:t>Pcoffset</a:t>
            </a:r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现在还不知道，</a:t>
            </a:r>
            <a:endParaRPr lang="en-US" altLang="zh-CN" sz="1400" dirty="0" smtClean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ctr"/>
            <a:r>
              <a:rPr lang="zh-CN" altLang="en-US" sz="14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等完成所有代码后确定</a:t>
            </a:r>
            <a:endParaRPr lang="en-US" altLang="zh-CN" sz="14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1518" name="Line 14"/>
          <p:cNvSpPr>
            <a:spLocks noChangeShapeType="1"/>
          </p:cNvSpPr>
          <p:nvPr/>
        </p:nvSpPr>
        <p:spPr bwMode="auto">
          <a:xfrm flipH="1" flipV="1">
            <a:off x="5791200" y="4495800"/>
            <a:ext cx="457200" cy="12954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H="1" flipV="1">
            <a:off x="5638800" y="3276600"/>
            <a:ext cx="914400" cy="2514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217E1EEB-2925-4442-AEAB-1C401232FD78}" type="slidenum">
              <a:rPr lang="en-US" altLang="zh-CN"/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调试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写好了程序，却发现执行结果和预期的不一样？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怎么办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?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当你在城市里迷路了你会怎么做</a:t>
            </a:r>
            <a:r>
              <a:rPr lang="en-US" altLang="zh-CN" dirty="0" smtClean="0">
                <a:ea typeface="宋体" panose="02010600030101010101" pitchFamily="2" charset="-122"/>
              </a:rPr>
              <a:t>?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FontTx/>
              <a:buBlip>
                <a:blip r:embed="rId1"/>
              </a:buBlip>
            </a:pPr>
            <a:r>
              <a:rPr lang="zh-CN" altLang="en-US" dirty="0" smtClean="0">
                <a:ea typeface="宋体" panose="02010600030101010101" pitchFamily="2" charset="-122"/>
              </a:rPr>
              <a:t>到处乱窜，希望能找到目的地</a:t>
            </a:r>
            <a:r>
              <a:rPr lang="en-US" altLang="zh-CN" dirty="0" smtClean="0">
                <a:ea typeface="宋体" panose="02010600030101010101" pitchFamily="2" charset="-122"/>
              </a:rPr>
              <a:t>?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Clr>
                <a:srgbClr val="009900"/>
              </a:buClr>
              <a:buSzPct val="130000"/>
              <a:buFont typeface="Wingdings 2" panose="05020102010507070707" pitchFamily="18" charset="2"/>
              <a:buChar char="P"/>
            </a:pPr>
            <a:r>
              <a:rPr lang="zh-CN" altLang="en-US" dirty="0" smtClean="0">
                <a:ea typeface="宋体" panose="02010600030101010101" pitchFamily="2" charset="-122"/>
              </a:rPr>
              <a:t>回到一个认识的地方</a:t>
            </a:r>
            <a:r>
              <a:rPr lang="en-US" altLang="zh-CN" dirty="0" smtClean="0">
                <a:ea typeface="宋体" panose="02010600030101010101" pitchFamily="2" charset="-122"/>
              </a:rPr>
              <a:t>?</a:t>
            </a:r>
            <a:r>
              <a:rPr lang="zh-CN" altLang="en-US" dirty="0" smtClean="0">
                <a:ea typeface="宋体" panose="02010600030101010101" pitchFamily="2" charset="-122"/>
              </a:rPr>
              <a:t>然后查看地图？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Clr>
                <a:srgbClr val="009900"/>
              </a:buClr>
              <a:buSzPct val="130000"/>
              <a:buFont typeface="Wingdings 2" panose="05020102010507070707" pitchFamily="18" charset="2"/>
              <a:buNone/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Clr>
                <a:srgbClr val="009900"/>
              </a:buClr>
              <a:buSzPct val="130000"/>
              <a:buFont typeface="Wingdings 2" panose="05020102010507070707" pitchFamily="18" charset="2"/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在程序调试过程中</a:t>
            </a:r>
            <a:r>
              <a:rPr lang="en-US" altLang="zh-CN" dirty="0" smtClean="0">
                <a:ea typeface="宋体" panose="02010600030101010101" pitchFamily="2" charset="-122"/>
              </a:rPr>
              <a:t>,</a:t>
            </a:r>
            <a:r>
              <a:rPr lang="zh-CN" altLang="en-US" dirty="0" smtClean="0">
                <a:ea typeface="宋体" panose="02010600030101010101" pitchFamily="2" charset="-122"/>
              </a:rPr>
              <a:t>追踪程序的执行和迷路时查看地图一样重要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lvl="1" indent="0">
              <a:buClr>
                <a:srgbClr val="009900"/>
              </a:buClr>
              <a:buSzPct val="130000"/>
              <a:buNone/>
            </a:pPr>
            <a:r>
              <a:rPr lang="zh-CN" altLang="en-US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    回到一个确认正确的起始点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accent2"/>
                </a:solidFill>
                <a:ea typeface="宋体" panose="02010600030101010101" pitchFamily="2" charset="-122"/>
              </a:rPr>
              <a:t>跟踪每条指令的执行顺序是否正确</a:t>
            </a:r>
            <a:endParaRPr lang="en-US" altLang="zh-CN" dirty="0" smtClean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accent2"/>
                </a:solidFill>
                <a:ea typeface="宋体" panose="02010600030101010101" pitchFamily="2" charset="-122"/>
              </a:rPr>
              <a:t>观察指令执行后对应的执行结果</a:t>
            </a:r>
            <a:endParaRPr lang="en-US" altLang="zh-CN" dirty="0" smtClean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chemeClr val="accent2"/>
                </a:solidFill>
                <a:ea typeface="宋体" panose="02010600030101010101" pitchFamily="2" charset="-122"/>
              </a:rPr>
              <a:t>并和期望的结果相比较</a:t>
            </a:r>
            <a:endParaRPr lang="en-US" altLang="zh-CN" dirty="0" smtClean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BEC0EF9A-A64C-4E06-929A-D8B1010489B3}" type="slidenum">
              <a:rPr lang="en-US" altLang="zh-CN"/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调试的基本操作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715000"/>
          </a:xfrm>
        </p:spPr>
        <p:txBody>
          <a:bodyPr/>
          <a:lstStyle/>
          <a:p>
            <a:pPr marL="457200" indent="-457200"/>
            <a:r>
              <a:rPr lang="zh-CN" altLang="en-US" dirty="0" smtClean="0">
                <a:ea typeface="宋体" panose="02010600030101010101" pitchFamily="2" charset="-122"/>
              </a:rPr>
              <a:t>任何一个调试环境都应提供以下的调试手段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22630" lvl="1" indent="-381000">
              <a:buFontTx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能显示当前寄存器或内存单元中的值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22630" lvl="1" indent="-381000">
              <a:buFontTx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能改变当前寄存器或内存单元中的值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22630" lvl="1" indent="-381000">
              <a:buFontTx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按顺序单步执行程序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22630" lvl="1" indent="-381000">
              <a:buFontTx/>
              <a:buAutoNum type="arabicPeriod"/>
            </a:pPr>
            <a:r>
              <a:rPr lang="zh-CN" altLang="en-US" dirty="0" smtClean="0">
                <a:ea typeface="宋体" panose="02010600030101010101" pitchFamily="2" charset="-122"/>
              </a:rPr>
              <a:t>需要时停止程序执行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/>
            <a:endParaRPr lang="en-US" altLang="zh-CN" dirty="0" smtClean="0">
              <a:ea typeface="宋体" panose="02010600030101010101" pitchFamily="2" charset="-122"/>
            </a:endParaRPr>
          </a:p>
          <a:p>
            <a:pPr marL="457200" indent="-457200"/>
            <a:r>
              <a:rPr lang="zh-CN" altLang="en-US" dirty="0" smtClean="0">
                <a:ea typeface="宋体" panose="02010600030101010101" pitchFamily="2" charset="-122"/>
              </a:rPr>
              <a:t>不同级别的编程语言提供不同的调试工具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22630" lvl="1" indent="-381000"/>
            <a:r>
              <a:rPr lang="zh-CN" altLang="en-US" dirty="0" smtClean="0">
                <a:ea typeface="宋体" panose="02010600030101010101" pitchFamily="2" charset="-122"/>
              </a:rPr>
              <a:t>高级语言</a:t>
            </a:r>
            <a:r>
              <a:rPr lang="en-US" altLang="zh-CN" dirty="0" smtClean="0">
                <a:ea typeface="宋体" panose="02010600030101010101" pitchFamily="2" charset="-122"/>
              </a:rPr>
              <a:t>(C, Java, ...)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zh-CN" altLang="en-US" dirty="0" smtClean="0">
                <a:ea typeface="宋体" panose="02010600030101010101" pitchFamily="2" charset="-122"/>
              </a:rPr>
              <a:t>通常具备源代码级的调试工具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722630" lvl="1" indent="-381000"/>
            <a:r>
              <a:rPr lang="zh-CN" altLang="en-US" dirty="0" smtClean="0">
                <a:ea typeface="宋体" panose="02010600030101010101" pitchFamily="2" charset="-122"/>
              </a:rPr>
              <a:t>机器语言的调试工具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1181100" lvl="2" indent="-381000"/>
            <a:r>
              <a:rPr lang="zh-CN" altLang="en-US" dirty="0" smtClean="0">
                <a:ea typeface="宋体" panose="02010600030101010101" pitchFamily="2" charset="-122"/>
              </a:rPr>
              <a:t>软件仿真器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1181100" lvl="2" indent="-381000"/>
            <a:r>
              <a:rPr lang="zh-CN" altLang="en-US" dirty="0" smtClean="0">
                <a:ea typeface="宋体" panose="02010600030101010101" pitchFamily="2" charset="-122"/>
              </a:rPr>
              <a:t>操作系统</a:t>
            </a:r>
            <a:r>
              <a:rPr lang="en-US" altLang="zh-CN" dirty="0" smtClean="0">
                <a:ea typeface="宋体" panose="02010600030101010101" pitchFamily="2" charset="-122"/>
              </a:rPr>
              <a:t> “</a:t>
            </a:r>
            <a:r>
              <a:rPr lang="zh-CN" altLang="en-US" dirty="0" smtClean="0">
                <a:ea typeface="宋体" panose="02010600030101010101" pitchFamily="2" charset="-122"/>
              </a:rPr>
              <a:t>监控</a:t>
            </a:r>
            <a:r>
              <a:rPr lang="en-US" altLang="zh-CN" dirty="0" smtClean="0">
                <a:ea typeface="宋体" panose="02010600030101010101" pitchFamily="2" charset="-122"/>
              </a:rPr>
              <a:t>” </a:t>
            </a:r>
            <a:r>
              <a:rPr lang="zh-CN" altLang="en-US" dirty="0" smtClean="0">
                <a:ea typeface="宋体" panose="02010600030101010101" pitchFamily="2" charset="-122"/>
              </a:rPr>
              <a:t>工具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1181100" lvl="2" indent="-381000"/>
            <a:r>
              <a:rPr lang="zh-CN" altLang="en-US" dirty="0" smtClean="0">
                <a:ea typeface="宋体" panose="02010600030101010101" pitchFamily="2" charset="-122"/>
              </a:rPr>
              <a:t>硬件在线仿真器</a:t>
            </a:r>
            <a:r>
              <a:rPr lang="en-US" altLang="zh-CN" dirty="0" smtClean="0">
                <a:ea typeface="宋体" panose="02010600030101010101" pitchFamily="2" charset="-122"/>
              </a:rPr>
              <a:t> (ICE)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1533525" lvl="3" indent="-342900"/>
            <a:r>
              <a:rPr lang="zh-CN" altLang="en-US" dirty="0" smtClean="0">
                <a:ea typeface="宋体" panose="02010600030101010101" pitchFamily="2" charset="-122"/>
              </a:rPr>
              <a:t>通过额外的硬件来提供机器语言级的控制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67AF57AB-256E-4F04-B6CD-16AC0319CE3E}" type="slidenum">
              <a:rPr lang="en-US" altLang="zh-CN"/>
            </a:fld>
            <a:endParaRPr lang="en-US" altLang="zh-CN"/>
          </a:p>
        </p:txBody>
      </p:sp>
      <p:pic>
        <p:nvPicPr>
          <p:cNvPr id="24579" name="Picture 15" descr="C:\common\PattPatel slides\e2\ch06-20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905000"/>
            <a:ext cx="6715125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LC-3 </a:t>
            </a:r>
            <a:r>
              <a:rPr lang="zh-CN" altLang="en-US" dirty="0" smtClean="0">
                <a:ea typeface="宋体" panose="02010600030101010101" pitchFamily="2" charset="-122"/>
              </a:rPr>
              <a:t>仿真器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279182" y="3657600"/>
            <a:ext cx="146706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zh-CN" altLang="en-US" dirty="0" smtClean="0">
                <a:solidFill>
                  <a:schemeClr val="accent2"/>
                </a:solidFill>
                <a:ea typeface="宋体" panose="02010600030101010101" pitchFamily="2" charset="-122"/>
              </a:rPr>
              <a:t>设置、显示</a:t>
            </a:r>
            <a:endParaRPr lang="en-US" altLang="zh-CN" dirty="0" smtClean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r"/>
            <a:r>
              <a:rPr lang="zh-CN" altLang="en-US" dirty="0" smtClean="0">
                <a:solidFill>
                  <a:schemeClr val="accent2"/>
                </a:solidFill>
                <a:ea typeface="宋体" panose="02010600030101010101" pitchFamily="2" charset="-122"/>
              </a:rPr>
              <a:t>寄存器或</a:t>
            </a:r>
            <a:endParaRPr lang="en-US" altLang="zh-CN" dirty="0" smtClean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algn="r"/>
            <a:r>
              <a:rPr lang="zh-CN" altLang="en-US" dirty="0" smtClean="0">
                <a:solidFill>
                  <a:schemeClr val="accent2"/>
                </a:solidFill>
                <a:ea typeface="宋体" panose="02010600030101010101" pitchFamily="2" charset="-122"/>
              </a:rPr>
              <a:t>内存的值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4582" name="AutoShape 7"/>
          <p:cNvSpPr/>
          <p:nvPr/>
        </p:nvSpPr>
        <p:spPr bwMode="auto">
          <a:xfrm>
            <a:off x="1828800" y="2971800"/>
            <a:ext cx="304800" cy="2286000"/>
          </a:xfrm>
          <a:prstGeom prst="leftBrace">
            <a:avLst>
              <a:gd name="adj1" fmla="val 62500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4583" name="Text Box 8"/>
          <p:cNvSpPr txBox="1">
            <a:spLocks noChangeArrowheads="1"/>
          </p:cNvSpPr>
          <p:nvPr/>
        </p:nvSpPr>
        <p:spPr bwMode="auto">
          <a:xfrm>
            <a:off x="430887" y="1524000"/>
            <a:ext cx="12105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zh-CN" altLang="en-US" dirty="0" smtClean="0">
                <a:solidFill>
                  <a:srgbClr val="009900"/>
                </a:solidFill>
                <a:ea typeface="宋体" panose="02010600030101010101" pitchFamily="2" charset="-122"/>
              </a:rPr>
              <a:t>控制指令</a:t>
            </a:r>
            <a:endParaRPr lang="en-US" altLang="zh-CN" dirty="0" smtClean="0">
              <a:solidFill>
                <a:srgbClr val="009900"/>
              </a:solidFill>
              <a:ea typeface="宋体" panose="02010600030101010101" pitchFamily="2" charset="-122"/>
            </a:endParaRPr>
          </a:p>
          <a:p>
            <a:pPr algn="r"/>
            <a:r>
              <a:rPr lang="zh-CN" altLang="en-US" dirty="0" smtClean="0">
                <a:solidFill>
                  <a:srgbClr val="009900"/>
                </a:solidFill>
                <a:ea typeface="宋体" panose="02010600030101010101" pitchFamily="2" charset="-122"/>
              </a:rPr>
              <a:t>执行顺序</a:t>
            </a:r>
            <a:endParaRPr lang="en-US" altLang="zh-CN" dirty="0">
              <a:solidFill>
                <a:srgbClr val="009900"/>
              </a:solidFill>
              <a:ea typeface="宋体" panose="02010600030101010101" pitchFamily="2" charset="-122"/>
            </a:endParaRPr>
          </a:p>
        </p:txBody>
      </p:sp>
      <p:sp>
        <p:nvSpPr>
          <p:cNvPr id="24584" name="Oval 9"/>
          <p:cNvSpPr>
            <a:spLocks noChangeArrowheads="1"/>
          </p:cNvSpPr>
          <p:nvPr/>
        </p:nvSpPr>
        <p:spPr bwMode="auto">
          <a:xfrm>
            <a:off x="2667000" y="2390775"/>
            <a:ext cx="1371600" cy="609600"/>
          </a:xfrm>
          <a:prstGeom prst="ellipse">
            <a:avLst/>
          </a:prstGeom>
          <a:noFill/>
          <a:ln w="38100">
            <a:solidFill>
              <a:srgbClr val="0099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585" name="Line 10"/>
          <p:cNvSpPr>
            <a:spLocks noChangeShapeType="1"/>
          </p:cNvSpPr>
          <p:nvPr/>
        </p:nvSpPr>
        <p:spPr bwMode="auto">
          <a:xfrm>
            <a:off x="1600200" y="2057400"/>
            <a:ext cx="1066800" cy="60960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6" name="Oval 12"/>
          <p:cNvSpPr>
            <a:spLocks noChangeArrowheads="1"/>
          </p:cNvSpPr>
          <p:nvPr/>
        </p:nvSpPr>
        <p:spPr bwMode="auto">
          <a:xfrm>
            <a:off x="3962400" y="2381250"/>
            <a:ext cx="1219200" cy="609600"/>
          </a:xfrm>
          <a:prstGeom prst="ellipse">
            <a:avLst/>
          </a:prstGeom>
          <a:noFill/>
          <a:ln w="38100">
            <a:solidFill>
              <a:srgbClr val="CE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4587" name="Text Box 13"/>
          <p:cNvSpPr txBox="1">
            <a:spLocks noChangeArrowheads="1"/>
          </p:cNvSpPr>
          <p:nvPr/>
        </p:nvSpPr>
        <p:spPr bwMode="auto">
          <a:xfrm>
            <a:off x="5188740" y="990600"/>
            <a:ext cx="128112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停止执行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,</a:t>
            </a:r>
            <a:endParaRPr lang="en-US" altLang="zh-CN" dirty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algn="ctr"/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设置断点</a:t>
            </a:r>
            <a:endParaRPr lang="en-US" altLang="zh-CN" dirty="0">
              <a:solidFill>
                <a:srgbClr val="CE0000"/>
              </a:solidFill>
              <a:ea typeface="宋体" panose="02010600030101010101" pitchFamily="2" charset="-122"/>
            </a:endParaRPr>
          </a:p>
        </p:txBody>
      </p:sp>
      <p:sp>
        <p:nvSpPr>
          <p:cNvPr id="24588" name="Line 14"/>
          <p:cNvSpPr>
            <a:spLocks noChangeShapeType="1"/>
          </p:cNvSpPr>
          <p:nvPr/>
        </p:nvSpPr>
        <p:spPr bwMode="auto">
          <a:xfrm flipH="1">
            <a:off x="4876800" y="1676400"/>
            <a:ext cx="381000" cy="685800"/>
          </a:xfrm>
          <a:prstGeom prst="line">
            <a:avLst/>
          </a:prstGeom>
          <a:noFill/>
          <a:ln w="57150">
            <a:solidFill>
              <a:srgbClr val="CE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BB263F57-19DC-4720-9983-4B716F7DA579}" type="slidenum">
              <a:rPr lang="en-US" altLang="zh-CN"/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常见的错误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7150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语法错误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输入错误造成的非法操作。（</a:t>
            </a:r>
            <a:r>
              <a:rPr lang="en-US" altLang="zh-CN" dirty="0" err="1" smtClean="0">
                <a:ea typeface="宋体" panose="02010600030101010101" pitchFamily="2" charset="-122"/>
              </a:rPr>
              <a:t>scanf</a:t>
            </a:r>
            <a:r>
              <a:rPr lang="en-US" altLang="zh-CN" dirty="0" smtClean="0">
                <a:ea typeface="宋体" panose="02010600030101010101" pitchFamily="2" charset="-122"/>
              </a:rPr>
              <a:t> -&gt; </a:t>
            </a:r>
            <a:r>
              <a:rPr lang="en-US" altLang="zh-CN" dirty="0" err="1" smtClean="0">
                <a:ea typeface="宋体" panose="02010600030101010101" pitchFamily="2" charset="-122"/>
              </a:rPr>
              <a:t>scvnf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，错误的函数）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在机器语言级别程序设计时很少发生</a:t>
            </a:r>
            <a:r>
              <a:rPr lang="en-US" altLang="zh-CN" dirty="0" smtClean="0">
                <a:ea typeface="宋体" panose="02010600030101010101" pitchFamily="2" charset="-122"/>
              </a:rPr>
              <a:t>. (</a:t>
            </a:r>
            <a:r>
              <a:rPr lang="zh-CN" altLang="en-US" dirty="0" smtClean="0">
                <a:ea typeface="宋体" panose="02010600030101010101" pitchFamily="2" charset="-122"/>
              </a:rPr>
              <a:t>操作码 </a:t>
            </a:r>
            <a:r>
              <a:rPr lang="en-US" altLang="zh-CN" dirty="0" smtClean="0">
                <a:ea typeface="宋体" panose="02010600030101010101" pitchFamily="2" charset="-122"/>
              </a:rPr>
              <a:t>0010 </a:t>
            </a:r>
            <a:r>
              <a:rPr lang="zh-CN" altLang="en-US" dirty="0" smtClean="0">
                <a:ea typeface="宋体" panose="02010600030101010101" pitchFamily="2" charset="-122"/>
              </a:rPr>
              <a:t>误写成</a:t>
            </a:r>
            <a:r>
              <a:rPr lang="en-US" altLang="zh-CN" dirty="0" smtClean="0">
                <a:ea typeface="宋体" panose="02010600030101010101" pitchFamily="2" charset="-122"/>
              </a:rPr>
              <a:t>0011</a:t>
            </a:r>
            <a:r>
              <a:rPr lang="zh-CN" altLang="en-US" dirty="0" smtClean="0">
                <a:ea typeface="宋体" panose="02010600030101010101" pitchFamily="2" charset="-122"/>
              </a:rPr>
              <a:t>，但是合法的</a:t>
            </a:r>
            <a:r>
              <a:rPr lang="en-US" altLang="zh-CN" dirty="0" smtClean="0">
                <a:ea typeface="宋体" panose="02010600030101010101" pitchFamily="2" charset="-122"/>
              </a:rPr>
              <a:t>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高级语言写源代码时容易发生。此时通常编译不通过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此类错误按编译器提示比较容易修正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逻辑错误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程序没有语法错误，能编译执行，但得不到正确的结果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需要利用调试器跟踪程序的执行，确认究竟在哪里出现问题。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比较难修正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数据错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输入为某些特定数据组合时运行不正常，程序设计人员考虑的不是很周全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ea typeface="宋体" panose="02010600030101010101" pitchFamily="2" charset="-122"/>
              </a:rPr>
              <a:t>用大量不同的数据集进行程序测试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zh-CN" altLang="en-US" dirty="0" smtClean="0">
                <a:ea typeface="宋体" panose="02010600030101010101" pitchFamily="2" charset="-122"/>
              </a:rPr>
              <a:t>比较难修正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7AF9AA19-DAAB-41C7-B07D-A3E4E400D2F9}" type="slidenum">
              <a:rPr lang="en-US" altLang="zh-CN"/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跟踪程序的执行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5715000"/>
          </a:xfrm>
        </p:spPr>
        <p:txBody>
          <a:bodyPr/>
          <a:lstStyle/>
          <a:p>
            <a:r>
              <a:rPr lang="zh-CN" altLang="en-US" sz="2000" dirty="0" smtClean="0">
                <a:ea typeface="宋体" panose="02010600030101010101" pitchFamily="2" charset="-122"/>
              </a:rPr>
              <a:t>每次执行一部分程序，观察每次执行后寄存器或内存值是否正确</a:t>
            </a:r>
            <a:endParaRPr lang="en-US" altLang="zh-CN" sz="2000" dirty="0" smtClean="0"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solidFill>
                  <a:srgbClr val="CE0000"/>
                </a:solidFill>
                <a:ea typeface="宋体" panose="02010600030101010101" pitchFamily="2" charset="-122"/>
              </a:rPr>
              <a:t>单步</a:t>
            </a:r>
            <a:endParaRPr lang="en-US" altLang="zh-CN" sz="2000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每次执行一条指令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冗长乏味的</a:t>
            </a:r>
            <a:r>
              <a:rPr lang="en-US" altLang="zh-CN" sz="1800" dirty="0" smtClean="0">
                <a:ea typeface="宋体" panose="02010600030101010101" pitchFamily="2" charset="-122"/>
              </a:rPr>
              <a:t>, </a:t>
            </a:r>
            <a:r>
              <a:rPr lang="zh-CN" altLang="en-US" sz="1800" dirty="0" smtClean="0">
                <a:ea typeface="宋体" panose="02010600030101010101" pitchFamily="2" charset="-122"/>
              </a:rPr>
              <a:t>但是非常有效的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solidFill>
                  <a:srgbClr val="CE0000"/>
                </a:solidFill>
                <a:ea typeface="宋体" panose="02010600030101010101" pitchFamily="2" charset="-122"/>
              </a:rPr>
              <a:t>断点</a:t>
            </a:r>
            <a:endParaRPr lang="en-US" altLang="zh-CN" sz="2000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执行到特定指令时终止程序执行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对具体某个怀疑的点进行测试和观察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sz="1800" dirty="0" smtClean="0">
                <a:ea typeface="宋体" panose="02010600030101010101" pitchFamily="2" charset="-122"/>
              </a:rPr>
              <a:t>定位速度比较快，当你的怀疑是正确的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r>
              <a:rPr lang="zh-CN" altLang="en-US" sz="2000" dirty="0" smtClean="0">
                <a:solidFill>
                  <a:srgbClr val="CE0000"/>
                </a:solidFill>
                <a:ea typeface="宋体" panose="02010600030101010101" pitchFamily="2" charset="-122"/>
              </a:rPr>
              <a:t>监视点</a:t>
            </a:r>
            <a:endParaRPr lang="en-US" altLang="zh-CN" sz="2000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检测寄存器或内存值发生变化或达到某个特定值时停止程序执行。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sz="1800" dirty="0" smtClean="0">
                <a:ea typeface="宋体" panose="02010600030101010101" pitchFamily="2" charset="-122"/>
              </a:rPr>
              <a:t>在你不知道什么时候或什么地点值会发生变化时特别有用</a:t>
            </a:r>
            <a:endParaRPr lang="en-US" altLang="zh-CN" sz="18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6295A531-C733-4E8E-B0FB-571EF6708505}" type="slidenum">
              <a:rPr lang="en-US" altLang="zh-CN"/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例</a:t>
            </a:r>
            <a:r>
              <a:rPr lang="en-US" altLang="zh-CN" dirty="0" smtClean="0">
                <a:ea typeface="宋体" panose="02010600030101010101" pitchFamily="2" charset="-122"/>
              </a:rPr>
              <a:t>1: </a:t>
            </a:r>
            <a:r>
              <a:rPr lang="zh-CN" altLang="en-US" dirty="0" smtClean="0">
                <a:ea typeface="宋体" panose="02010600030101010101" pitchFamily="2" charset="-122"/>
              </a:rPr>
              <a:t>乘法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9906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将存放在</a:t>
            </a:r>
            <a:r>
              <a:rPr lang="en-US" altLang="zh-CN" dirty="0" smtClean="0">
                <a:ea typeface="宋体" panose="02010600030101010101" pitchFamily="2" charset="-122"/>
              </a:rPr>
              <a:t>R4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</a:rPr>
              <a:t>R5</a:t>
            </a:r>
            <a:r>
              <a:rPr lang="zh-CN" altLang="en-US" dirty="0" smtClean="0">
                <a:ea typeface="宋体" panose="02010600030101010101" pitchFamily="2" charset="-122"/>
              </a:rPr>
              <a:t>中的两个正整数相乘，结果存放在</a:t>
            </a:r>
            <a:r>
              <a:rPr lang="en-US" altLang="zh-CN" dirty="0" smtClean="0">
                <a:ea typeface="宋体" panose="02010600030101010101" pitchFamily="2" charset="-122"/>
              </a:rPr>
              <a:t>R2</a:t>
            </a:r>
            <a:r>
              <a:rPr lang="zh-CN" altLang="en-US" dirty="0" smtClean="0">
                <a:ea typeface="宋体" panose="02010600030101010101" pitchFamily="2" charset="-122"/>
              </a:rPr>
              <a:t>中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7653" name="Text Box 15"/>
          <p:cNvSpPr txBox="1">
            <a:spLocks noChangeArrowheads="1"/>
          </p:cNvSpPr>
          <p:nvPr/>
        </p:nvSpPr>
        <p:spPr bwMode="auto">
          <a:xfrm>
            <a:off x="4191000" y="2438400"/>
            <a:ext cx="4210050" cy="1927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x3200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0101010010100000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x3201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0001010010000100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x3202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0001101101111111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x3203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0000</a:t>
            </a:r>
            <a:r>
              <a:rPr lang="en-US" altLang="zh-CN" sz="2400" b="1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</a:rPr>
              <a:t>011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111111101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x3204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1111000000100101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grpSp>
        <p:nvGrpSpPr>
          <p:cNvPr id="27654" name="Group 19"/>
          <p:cNvGrpSpPr/>
          <p:nvPr/>
        </p:nvGrpSpPr>
        <p:grpSpPr bwMode="auto">
          <a:xfrm>
            <a:off x="1143000" y="2286000"/>
            <a:ext cx="1981200" cy="3962400"/>
            <a:chOff x="720" y="1440"/>
            <a:chExt cx="1248" cy="2496"/>
          </a:xfrm>
        </p:grpSpPr>
        <p:sp>
          <p:nvSpPr>
            <p:cNvPr id="27656" name="AutoShape 4"/>
            <p:cNvSpPr>
              <a:spLocks noChangeArrowheads="1"/>
            </p:cNvSpPr>
            <p:nvPr/>
          </p:nvSpPr>
          <p:spPr bwMode="auto">
            <a:xfrm>
              <a:off x="816" y="1440"/>
              <a:ext cx="1152" cy="24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dirty="0">
                  <a:ea typeface="宋体" panose="02010600030101010101" pitchFamily="2" charset="-122"/>
                </a:rPr>
                <a:t>clear R2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  <p:sp>
          <p:nvSpPr>
            <p:cNvPr id="27657" name="AutoShape 6"/>
            <p:cNvSpPr>
              <a:spLocks noChangeArrowheads="1"/>
            </p:cNvSpPr>
            <p:nvPr/>
          </p:nvSpPr>
          <p:spPr bwMode="auto">
            <a:xfrm>
              <a:off x="816" y="1920"/>
              <a:ext cx="1152" cy="24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dirty="0">
                  <a:ea typeface="宋体" panose="02010600030101010101" pitchFamily="2" charset="-122"/>
                </a:rPr>
                <a:t>add R4 to R2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  <p:sp>
          <p:nvSpPr>
            <p:cNvPr id="27658" name="AutoShape 7"/>
            <p:cNvSpPr>
              <a:spLocks noChangeArrowheads="1"/>
            </p:cNvSpPr>
            <p:nvPr/>
          </p:nvSpPr>
          <p:spPr bwMode="auto">
            <a:xfrm>
              <a:off x="816" y="2352"/>
              <a:ext cx="1152" cy="240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dirty="0">
                  <a:ea typeface="宋体" panose="02010600030101010101" pitchFamily="2" charset="-122"/>
                </a:rPr>
                <a:t>decrement R5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  <p:sp>
          <p:nvSpPr>
            <p:cNvPr id="27659" name="AutoShape 8"/>
            <p:cNvSpPr>
              <a:spLocks noChangeArrowheads="1"/>
            </p:cNvSpPr>
            <p:nvPr/>
          </p:nvSpPr>
          <p:spPr bwMode="auto">
            <a:xfrm>
              <a:off x="960" y="2832"/>
              <a:ext cx="864" cy="576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dirty="0">
                  <a:ea typeface="宋体" panose="02010600030101010101" pitchFamily="2" charset="-122"/>
                </a:rPr>
                <a:t>R5 </a:t>
              </a:r>
              <a:r>
                <a:rPr lang="en-US" altLang="zh-CN" dirty="0" smtClean="0">
                  <a:ea typeface="宋体" panose="02010600030101010101" pitchFamily="2" charset="-122"/>
                </a:rPr>
                <a:t>= </a:t>
              </a:r>
              <a:r>
                <a:rPr lang="en-US" altLang="zh-CN" dirty="0">
                  <a:ea typeface="宋体" panose="02010600030101010101" pitchFamily="2" charset="-122"/>
                </a:rPr>
                <a:t>0?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  <p:sp>
          <p:nvSpPr>
            <p:cNvPr id="27660" name="AutoShape 9"/>
            <p:cNvSpPr>
              <a:spLocks noChangeArrowheads="1"/>
            </p:cNvSpPr>
            <p:nvPr/>
          </p:nvSpPr>
          <p:spPr bwMode="auto">
            <a:xfrm>
              <a:off x="936" y="3648"/>
              <a:ext cx="912" cy="288"/>
            </a:xfrm>
            <a:prstGeom prst="flowChartTerminator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HALT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cxnSp>
          <p:nvCxnSpPr>
            <p:cNvPr id="27661" name="AutoShape 10"/>
            <p:cNvCxnSpPr>
              <a:cxnSpLocks noChangeShapeType="1"/>
              <a:stCxn id="27656" idx="2"/>
              <a:endCxn id="27657" idx="0"/>
            </p:cNvCxnSpPr>
            <p:nvPr/>
          </p:nvCxnSpPr>
          <p:spPr bwMode="auto">
            <a:xfrm>
              <a:off x="1392" y="1680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2" name="AutoShape 11"/>
            <p:cNvCxnSpPr>
              <a:cxnSpLocks noChangeShapeType="1"/>
              <a:stCxn id="27657" idx="2"/>
              <a:endCxn id="27658" idx="0"/>
            </p:cNvCxnSpPr>
            <p:nvPr/>
          </p:nvCxnSpPr>
          <p:spPr bwMode="auto">
            <a:xfrm>
              <a:off x="1392" y="2160"/>
              <a:ext cx="0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3" name="AutoShape 12"/>
            <p:cNvCxnSpPr>
              <a:cxnSpLocks noChangeShapeType="1"/>
              <a:stCxn id="27658" idx="2"/>
              <a:endCxn id="27659" idx="0"/>
            </p:cNvCxnSpPr>
            <p:nvPr/>
          </p:nvCxnSpPr>
          <p:spPr bwMode="auto">
            <a:xfrm>
              <a:off x="1392" y="2592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4" name="AutoShape 13"/>
            <p:cNvCxnSpPr>
              <a:cxnSpLocks noChangeShapeType="1"/>
              <a:stCxn id="27659" idx="2"/>
              <a:endCxn id="27660" idx="0"/>
            </p:cNvCxnSpPr>
            <p:nvPr/>
          </p:nvCxnSpPr>
          <p:spPr bwMode="auto">
            <a:xfrm>
              <a:off x="1392" y="3408"/>
              <a:ext cx="0" cy="2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5" name="AutoShape 14"/>
            <p:cNvCxnSpPr>
              <a:cxnSpLocks noChangeShapeType="1"/>
              <a:stCxn id="27659" idx="1"/>
              <a:endCxn id="27657" idx="1"/>
            </p:cNvCxnSpPr>
            <p:nvPr/>
          </p:nvCxnSpPr>
          <p:spPr bwMode="auto">
            <a:xfrm rot="10800000">
              <a:off x="816" y="2040"/>
              <a:ext cx="144" cy="1080"/>
            </a:xfrm>
            <a:prstGeom prst="bentConnector3">
              <a:avLst>
                <a:gd name="adj1" fmla="val 297917"/>
              </a:avLst>
            </a:prstGeom>
            <a:noFill/>
            <a:ln w="9525">
              <a:solidFill>
                <a:schemeClr val="tx1"/>
              </a:solidFill>
              <a:miter lim="800000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66" name="Text Box 17"/>
            <p:cNvSpPr txBox="1">
              <a:spLocks noChangeArrowheads="1"/>
            </p:cNvSpPr>
            <p:nvPr/>
          </p:nvSpPr>
          <p:spPr bwMode="auto">
            <a:xfrm>
              <a:off x="720" y="2928"/>
              <a:ext cx="25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400">
                  <a:ea typeface="宋体" panose="02010600030101010101" pitchFamily="2" charset="-122"/>
                </a:rPr>
                <a:t>No</a:t>
              </a:r>
              <a:endParaRPr lang="en-US" altLang="zh-CN" sz="1400">
                <a:ea typeface="宋体" panose="02010600030101010101" pitchFamily="2" charset="-122"/>
              </a:endParaRPr>
            </a:p>
          </p:txBody>
        </p:sp>
        <p:sp>
          <p:nvSpPr>
            <p:cNvPr id="27667" name="Text Box 18"/>
            <p:cNvSpPr txBox="1">
              <a:spLocks noChangeArrowheads="1"/>
            </p:cNvSpPr>
            <p:nvPr/>
          </p:nvSpPr>
          <p:spPr bwMode="auto">
            <a:xfrm>
              <a:off x="1392" y="3408"/>
              <a:ext cx="30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400">
                  <a:ea typeface="宋体" panose="02010600030101010101" pitchFamily="2" charset="-122"/>
                </a:rPr>
                <a:t>Yes</a:t>
              </a:r>
              <a:endParaRPr lang="en-US" altLang="zh-CN" sz="1400">
                <a:ea typeface="宋体" panose="02010600030101010101" pitchFamily="2" charset="-122"/>
              </a:endParaRPr>
            </a:p>
          </p:txBody>
        </p:sp>
      </p:grpSp>
      <p:sp>
        <p:nvSpPr>
          <p:cNvPr id="27655" name="Text Box 20"/>
          <p:cNvSpPr txBox="1">
            <a:spLocks noChangeArrowheads="1"/>
          </p:cNvSpPr>
          <p:nvPr/>
        </p:nvSpPr>
        <p:spPr bwMode="auto">
          <a:xfrm>
            <a:off x="4124325" y="5029200"/>
            <a:ext cx="35274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400" b="1">
                <a:ea typeface="宋体" panose="02010600030101010101" pitchFamily="2" charset="-122"/>
              </a:rPr>
              <a:t>Set R4 = 10, R5 =3.</a:t>
            </a:r>
            <a:endParaRPr lang="en-US" altLang="zh-CN" sz="2400" b="1">
              <a:ea typeface="宋体" panose="02010600030101010101" pitchFamily="2" charset="-122"/>
            </a:endParaRPr>
          </a:p>
          <a:p>
            <a:pPr algn="ctr"/>
            <a:r>
              <a:rPr lang="en-US" altLang="zh-CN" sz="2400" b="1">
                <a:ea typeface="宋体" panose="02010600030101010101" pitchFamily="2" charset="-122"/>
              </a:rPr>
              <a:t>Run program.</a:t>
            </a:r>
            <a:endParaRPr lang="en-US" altLang="zh-CN" sz="2400" b="1">
              <a:ea typeface="宋体" panose="02010600030101010101" pitchFamily="2" charset="-122"/>
            </a:endParaRPr>
          </a:p>
          <a:p>
            <a:pPr algn="ctr"/>
            <a:r>
              <a:rPr lang="en-US" altLang="zh-CN" sz="2400" b="1">
                <a:ea typeface="宋体" panose="02010600030101010101" pitchFamily="2" charset="-122"/>
              </a:rPr>
              <a:t>Result:</a:t>
            </a:r>
            <a:r>
              <a:rPr lang="en-US" altLang="zh-CN" sz="2400" b="1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CE0000"/>
                </a:solidFill>
                <a:ea typeface="宋体" panose="02010600030101010101" pitchFamily="2" charset="-122"/>
              </a:rPr>
              <a:t>R2 =</a:t>
            </a:r>
            <a:r>
              <a:rPr lang="en-US" altLang="zh-CN" sz="2400" b="1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>
                <a:solidFill>
                  <a:srgbClr val="CE0000"/>
                </a:solidFill>
                <a:ea typeface="宋体" panose="02010600030101010101" pitchFamily="2" charset="-122"/>
              </a:rPr>
              <a:t>40</a:t>
            </a:r>
            <a:r>
              <a:rPr lang="en-US" altLang="zh-CN" sz="2400" b="1">
                <a:ea typeface="宋体" panose="02010600030101010101" pitchFamily="2" charset="-122"/>
              </a:rPr>
              <a:t>, not</a:t>
            </a:r>
            <a:r>
              <a:rPr lang="en-US" altLang="zh-CN" sz="2400" b="1">
                <a:solidFill>
                  <a:schemeClr val="accent2"/>
                </a:solidFill>
                <a:ea typeface="宋体" panose="02010600030101010101" pitchFamily="2" charset="-122"/>
              </a:rPr>
              <a:t> 30.</a:t>
            </a:r>
            <a:endParaRPr lang="en-US" altLang="zh-CN" sz="2400" b="1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E74AFAC3-F3B3-411A-9FF2-9D33FB8F27CB}" type="slidenum">
              <a:rPr lang="en-US" altLang="zh-CN"/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乘法程序的调试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137710" name="Group 494"/>
          <p:cNvGraphicFramePr>
            <a:graphicFrameLocks noGrp="1"/>
          </p:cNvGraphicFramePr>
          <p:nvPr/>
        </p:nvGraphicFramePr>
        <p:xfrm>
          <a:off x="1981200" y="1447800"/>
          <a:ext cx="2667000" cy="4907184"/>
        </p:xfrm>
        <a:graphic>
          <a:graphicData uri="http://schemas.openxmlformats.org/drawingml/2006/table">
            <a:tbl>
              <a:tblPr/>
              <a:tblGrid>
                <a:gridCol w="781050"/>
                <a:gridCol w="628650"/>
                <a:gridCol w="628650"/>
                <a:gridCol w="628650"/>
              </a:tblGrid>
              <a:tr h="33525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PC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x3200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x3204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63" name="Text Box 373"/>
          <p:cNvSpPr txBox="1">
            <a:spLocks noChangeArrowheads="1"/>
          </p:cNvSpPr>
          <p:nvPr/>
        </p:nvSpPr>
        <p:spPr bwMode="auto">
          <a:xfrm>
            <a:off x="0" y="1905000"/>
            <a:ext cx="18335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zh-CN" sz="1600">
                <a:solidFill>
                  <a:srgbClr val="009900"/>
                </a:solidFill>
                <a:ea typeface="宋体" panose="02010600030101010101" pitchFamily="2" charset="-122"/>
              </a:rPr>
              <a:t>PC and registers</a:t>
            </a:r>
            <a:endParaRPr lang="en-US" altLang="zh-CN" sz="1600">
              <a:solidFill>
                <a:srgbClr val="009900"/>
              </a:solidFill>
              <a:ea typeface="宋体" panose="02010600030101010101" pitchFamily="2" charset="-122"/>
            </a:endParaRPr>
          </a:p>
          <a:p>
            <a:pPr algn="r"/>
            <a:r>
              <a:rPr lang="en-US" altLang="zh-CN" sz="1600">
                <a:solidFill>
                  <a:srgbClr val="009900"/>
                </a:solidFill>
                <a:ea typeface="宋体" panose="02010600030101010101" pitchFamily="2" charset="-122"/>
              </a:rPr>
              <a:t>at the </a:t>
            </a:r>
            <a:r>
              <a:rPr lang="en-US" altLang="zh-CN" sz="1600" u="sng">
                <a:solidFill>
                  <a:srgbClr val="009900"/>
                </a:solidFill>
                <a:ea typeface="宋体" panose="02010600030101010101" pitchFamily="2" charset="-122"/>
              </a:rPr>
              <a:t>beginning</a:t>
            </a:r>
            <a:endParaRPr lang="en-US" altLang="zh-CN" sz="1600" u="sng">
              <a:solidFill>
                <a:srgbClr val="009900"/>
              </a:solidFill>
              <a:ea typeface="宋体" panose="02010600030101010101" pitchFamily="2" charset="-122"/>
            </a:endParaRPr>
          </a:p>
          <a:p>
            <a:pPr algn="r"/>
            <a:r>
              <a:rPr lang="en-US" altLang="zh-CN" sz="1600">
                <a:solidFill>
                  <a:srgbClr val="009900"/>
                </a:solidFill>
                <a:ea typeface="宋体" panose="02010600030101010101" pitchFamily="2" charset="-122"/>
              </a:rPr>
              <a:t>of each instruction</a:t>
            </a:r>
            <a:endParaRPr lang="en-US" altLang="zh-CN" sz="1600">
              <a:solidFill>
                <a:srgbClr val="0099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37709" name="Group 493"/>
          <p:cNvGraphicFramePr>
            <a:graphicFrameLocks noGrp="1"/>
          </p:cNvGraphicFramePr>
          <p:nvPr/>
        </p:nvGraphicFramePr>
        <p:xfrm>
          <a:off x="5257800" y="2362200"/>
          <a:ext cx="2667000" cy="1859184"/>
        </p:xfrm>
        <a:graphic>
          <a:graphicData uri="http://schemas.openxmlformats.org/drawingml/2006/table">
            <a:tbl>
              <a:tblPr/>
              <a:tblGrid>
                <a:gridCol w="781050"/>
                <a:gridCol w="628650"/>
                <a:gridCol w="628650"/>
                <a:gridCol w="628650"/>
              </a:tblGrid>
              <a:tr h="3352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PC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R5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x3203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801" name="Text Box 485"/>
          <p:cNvSpPr txBox="1">
            <a:spLocks noChangeArrowheads="1"/>
          </p:cNvSpPr>
          <p:nvPr/>
        </p:nvSpPr>
        <p:spPr bwMode="auto">
          <a:xfrm>
            <a:off x="5165725" y="1154113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单步调试</a:t>
            </a:r>
            <a:endParaRPr lang="en-US" altLang="zh-CN" dirty="0">
              <a:solidFill>
                <a:srgbClr val="CE0000"/>
              </a:solidFill>
              <a:ea typeface="宋体" panose="02010600030101010101" pitchFamily="2" charset="-122"/>
            </a:endParaRPr>
          </a:p>
        </p:txBody>
      </p:sp>
      <p:sp>
        <p:nvSpPr>
          <p:cNvPr id="28802" name="Text Box 486"/>
          <p:cNvSpPr txBox="1">
            <a:spLocks noChangeArrowheads="1"/>
          </p:cNvSpPr>
          <p:nvPr/>
        </p:nvSpPr>
        <p:spPr bwMode="auto">
          <a:xfrm>
            <a:off x="5486400" y="1600200"/>
            <a:ext cx="20794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分支断点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x3203)</a:t>
            </a:r>
            <a:endParaRPr lang="en-US" altLang="zh-CN" dirty="0">
              <a:solidFill>
                <a:srgbClr val="CE0000"/>
              </a:solidFill>
              <a:ea typeface="宋体" panose="02010600030101010101" pitchFamily="2" charset="-122"/>
            </a:endParaRPr>
          </a:p>
        </p:txBody>
      </p:sp>
      <p:sp>
        <p:nvSpPr>
          <p:cNvPr id="28803" name="Line 487"/>
          <p:cNvSpPr>
            <a:spLocks noChangeShapeType="1"/>
          </p:cNvSpPr>
          <p:nvPr/>
        </p:nvSpPr>
        <p:spPr bwMode="auto">
          <a:xfrm flipH="1">
            <a:off x="4724400" y="1447800"/>
            <a:ext cx="533400" cy="381000"/>
          </a:xfrm>
          <a:prstGeom prst="line">
            <a:avLst/>
          </a:prstGeom>
          <a:noFill/>
          <a:ln w="57150">
            <a:solidFill>
              <a:srgbClr val="CE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04" name="Line 488"/>
          <p:cNvSpPr>
            <a:spLocks noChangeShapeType="1"/>
          </p:cNvSpPr>
          <p:nvPr/>
        </p:nvSpPr>
        <p:spPr bwMode="auto">
          <a:xfrm flipH="1">
            <a:off x="5638800" y="1905000"/>
            <a:ext cx="152400" cy="457200"/>
          </a:xfrm>
          <a:prstGeom prst="line">
            <a:avLst/>
          </a:prstGeom>
          <a:noFill/>
          <a:ln w="57150">
            <a:solidFill>
              <a:srgbClr val="CE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05" name="Text Box 489"/>
          <p:cNvSpPr txBox="1">
            <a:spLocks noChangeArrowheads="1"/>
          </p:cNvSpPr>
          <p:nvPr/>
        </p:nvSpPr>
        <p:spPr bwMode="auto">
          <a:xfrm>
            <a:off x="5220072" y="5517232"/>
            <a:ext cx="32624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 smtClean="0">
                <a:ea typeface="宋体" panose="02010600030101010101" pitchFamily="2" charset="-122"/>
              </a:rPr>
              <a:t>循环执行次数超过了预期。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 x3203</a:t>
            </a:r>
            <a:r>
              <a:rPr lang="zh-CN" altLang="en-US" dirty="0" smtClean="0">
                <a:ea typeface="宋体" panose="02010600030101010101" pitchFamily="2" charset="-122"/>
              </a:rPr>
              <a:t>处的条件语句设置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的判断条件有错误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806" name="Text Box 495"/>
          <p:cNvSpPr txBox="1">
            <a:spLocks noChangeArrowheads="1"/>
          </p:cNvSpPr>
          <p:nvPr/>
        </p:nvSpPr>
        <p:spPr bwMode="auto">
          <a:xfrm>
            <a:off x="5257800" y="4495800"/>
            <a:ext cx="204575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600" b="1" dirty="0" smtClean="0">
                <a:solidFill>
                  <a:schemeClr val="accent2"/>
                </a:solidFill>
                <a:ea typeface="宋体" panose="02010600030101010101" pitchFamily="2" charset="-122"/>
              </a:rPr>
              <a:t>应该在这里停止循环</a:t>
            </a:r>
            <a:endParaRPr lang="en-US" altLang="zh-CN" sz="1600" b="1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8807" name="Line 496"/>
          <p:cNvSpPr>
            <a:spLocks noChangeShapeType="1"/>
          </p:cNvSpPr>
          <p:nvPr/>
        </p:nvSpPr>
        <p:spPr bwMode="auto">
          <a:xfrm flipH="1">
            <a:off x="4648200" y="4648200"/>
            <a:ext cx="685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08" name="Line 497"/>
          <p:cNvSpPr>
            <a:spLocks noChangeShapeType="1"/>
          </p:cNvSpPr>
          <p:nvPr/>
        </p:nvSpPr>
        <p:spPr bwMode="auto">
          <a:xfrm flipV="1">
            <a:off x="5943600" y="3581400"/>
            <a:ext cx="0" cy="990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0818C31D-36F7-45E1-9636-D586E616ECAA}" type="slidenum">
              <a:rPr lang="en-US" altLang="zh-CN"/>
            </a:fld>
            <a:endParaRPr lang="en-US" altLang="zh-CN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例</a:t>
            </a:r>
            <a:r>
              <a:rPr lang="en-US" altLang="zh-CN" dirty="0" smtClean="0">
                <a:ea typeface="宋体" panose="02010600030101010101" pitchFamily="2" charset="-122"/>
              </a:rPr>
              <a:t>2 : </a:t>
            </a:r>
            <a:r>
              <a:rPr lang="zh-CN" altLang="en-US" dirty="0" smtClean="0">
                <a:ea typeface="宋体" panose="02010600030101010101" pitchFamily="2" charset="-122"/>
              </a:rPr>
              <a:t>一列数的求和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将存放在起始内存单元为</a:t>
            </a:r>
            <a:r>
              <a:rPr lang="en-US" altLang="zh-CN" dirty="0" smtClean="0">
                <a:ea typeface="宋体" panose="02010600030101010101" pitchFamily="2" charset="-122"/>
              </a:rPr>
              <a:t>X3100</a:t>
            </a:r>
            <a:r>
              <a:rPr lang="zh-CN" altLang="en-US" dirty="0" smtClean="0">
                <a:ea typeface="宋体" panose="02010600030101010101" pitchFamily="2" charset="-122"/>
              </a:rPr>
              <a:t>的 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zh-CN" altLang="en-US" dirty="0" smtClean="0">
                <a:ea typeface="宋体" panose="02010600030101010101" pitchFamily="2" charset="-122"/>
              </a:rPr>
              <a:t>个数求和，结果存放在</a:t>
            </a:r>
            <a:r>
              <a:rPr lang="en-US" altLang="zh-CN" dirty="0" smtClean="0">
                <a:ea typeface="宋体" panose="02010600030101010101" pitchFamily="2" charset="-122"/>
              </a:rPr>
              <a:t>R1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29701" name="AutoShape 8"/>
          <p:cNvSpPr>
            <a:spLocks noChangeArrowheads="1"/>
          </p:cNvSpPr>
          <p:nvPr/>
        </p:nvSpPr>
        <p:spPr bwMode="auto">
          <a:xfrm>
            <a:off x="1524000" y="5029200"/>
            <a:ext cx="1371600" cy="9144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R4 = 0?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9702" name="AutoShape 9"/>
          <p:cNvSpPr>
            <a:spLocks noChangeArrowheads="1"/>
          </p:cNvSpPr>
          <p:nvPr/>
        </p:nvSpPr>
        <p:spPr bwMode="auto">
          <a:xfrm>
            <a:off x="1485900" y="6324600"/>
            <a:ext cx="14478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HALT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29703" name="AutoShape 12"/>
          <p:cNvCxnSpPr>
            <a:cxnSpLocks noChangeShapeType="1"/>
            <a:endCxn id="29701" idx="0"/>
          </p:cNvCxnSpPr>
          <p:nvPr/>
        </p:nvCxnSpPr>
        <p:spPr bwMode="auto">
          <a:xfrm>
            <a:off x="2209800" y="4648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4" name="AutoShape 13"/>
          <p:cNvCxnSpPr>
            <a:cxnSpLocks noChangeShapeType="1"/>
            <a:stCxn id="29701" idx="2"/>
            <a:endCxn id="29702" idx="0"/>
          </p:cNvCxnSpPr>
          <p:nvPr/>
        </p:nvCxnSpPr>
        <p:spPr bwMode="auto">
          <a:xfrm>
            <a:off x="2209800" y="59436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05" name="Text Box 15"/>
          <p:cNvSpPr txBox="1">
            <a:spLocks noChangeArrowheads="1"/>
          </p:cNvSpPr>
          <p:nvPr/>
        </p:nvSpPr>
        <p:spPr bwMode="auto">
          <a:xfrm>
            <a:off x="1066800" y="5181600"/>
            <a:ext cx="41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ea typeface="宋体" panose="02010600030101010101" pitchFamily="2" charset="-122"/>
              </a:rPr>
              <a:t>No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29706" name="Text Box 16"/>
          <p:cNvSpPr txBox="1">
            <a:spLocks noChangeArrowheads="1"/>
          </p:cNvSpPr>
          <p:nvPr/>
        </p:nvSpPr>
        <p:spPr bwMode="auto">
          <a:xfrm>
            <a:off x="2286000" y="5943600"/>
            <a:ext cx="490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ea typeface="宋体" panose="02010600030101010101" pitchFamily="2" charset="-122"/>
              </a:rPr>
              <a:t>Yes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29707" name="Rectangle 17"/>
          <p:cNvSpPr>
            <a:spLocks noChangeArrowheads="1"/>
          </p:cNvSpPr>
          <p:nvPr/>
        </p:nvSpPr>
        <p:spPr bwMode="auto">
          <a:xfrm>
            <a:off x="1257300" y="2438400"/>
            <a:ext cx="1905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>
                <a:ea typeface="宋体" panose="02010600030101010101" pitchFamily="2" charset="-122"/>
              </a:rPr>
              <a:t>R1 = 0</a:t>
            </a:r>
            <a:br>
              <a:rPr lang="en-US" altLang="zh-CN" sz="1600" b="1" dirty="0">
                <a:ea typeface="宋体" panose="02010600030101010101" pitchFamily="2" charset="-122"/>
              </a:rPr>
            </a:br>
            <a:r>
              <a:rPr lang="en-US" altLang="zh-CN" sz="1600" b="1" dirty="0">
                <a:ea typeface="宋体" panose="02010600030101010101" pitchFamily="2" charset="-122"/>
              </a:rPr>
              <a:t>R4 = 10</a:t>
            </a:r>
            <a:endParaRPr lang="en-US" altLang="zh-CN" sz="1600" b="1" dirty="0">
              <a:ea typeface="宋体" panose="02010600030101010101" pitchFamily="2" charset="-122"/>
            </a:endParaRPr>
          </a:p>
          <a:p>
            <a:pPr algn="ctr"/>
            <a:r>
              <a:rPr lang="en-US" altLang="zh-CN" sz="1600" b="1" dirty="0">
                <a:ea typeface="宋体" panose="02010600030101010101" pitchFamily="2" charset="-122"/>
              </a:rPr>
              <a:t>R2 = x3100</a:t>
            </a:r>
            <a:endParaRPr lang="en-US" altLang="zh-CN" sz="1600" b="1" dirty="0">
              <a:ea typeface="宋体" panose="02010600030101010101" pitchFamily="2" charset="-122"/>
            </a:endParaRPr>
          </a:p>
        </p:txBody>
      </p:sp>
      <p:sp>
        <p:nvSpPr>
          <p:cNvPr id="29708" name="Rectangle 18"/>
          <p:cNvSpPr>
            <a:spLocks noChangeArrowheads="1"/>
          </p:cNvSpPr>
          <p:nvPr/>
        </p:nvSpPr>
        <p:spPr bwMode="auto">
          <a:xfrm>
            <a:off x="1257300" y="3505200"/>
            <a:ext cx="1905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R1 = R1 + M[R2]</a:t>
            </a:r>
            <a:endParaRPr lang="en-US" altLang="zh-CN" sz="1600" b="1">
              <a:ea typeface="宋体" panose="02010600030101010101" pitchFamily="2" charset="-122"/>
            </a:endParaRPr>
          </a:p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R2 = R2 + 1</a:t>
            </a:r>
            <a:endParaRPr lang="en-US" altLang="zh-CN" sz="1600" b="1">
              <a:ea typeface="宋体" panose="02010600030101010101" pitchFamily="2" charset="-122"/>
            </a:endParaRPr>
          </a:p>
        </p:txBody>
      </p:sp>
      <p:sp>
        <p:nvSpPr>
          <p:cNvPr id="29709" name="Rectangle 19"/>
          <p:cNvSpPr>
            <a:spLocks noChangeArrowheads="1"/>
          </p:cNvSpPr>
          <p:nvPr/>
        </p:nvSpPr>
        <p:spPr bwMode="auto">
          <a:xfrm>
            <a:off x="1257300" y="4343400"/>
            <a:ext cx="1905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R4 = R4 - 1</a:t>
            </a:r>
            <a:endParaRPr lang="en-US" altLang="zh-CN" sz="1600" b="1">
              <a:ea typeface="宋体" panose="02010600030101010101" pitchFamily="2" charset="-122"/>
            </a:endParaRPr>
          </a:p>
        </p:txBody>
      </p:sp>
      <p:cxnSp>
        <p:nvCxnSpPr>
          <p:cNvPr id="29710" name="AutoShape 21"/>
          <p:cNvCxnSpPr>
            <a:cxnSpLocks noChangeShapeType="1"/>
            <a:stCxn id="29701" idx="1"/>
            <a:endCxn id="29708" idx="1"/>
          </p:cNvCxnSpPr>
          <p:nvPr/>
        </p:nvCxnSpPr>
        <p:spPr bwMode="auto">
          <a:xfrm rot="10800000">
            <a:off x="1257300" y="3771900"/>
            <a:ext cx="266700" cy="1714500"/>
          </a:xfrm>
          <a:prstGeom prst="bentConnector3">
            <a:avLst>
              <a:gd name="adj1" fmla="val 288690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1" name="AutoShape 22"/>
          <p:cNvCxnSpPr>
            <a:cxnSpLocks noChangeShapeType="1"/>
            <a:stCxn id="29707" idx="2"/>
            <a:endCxn id="29708" idx="0"/>
          </p:cNvCxnSpPr>
          <p:nvPr/>
        </p:nvCxnSpPr>
        <p:spPr bwMode="auto">
          <a:xfrm>
            <a:off x="2209800" y="3200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2" name="AutoShape 23"/>
          <p:cNvCxnSpPr>
            <a:cxnSpLocks noChangeShapeType="1"/>
            <a:stCxn id="29708" idx="2"/>
            <a:endCxn id="29709" idx="0"/>
          </p:cNvCxnSpPr>
          <p:nvPr/>
        </p:nvCxnSpPr>
        <p:spPr bwMode="auto">
          <a:xfrm>
            <a:off x="2209800" y="40386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3" name="Text Box 24"/>
          <p:cNvSpPr txBox="1">
            <a:spLocks noChangeArrowheads="1"/>
          </p:cNvSpPr>
          <p:nvPr/>
        </p:nvSpPr>
        <p:spPr bwMode="auto">
          <a:xfrm>
            <a:off x="4191000" y="2438400"/>
            <a:ext cx="4210050" cy="375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x3000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0101001001100000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x3001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0101100100100000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x3002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0001100100101010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x3003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0010</a:t>
            </a:r>
            <a:r>
              <a:rPr lang="en-US" altLang="zh-CN" sz="2400" b="1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</a:rPr>
              <a:t>010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011111100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x3004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0110011010000000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x3005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0001010010100001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x3006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0001001001000011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x3007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0001100100111111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x3008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0000001111111011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Courier New" panose="02070309020205020404" pitchFamily="49" charset="0"/>
                <a:ea typeface="宋体" panose="02010600030101010101" pitchFamily="2" charset="-122"/>
              </a:rPr>
              <a:t>x3009</a:t>
            </a:r>
            <a:r>
              <a:rPr lang="en-US" altLang="zh-CN" sz="2400" b="1" dirty="0">
                <a:latin typeface="Courier New" panose="02070309020205020404" pitchFamily="49" charset="0"/>
                <a:ea typeface="宋体" panose="02010600030101010101" pitchFamily="2" charset="-122"/>
              </a:rPr>
              <a:t> 1111000000100101</a:t>
            </a:r>
            <a:endParaRPr lang="en-US" altLang="zh-CN" sz="24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C7ED142E-F451-4FA5-B82E-02FA79453B3E}" type="slidenum">
              <a:rPr lang="en-US" altLang="zh-CN"/>
            </a:fld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问题描述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buFontTx/>
              <a:buNone/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        问题的描述一般采用自然语言</a:t>
            </a:r>
            <a:r>
              <a:rPr lang="en-US" altLang="zh-CN" dirty="0" smtClean="0">
                <a:ea typeface="宋体" panose="02010600030101010101" pitchFamily="2" charset="-122"/>
              </a:rPr>
              <a:t>,</a:t>
            </a:r>
            <a:r>
              <a:rPr lang="zh-CN" altLang="en-US" dirty="0" smtClean="0">
                <a:ea typeface="宋体" panose="02010600030101010101" pitchFamily="2" charset="-122"/>
              </a:rPr>
              <a:t>但有时候可能在某些地方表述的不是很明确甚至可能不完整。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0" lvl="1" indent="0">
              <a:buFontTx/>
              <a:buNone/>
              <a:defRPr/>
            </a:pP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zh-CN" altLang="en-US" dirty="0" smtClean="0">
                <a:ea typeface="宋体" panose="02010600030101010101" pitchFamily="2" charset="-122"/>
              </a:rPr>
              <a:t>        具体到“字符统计的问题”</a:t>
            </a:r>
            <a:r>
              <a:rPr lang="en-US" altLang="zh-CN" dirty="0" smtClean="0">
                <a:ea typeface="宋体" panose="02010600030101010101" pitchFamily="2" charset="-122"/>
              </a:rPr>
              <a:t>: </a:t>
            </a:r>
            <a:r>
              <a:rPr lang="en-US" altLang="zh-CN" dirty="0" smtClean="0">
                <a:solidFill>
                  <a:srgbClr val="009900"/>
                </a:solidFill>
                <a:ea typeface="宋体" panose="02010600030101010101" pitchFamily="2" charset="-122"/>
              </a:rPr>
              <a:t>“</a:t>
            </a:r>
            <a:r>
              <a:rPr lang="zh-CN" altLang="en-US" dirty="0" smtClean="0">
                <a:solidFill>
                  <a:srgbClr val="009900"/>
                </a:solidFill>
                <a:ea typeface="宋体" panose="02010600030101010101" pitchFamily="2" charset="-122"/>
              </a:rPr>
              <a:t>计算一个文件中某个特定字符的出现次数</a:t>
            </a:r>
            <a:r>
              <a:rPr lang="en-US" altLang="zh-CN" dirty="0" smtClean="0">
                <a:solidFill>
                  <a:srgbClr val="009900"/>
                </a:solidFill>
                <a:ea typeface="宋体" panose="02010600030101010101" pitchFamily="2" charset="-122"/>
              </a:rPr>
              <a:t> , </a:t>
            </a:r>
            <a:r>
              <a:rPr lang="zh-CN" altLang="en-US" dirty="0" smtClean="0">
                <a:solidFill>
                  <a:srgbClr val="009900"/>
                </a:solidFill>
                <a:ea typeface="宋体" panose="02010600030101010101" pitchFamily="2" charset="-122"/>
              </a:rPr>
              <a:t>该字符由键盘输入</a:t>
            </a:r>
            <a:r>
              <a:rPr lang="en-US" altLang="zh-CN" dirty="0" smtClean="0">
                <a:solidFill>
                  <a:srgbClr val="009900"/>
                </a:solidFill>
                <a:ea typeface="宋体" panose="02010600030101010101" pitchFamily="2" charset="-122"/>
              </a:rPr>
              <a:t>; </a:t>
            </a:r>
            <a:r>
              <a:rPr lang="zh-CN" altLang="en-US" dirty="0" smtClean="0">
                <a:solidFill>
                  <a:srgbClr val="009900"/>
                </a:solidFill>
                <a:ea typeface="宋体" panose="02010600030101010101" pitchFamily="2" charset="-122"/>
              </a:rPr>
              <a:t>结果在显示器上回显</a:t>
            </a:r>
            <a:r>
              <a:rPr lang="en-US" altLang="zh-CN" dirty="0" smtClean="0">
                <a:solidFill>
                  <a:srgbClr val="009900"/>
                </a:solidFill>
                <a:ea typeface="宋体" panose="02010600030101010101" pitchFamily="2" charset="-122"/>
              </a:rPr>
              <a:t>”</a:t>
            </a:r>
            <a:endParaRPr lang="en-US" altLang="zh-CN" dirty="0" smtClean="0">
              <a:solidFill>
                <a:srgbClr val="009900"/>
              </a:solidFill>
              <a:ea typeface="宋体" panose="02010600030101010101" pitchFamily="2" charset="-122"/>
            </a:endParaRPr>
          </a:p>
          <a:p>
            <a:pPr marL="0" lvl="1" indent="0">
              <a:buFontTx/>
              <a:buNone/>
              <a:defRPr/>
            </a:pPr>
            <a:endParaRPr lang="en-US" altLang="zh-CN" dirty="0" smtClean="0">
              <a:solidFill>
                <a:srgbClr val="009900"/>
              </a:solidFill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 smtClean="0">
                <a:solidFill>
                  <a:srgbClr val="009900"/>
                </a:solidFill>
                <a:ea typeface="宋体" panose="02010600030101010101" pitchFamily="2" charset="-122"/>
              </a:rPr>
              <a:t>“</a:t>
            </a:r>
            <a:r>
              <a:rPr lang="zh-CN" altLang="en-US" dirty="0" smtClean="0">
                <a:solidFill>
                  <a:srgbClr val="009900"/>
                </a:solidFill>
                <a:ea typeface="宋体" panose="02010600030101010101" pitchFamily="2" charset="-122"/>
              </a:rPr>
              <a:t>文件</a:t>
            </a:r>
            <a:r>
              <a:rPr lang="en-US" altLang="zh-CN" dirty="0" smtClean="0">
                <a:solidFill>
                  <a:srgbClr val="009900"/>
                </a:solidFill>
                <a:ea typeface="宋体" panose="02010600030101010101" pitchFamily="2" charset="-122"/>
              </a:rPr>
              <a:t>”</a:t>
            </a:r>
            <a:r>
              <a:rPr lang="zh-CN" altLang="en-US" dirty="0" smtClean="0">
                <a:solidFill>
                  <a:srgbClr val="009900"/>
                </a:solidFill>
                <a:ea typeface="宋体" panose="02010600030101010101" pitchFamily="2" charset="-122"/>
              </a:rPr>
              <a:t>存放在哪里</a:t>
            </a:r>
            <a:r>
              <a:rPr lang="en-US" altLang="zh-CN" dirty="0" smtClean="0">
                <a:solidFill>
                  <a:srgbClr val="009900"/>
                </a:solidFill>
                <a:ea typeface="宋体" panose="02010600030101010101" pitchFamily="2" charset="-122"/>
              </a:rPr>
              <a:t>?  </a:t>
            </a:r>
            <a:r>
              <a:rPr lang="zh-CN" altLang="en-US" dirty="0" smtClean="0">
                <a:solidFill>
                  <a:srgbClr val="009900"/>
                </a:solidFill>
                <a:ea typeface="宋体" panose="02010600030101010101" pitchFamily="2" charset="-122"/>
              </a:rPr>
              <a:t>文件的长度是多少</a:t>
            </a:r>
            <a:r>
              <a:rPr lang="en-US" altLang="zh-CN" dirty="0" smtClean="0">
                <a:solidFill>
                  <a:srgbClr val="009900"/>
                </a:solidFill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solidFill>
                  <a:srgbClr val="009900"/>
                </a:solidFill>
                <a:ea typeface="宋体" panose="02010600030101010101" pitchFamily="2" charset="-122"/>
              </a:rPr>
              <a:t>或者我怎么能知道什么时候到达文件的尾部？</a:t>
            </a:r>
            <a:endParaRPr lang="en-US" altLang="zh-CN" dirty="0" smtClean="0">
              <a:solidFill>
                <a:srgbClr val="009900"/>
              </a:solidFill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 smtClean="0">
                <a:solidFill>
                  <a:srgbClr val="009900"/>
                </a:solidFill>
                <a:ea typeface="宋体" panose="02010600030101010101" pitchFamily="2" charset="-122"/>
              </a:rPr>
              <a:t>统计结果的输出形式是什么</a:t>
            </a:r>
            <a:r>
              <a:rPr lang="en-US" altLang="zh-CN" dirty="0" smtClean="0">
                <a:solidFill>
                  <a:srgbClr val="009900"/>
                </a:solidFill>
                <a:ea typeface="宋体" panose="02010600030101010101" pitchFamily="2" charset="-122"/>
              </a:rPr>
              <a:t>?  </a:t>
            </a:r>
            <a:r>
              <a:rPr lang="zh-CN" altLang="en-US" dirty="0" smtClean="0">
                <a:solidFill>
                  <a:srgbClr val="009900"/>
                </a:solidFill>
                <a:ea typeface="宋体" panose="02010600030101010101" pitchFamily="2" charset="-122"/>
              </a:rPr>
              <a:t>是十进制吗</a:t>
            </a:r>
            <a:r>
              <a:rPr lang="en-US" altLang="zh-CN" dirty="0" smtClean="0">
                <a:solidFill>
                  <a:srgbClr val="009900"/>
                </a:solidFill>
                <a:ea typeface="宋体" panose="02010600030101010101" pitchFamily="2" charset="-122"/>
              </a:rPr>
              <a:t>?</a:t>
            </a:r>
            <a:endParaRPr lang="en-US" altLang="zh-CN" dirty="0" smtClean="0">
              <a:solidFill>
                <a:srgbClr val="009900"/>
              </a:solidFill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 smtClean="0">
                <a:solidFill>
                  <a:srgbClr val="009900"/>
                </a:solidFill>
                <a:ea typeface="宋体" panose="02010600030101010101" pitchFamily="2" charset="-122"/>
              </a:rPr>
              <a:t>当字符是字母时，统计要区分大小写吗？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dirty="0" smtClean="0">
                <a:ea typeface="宋体" panose="02010600030101010101" pitchFamily="2" charset="-122"/>
              </a:rPr>
              <a:t>怎么解决</a:t>
            </a:r>
            <a:r>
              <a:rPr lang="en-US" altLang="zh-CN" dirty="0" smtClean="0">
                <a:ea typeface="宋体" panose="02010600030101010101" pitchFamily="2" charset="-122"/>
              </a:rPr>
              <a:t>?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 smtClean="0">
                <a:solidFill>
                  <a:schemeClr val="accent2"/>
                </a:solidFill>
                <a:ea typeface="宋体" panose="02010600030101010101" pitchFamily="2" charset="-122"/>
              </a:rPr>
              <a:t>询问提出问题的人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solidFill>
                  <a:schemeClr val="accent2"/>
                </a:solidFill>
                <a:ea typeface="宋体" panose="02010600030101010101" pitchFamily="2" charset="-122"/>
              </a:rPr>
              <a:t>或者</a:t>
            </a:r>
            <a:endParaRPr lang="en-US" altLang="zh-CN" dirty="0" smtClean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 smtClean="0">
                <a:solidFill>
                  <a:schemeClr val="accent2"/>
                </a:solidFill>
                <a:ea typeface="宋体" panose="02010600030101010101" pitchFamily="2" charset="-122"/>
              </a:rPr>
              <a:t>作个决定然后记录下来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.</a:t>
            </a:r>
            <a:endParaRPr lang="en-US" altLang="zh-CN" dirty="0" smtClean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6538257E-3E1C-4804-AC85-D186E27406E6}" type="slidenum">
              <a:rPr lang="en-US" altLang="zh-CN"/>
            </a:fld>
            <a:endParaRPr lang="en-US" altLang="zh-CN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开始运行和调试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存放的数据如下表，得到结果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R1 = x0024</a:t>
            </a:r>
            <a:r>
              <a:rPr lang="en-US" altLang="zh-CN" dirty="0" smtClean="0">
                <a:ea typeface="宋体" panose="02010600030101010101" pitchFamily="2" charset="-122"/>
              </a:rPr>
              <a:t>,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zh-CN" altLang="en-US" dirty="0" smtClean="0">
                <a:ea typeface="宋体" panose="02010600030101010101" pitchFamily="2" charset="-122"/>
              </a:rPr>
              <a:t>正确结果应该为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x8135</a:t>
            </a:r>
            <a:r>
              <a:rPr lang="en-US" altLang="zh-CN" dirty="0" smtClean="0">
                <a:ea typeface="宋体" panose="02010600030101010101" pitchFamily="2" charset="-122"/>
              </a:rPr>
              <a:t>.  </a:t>
            </a:r>
            <a:r>
              <a:rPr lang="zh-CN" altLang="en-US" dirty="0" smtClean="0">
                <a:ea typeface="宋体" panose="02010600030101010101" pitchFamily="2" charset="-122"/>
              </a:rPr>
              <a:t>出什么问题了</a:t>
            </a:r>
            <a:r>
              <a:rPr lang="en-US" altLang="zh-CN" dirty="0" smtClean="0">
                <a:ea typeface="宋体" panose="02010600030101010101" pitchFamily="2" charset="-122"/>
              </a:rPr>
              <a:t>?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140442" name="Group 154"/>
          <p:cNvGraphicFramePr>
            <a:graphicFrameLocks noGrp="1"/>
          </p:cNvGraphicFramePr>
          <p:nvPr/>
        </p:nvGraphicFramePr>
        <p:xfrm>
          <a:off x="609600" y="2133600"/>
          <a:ext cx="2133600" cy="4332288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Address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Contents</a:t>
                      </a:r>
                      <a:endParaRPr kumimoji="0" lang="en-US" altLang="zh-CN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x3107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x2819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x0110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x0310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x0110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x1110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x11B1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x0019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x0007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x3109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x0004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0496" name="Group 208"/>
          <p:cNvGraphicFramePr>
            <a:graphicFrameLocks noGrp="1"/>
          </p:cNvGraphicFramePr>
          <p:nvPr/>
        </p:nvGraphicFramePr>
        <p:xfrm>
          <a:off x="4038600" y="2667000"/>
          <a:ext cx="2667000" cy="1859184"/>
        </p:xfrm>
        <a:graphic>
          <a:graphicData uri="http://schemas.openxmlformats.org/drawingml/2006/table">
            <a:tbl>
              <a:tblPr/>
              <a:tblGrid>
                <a:gridCol w="781050"/>
                <a:gridCol w="514350"/>
                <a:gridCol w="742950"/>
                <a:gridCol w="628650"/>
              </a:tblGrid>
              <a:tr h="3352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PC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--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x3004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x3107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800" name="Text Box 209"/>
          <p:cNvSpPr txBox="1">
            <a:spLocks noChangeArrowheads="1"/>
          </p:cNvSpPr>
          <p:nvPr/>
        </p:nvSpPr>
        <p:spPr bwMode="auto">
          <a:xfrm>
            <a:off x="3946525" y="2144713"/>
            <a:ext cx="17235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开始单步调试</a:t>
            </a:r>
            <a:endParaRPr lang="en-US" altLang="zh-CN" dirty="0">
              <a:solidFill>
                <a:srgbClr val="CE0000"/>
              </a:solidFill>
              <a:ea typeface="宋体" panose="02010600030101010101" pitchFamily="2" charset="-122"/>
            </a:endParaRPr>
          </a:p>
        </p:txBody>
      </p:sp>
      <p:sp>
        <p:nvSpPr>
          <p:cNvPr id="30801" name="Text Box 210"/>
          <p:cNvSpPr txBox="1">
            <a:spLocks noChangeArrowheads="1"/>
          </p:cNvSpPr>
          <p:nvPr/>
        </p:nvSpPr>
        <p:spPr bwMode="auto">
          <a:xfrm>
            <a:off x="5410200" y="4800600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sz="1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应该是</a:t>
            </a:r>
            <a:r>
              <a:rPr lang="en-US" altLang="zh-CN" sz="1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x3100</a:t>
            </a:r>
            <a:r>
              <a:rPr lang="en-US" altLang="zh-CN" sz="1800" dirty="0">
                <a:solidFill>
                  <a:schemeClr val="accent2"/>
                </a:solidFill>
                <a:ea typeface="宋体" panose="02010600030101010101" pitchFamily="2" charset="-122"/>
              </a:rPr>
              <a:t>!</a:t>
            </a:r>
            <a:endParaRPr lang="en-US" altLang="zh-CN" sz="1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0802" name="Line 211"/>
          <p:cNvSpPr>
            <a:spLocks noChangeShapeType="1"/>
          </p:cNvSpPr>
          <p:nvPr/>
        </p:nvSpPr>
        <p:spPr bwMode="auto">
          <a:xfrm flipV="1">
            <a:off x="5715000" y="4572000"/>
            <a:ext cx="0" cy="3048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03" name="Text Box 212"/>
          <p:cNvSpPr txBox="1">
            <a:spLocks noChangeArrowheads="1"/>
          </p:cNvSpPr>
          <p:nvPr/>
        </p:nvSpPr>
        <p:spPr bwMode="auto">
          <a:xfrm>
            <a:off x="3505200" y="5562600"/>
            <a:ext cx="42707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 smtClean="0">
                <a:solidFill>
                  <a:schemeClr val="accent2"/>
                </a:solidFill>
                <a:ea typeface="宋体" panose="02010600030101010101" pitchFamily="2" charset="-122"/>
              </a:rPr>
              <a:t>实际得到的是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M[x3100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], </a:t>
            </a:r>
            <a:r>
              <a:rPr lang="zh-CN" altLang="en-US" dirty="0" smtClean="0">
                <a:solidFill>
                  <a:schemeClr val="accent2"/>
                </a:solidFill>
                <a:ea typeface="宋体" panose="02010600030101010101" pitchFamily="2" charset="-122"/>
              </a:rPr>
              <a:t>而不是地址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.</a:t>
            </a:r>
            <a:endParaRPr lang="en-US" altLang="zh-CN" dirty="0" smtClean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chemeClr val="accent2"/>
                </a:solidFill>
                <a:ea typeface="宋体" panose="02010600030101010101" pitchFamily="2" charset="-122"/>
              </a:rPr>
              <a:t>怎么修改？（操作码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LD</a:t>
            </a:r>
            <a:r>
              <a:rPr lang="zh-CN" altLang="en-US" dirty="0" smtClean="0">
                <a:solidFill>
                  <a:schemeClr val="accent2"/>
                </a:solidFill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LEA</a:t>
            </a:r>
            <a:r>
              <a:rPr lang="zh-CN" altLang="en-US" dirty="0" smtClean="0">
                <a:solidFill>
                  <a:schemeClr val="accent2"/>
                </a:solidFill>
                <a:ea typeface="宋体" panose="02010600030101010101" pitchFamily="2" charset="-122"/>
              </a:rPr>
              <a:t>）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1C75B5B6-D89F-4C02-B092-BB82566FF8B5}" type="slidenum">
              <a:rPr lang="en-US" altLang="zh-CN"/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例</a:t>
            </a:r>
            <a:r>
              <a:rPr lang="en-US" altLang="zh-CN" dirty="0" smtClean="0">
                <a:ea typeface="宋体" panose="02010600030101010101" pitchFamily="2" charset="-122"/>
              </a:rPr>
              <a:t>3:</a:t>
            </a:r>
            <a:r>
              <a:rPr lang="zh-CN" altLang="en-US" dirty="0" smtClean="0">
                <a:ea typeface="宋体" panose="02010600030101010101" pitchFamily="2" charset="-122"/>
              </a:rPr>
              <a:t>查看内存区域是否包含</a:t>
            </a:r>
            <a:r>
              <a:rPr lang="en-US" altLang="zh-CN" dirty="0" smtClean="0">
                <a:ea typeface="宋体" panose="02010600030101010101" pitchFamily="2" charset="-122"/>
              </a:rPr>
              <a:t>5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以</a:t>
            </a:r>
            <a:r>
              <a:rPr lang="en-US" altLang="zh-CN" dirty="0" smtClean="0">
                <a:ea typeface="宋体" panose="02010600030101010101" pitchFamily="2" charset="-122"/>
              </a:rPr>
              <a:t>x3100</a:t>
            </a:r>
            <a:r>
              <a:rPr lang="zh-CN" altLang="en-US" dirty="0" smtClean="0">
                <a:ea typeface="宋体" panose="02010600030101010101" pitchFamily="2" charset="-122"/>
              </a:rPr>
              <a:t>为起始内存单元连续存放十个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整数，如果其中包含</a:t>
            </a:r>
            <a:r>
              <a:rPr lang="en-US" altLang="zh-CN" dirty="0" smtClean="0">
                <a:ea typeface="宋体" panose="02010600030101010101" pitchFamily="2" charset="-122"/>
              </a:rPr>
              <a:t>5</a:t>
            </a:r>
            <a:r>
              <a:rPr lang="zh-CN" altLang="en-US" dirty="0" smtClean="0">
                <a:ea typeface="宋体" panose="02010600030101010101" pitchFamily="2" charset="-122"/>
              </a:rPr>
              <a:t>则设置</a:t>
            </a:r>
            <a:r>
              <a:rPr lang="en-US" altLang="zh-CN" dirty="0" smtClean="0">
                <a:ea typeface="宋体" panose="02010600030101010101" pitchFamily="2" charset="-122"/>
              </a:rPr>
              <a:t>R0=1</a:t>
            </a:r>
            <a:r>
              <a:rPr lang="zh-CN" altLang="en-US" dirty="0" smtClean="0">
                <a:ea typeface="宋体" panose="02010600030101010101" pitchFamily="2" charset="-122"/>
              </a:rPr>
              <a:t>，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否则设置</a:t>
            </a:r>
            <a:r>
              <a:rPr lang="en-US" altLang="zh-CN" dirty="0" smtClean="0">
                <a:ea typeface="宋体" panose="02010600030101010101" pitchFamily="2" charset="-122"/>
              </a:rPr>
              <a:t> R0</a:t>
            </a:r>
            <a:r>
              <a:rPr lang="zh-CN" altLang="en-US" dirty="0" smtClean="0">
                <a:ea typeface="宋体" panose="02010600030101010101" pitchFamily="2" charset="-122"/>
              </a:rPr>
              <a:t>为</a:t>
            </a:r>
            <a:r>
              <a:rPr lang="en-US" altLang="zh-CN" dirty="0" smtClean="0">
                <a:ea typeface="宋体" panose="02010600030101010101" pitchFamily="2" charset="-122"/>
              </a:rPr>
              <a:t> 0</a:t>
            </a:r>
            <a:r>
              <a:rPr lang="zh-CN" altLang="en-US" dirty="0" smtClean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1749" name="AutoShape 4"/>
          <p:cNvSpPr>
            <a:spLocks noChangeArrowheads="1"/>
          </p:cNvSpPr>
          <p:nvPr/>
        </p:nvSpPr>
        <p:spPr bwMode="auto">
          <a:xfrm>
            <a:off x="2990850" y="3810000"/>
            <a:ext cx="1371600" cy="9144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R2 = 5?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1750" name="AutoShape 5"/>
          <p:cNvSpPr>
            <a:spLocks noChangeArrowheads="1"/>
          </p:cNvSpPr>
          <p:nvPr/>
        </p:nvSpPr>
        <p:spPr bwMode="auto">
          <a:xfrm>
            <a:off x="2952750" y="6172200"/>
            <a:ext cx="1447800" cy="4572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HALT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1751" name="Text Box 8"/>
          <p:cNvSpPr txBox="1">
            <a:spLocks noChangeArrowheads="1"/>
          </p:cNvSpPr>
          <p:nvPr/>
        </p:nvSpPr>
        <p:spPr bwMode="auto">
          <a:xfrm>
            <a:off x="3733800" y="4648200"/>
            <a:ext cx="41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ea typeface="宋体" panose="02010600030101010101" pitchFamily="2" charset="-122"/>
              </a:rPr>
              <a:t>No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31752" name="Text Box 9"/>
          <p:cNvSpPr txBox="1">
            <a:spLocks noChangeArrowheads="1"/>
          </p:cNvSpPr>
          <p:nvPr/>
        </p:nvSpPr>
        <p:spPr bwMode="auto">
          <a:xfrm>
            <a:off x="4343400" y="3962400"/>
            <a:ext cx="490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ea typeface="宋体" panose="02010600030101010101" pitchFamily="2" charset="-122"/>
              </a:rPr>
              <a:t>Yes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31753" name="Rectangle 10"/>
          <p:cNvSpPr>
            <a:spLocks noChangeArrowheads="1"/>
          </p:cNvSpPr>
          <p:nvPr/>
        </p:nvSpPr>
        <p:spPr bwMode="auto">
          <a:xfrm>
            <a:off x="2438400" y="2819400"/>
            <a:ext cx="24765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>
                <a:ea typeface="宋体" panose="02010600030101010101" pitchFamily="2" charset="-122"/>
              </a:rPr>
              <a:t>R0 = 1, R1 = -5, R3 = 10</a:t>
            </a:r>
            <a:br>
              <a:rPr lang="en-US" altLang="zh-CN" sz="1600" b="1" dirty="0">
                <a:ea typeface="宋体" panose="02010600030101010101" pitchFamily="2" charset="-122"/>
              </a:rPr>
            </a:br>
            <a:r>
              <a:rPr lang="en-US" altLang="zh-CN" sz="1600" b="1" dirty="0">
                <a:ea typeface="宋体" panose="02010600030101010101" pitchFamily="2" charset="-122"/>
              </a:rPr>
              <a:t>R4 = x3100, R2 = M[R4]</a:t>
            </a:r>
            <a:endParaRPr lang="en-US" altLang="zh-CN" sz="1600" b="1" dirty="0">
              <a:ea typeface="宋体" panose="02010600030101010101" pitchFamily="2" charset="-122"/>
            </a:endParaRPr>
          </a:p>
        </p:txBody>
      </p:sp>
      <p:sp>
        <p:nvSpPr>
          <p:cNvPr id="31754" name="Rectangle 12"/>
          <p:cNvSpPr>
            <a:spLocks noChangeArrowheads="1"/>
          </p:cNvSpPr>
          <p:nvPr/>
        </p:nvSpPr>
        <p:spPr bwMode="auto">
          <a:xfrm>
            <a:off x="2724150" y="4991100"/>
            <a:ext cx="1905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R4 = R4 + 1</a:t>
            </a:r>
            <a:endParaRPr lang="en-US" altLang="zh-CN" sz="1600" b="1">
              <a:ea typeface="宋体" panose="02010600030101010101" pitchFamily="2" charset="-122"/>
            </a:endParaRPr>
          </a:p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R3 = R3-1</a:t>
            </a:r>
            <a:endParaRPr lang="en-US" altLang="zh-CN" sz="1600" b="1">
              <a:ea typeface="宋体" panose="02010600030101010101" pitchFamily="2" charset="-122"/>
            </a:endParaRPr>
          </a:p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R2 = M[R4]</a:t>
            </a:r>
            <a:endParaRPr lang="en-US" altLang="zh-CN" sz="1600" b="1">
              <a:ea typeface="宋体" panose="02010600030101010101" pitchFamily="2" charset="-122"/>
            </a:endParaRPr>
          </a:p>
        </p:txBody>
      </p:sp>
      <p:sp>
        <p:nvSpPr>
          <p:cNvPr id="31755" name="Text Box 16"/>
          <p:cNvSpPr txBox="1">
            <a:spLocks noChangeArrowheads="1"/>
          </p:cNvSpPr>
          <p:nvPr/>
        </p:nvSpPr>
        <p:spPr bwMode="auto">
          <a:xfrm>
            <a:off x="5638800" y="1371600"/>
            <a:ext cx="3197225" cy="4770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x3000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0101000000100000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x3001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0001000000100001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x3002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0101001001100000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x3003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0001001001111011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x3004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0101011011100000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x3005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0001011011101010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x3006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0010100000001001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x3007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0110010100000000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x3008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0001010010000001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x3009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0000010000000101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x300A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0001100100100001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x300B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0001011011111111</a:t>
            </a:r>
            <a:endParaRPr lang="en-US" altLang="zh-CN" sz="1800" b="1" dirty="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x300C</a:t>
            </a:r>
            <a:r>
              <a:rPr lang="en-US" altLang="zh-CN" sz="1800" b="1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0110010100000000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x300D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0000001111111010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x300E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0101000000100000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x300F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1111000000100101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x3010</a:t>
            </a:r>
            <a:r>
              <a:rPr lang="en-US" altLang="zh-CN" sz="1800" b="1" dirty="0">
                <a:latin typeface="Courier New" panose="02070309020205020404" pitchFamily="49" charset="0"/>
                <a:ea typeface="宋体" panose="02010600030101010101" pitchFamily="2" charset="-122"/>
              </a:rPr>
              <a:t> 0011000100000000</a:t>
            </a:r>
            <a:endParaRPr lang="en-US" altLang="zh-CN" sz="18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1756" name="AutoShape 17"/>
          <p:cNvSpPr>
            <a:spLocks noChangeArrowheads="1"/>
          </p:cNvSpPr>
          <p:nvPr/>
        </p:nvSpPr>
        <p:spPr bwMode="auto">
          <a:xfrm>
            <a:off x="952500" y="4953000"/>
            <a:ext cx="1371600" cy="9144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R3 = 0?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1757" name="Rectangle 18"/>
          <p:cNvSpPr>
            <a:spLocks noChangeArrowheads="1"/>
          </p:cNvSpPr>
          <p:nvPr/>
        </p:nvSpPr>
        <p:spPr bwMode="auto">
          <a:xfrm>
            <a:off x="914400" y="6210300"/>
            <a:ext cx="1447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R0 = 0</a:t>
            </a:r>
            <a:endParaRPr lang="en-US" altLang="zh-CN" sz="1600" b="1">
              <a:ea typeface="宋体" panose="02010600030101010101" pitchFamily="2" charset="-122"/>
            </a:endParaRPr>
          </a:p>
        </p:txBody>
      </p:sp>
      <p:cxnSp>
        <p:nvCxnSpPr>
          <p:cNvPr id="31758" name="AutoShape 19"/>
          <p:cNvCxnSpPr>
            <a:cxnSpLocks noChangeShapeType="1"/>
            <a:stCxn id="31753" idx="2"/>
            <a:endCxn id="31749" idx="0"/>
          </p:cNvCxnSpPr>
          <p:nvPr/>
        </p:nvCxnSpPr>
        <p:spPr bwMode="auto">
          <a:xfrm>
            <a:off x="3676650" y="35814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9" name="AutoShape 21"/>
          <p:cNvCxnSpPr>
            <a:cxnSpLocks noChangeShapeType="1"/>
            <a:stCxn id="31749" idx="2"/>
            <a:endCxn id="31754" idx="0"/>
          </p:cNvCxnSpPr>
          <p:nvPr/>
        </p:nvCxnSpPr>
        <p:spPr bwMode="auto">
          <a:xfrm>
            <a:off x="3676650" y="4724400"/>
            <a:ext cx="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AutoShape 22"/>
          <p:cNvCxnSpPr>
            <a:cxnSpLocks noChangeShapeType="1"/>
            <a:stCxn id="31754" idx="1"/>
            <a:endCxn id="31756" idx="3"/>
          </p:cNvCxnSpPr>
          <p:nvPr/>
        </p:nvCxnSpPr>
        <p:spPr bwMode="auto">
          <a:xfrm flipH="1">
            <a:off x="2324100" y="5410200"/>
            <a:ext cx="400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1" name="AutoShape 23"/>
          <p:cNvCxnSpPr>
            <a:cxnSpLocks noChangeShapeType="1"/>
            <a:stCxn id="31756" idx="1"/>
            <a:endCxn id="31749" idx="1"/>
          </p:cNvCxnSpPr>
          <p:nvPr/>
        </p:nvCxnSpPr>
        <p:spPr bwMode="auto">
          <a:xfrm rot="10800000" flipH="1">
            <a:off x="952500" y="4267200"/>
            <a:ext cx="2038350" cy="1143000"/>
          </a:xfrm>
          <a:prstGeom prst="bentConnector3">
            <a:avLst>
              <a:gd name="adj1" fmla="val -11213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2" name="AutoShape 24"/>
          <p:cNvCxnSpPr>
            <a:cxnSpLocks noChangeShapeType="1"/>
            <a:stCxn id="31756" idx="2"/>
            <a:endCxn id="31757" idx="0"/>
          </p:cNvCxnSpPr>
          <p:nvPr/>
        </p:nvCxnSpPr>
        <p:spPr bwMode="auto">
          <a:xfrm>
            <a:off x="1638300" y="5867400"/>
            <a:ext cx="0" cy="342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3" name="AutoShape 25"/>
          <p:cNvCxnSpPr>
            <a:cxnSpLocks noChangeShapeType="1"/>
            <a:stCxn id="31757" idx="3"/>
            <a:endCxn id="31750" idx="1"/>
          </p:cNvCxnSpPr>
          <p:nvPr/>
        </p:nvCxnSpPr>
        <p:spPr bwMode="auto">
          <a:xfrm>
            <a:off x="2362200" y="6400800"/>
            <a:ext cx="5905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4" name="AutoShape 26"/>
          <p:cNvCxnSpPr>
            <a:cxnSpLocks noChangeShapeType="1"/>
            <a:stCxn id="31749" idx="3"/>
            <a:endCxn id="31750" idx="3"/>
          </p:cNvCxnSpPr>
          <p:nvPr/>
        </p:nvCxnSpPr>
        <p:spPr bwMode="auto">
          <a:xfrm>
            <a:off x="4362450" y="4267200"/>
            <a:ext cx="38100" cy="2133600"/>
          </a:xfrm>
          <a:prstGeom prst="bentConnector3">
            <a:avLst>
              <a:gd name="adj1" fmla="val 1420833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65" name="Text Box 27"/>
          <p:cNvSpPr txBox="1">
            <a:spLocks noChangeArrowheads="1"/>
          </p:cNvSpPr>
          <p:nvPr/>
        </p:nvSpPr>
        <p:spPr bwMode="auto">
          <a:xfrm>
            <a:off x="1600200" y="5791200"/>
            <a:ext cx="490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ea typeface="宋体" panose="02010600030101010101" pitchFamily="2" charset="-122"/>
              </a:rPr>
              <a:t>Yes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31766" name="Text Box 28"/>
          <p:cNvSpPr txBox="1">
            <a:spLocks noChangeArrowheads="1"/>
          </p:cNvSpPr>
          <p:nvPr/>
        </p:nvSpPr>
        <p:spPr bwMode="auto">
          <a:xfrm>
            <a:off x="533400" y="5410200"/>
            <a:ext cx="41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ea typeface="宋体" panose="02010600030101010101" pitchFamily="2" charset="-122"/>
              </a:rPr>
              <a:t>No</a:t>
            </a:r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525CDB7F-D412-458A-AA9E-9963353AD722}" type="slidenum">
              <a:rPr lang="en-US" altLang="zh-CN"/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开始运行和调试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9144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数据如下表，</a:t>
            </a:r>
            <a:r>
              <a:rPr lang="en-US" altLang="zh-CN" dirty="0" smtClean="0">
                <a:ea typeface="宋体" panose="02010600030101010101" pitchFamily="2" charset="-122"/>
              </a:rPr>
              <a:t> x3108</a:t>
            </a:r>
            <a:r>
              <a:rPr lang="zh-CN" altLang="en-US" dirty="0" smtClean="0">
                <a:ea typeface="宋体" panose="02010600030101010101" pitchFamily="2" charset="-122"/>
              </a:rPr>
              <a:t>内存单元存放数据‘</a:t>
            </a:r>
            <a:r>
              <a:rPr lang="en-US" altLang="zh-CN" dirty="0" smtClean="0">
                <a:ea typeface="宋体" panose="02010600030101010101" pitchFamily="2" charset="-122"/>
              </a:rPr>
              <a:t>5</a:t>
            </a:r>
            <a:r>
              <a:rPr lang="zh-CN" altLang="en-US" dirty="0" smtClean="0">
                <a:ea typeface="宋体" panose="02010600030101010101" pitchFamily="2" charset="-122"/>
              </a:rPr>
              <a:t>’，但结果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R0 = 0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ea typeface="宋体" panose="02010600030101010101" pitchFamily="2" charset="-122"/>
              </a:rPr>
              <a:t>而不是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ea typeface="宋体" panose="02010600030101010101" pitchFamily="2" charset="-122"/>
              </a:rPr>
              <a:t>R0 = 1</a:t>
            </a:r>
            <a:r>
              <a:rPr lang="en-US" altLang="zh-CN" dirty="0" smtClean="0">
                <a:ea typeface="宋体" panose="02010600030101010101" pitchFamily="2" charset="-122"/>
              </a:rPr>
              <a:t>.</a:t>
            </a:r>
            <a:r>
              <a:rPr lang="zh-CN" altLang="en-US" dirty="0" smtClean="0">
                <a:ea typeface="宋体" panose="02010600030101010101" pitchFamily="2" charset="-122"/>
              </a:rPr>
              <a:t>出什么问题了</a:t>
            </a:r>
            <a:r>
              <a:rPr lang="en-US" altLang="zh-CN" dirty="0" smtClean="0">
                <a:ea typeface="宋体" panose="02010600030101010101" pitchFamily="2" charset="-122"/>
              </a:rPr>
              <a:t>?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142340" name="Group 4"/>
          <p:cNvGraphicFramePr>
            <a:graphicFrameLocks noGrp="1"/>
          </p:cNvGraphicFramePr>
          <p:nvPr/>
        </p:nvGraphicFramePr>
        <p:xfrm>
          <a:off x="609600" y="2133600"/>
          <a:ext cx="2133600" cy="4332288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</a:tblGrid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Address</a:t>
                      </a:r>
                      <a:endParaRPr kumimoji="0" lang="en-US" altLang="zh-CN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Contents</a:t>
                      </a:r>
                      <a:endParaRPr kumimoji="0" lang="en-US" altLang="zh-CN" sz="16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x3100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-8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x3105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19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x3106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x3107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8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x3108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x3109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61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11" name="Text Box 44"/>
          <p:cNvSpPr txBox="1">
            <a:spLocks noChangeArrowheads="1"/>
          </p:cNvSpPr>
          <p:nvPr/>
        </p:nvSpPr>
        <p:spPr bwMode="auto">
          <a:xfrm>
            <a:off x="3505200" y="1981200"/>
            <a:ext cx="510107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 smtClean="0">
                <a:ea typeface="宋体" panose="02010600030101010101" pitchFamily="2" charset="-122"/>
              </a:rPr>
              <a:t>是不是没有把所有数据都检查到</a:t>
            </a:r>
            <a:r>
              <a:rPr lang="en-US" altLang="zh-CN" dirty="0" smtClean="0">
                <a:ea typeface="宋体" panose="02010600030101010101" pitchFamily="2" charset="-122"/>
              </a:rPr>
              <a:t>?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在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x300D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zh-CN" altLang="en-US" dirty="0" smtClean="0">
                <a:ea typeface="宋体" panose="02010600030101010101" pitchFamily="2" charset="-122"/>
              </a:rPr>
              <a:t>处设置个断点，观察条件语句是否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正确地跳转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42463" name="Group 127"/>
          <p:cNvGraphicFramePr>
            <a:graphicFrameLocks noGrp="1"/>
          </p:cNvGraphicFramePr>
          <p:nvPr/>
        </p:nvGraphicFramePr>
        <p:xfrm>
          <a:off x="3581400" y="3124200"/>
          <a:ext cx="3371850" cy="1554390"/>
        </p:xfrm>
        <a:graphic>
          <a:graphicData uri="http://schemas.openxmlformats.org/drawingml/2006/table">
            <a:tbl>
              <a:tblPr/>
              <a:tblGrid>
                <a:gridCol w="781050"/>
                <a:gridCol w="628650"/>
                <a:gridCol w="628650"/>
                <a:gridCol w="628650"/>
                <a:gridCol w="704850"/>
              </a:tblGrid>
              <a:tr h="335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PC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R0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R2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R3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R4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x300D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x300D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x300D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x3103</a:t>
                      </a:r>
                      <a:endParaRPr kumimoji="0" lang="en-US" altLang="zh-CN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50" name="Text Box 128"/>
          <p:cNvSpPr txBox="1">
            <a:spLocks noChangeArrowheads="1"/>
          </p:cNvSpPr>
          <p:nvPr/>
        </p:nvSpPr>
        <p:spPr bwMode="auto">
          <a:xfrm>
            <a:off x="7239000" y="4343400"/>
            <a:ext cx="1752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dirty="0">
                <a:solidFill>
                  <a:schemeClr val="accent2"/>
                </a:solidFill>
                <a:ea typeface="宋体" panose="02010600030101010101" pitchFamily="2" charset="-122"/>
              </a:rPr>
              <a:t>Didn’t branch</a:t>
            </a:r>
            <a:br>
              <a:rPr lang="en-US" altLang="zh-CN" sz="1800" dirty="0">
                <a:solidFill>
                  <a:schemeClr val="accent2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chemeClr val="accent2"/>
                </a:solidFill>
                <a:ea typeface="宋体" panose="02010600030101010101" pitchFamily="2" charset="-122"/>
              </a:rPr>
              <a:t>back, even</a:t>
            </a:r>
            <a:br>
              <a:rPr lang="en-US" altLang="zh-CN" sz="1800" dirty="0">
                <a:solidFill>
                  <a:schemeClr val="accent2"/>
                </a:solidFill>
                <a:ea typeface="宋体" panose="02010600030101010101" pitchFamily="2" charset="-122"/>
              </a:rPr>
            </a:br>
            <a:r>
              <a:rPr lang="en-US" altLang="zh-CN" sz="1800" dirty="0">
                <a:solidFill>
                  <a:schemeClr val="accent2"/>
                </a:solidFill>
                <a:ea typeface="宋体" panose="02010600030101010101" pitchFamily="2" charset="-122"/>
              </a:rPr>
              <a:t>though R3 &gt; 0?</a:t>
            </a:r>
            <a:endParaRPr lang="en-US" altLang="zh-CN" sz="1800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2851" name="Line 129"/>
          <p:cNvSpPr>
            <a:spLocks noChangeShapeType="1"/>
          </p:cNvSpPr>
          <p:nvPr/>
        </p:nvSpPr>
        <p:spPr bwMode="auto">
          <a:xfrm flipH="1">
            <a:off x="6934200" y="4495800"/>
            <a:ext cx="304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52" name="Text Box 130"/>
          <p:cNvSpPr txBox="1">
            <a:spLocks noChangeArrowheads="1"/>
          </p:cNvSpPr>
          <p:nvPr/>
        </p:nvSpPr>
        <p:spPr bwMode="auto">
          <a:xfrm>
            <a:off x="3276600" y="5181600"/>
            <a:ext cx="55721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Branch uses condition code set by</a:t>
            </a:r>
            <a:b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loading R2 with M[R4], not by decrementing R3.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Swap x300B and x300C, or remove x300C and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branch back to x3007.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B7A5D711-2B94-4180-9579-D778CE014B27}" type="slidenum">
              <a:rPr lang="en-US" altLang="zh-CN"/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Example 4: </a:t>
            </a:r>
            <a:r>
              <a:rPr lang="zh-CN" altLang="en-US" dirty="0" smtClean="0">
                <a:ea typeface="宋体" panose="02010600030101010101" pitchFamily="2" charset="-122"/>
              </a:rPr>
              <a:t>查找字中的第一个‘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’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内存单元</a:t>
            </a:r>
            <a:r>
              <a:rPr lang="en-US" altLang="zh-CN" dirty="0" smtClean="0">
                <a:ea typeface="宋体" panose="02010600030101010101" pitchFamily="2" charset="-122"/>
              </a:rPr>
              <a:t>x3009</a:t>
            </a:r>
            <a:r>
              <a:rPr lang="zh-CN" altLang="en-US" dirty="0" smtClean="0">
                <a:ea typeface="宋体" panose="02010600030101010101" pitchFamily="2" charset="-122"/>
              </a:rPr>
              <a:t>存放一个字</a:t>
            </a:r>
            <a:r>
              <a:rPr lang="en-US" altLang="zh-CN" dirty="0" smtClean="0">
                <a:ea typeface="宋体" panose="02010600030101010101" pitchFamily="2" charset="-122"/>
              </a:rPr>
              <a:t>.  </a:t>
            </a:r>
            <a:r>
              <a:rPr lang="zh-CN" altLang="en-US" dirty="0" smtClean="0">
                <a:ea typeface="宋体" panose="02010600030101010101" pitchFamily="2" charset="-122"/>
              </a:rPr>
              <a:t>程序返回该数据中第一个‘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’的位置在</a:t>
            </a:r>
            <a:r>
              <a:rPr lang="en-US" altLang="zh-CN" dirty="0" smtClean="0">
                <a:ea typeface="宋体" panose="02010600030101010101" pitchFamily="2" charset="-122"/>
              </a:rPr>
              <a:t>R1</a:t>
            </a:r>
            <a:r>
              <a:rPr lang="zh-CN" altLang="en-US" dirty="0" smtClean="0">
                <a:ea typeface="宋体" panose="02010600030101010101" pitchFamily="2" charset="-122"/>
              </a:rPr>
              <a:t>中（</a:t>
            </a:r>
            <a:r>
              <a:rPr lang="en-US" altLang="zh-CN" dirty="0" smtClean="0">
                <a:ea typeface="宋体" panose="02010600030101010101" pitchFamily="2" charset="-122"/>
              </a:rPr>
              <a:t>0~15</a:t>
            </a:r>
            <a:r>
              <a:rPr lang="zh-CN" altLang="en-US" dirty="0" smtClean="0">
                <a:ea typeface="宋体" panose="02010600030101010101" pitchFamily="2" charset="-122"/>
              </a:rPr>
              <a:t>），如果没有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，则</a:t>
            </a:r>
            <a:r>
              <a:rPr lang="en-US" altLang="zh-CN" dirty="0" smtClean="0">
                <a:ea typeface="宋体" panose="02010600030101010101" pitchFamily="2" charset="-122"/>
              </a:rPr>
              <a:t>R1=-1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3797" name="AutoShape 4"/>
          <p:cNvSpPr>
            <a:spLocks noChangeArrowheads="1"/>
          </p:cNvSpPr>
          <p:nvPr/>
        </p:nvSpPr>
        <p:spPr bwMode="auto">
          <a:xfrm>
            <a:off x="914400" y="2743200"/>
            <a:ext cx="1981200" cy="5334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R1 = 15</a:t>
            </a:r>
            <a:endParaRPr lang="en-US" altLang="zh-CN" sz="1600" b="1">
              <a:ea typeface="宋体" panose="02010600030101010101" pitchFamily="2" charset="-122"/>
            </a:endParaRPr>
          </a:p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R2 = data</a:t>
            </a:r>
            <a:endParaRPr lang="en-US" altLang="zh-CN" sz="1600" b="1">
              <a:ea typeface="宋体" panose="02010600030101010101" pitchFamily="2" charset="-122"/>
            </a:endParaRPr>
          </a:p>
        </p:txBody>
      </p:sp>
      <p:sp>
        <p:nvSpPr>
          <p:cNvPr id="33798" name="AutoShape 5"/>
          <p:cNvSpPr>
            <a:spLocks noChangeArrowheads="1"/>
          </p:cNvSpPr>
          <p:nvPr/>
        </p:nvSpPr>
        <p:spPr bwMode="auto">
          <a:xfrm>
            <a:off x="1143000" y="3429000"/>
            <a:ext cx="1524000" cy="8382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 dirty="0">
                <a:ea typeface="宋体" panose="02010600030101010101" pitchFamily="2" charset="-122"/>
              </a:rPr>
              <a:t>R2[15] = 1?</a:t>
            </a:r>
            <a:endParaRPr lang="en-US" altLang="zh-CN" sz="1600" b="1" dirty="0">
              <a:ea typeface="宋体" panose="02010600030101010101" pitchFamily="2" charset="-122"/>
            </a:endParaRPr>
          </a:p>
        </p:txBody>
      </p:sp>
      <p:sp>
        <p:nvSpPr>
          <p:cNvPr id="33799" name="AutoShape 6"/>
          <p:cNvSpPr>
            <a:spLocks noChangeArrowheads="1"/>
          </p:cNvSpPr>
          <p:nvPr/>
        </p:nvSpPr>
        <p:spPr bwMode="auto">
          <a:xfrm>
            <a:off x="914400" y="4495800"/>
            <a:ext cx="1981200" cy="5334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decrement R1</a:t>
            </a:r>
            <a:endParaRPr lang="en-US" altLang="zh-CN" sz="1600" b="1">
              <a:ea typeface="宋体" panose="02010600030101010101" pitchFamily="2" charset="-122"/>
            </a:endParaRPr>
          </a:p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shift R2 left one bit</a:t>
            </a:r>
            <a:endParaRPr lang="en-US" altLang="zh-CN" sz="1600" b="1">
              <a:ea typeface="宋体" panose="02010600030101010101" pitchFamily="2" charset="-122"/>
            </a:endParaRPr>
          </a:p>
        </p:txBody>
      </p:sp>
      <p:sp>
        <p:nvSpPr>
          <p:cNvPr id="33800" name="AutoShape 7"/>
          <p:cNvSpPr>
            <a:spLocks noChangeArrowheads="1"/>
          </p:cNvSpPr>
          <p:nvPr/>
        </p:nvSpPr>
        <p:spPr bwMode="auto">
          <a:xfrm>
            <a:off x="1219200" y="6324600"/>
            <a:ext cx="1371600" cy="381000"/>
          </a:xfrm>
          <a:prstGeom prst="flowChartTerminator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HALT</a:t>
            </a: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33801" name="AutoShape 8"/>
          <p:cNvCxnSpPr>
            <a:cxnSpLocks noChangeShapeType="1"/>
            <a:stCxn id="33797" idx="2"/>
            <a:endCxn id="33798" idx="0"/>
          </p:cNvCxnSpPr>
          <p:nvPr/>
        </p:nvCxnSpPr>
        <p:spPr bwMode="auto">
          <a:xfrm>
            <a:off x="19050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2" name="AutoShape 10"/>
          <p:cNvCxnSpPr>
            <a:cxnSpLocks noChangeShapeType="1"/>
            <a:stCxn id="33798" idx="2"/>
            <a:endCxn id="33799" idx="0"/>
          </p:cNvCxnSpPr>
          <p:nvPr/>
        </p:nvCxnSpPr>
        <p:spPr bwMode="auto">
          <a:xfrm>
            <a:off x="1905000" y="4267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3" name="Text Box 12"/>
          <p:cNvSpPr txBox="1">
            <a:spLocks noChangeArrowheads="1"/>
          </p:cNvSpPr>
          <p:nvPr/>
        </p:nvSpPr>
        <p:spPr bwMode="auto">
          <a:xfrm>
            <a:off x="4343400" y="2895600"/>
            <a:ext cx="3895725" cy="3451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x3000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0101001001100000</a:t>
            </a:r>
            <a:endParaRPr lang="en-US" altLang="zh-CN" sz="22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x3001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0001001001101111</a:t>
            </a:r>
            <a:endParaRPr lang="en-US" altLang="zh-CN" sz="22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x3002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1010010000000110</a:t>
            </a:r>
            <a:endParaRPr lang="en-US" altLang="zh-CN" sz="22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x3003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0000100000000100</a:t>
            </a:r>
            <a:endParaRPr lang="en-US" altLang="zh-CN" sz="22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x3004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0001001001111111</a:t>
            </a:r>
            <a:endParaRPr lang="en-US" altLang="zh-CN" sz="22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x3005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0001010010000010</a:t>
            </a:r>
            <a:endParaRPr lang="en-US" altLang="zh-CN" sz="22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x3006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0000100000000001</a:t>
            </a:r>
            <a:endParaRPr lang="en-US" altLang="zh-CN" sz="22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x3007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0000111111111100</a:t>
            </a:r>
            <a:endParaRPr lang="en-US" altLang="zh-CN" sz="22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x3008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1111000000100101</a:t>
            </a:r>
            <a:endParaRPr lang="en-US" altLang="zh-CN" sz="22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 sz="2200" dirty="0">
                <a:latin typeface="Courier New" panose="02070309020205020404" pitchFamily="49" charset="0"/>
                <a:ea typeface="宋体" panose="02010600030101010101" pitchFamily="2" charset="-122"/>
              </a:rPr>
              <a:t>x3009</a:t>
            </a:r>
            <a:r>
              <a:rPr lang="en-US" altLang="zh-CN" sz="2200" b="1" dirty="0">
                <a:latin typeface="Courier New" panose="02070309020205020404" pitchFamily="49" charset="0"/>
                <a:ea typeface="宋体" panose="02010600030101010101" pitchFamily="2" charset="-122"/>
              </a:rPr>
              <a:t> 0011000100000000</a:t>
            </a:r>
            <a:endParaRPr lang="en-US" altLang="zh-CN" sz="2200" b="1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3804" name="AutoShape 13"/>
          <p:cNvSpPr>
            <a:spLocks noChangeArrowheads="1"/>
          </p:cNvSpPr>
          <p:nvPr/>
        </p:nvSpPr>
        <p:spPr bwMode="auto">
          <a:xfrm>
            <a:off x="1143000" y="5181600"/>
            <a:ext cx="1524000" cy="8382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 b="1">
                <a:ea typeface="宋体" panose="02010600030101010101" pitchFamily="2" charset="-122"/>
              </a:rPr>
              <a:t>R2[15] = 1?</a:t>
            </a:r>
            <a:endParaRPr lang="en-US" altLang="zh-CN" sz="1600" b="1">
              <a:ea typeface="宋体" panose="02010600030101010101" pitchFamily="2" charset="-122"/>
            </a:endParaRPr>
          </a:p>
        </p:txBody>
      </p:sp>
      <p:cxnSp>
        <p:nvCxnSpPr>
          <p:cNvPr id="33805" name="AutoShape 14"/>
          <p:cNvCxnSpPr>
            <a:cxnSpLocks noChangeShapeType="1"/>
            <a:stCxn id="33798" idx="3"/>
            <a:endCxn id="33800" idx="3"/>
          </p:cNvCxnSpPr>
          <p:nvPr/>
        </p:nvCxnSpPr>
        <p:spPr bwMode="auto">
          <a:xfrm flipH="1">
            <a:off x="2590800" y="3848100"/>
            <a:ext cx="76200" cy="2667000"/>
          </a:xfrm>
          <a:prstGeom prst="bentConnector3">
            <a:avLst>
              <a:gd name="adj1" fmla="val -537500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6" name="AutoShape 15"/>
          <p:cNvCxnSpPr>
            <a:cxnSpLocks noChangeShapeType="1"/>
            <a:stCxn id="33799" idx="2"/>
            <a:endCxn id="33804" idx="0"/>
          </p:cNvCxnSpPr>
          <p:nvPr/>
        </p:nvCxnSpPr>
        <p:spPr bwMode="auto">
          <a:xfrm>
            <a:off x="1905000" y="50292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7" name="AutoShape 16"/>
          <p:cNvCxnSpPr>
            <a:cxnSpLocks noChangeShapeType="1"/>
            <a:stCxn id="33804" idx="2"/>
            <a:endCxn id="33800" idx="0"/>
          </p:cNvCxnSpPr>
          <p:nvPr/>
        </p:nvCxnSpPr>
        <p:spPr bwMode="auto">
          <a:xfrm>
            <a:off x="1905000" y="60198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8" name="AutoShape 17"/>
          <p:cNvCxnSpPr>
            <a:cxnSpLocks noChangeShapeType="1"/>
            <a:stCxn id="33804" idx="1"/>
            <a:endCxn id="33799" idx="1"/>
          </p:cNvCxnSpPr>
          <p:nvPr/>
        </p:nvCxnSpPr>
        <p:spPr bwMode="auto">
          <a:xfrm rot="10800000">
            <a:off x="914400" y="4762500"/>
            <a:ext cx="228600" cy="838200"/>
          </a:xfrm>
          <a:prstGeom prst="bentConnector3">
            <a:avLst>
              <a:gd name="adj1" fmla="val 200000"/>
            </a:avLst>
          </a:prstGeom>
          <a:noFill/>
          <a:ln w="9525">
            <a:solidFill>
              <a:schemeClr val="tx1"/>
            </a:solidFill>
            <a:miter lim="800000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9" name="Text Box 18"/>
          <p:cNvSpPr txBox="1">
            <a:spLocks noChangeArrowheads="1"/>
          </p:cNvSpPr>
          <p:nvPr/>
        </p:nvSpPr>
        <p:spPr bwMode="auto">
          <a:xfrm>
            <a:off x="2743200" y="3581400"/>
            <a:ext cx="490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ea typeface="宋体" panose="02010600030101010101" pitchFamily="2" charset="-122"/>
              </a:rPr>
              <a:t>Yes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33810" name="Text Box 19"/>
          <p:cNvSpPr txBox="1">
            <a:spLocks noChangeArrowheads="1"/>
          </p:cNvSpPr>
          <p:nvPr/>
        </p:nvSpPr>
        <p:spPr bwMode="auto">
          <a:xfrm>
            <a:off x="1905000" y="5943600"/>
            <a:ext cx="490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ea typeface="宋体" panose="02010600030101010101" pitchFamily="2" charset="-122"/>
              </a:rPr>
              <a:t>Yes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33811" name="Text Box 20"/>
          <p:cNvSpPr txBox="1">
            <a:spLocks noChangeArrowheads="1"/>
          </p:cNvSpPr>
          <p:nvPr/>
        </p:nvSpPr>
        <p:spPr bwMode="auto">
          <a:xfrm>
            <a:off x="1981200" y="4191000"/>
            <a:ext cx="41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ea typeface="宋体" panose="02010600030101010101" pitchFamily="2" charset="-122"/>
              </a:rPr>
              <a:t>No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sp>
        <p:nvSpPr>
          <p:cNvPr id="33812" name="Text Box 21"/>
          <p:cNvSpPr txBox="1">
            <a:spLocks noChangeArrowheads="1"/>
          </p:cNvSpPr>
          <p:nvPr/>
        </p:nvSpPr>
        <p:spPr bwMode="auto">
          <a:xfrm>
            <a:off x="685800" y="5562600"/>
            <a:ext cx="4111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ea typeface="宋体" panose="02010600030101010101" pitchFamily="2" charset="-122"/>
              </a:rPr>
              <a:t>No</a:t>
            </a:r>
            <a:endParaRPr lang="en-US" altLang="zh-CN" sz="14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475A9E7D-02B5-4A1B-B3D8-45BA892F37DF}" type="slidenum">
              <a:rPr lang="en-US" altLang="zh-CN"/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开始运行和调试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12192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程序大多情况都运行正常，但当检查的数据为</a:t>
            </a:r>
            <a:r>
              <a:rPr lang="en-US" altLang="zh-CN" dirty="0" smtClean="0">
                <a:ea typeface="宋体" panose="02010600030101010101" pitchFamily="2" charset="-122"/>
              </a:rPr>
              <a:t>0</a:t>
            </a:r>
            <a:r>
              <a:rPr lang="zh-CN" altLang="en-US" dirty="0" smtClean="0">
                <a:ea typeface="宋体" panose="02010600030101010101" pitchFamily="2" charset="-122"/>
              </a:rPr>
              <a:t>时</a:t>
            </a:r>
            <a:r>
              <a:rPr lang="en-US" altLang="zh-CN" dirty="0" smtClean="0">
                <a:ea typeface="宋体" panose="02010600030101010101" pitchFamily="2" charset="-122"/>
              </a:rPr>
              <a:t>……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144453" name="Group 69"/>
          <p:cNvGraphicFramePr>
            <a:graphicFrameLocks noGrp="1"/>
          </p:cNvGraphicFramePr>
          <p:nvPr/>
        </p:nvGraphicFramePr>
        <p:xfrm>
          <a:off x="396875" y="2655888"/>
          <a:ext cx="1295400" cy="3383192"/>
        </p:xfrm>
        <a:graphic>
          <a:graphicData uri="http://schemas.openxmlformats.org/drawingml/2006/table">
            <a:tbl>
              <a:tblPr/>
              <a:tblGrid>
                <a:gridCol w="781050"/>
                <a:gridCol w="514350"/>
              </a:tblGrid>
              <a:tr h="3352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PC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14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59" name="Text Box 43"/>
          <p:cNvSpPr txBox="1">
            <a:spLocks noChangeArrowheads="1"/>
          </p:cNvSpPr>
          <p:nvPr/>
        </p:nvSpPr>
        <p:spPr bwMode="auto">
          <a:xfrm>
            <a:off x="304800" y="2133600"/>
            <a:ext cx="51571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在跳回的分支语句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(x3007)</a:t>
            </a: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处设置断点并观察</a:t>
            </a:r>
            <a:endParaRPr lang="en-US" altLang="zh-CN" dirty="0">
              <a:solidFill>
                <a:srgbClr val="CE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44454" name="Group 70"/>
          <p:cNvGraphicFramePr>
            <a:graphicFrameLocks noGrp="1"/>
          </p:cNvGraphicFramePr>
          <p:nvPr/>
        </p:nvGraphicFramePr>
        <p:xfrm>
          <a:off x="2133600" y="2667000"/>
          <a:ext cx="1295400" cy="3383192"/>
        </p:xfrm>
        <a:graphic>
          <a:graphicData uri="http://schemas.openxmlformats.org/drawingml/2006/table">
            <a:tbl>
              <a:tblPr/>
              <a:tblGrid>
                <a:gridCol w="781050"/>
                <a:gridCol w="514350"/>
              </a:tblGrid>
              <a:tr h="33524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PC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R1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-1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-2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-3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-4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7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x3007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-5</a:t>
                      </a:r>
                      <a:endParaRPr kumimoji="0" lang="en-US" altLang="zh-CN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16" marB="4571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4898" name="Text Box 111"/>
          <p:cNvSpPr txBox="1">
            <a:spLocks noChangeArrowheads="1"/>
          </p:cNvSpPr>
          <p:nvPr/>
        </p:nvSpPr>
        <p:spPr bwMode="auto">
          <a:xfrm>
            <a:off x="3946525" y="3287713"/>
            <a:ext cx="4278313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If no ones, then branch to HALT</a:t>
            </a:r>
            <a:b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never occurs!</a:t>
            </a: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This is called an “infinite loop.”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Must change algorithm to either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(a) check for special case (R2=0), or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(b) exit loop if R1 &lt; 0.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18FC1227-6865-480A-A18C-58F6BFADB174}" type="slidenum">
              <a:rPr lang="en-US" altLang="zh-CN"/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调试</a:t>
            </a:r>
            <a:r>
              <a:rPr lang="en-US" altLang="zh-CN" dirty="0" smtClean="0">
                <a:ea typeface="宋体" panose="02010600030101010101" pitchFamily="2" charset="-122"/>
              </a:rPr>
              <a:t>: </a:t>
            </a:r>
            <a:r>
              <a:rPr lang="zh-CN" altLang="en-US" dirty="0" smtClean="0">
                <a:ea typeface="宋体" panose="02010600030101010101" pitchFamily="2" charset="-122"/>
              </a:rPr>
              <a:t>总结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跟踪程序看具体发生了什么事情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.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marL="584200" lvl="1"/>
            <a:r>
              <a:rPr lang="zh-CN" altLang="en-US" dirty="0" smtClean="0">
                <a:ea typeface="宋体" panose="02010600030101010101" pitchFamily="2" charset="-122"/>
              </a:rPr>
              <a:t>断点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ea typeface="宋体" panose="02010600030101010101" pitchFamily="2" charset="-122"/>
              </a:rPr>
              <a:t>单步执行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跟踪程序时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,</a:t>
            </a: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要去观察程序运行时真实发生的情况，而不是你想象的要发生什么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marL="584200" lvl="1"/>
            <a:r>
              <a:rPr lang="zh-CN" altLang="en-US" dirty="0" smtClean="0">
                <a:ea typeface="宋体" panose="02010600030101010101" pitchFamily="2" charset="-122"/>
              </a:rPr>
              <a:t>在</a:t>
            </a:r>
            <a:r>
              <a:rPr lang="en-US" altLang="zh-CN" dirty="0" smtClean="0">
                <a:ea typeface="宋体" panose="02010600030101010101" pitchFamily="2" charset="-122"/>
              </a:rPr>
              <a:t>10</a:t>
            </a:r>
            <a:r>
              <a:rPr lang="zh-CN" altLang="en-US" dirty="0" smtClean="0">
                <a:ea typeface="宋体" panose="02010600030101010101" pitchFamily="2" charset="-122"/>
              </a:rPr>
              <a:t>个数求和的程序中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ea typeface="宋体" panose="02010600030101010101" pitchFamily="2" charset="-122"/>
              </a:rPr>
              <a:t>很容易就可能忽视实际装入的地址是</a:t>
            </a:r>
            <a:r>
              <a:rPr lang="en-US" altLang="zh-CN" dirty="0" smtClean="0">
                <a:ea typeface="宋体" panose="02010600030101010101" pitchFamily="2" charset="-122"/>
              </a:rPr>
              <a:t>x3107 </a:t>
            </a:r>
            <a:r>
              <a:rPr lang="zh-CN" altLang="en-US" dirty="0" smtClean="0">
                <a:ea typeface="宋体" panose="02010600030101010101" pitchFamily="2" charset="-122"/>
              </a:rPr>
              <a:t>而不是</a:t>
            </a:r>
            <a:r>
              <a:rPr lang="en-US" altLang="zh-CN" dirty="0" smtClean="0">
                <a:ea typeface="宋体" panose="02010600030101010101" pitchFamily="2" charset="-122"/>
              </a:rPr>
              <a:t> x3100.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尽量用所有可能的输入数据去测试程序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.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marL="584200" lvl="1"/>
            <a:r>
              <a:rPr lang="zh-CN" altLang="en-US" dirty="0" smtClean="0">
                <a:ea typeface="宋体" panose="02010600030101010101" pitchFamily="2" charset="-122"/>
              </a:rPr>
              <a:t>在</a:t>
            </a:r>
            <a:r>
              <a:rPr lang="en-US" altLang="zh-CN" dirty="0" smtClean="0">
                <a:ea typeface="宋体" panose="02010600030101010101" pitchFamily="2" charset="-122"/>
              </a:rPr>
              <a:t> Examples 3</a:t>
            </a:r>
            <a:r>
              <a:rPr lang="zh-CN" altLang="en-US" dirty="0" smtClean="0">
                <a:ea typeface="宋体" panose="02010600030101010101" pitchFamily="2" charset="-122"/>
              </a:rPr>
              <a:t>和</a:t>
            </a:r>
            <a:r>
              <a:rPr lang="en-US" altLang="zh-CN" dirty="0" smtClean="0">
                <a:ea typeface="宋体" panose="02010600030101010101" pitchFamily="2" charset="-122"/>
              </a:rPr>
              <a:t> 4</a:t>
            </a:r>
            <a:r>
              <a:rPr lang="zh-CN" altLang="en-US" dirty="0" smtClean="0">
                <a:ea typeface="宋体" panose="02010600030101010101" pitchFamily="2" charset="-122"/>
              </a:rPr>
              <a:t>中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zh-CN" altLang="en-US" dirty="0" smtClean="0">
                <a:ea typeface="宋体" panose="02010600030101010101" pitchFamily="2" charset="-122"/>
              </a:rPr>
              <a:t>程序的输入数据可能有很多种组合形式或形态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marL="584200" lvl="1"/>
            <a:r>
              <a:rPr lang="zh-CN" altLang="en-US" dirty="0" smtClean="0">
                <a:ea typeface="宋体" panose="02010600030101010101" pitchFamily="2" charset="-122"/>
              </a:rPr>
              <a:t>确定测试到所有极端的情况</a:t>
            </a:r>
            <a:r>
              <a:rPr lang="en-US" altLang="zh-CN" dirty="0" smtClean="0">
                <a:ea typeface="宋体" panose="02010600030101010101" pitchFamily="2" charset="-122"/>
              </a:rPr>
              <a:t> (</a:t>
            </a:r>
            <a:r>
              <a:rPr lang="zh-CN" altLang="en-US" dirty="0" smtClean="0">
                <a:ea typeface="宋体" panose="02010600030101010101" pitchFamily="2" charset="-122"/>
              </a:rPr>
              <a:t>都为</a:t>
            </a:r>
            <a:r>
              <a:rPr lang="en-US" altLang="zh-CN" dirty="0" smtClean="0">
                <a:ea typeface="宋体" panose="02010600030101010101" pitchFamily="2" charset="-122"/>
              </a:rPr>
              <a:t>1, </a:t>
            </a:r>
            <a:r>
              <a:rPr lang="zh-CN" altLang="en-US" dirty="0" smtClean="0">
                <a:ea typeface="宋体" panose="02010600030101010101" pitchFamily="2" charset="-122"/>
              </a:rPr>
              <a:t>都为</a:t>
            </a:r>
            <a:r>
              <a:rPr lang="en-US" altLang="zh-CN" dirty="0" smtClean="0">
                <a:ea typeface="宋体" panose="02010600030101010101" pitchFamily="2" charset="-122"/>
              </a:rPr>
              <a:t>0, ...).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作业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􀂄 </a:t>
            </a:r>
            <a:r>
              <a:rPr lang="en-US" altLang="zh-CN" dirty="0" smtClean="0"/>
              <a:t>Ex 6.4, 6.5, 6.7, 6.8</a:t>
            </a:r>
            <a:endParaRPr lang="en-US" altLang="zh-CN" dirty="0" smtClean="0"/>
          </a:p>
          <a:p>
            <a:r>
              <a:rPr lang="zh-CN" altLang="en-US" dirty="0" smtClean="0"/>
              <a:t>􀂄 </a:t>
            </a:r>
            <a:r>
              <a:rPr lang="en-US" altLang="zh-CN" dirty="0" smtClean="0"/>
              <a:t>Ex 6.11 </a:t>
            </a:r>
            <a:r>
              <a:rPr lang="zh-CN" altLang="en-US" dirty="0" smtClean="0"/>
              <a:t>写代码并在仿真器中仿真</a:t>
            </a:r>
            <a:endParaRPr lang="en-US" altLang="zh-CN" dirty="0" smtClean="0"/>
          </a:p>
          <a:p>
            <a:r>
              <a:rPr lang="zh-CN" altLang="en-US" dirty="0" smtClean="0"/>
              <a:t>􀂄 </a:t>
            </a:r>
            <a:r>
              <a:rPr lang="en-US" altLang="zh-CN" dirty="0" smtClean="0"/>
              <a:t>Ex 6.12 </a:t>
            </a:r>
            <a:r>
              <a:rPr lang="zh-CN" altLang="en-US" dirty="0" smtClean="0"/>
              <a:t>写代码并在仿真器中仿真</a:t>
            </a:r>
            <a:endParaRPr lang="en-US" altLang="zh-CN" dirty="0" smtClean="0"/>
          </a:p>
          <a:p>
            <a:r>
              <a:rPr lang="zh-CN" altLang="en-US" dirty="0" smtClean="0"/>
              <a:t>􀂄 </a:t>
            </a:r>
            <a:r>
              <a:rPr lang="en-US" altLang="zh-CN" dirty="0" smtClean="0"/>
              <a:t>Ex 6.14, 6.15, 6.16, 6.17, 6.19</a:t>
            </a:r>
            <a:endParaRPr lang="en-US" altLang="zh-CN" dirty="0" smtClean="0"/>
          </a:p>
          <a:p>
            <a:r>
              <a:rPr lang="zh-CN" altLang="en-US" dirty="0" smtClean="0"/>
              <a:t>􀂄 </a:t>
            </a:r>
            <a:r>
              <a:rPr lang="en-US" altLang="zh-CN" dirty="0" smtClean="0"/>
              <a:t>Ex 6.13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6-</a:t>
            </a:r>
            <a:fld id="{60F366B0-5600-4D64-B6E6-773F7C7C9D9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843FC0A2-D835-4788-A8F1-E244EF0172B6}" type="slidenum">
              <a:rPr lang="en-US" altLang="zh-CN"/>
            </a:fld>
            <a:endParaRPr lang="en-US" altLang="zh-CN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方法：系统分解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系统分解</a:t>
            </a:r>
            <a:r>
              <a:rPr lang="en-US" altLang="zh-CN" dirty="0" smtClean="0">
                <a:solidFill>
                  <a:srgbClr val="CE0000"/>
                </a:solidFill>
                <a:ea typeface="宋体" panose="02010600030101010101" pitchFamily="2" charset="-122"/>
              </a:rPr>
              <a:t>:</a:t>
            </a: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</a:rPr>
              <a:t> 利用计算机编程求解复杂问题的一个重要方法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原则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  <a:r>
              <a:rPr lang="zh-CN" altLang="en-US" dirty="0" smtClean="0">
                <a:ea typeface="宋体" panose="02010600030101010101" pitchFamily="2" charset="-122"/>
              </a:rPr>
              <a:t> 将一个复杂的任务分解成若干个子任务</a:t>
            </a:r>
            <a:r>
              <a:rPr lang="en-US" altLang="zh-CN" dirty="0" smtClean="0">
                <a:ea typeface="宋体" panose="02010600030101010101" pitchFamily="2" charset="-122"/>
              </a:rPr>
              <a:t>;</a:t>
            </a:r>
            <a:r>
              <a:rPr lang="zh-CN" altLang="en-US" dirty="0" smtClean="0">
                <a:ea typeface="宋体" panose="02010600030101010101" pitchFamily="2" charset="-122"/>
              </a:rPr>
              <a:t>再将每个子任务进一步分解成更小的任务</a:t>
            </a:r>
            <a:r>
              <a:rPr lang="en-US" altLang="zh-CN" dirty="0" smtClean="0">
                <a:ea typeface="宋体" panose="02010600030101010101" pitchFamily="2" charset="-122"/>
              </a:rPr>
              <a:t>;</a:t>
            </a:r>
            <a:r>
              <a:rPr lang="zh-CN" altLang="en-US" dirty="0" smtClean="0">
                <a:ea typeface="宋体" panose="02010600030101010101" pitchFamily="2" charset="-122"/>
              </a:rPr>
              <a:t>如此反复</a:t>
            </a:r>
            <a:r>
              <a:rPr lang="en-US" altLang="zh-CN" dirty="0" smtClean="0">
                <a:ea typeface="宋体" panose="02010600030101010101" pitchFamily="2" charset="-122"/>
              </a:rPr>
              <a:t>,</a:t>
            </a:r>
            <a:r>
              <a:rPr lang="zh-CN" altLang="en-US" dirty="0" smtClean="0">
                <a:ea typeface="宋体" panose="02010600030101010101" pitchFamily="2" charset="-122"/>
              </a:rPr>
              <a:t>直到任务小到方便编程实现（机器指令）。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zh-CN" altLang="en-US" dirty="0" smtClean="0">
                <a:ea typeface="宋体" panose="02010600030101010101" pitchFamily="2" charset="-122"/>
              </a:rPr>
              <a:t>子任务的实现结构：三种特定的程序结构，</a:t>
            </a:r>
            <a:r>
              <a:rPr lang="zh-CN" altLang="en-US" dirty="0" smtClean="0">
                <a:solidFill>
                  <a:srgbClr val="FF0000"/>
                </a:solidFill>
                <a:ea typeface="宋体" panose="02010600030101010101" pitchFamily="2" charset="-122"/>
              </a:rPr>
              <a:t>顺序、条件和循环</a:t>
            </a:r>
            <a:endParaRPr lang="zh-CN" altLang="en-US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40245D28-D8E3-4F52-BBA6-A7CC4A55261E}" type="slidenum">
              <a:rPr lang="en-US" altLang="zh-CN"/>
            </a:fld>
            <a:endParaRPr lang="en-US" altLang="zh-CN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三种基本的程序构建结构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685800"/>
          </a:xfrm>
        </p:spPr>
        <p:txBody>
          <a:bodyPr/>
          <a:lstStyle/>
          <a:p>
            <a:endParaRPr lang="en-US" altLang="zh-CN" smtClean="0">
              <a:ea typeface="宋体" panose="02010600030101010101" pitchFamily="2" charset="-122"/>
            </a:endParaRPr>
          </a:p>
        </p:txBody>
      </p:sp>
      <p:graphicFrame>
        <p:nvGraphicFramePr>
          <p:cNvPr id="9221" name="Object 7"/>
          <p:cNvGraphicFramePr>
            <a:graphicFrameLocks noChangeAspect="1"/>
          </p:cNvGraphicFramePr>
          <p:nvPr/>
        </p:nvGraphicFramePr>
        <p:xfrm>
          <a:off x="1258888" y="1484313"/>
          <a:ext cx="7221537" cy="498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Visio" r:id="rId1" imgW="10147300" imgH="7010400" progId="Visio.Drawing.11">
                  <p:embed/>
                </p:oleObj>
              </mc:Choice>
              <mc:Fallback>
                <p:oleObj name="Visio" r:id="rId1" imgW="10147300" imgH="7010400" progId="Visio.Drawing.11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8888" y="1484313"/>
                        <a:ext cx="7221537" cy="49831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8B004A7F-2BEC-40D4-B03D-FA8952E96442}" type="slidenum">
              <a:rPr lang="en-US" altLang="zh-CN"/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549275"/>
            <a:ext cx="8686800" cy="533400"/>
          </a:xfrm>
        </p:spPr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顺序执行结构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先完成子任务</a:t>
            </a:r>
            <a:r>
              <a:rPr lang="en-US" altLang="zh-CN" dirty="0" smtClean="0">
                <a:ea typeface="宋体" panose="02010600030101010101" pitchFamily="2" charset="-122"/>
              </a:rPr>
              <a:t>1,</a:t>
            </a:r>
            <a:r>
              <a:rPr lang="zh-CN" altLang="en-US" dirty="0" smtClean="0">
                <a:ea typeface="宋体" panose="02010600030101010101" pitchFamily="2" charset="-122"/>
              </a:rPr>
              <a:t>再完成子任务</a:t>
            </a:r>
            <a:r>
              <a:rPr lang="en-US" altLang="zh-CN" dirty="0" smtClean="0">
                <a:ea typeface="宋体" panose="02010600030101010101" pitchFamily="2" charset="-122"/>
              </a:rPr>
              <a:t>2, </a:t>
            </a:r>
            <a:r>
              <a:rPr lang="zh-CN" altLang="en-US" dirty="0" smtClean="0">
                <a:ea typeface="宋体" panose="02010600030101010101" pitchFamily="2" charset="-122"/>
              </a:rPr>
              <a:t>以此类推。。。。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br>
              <a:rPr lang="en-US" altLang="zh-CN" dirty="0" smtClean="0">
                <a:ea typeface="宋体" panose="02010600030101010101" pitchFamily="2" charset="-122"/>
              </a:rPr>
            </a:br>
            <a:endParaRPr lang="en-US" altLang="zh-CN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10245" name="Object 6"/>
          <p:cNvGraphicFramePr>
            <a:graphicFrameLocks noChangeAspect="1"/>
          </p:cNvGraphicFramePr>
          <p:nvPr/>
        </p:nvGraphicFramePr>
        <p:xfrm>
          <a:off x="1447800" y="1905000"/>
          <a:ext cx="62484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Visio" r:id="rId1" imgW="7226300" imgH="5372100" progId="Visio.Drawing.11">
                  <p:embed/>
                </p:oleObj>
              </mc:Choice>
              <mc:Fallback>
                <p:oleObj name="Visio" r:id="rId1" imgW="7226300" imgH="5372100" progId="Visio.Drawing.11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47800" y="1905000"/>
                        <a:ext cx="6248400" cy="4648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2F418489-448D-4A15-8C5D-DEE7C49CC956}" type="slidenum">
              <a:rPr lang="en-US" altLang="zh-CN"/>
            </a:fld>
            <a:endParaRPr lang="en-US" altLang="zh-CN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条件执行结构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如果条件成立则执行子任务</a:t>
            </a:r>
            <a:r>
              <a:rPr lang="en-US" altLang="zh-CN" dirty="0" smtClean="0">
                <a:ea typeface="宋体" panose="02010600030101010101" pitchFamily="2" charset="-122"/>
              </a:rPr>
              <a:t>1</a:t>
            </a:r>
            <a:r>
              <a:rPr lang="zh-CN" altLang="en-US" dirty="0" smtClean="0">
                <a:ea typeface="宋体" panose="02010600030101010101" pitchFamily="2" charset="-122"/>
              </a:rPr>
              <a:t>，否则执行子任务</a:t>
            </a:r>
            <a:r>
              <a:rPr lang="en-US" altLang="zh-CN" dirty="0" smtClean="0">
                <a:ea typeface="宋体" panose="02010600030101010101" pitchFamily="2" charset="-122"/>
              </a:rPr>
              <a:t>2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11269" name="Object 4"/>
          <p:cNvGraphicFramePr>
            <a:graphicFrameLocks noChangeAspect="1"/>
          </p:cNvGraphicFramePr>
          <p:nvPr/>
        </p:nvGraphicFramePr>
        <p:xfrm>
          <a:off x="266700" y="2209800"/>
          <a:ext cx="8610600" cy="371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Visio" r:id="rId1" imgW="8445500" imgH="3657600" progId="Visio.Drawing.11">
                  <p:embed/>
                </p:oleObj>
              </mc:Choice>
              <mc:Fallback>
                <p:oleObj name="Visio" r:id="rId1" imgW="8445500" imgH="3657600" progId="Visio.Drawing.11">
                  <p:embed/>
                  <p:pic>
                    <p:nvPicPr>
                      <p:cNvPr id="0" name="图片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700" y="2209800"/>
                        <a:ext cx="8610600" cy="37179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4C6F72E1-8762-4EC2-8F96-B882BA44F89C}" type="slidenum">
              <a:rPr lang="en-US" altLang="zh-CN"/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循环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反复执行一个子任务，直到某个满足特定条件成立才退出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endParaRPr lang="en-US" altLang="zh-CN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12293" name="Object 4"/>
          <p:cNvGraphicFramePr>
            <a:graphicFrameLocks noChangeAspect="1"/>
          </p:cNvGraphicFramePr>
          <p:nvPr/>
        </p:nvGraphicFramePr>
        <p:xfrm>
          <a:off x="338138" y="2286000"/>
          <a:ext cx="8805862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Visio" r:id="rId1" imgW="8775700" imgH="3657600" progId="Visio.Drawing.11">
                  <p:embed/>
                </p:oleObj>
              </mc:Choice>
              <mc:Fallback>
                <p:oleObj name="Visio" r:id="rId1" imgW="8775700" imgH="3657600" progId="Visio.Drawing.11">
                  <p:embed/>
                  <p:pic>
                    <p:nvPicPr>
                      <p:cNvPr id="0" name="图片 4096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8138" y="2286000"/>
                        <a:ext cx="8805862" cy="36607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/>
              <a:t>6-</a:t>
            </a:r>
            <a:fld id="{BBD84EBC-6E93-48CC-A360-262E90A76A35}" type="slidenum">
              <a:rPr lang="en-US" altLang="zh-CN"/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解决问题的技巧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ea typeface="宋体" panose="02010600030101010101" pitchFamily="2" charset="-122"/>
              </a:rPr>
              <a:t>学会把实际问题转换为用一个个子任务逐步解决的过程。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9900"/>
                </a:solidFill>
                <a:ea typeface="宋体" panose="02010600030101010101" pitchFamily="2" charset="-122"/>
              </a:rPr>
              <a:t>类似字谜游戏</a:t>
            </a:r>
            <a:r>
              <a:rPr lang="en-US" altLang="zh-CN" dirty="0" smtClean="0">
                <a:solidFill>
                  <a:srgbClr val="009900"/>
                </a:solidFill>
                <a:ea typeface="宋体" panose="02010600030101010101" pitchFamily="2" charset="-122"/>
              </a:rPr>
              <a:t>.</a:t>
            </a:r>
            <a:endParaRPr lang="en-US" altLang="zh-CN" dirty="0" smtClean="0">
              <a:solidFill>
                <a:srgbClr val="009900"/>
              </a:solidFill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系统的初始状态是什么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期望的结束状态是什么？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2"/>
            <a:r>
              <a:rPr lang="zh-CN" altLang="en-US" dirty="0" smtClean="0">
                <a:ea typeface="宋体" panose="02010600030101010101" pitchFamily="2" charset="-122"/>
              </a:rPr>
              <a:t>怎么从一个状态转移到令一个状态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zh-CN" altLang="en-US" dirty="0" smtClean="0">
                <a:solidFill>
                  <a:srgbClr val="009900"/>
                </a:solidFill>
                <a:ea typeface="宋体" panose="02010600030101010101" pitchFamily="2" charset="-122"/>
              </a:rPr>
              <a:t>自然语言和三种基本结构的对应关系</a:t>
            </a:r>
            <a:endParaRPr lang="en-US" altLang="zh-CN" dirty="0" smtClean="0">
              <a:solidFill>
                <a:srgbClr val="009900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 dirty="0" smtClean="0">
                <a:ea typeface="宋体" panose="02010600030101010101" pitchFamily="2" charset="-122"/>
              </a:rPr>
              <a:t>“</a:t>
            </a:r>
            <a:r>
              <a:rPr lang="zh-CN" altLang="en-US" dirty="0" smtClean="0">
                <a:ea typeface="宋体" panose="02010600030101010101" pitchFamily="2" charset="-122"/>
              </a:rPr>
              <a:t>先做</a:t>
            </a:r>
            <a:r>
              <a:rPr lang="en-US" altLang="zh-CN" dirty="0" smtClean="0">
                <a:ea typeface="宋体" panose="02010600030101010101" pitchFamily="2" charset="-122"/>
              </a:rPr>
              <a:t> A </a:t>
            </a:r>
            <a:r>
              <a:rPr lang="zh-CN" altLang="en-US" dirty="0" smtClean="0">
                <a:ea typeface="宋体" panose="02010600030101010101" pitchFamily="2" charset="-122"/>
              </a:rPr>
              <a:t>然后做</a:t>
            </a:r>
            <a:r>
              <a:rPr lang="en-US" altLang="zh-CN" dirty="0" smtClean="0">
                <a:ea typeface="宋体" panose="02010600030101010101" pitchFamily="2" charset="-122"/>
              </a:rPr>
              <a:t> B” 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zh-CN" altLang="en-US" dirty="0" smtClean="0">
                <a:ea typeface="宋体" panose="02010600030101010101" pitchFamily="2" charset="-122"/>
              </a:rPr>
              <a:t>顺序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2"/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“</a:t>
            </a:r>
            <a:r>
              <a:rPr lang="zh-CN" altLang="en-US" dirty="0" smtClean="0">
                <a:solidFill>
                  <a:srgbClr val="CE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如果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 G</a:t>
            </a:r>
            <a:r>
              <a:rPr lang="zh-CN" altLang="en-US" dirty="0" smtClean="0">
                <a:ea typeface="宋体" panose="02010600030101010101" pitchFamily="2" charset="-122"/>
                <a:sym typeface="Symbol" panose="05050102010706020507" pitchFamily="18" charset="2"/>
              </a:rPr>
              <a:t>成立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ea typeface="宋体" panose="02010600030101010101" pitchFamily="2" charset="-122"/>
                <a:sym typeface="Symbol" panose="05050102010706020507" pitchFamily="18" charset="2"/>
              </a:rPr>
              <a:t>则做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 H” </a:t>
            </a:r>
            <a:r>
              <a:rPr lang="zh-CN" altLang="en-US" dirty="0" smtClean="0">
                <a:ea typeface="宋体" panose="02010600030101010101" pitchFamily="2" charset="-122"/>
              </a:rPr>
              <a:t>条件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2"/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“</a:t>
            </a:r>
            <a:r>
              <a:rPr lang="zh-CN" altLang="en-US" dirty="0" smtClean="0">
                <a:ea typeface="宋体" panose="02010600030101010101" pitchFamily="2" charset="-122"/>
                <a:sym typeface="Symbol" panose="05050102010706020507" pitchFamily="18" charset="2"/>
              </a:rPr>
              <a:t>对每一个存在的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X, </a:t>
            </a:r>
            <a:r>
              <a:rPr lang="zh-CN" altLang="en-US" dirty="0" smtClean="0">
                <a:ea typeface="宋体" panose="02010600030101010101" pitchFamily="2" charset="-122"/>
                <a:sym typeface="Symbol" panose="05050102010706020507" pitchFamily="18" charset="2"/>
              </a:rPr>
              <a:t>做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 Y” </a:t>
            </a:r>
            <a:r>
              <a:rPr lang="zh-CN" altLang="en-US" dirty="0" smtClean="0">
                <a:ea typeface="宋体" panose="02010600030101010101" pitchFamily="2" charset="-122"/>
              </a:rPr>
              <a:t>循环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2"/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“</a:t>
            </a:r>
            <a:r>
              <a:rPr lang="zh-CN" altLang="en-US" dirty="0" smtClean="0">
                <a:ea typeface="宋体" panose="02010600030101010101" pitchFamily="2" charset="-122"/>
                <a:sym typeface="Symbol" panose="05050102010706020507" pitchFamily="18" charset="2"/>
              </a:rPr>
              <a:t>做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 Z </a:t>
            </a:r>
            <a:r>
              <a:rPr lang="zh-CN" altLang="en-US" dirty="0" smtClean="0">
                <a:ea typeface="宋体" panose="02010600030101010101" pitchFamily="2" charset="-122"/>
                <a:sym typeface="Symbol" panose="05050102010706020507" pitchFamily="18" charset="2"/>
              </a:rPr>
              <a:t>直到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 W</a:t>
            </a:r>
            <a:r>
              <a:rPr lang="zh-CN" altLang="en-US" dirty="0" smtClean="0">
                <a:ea typeface="宋体" panose="02010600030101010101" pitchFamily="2" charset="-122"/>
                <a:sym typeface="Symbol" panose="05050102010706020507" pitchFamily="18" charset="2"/>
              </a:rPr>
              <a:t>成立</a:t>
            </a:r>
            <a:r>
              <a:rPr lang="en-US" altLang="zh-CN" dirty="0" smtClean="0">
                <a:ea typeface="宋体" panose="02010600030101010101" pitchFamily="2" charset="-122"/>
                <a:sym typeface="Symbol" panose="05050102010706020507" pitchFamily="18" charset="2"/>
              </a:rPr>
              <a:t>” </a:t>
            </a:r>
            <a:r>
              <a:rPr lang="zh-CN" altLang="en-US" dirty="0" smtClean="0">
                <a:ea typeface="宋体" panose="02010600030101010101" pitchFamily="2" charset="-122"/>
              </a:rPr>
              <a:t>循环</a:t>
            </a:r>
            <a:endParaRPr lang="en-US" altLang="zh-CN" dirty="0" smtClean="0">
              <a:solidFill>
                <a:srgbClr val="CE0000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YzcyYzVjNmZmMDFhYjY5ZTY3ZDdiZGUxNjVhY2Q5ZTcifQ=="/>
</p:tagLst>
</file>

<file path=ppt/theme/theme1.xml><?xml version="1.0" encoding="utf-8"?>
<a:theme xmlns:a="http://schemas.openxmlformats.org/drawingml/2006/main" name="PattPatel">
  <a:themeElements>
    <a:clrScheme name="PattPat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ttPat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PattPat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tPate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Settings\Greg Byrd\My Documents\ece206\mh-slides\template\PattPatel.pot</Template>
  <TotalTime>0</TotalTime>
  <Words>7118</Words>
  <Application>WPS 演示</Application>
  <PresentationFormat>全屏显示(4:3)</PresentationFormat>
  <Paragraphs>1040</Paragraphs>
  <Slides>36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</vt:i4>
      </vt:variant>
      <vt:variant>
        <vt:lpstr>幻灯片标题</vt:lpstr>
      </vt:variant>
      <vt:variant>
        <vt:i4>36</vt:i4>
      </vt:variant>
    </vt:vector>
  </HeadingPairs>
  <TitlesOfParts>
    <vt:vector size="63" baseType="lpstr">
      <vt:lpstr>Arial</vt:lpstr>
      <vt:lpstr>宋体</vt:lpstr>
      <vt:lpstr>Wingdings</vt:lpstr>
      <vt:lpstr>Garamond</vt:lpstr>
      <vt:lpstr>Times New Roman</vt:lpstr>
      <vt:lpstr>Tahoma</vt:lpstr>
      <vt:lpstr>Symbol</vt:lpstr>
      <vt:lpstr>微软雅黑</vt:lpstr>
      <vt:lpstr>Arial Unicode MS</vt:lpstr>
      <vt:lpstr>Courier New</vt:lpstr>
      <vt:lpstr>Wingdings 2</vt:lpstr>
      <vt:lpstr>PattPatel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Chapter 6 编程和调试</vt:lpstr>
      <vt:lpstr>编程方法</vt:lpstr>
      <vt:lpstr>问题描述</vt:lpstr>
      <vt:lpstr>方法：系统分解</vt:lpstr>
      <vt:lpstr>三种基本的程序构建结构</vt:lpstr>
      <vt:lpstr>顺序执行结构</vt:lpstr>
      <vt:lpstr>条件执行结构</vt:lpstr>
      <vt:lpstr>循环</vt:lpstr>
      <vt:lpstr>解决问题的技巧</vt:lpstr>
      <vt:lpstr>LC-3 基本执行结构的实现</vt:lpstr>
      <vt:lpstr>条件执行结构的代码实现</vt:lpstr>
      <vt:lpstr>循环执行结构的代码实现</vt:lpstr>
      <vt:lpstr>IF-THEN-ELSE</vt:lpstr>
      <vt:lpstr>WHILE-DO</vt:lpstr>
      <vt:lpstr>DO-WHILE</vt:lpstr>
      <vt:lpstr>FOR</vt:lpstr>
      <vt:lpstr>逐步细化解决实例: 字符统计</vt:lpstr>
      <vt:lpstr> 子任务B细化</vt:lpstr>
      <vt:lpstr> 子任务B1细化</vt:lpstr>
      <vt:lpstr>细化 B2 和 B3 ：用机器码实现</vt:lpstr>
      <vt:lpstr>最后一步: LC-3 指令</vt:lpstr>
      <vt:lpstr>调试</vt:lpstr>
      <vt:lpstr>调试的基本操作</vt:lpstr>
      <vt:lpstr>LC-3 仿真器</vt:lpstr>
      <vt:lpstr>常见的错误</vt:lpstr>
      <vt:lpstr>跟踪程序的执行</vt:lpstr>
      <vt:lpstr>例1: 乘法</vt:lpstr>
      <vt:lpstr>乘法程序的调试</vt:lpstr>
      <vt:lpstr>例2 : 一列数的求和</vt:lpstr>
      <vt:lpstr>开始运行和调试</vt:lpstr>
      <vt:lpstr>例3:查看内存区域是否包含5</vt:lpstr>
      <vt:lpstr>开始运行和调试</vt:lpstr>
      <vt:lpstr>Example 4: 查找字中的第一个‘1’</vt:lpstr>
      <vt:lpstr>开始运行和调试</vt:lpstr>
      <vt:lpstr>调试: 总结</vt:lpstr>
      <vt:lpstr>作业</vt:lpstr>
    </vt:vector>
  </TitlesOfParts>
  <Company>North Carolina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LC-2 Instruction Set Architecture</dc:title>
  <dc:creator>Greg Byrd</dc:creator>
  <cp:lastModifiedBy>奇异</cp:lastModifiedBy>
  <cp:revision>123</cp:revision>
  <cp:lastPrinted>1999-01-05T13:39:00Z</cp:lastPrinted>
  <dcterms:created xsi:type="dcterms:W3CDTF">2000-06-21T18:44:00Z</dcterms:created>
  <dcterms:modified xsi:type="dcterms:W3CDTF">2024-04-16T13:51:31Z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7483947CE20D4117919997129EEEF896_12</vt:lpwstr>
  </property>
  <property fmtid="{D5CDD505-2E9C-101B-9397-08002B2CF9AE}" pid="3" name="KSOProductBuildVer">
    <vt:lpwstr>2052-12.1.0.16729</vt:lpwstr>
  </property>
</Properties>
</file>