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5"/>
  </p:handoutMasterIdLst>
  <p:sldIdLst>
    <p:sldId id="256" r:id="rId3"/>
    <p:sldId id="376" r:id="rId5"/>
    <p:sldId id="273" r:id="rId6"/>
    <p:sldId id="274" r:id="rId7"/>
    <p:sldId id="276" r:id="rId8"/>
    <p:sldId id="277" r:id="rId9"/>
    <p:sldId id="278" r:id="rId10"/>
    <p:sldId id="314" r:id="rId11"/>
    <p:sldId id="279" r:id="rId12"/>
    <p:sldId id="316" r:id="rId13"/>
    <p:sldId id="280" r:id="rId14"/>
    <p:sldId id="281" r:id="rId15"/>
    <p:sldId id="374" r:id="rId16"/>
    <p:sldId id="315" r:id="rId17"/>
    <p:sldId id="301" r:id="rId18"/>
    <p:sldId id="302" r:id="rId19"/>
    <p:sldId id="317" r:id="rId20"/>
    <p:sldId id="318" r:id="rId21"/>
    <p:sldId id="303" r:id="rId22"/>
    <p:sldId id="305" r:id="rId23"/>
    <p:sldId id="343" r:id="rId24"/>
    <p:sldId id="344" r:id="rId25"/>
    <p:sldId id="342" r:id="rId26"/>
    <p:sldId id="306" r:id="rId27"/>
    <p:sldId id="295" r:id="rId28"/>
    <p:sldId id="296" r:id="rId29"/>
    <p:sldId id="297" r:id="rId30"/>
    <p:sldId id="298" r:id="rId31"/>
    <p:sldId id="299" r:id="rId32"/>
    <p:sldId id="300" r:id="rId33"/>
    <p:sldId id="345" r:id="rId34"/>
    <p:sldId id="346" r:id="rId35"/>
    <p:sldId id="347" r:id="rId36"/>
    <p:sldId id="324" r:id="rId37"/>
    <p:sldId id="325" r:id="rId38"/>
    <p:sldId id="326" r:id="rId39"/>
    <p:sldId id="375" r:id="rId40"/>
    <p:sldId id="328" r:id="rId41"/>
    <p:sldId id="329" r:id="rId42"/>
    <p:sldId id="330" r:id="rId43"/>
    <p:sldId id="331" r:id="rId44"/>
    <p:sldId id="332" r:id="rId45"/>
    <p:sldId id="333" r:id="rId46"/>
    <p:sldId id="334" r:id="rId47"/>
    <p:sldId id="335" r:id="rId48"/>
    <p:sldId id="336" r:id="rId49"/>
    <p:sldId id="337" r:id="rId50"/>
    <p:sldId id="338" r:id="rId51"/>
    <p:sldId id="340" r:id="rId52"/>
    <p:sldId id="341" r:id="rId53"/>
    <p:sldId id="319" r:id="rId54"/>
  </p:sldIdLst>
  <p:sldSz cx="9144000" cy="6858000" type="screen4x3"/>
  <p:notesSz cx="7302500" cy="9588500"/>
  <p:custDataLst>
    <p:tags r:id="rId59"/>
  </p:custDataLst>
  <p:defaultTextStyle>
    <a:defPPr>
      <a:defRPr lang="en-US"/>
    </a:defPPr>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552" userDrawn="1">
          <p15:clr>
            <a:srgbClr val="A4A3A4"/>
          </p15:clr>
        </p15:guide>
        <p15:guide id="2" pos="1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0000"/>
    <a:srgbClr val="FF7C80"/>
    <a:srgbClr val="336699"/>
    <a:srgbClr val="6699FF"/>
    <a:srgbClr val="DDDDDD"/>
    <a:srgbClr val="EAEAEA"/>
    <a:srgbClr val="009900"/>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6"/>
    <p:restoredTop sz="90929"/>
  </p:normalViewPr>
  <p:slideViewPr>
    <p:cSldViewPr showGuides="1">
      <p:cViewPr varScale="1">
        <p:scale>
          <a:sx n="104" d="100"/>
          <a:sy n="104" d="100"/>
        </p:scale>
        <p:origin x="-1824" y="-78"/>
      </p:cViewPr>
      <p:guideLst>
        <p:guide orient="horz" pos="552"/>
        <p:guide pos="190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9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9" Type="http://schemas.openxmlformats.org/officeDocument/2006/relationships/tags" Target="tags/tag1.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Rectangle 2"/>
          <p:cNvSpPr>
            <a:spLocks noGrp="1" noChangeArrowheads="1"/>
          </p:cNvSpPr>
          <p:nvPr>
            <p:ph type="hdr" sz="quarter"/>
          </p:nvPr>
        </p:nvSpPr>
        <p:spPr bwMode="auto">
          <a:xfrm>
            <a:off x="0" y="0"/>
            <a:ext cx="3165475" cy="479425"/>
          </a:xfrm>
          <a:prstGeom prst="rect">
            <a:avLst/>
          </a:prstGeom>
          <a:noFill/>
          <a:ln w="9525">
            <a:noFill/>
            <a:miter lim="800000"/>
          </a:ln>
          <a:effectLst/>
        </p:spPr>
        <p:txBody>
          <a:bodyPr vert="horz" wrap="square" lIns="96500" tIns="48250" rIns="96500" bIns="48250" numCol="1" anchor="t" anchorCtr="0" compatLnSpc="1"/>
          <a:lstStyle>
            <a:lvl1pPr defTabSz="965200">
              <a:defRPr sz="1200">
                <a:latin typeface="Tahoma" panose="020B0604030504040204" pitchFamily="34" charset="0"/>
              </a:defRPr>
            </a:lvl1pPr>
          </a:lstStyle>
          <a:p>
            <a:pPr marL="0" marR="0" lvl="0" indent="0" algn="l"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1" name="Rectangle 3"/>
          <p:cNvSpPr>
            <a:spLocks noGrp="1" noChangeArrowheads="1"/>
          </p:cNvSpPr>
          <p:nvPr>
            <p:ph type="dt" sz="quarter" idx="1"/>
          </p:nvPr>
        </p:nvSpPr>
        <p:spPr bwMode="auto">
          <a:xfrm>
            <a:off x="4137025" y="0"/>
            <a:ext cx="3165475" cy="479425"/>
          </a:xfrm>
          <a:prstGeom prst="rect">
            <a:avLst/>
          </a:prstGeom>
          <a:noFill/>
          <a:ln w="9525">
            <a:noFill/>
            <a:miter lim="800000"/>
          </a:ln>
          <a:effectLst/>
        </p:spPr>
        <p:txBody>
          <a:bodyPr vert="horz" wrap="square" lIns="96500" tIns="48250" rIns="96500" bIns="48250" numCol="1" anchor="t" anchorCtr="0" compatLnSpc="1"/>
          <a:lstStyle>
            <a:lvl1pPr algn="r" defTabSz="965200">
              <a:defRPr sz="1200">
                <a:latin typeface="Tahoma" panose="020B0604030504040204" pitchFamily="34" charset="0"/>
              </a:defRPr>
            </a:lvl1pPr>
          </a:lstStyle>
          <a:p>
            <a:pPr marL="0" marR="0" lvl="0" indent="0" algn="r"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2" name="Rectangle 4"/>
          <p:cNvSpPr>
            <a:spLocks noGrp="1" noChangeArrowheads="1"/>
          </p:cNvSpPr>
          <p:nvPr>
            <p:ph type="ftr" sz="quarter" idx="2"/>
          </p:nvPr>
        </p:nvSpPr>
        <p:spPr bwMode="auto">
          <a:xfrm>
            <a:off x="0" y="9109075"/>
            <a:ext cx="3165475" cy="479425"/>
          </a:xfrm>
          <a:prstGeom prst="rect">
            <a:avLst/>
          </a:prstGeom>
          <a:noFill/>
          <a:ln w="9525">
            <a:noFill/>
            <a:miter lim="800000"/>
          </a:ln>
          <a:effectLst/>
        </p:spPr>
        <p:txBody>
          <a:bodyPr vert="horz" wrap="square" lIns="96500" tIns="48250" rIns="96500" bIns="48250" numCol="1" anchor="b" anchorCtr="0" compatLnSpc="1"/>
          <a:lstStyle>
            <a:lvl1pPr defTabSz="965200">
              <a:defRPr sz="1200">
                <a:latin typeface="Tahoma" panose="020B0604030504040204" pitchFamily="34" charset="0"/>
              </a:defRPr>
            </a:lvl1pPr>
          </a:lstStyle>
          <a:p>
            <a:pPr marL="0" marR="0" lvl="0" indent="0" algn="l"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3" name="Rectangle 5"/>
          <p:cNvSpPr>
            <a:spLocks noGrp="1" noChangeArrowheads="1"/>
          </p:cNvSpPr>
          <p:nvPr>
            <p:ph type="sldNum" sz="quarter" idx="3"/>
          </p:nvPr>
        </p:nvSpPr>
        <p:spPr bwMode="auto">
          <a:xfrm>
            <a:off x="4137025" y="9109075"/>
            <a:ext cx="3165475" cy="479425"/>
          </a:xfrm>
          <a:prstGeom prst="rect">
            <a:avLst/>
          </a:prstGeom>
          <a:noFill/>
          <a:ln w="9525">
            <a:noFill/>
            <a:miter lim="800000"/>
          </a:ln>
          <a:effectLst/>
        </p:spPr>
        <p:txBody>
          <a:bodyPr vert="horz" wrap="square" lIns="96500" tIns="48250" rIns="96500" bIns="48250" numCol="1" anchor="b" anchorCtr="0" compatLnSpc="1"/>
          <a:p>
            <a:pPr lvl="0" algn="r" defTabSz="965200">
              <a:buNone/>
            </a:pPr>
            <a:fld id="{9A0DB2DC-4C9A-4742-B13C-FB6460FD3503}" type="slidenum">
              <a:rPr lang="en-US" altLang="zh-CN" sz="1200" dirty="0">
                <a:latin typeface="Tahoma" panose="020B0604030504040204" pitchFamily="34" charset="0"/>
                <a:ea typeface="宋体" panose="02010600030101010101" pitchFamily="2" charset="-122"/>
              </a:rPr>
            </a:fld>
            <a:endParaRPr lang="en-US" altLang="zh-CN" sz="1200" dirty="0">
              <a:latin typeface="Tahoma" panose="020B060403050404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3165475" cy="479425"/>
          </a:xfrm>
          <a:prstGeom prst="rect">
            <a:avLst/>
          </a:prstGeom>
          <a:noFill/>
          <a:ln w="9525">
            <a:noFill/>
            <a:miter lim="800000"/>
          </a:ln>
          <a:effectLst/>
        </p:spPr>
        <p:txBody>
          <a:bodyPr vert="horz" wrap="square" lIns="96500" tIns="48250" rIns="96500" bIns="48250" numCol="1" anchor="t" anchorCtr="0" compatLnSpc="1"/>
          <a:lstStyle>
            <a:lvl1pPr defTabSz="965200">
              <a:defRPr sz="1200">
                <a:latin typeface="Garamond" panose="02020404030301010803" pitchFamily="18" charset="0"/>
              </a:defRPr>
            </a:lvl1pPr>
          </a:lstStyle>
          <a:p>
            <a:pPr marL="0" marR="0" lvl="0" indent="0" algn="l"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4099" name="Rectangle 3"/>
          <p:cNvSpPr>
            <a:spLocks noGrp="1" noChangeArrowheads="1"/>
          </p:cNvSpPr>
          <p:nvPr>
            <p:ph type="dt" idx="1"/>
          </p:nvPr>
        </p:nvSpPr>
        <p:spPr bwMode="auto">
          <a:xfrm>
            <a:off x="4137025" y="0"/>
            <a:ext cx="3165475" cy="479425"/>
          </a:xfrm>
          <a:prstGeom prst="rect">
            <a:avLst/>
          </a:prstGeom>
          <a:noFill/>
          <a:ln w="9525">
            <a:noFill/>
            <a:miter lim="800000"/>
          </a:ln>
          <a:effectLst/>
        </p:spPr>
        <p:txBody>
          <a:bodyPr vert="horz" wrap="square" lIns="96500" tIns="48250" rIns="96500" bIns="48250" numCol="1" anchor="t" anchorCtr="0" compatLnSpc="1"/>
          <a:lstStyle>
            <a:lvl1pPr algn="r" defTabSz="965200">
              <a:defRPr sz="1200">
                <a:latin typeface="Garamond" panose="02020404030301010803" pitchFamily="18" charset="0"/>
              </a:defRPr>
            </a:lvl1pPr>
          </a:lstStyle>
          <a:p>
            <a:pPr marL="0" marR="0" lvl="0" indent="0" algn="r"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57348" name="Rectangle 4"/>
          <p:cNvSpPr>
            <a:spLocks noTextEdit="1"/>
          </p:cNvSpPr>
          <p:nvPr>
            <p:ph type="sldImg" idx="2"/>
          </p:nvPr>
        </p:nvSpPr>
        <p:spPr>
          <a:xfrm>
            <a:off x="1254125" y="719138"/>
            <a:ext cx="4794250" cy="3595687"/>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973138" y="4554538"/>
            <a:ext cx="5356225" cy="4314825"/>
          </a:xfrm>
          <a:prstGeom prst="rect">
            <a:avLst/>
          </a:prstGeom>
          <a:noFill/>
          <a:ln w="9525">
            <a:noFill/>
            <a:miter lim="800000"/>
          </a:ln>
          <a:effectLst/>
        </p:spPr>
        <p:txBody>
          <a:bodyPr vert="horz" wrap="square" lIns="96500" tIns="48250" rIns="96500" bIns="4825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4102" name="Rectangle 6"/>
          <p:cNvSpPr>
            <a:spLocks noGrp="1" noChangeArrowheads="1"/>
          </p:cNvSpPr>
          <p:nvPr>
            <p:ph type="ftr" sz="quarter" idx="4"/>
          </p:nvPr>
        </p:nvSpPr>
        <p:spPr bwMode="auto">
          <a:xfrm>
            <a:off x="0" y="9109075"/>
            <a:ext cx="3165475" cy="479425"/>
          </a:xfrm>
          <a:prstGeom prst="rect">
            <a:avLst/>
          </a:prstGeom>
          <a:noFill/>
          <a:ln w="9525">
            <a:noFill/>
            <a:miter lim="800000"/>
          </a:ln>
          <a:effectLst/>
        </p:spPr>
        <p:txBody>
          <a:bodyPr vert="horz" wrap="square" lIns="96500" tIns="48250" rIns="96500" bIns="48250" numCol="1" anchor="b" anchorCtr="0" compatLnSpc="1"/>
          <a:lstStyle>
            <a:lvl1pPr defTabSz="965200">
              <a:defRPr sz="1200">
                <a:latin typeface="Garamond" panose="02020404030301010803" pitchFamily="18" charset="0"/>
              </a:defRPr>
            </a:lvl1pPr>
          </a:lstStyle>
          <a:p>
            <a:pPr marL="0" marR="0" lvl="0" indent="0" algn="l" defTabSz="9652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Garamond" panose="02020404030301010803" pitchFamily="18" charset="0"/>
              <a:ea typeface="+mn-ea"/>
              <a:cs typeface="+mn-cs"/>
            </a:endParaRPr>
          </a:p>
        </p:txBody>
      </p:sp>
      <p:sp>
        <p:nvSpPr>
          <p:cNvPr id="4103" name="Rectangle 7"/>
          <p:cNvSpPr>
            <a:spLocks noGrp="1" noChangeArrowheads="1"/>
          </p:cNvSpPr>
          <p:nvPr>
            <p:ph type="sldNum" sz="quarter" idx="5"/>
          </p:nvPr>
        </p:nvSpPr>
        <p:spPr bwMode="auto">
          <a:xfrm>
            <a:off x="4137025" y="9109075"/>
            <a:ext cx="3165475" cy="479425"/>
          </a:xfrm>
          <a:prstGeom prst="rect">
            <a:avLst/>
          </a:prstGeom>
          <a:noFill/>
          <a:ln w="9525">
            <a:noFill/>
            <a:miter lim="800000"/>
          </a:ln>
          <a:effectLst/>
        </p:spPr>
        <p:txBody>
          <a:bodyPr vert="horz" wrap="square" lIns="96500" tIns="48250" rIns="96500" bIns="48250" numCol="1" anchor="b" anchorCtr="0" compatLnSpc="1"/>
          <a:p>
            <a:pPr lvl="0" algn="r" defTabSz="965200">
              <a:buNone/>
            </a:pPr>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7"/>
          <p:cNvSpPr txBox="1">
            <a:spLocks noGrp="1"/>
          </p:cNvSpPr>
          <p:nvPr>
            <p:ph type="sldNum" sz="quarter"/>
          </p:nvPr>
        </p:nvSpPr>
        <p:spPr>
          <a:xfrm>
            <a:off x="4137025" y="9109075"/>
            <a:ext cx="3165475" cy="479425"/>
          </a:xfrm>
          <a:prstGeom prst="rect">
            <a:avLst/>
          </a:prstGeom>
          <a:noFill/>
          <a:ln w="9525">
            <a:noFill/>
          </a:ln>
        </p:spPr>
        <p:txBody>
          <a:bodyPr lIns="96500" tIns="48250" rIns="96500" bIns="48250" anchor="b" anchorCtr="0"/>
          <a:p>
            <a:pPr lvl="0" algn="r" defTabSz="965200"/>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8371" name="Rectangle 2"/>
          <p:cNvSpPr>
            <a:spLocks noTextEdit="1"/>
          </p:cNvSpPr>
          <p:nvPr>
            <p:ph type="sldImg"/>
          </p:nvPr>
        </p:nvSpPr>
        <p:spPr/>
      </p:sp>
      <p:sp>
        <p:nvSpPr>
          <p:cNvPr id="58372" name="Rectangle 3"/>
          <p:cNvSpPr>
            <a:spLocks noGrp="1"/>
          </p:cNvSpPr>
          <p:nvPr>
            <p:ph type="body" idx="1"/>
          </p:nvPr>
        </p:nvSpPr>
        <p:spPr/>
        <p:txBody>
          <a:bodyPr wrap="square" lIns="96500" tIns="48250" rIns="96500" bIns="48250" anchor="t" anchorCtr="0"/>
          <a:p>
            <a:pPr lvl="0"/>
            <a:endParaRPr lang="zh-CN" altLang="zh-CN"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4137025" y="9109075"/>
            <a:ext cx="3165475" cy="479425"/>
          </a:xfrm>
          <a:prstGeom prst="rect">
            <a:avLst/>
          </a:prstGeom>
          <a:noFill/>
          <a:ln w="9525">
            <a:noFill/>
          </a:ln>
        </p:spPr>
        <p:txBody>
          <a:bodyPr lIns="96500" tIns="48250" rIns="96500" bIns="48250" anchor="b" anchorCtr="0"/>
          <a:p>
            <a:pPr lvl="0" algn="r" defTabSz="965200"/>
            <a:fld id="{9A0DB2DC-4C9A-4742-B13C-FB6460FD3503}" type="slidenum">
              <a:rPr lang="en-US" altLang="zh-CN" sz="1200" dirty="0">
                <a:latin typeface="Garamond" panose="02020404030301010803" pitchFamily="18" charset="0"/>
                <a:ea typeface="宋体" panose="02010600030101010101" pitchFamily="2" charset="-122"/>
              </a:rPr>
            </a:fld>
            <a:endParaRPr lang="en-US" altLang="zh-CN" sz="1200" dirty="0">
              <a:latin typeface="Garamond" panose="02020404030301010803" pitchFamily="18" charset="0"/>
              <a:ea typeface="宋体" panose="02010600030101010101" pitchFamily="2" charset="-122"/>
            </a:endParaRPr>
          </a:p>
        </p:txBody>
      </p:sp>
      <p:sp>
        <p:nvSpPr>
          <p:cNvPr id="59395" name="Rectangle 2"/>
          <p:cNvSpPr>
            <a:spLocks noTextEdit="1"/>
          </p:cNvSpPr>
          <p:nvPr>
            <p:ph type="sldImg"/>
          </p:nvPr>
        </p:nvSpPr>
        <p:spPr/>
      </p:sp>
      <p:sp>
        <p:nvSpPr>
          <p:cNvPr id="59396" name="Rectangle 3"/>
          <p:cNvSpPr>
            <a:spLocks noGrp="1"/>
          </p:cNvSpPr>
          <p:nvPr>
            <p:ph type="body" idx="1"/>
          </p:nvPr>
        </p:nvSpPr>
        <p:spPr/>
        <p:txBody>
          <a:bodyPr wrap="square" lIns="96500" tIns="48250" rIns="96500" bIns="48250" anchor="t" anchorCtr="0"/>
          <a:p>
            <a:pPr lvl="0"/>
            <a:endParaRPr lang="zh-CN" altLang="zh-CN"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050" name="Text Box 1027"/>
          <p:cNvSpPr txBox="1"/>
          <p:nvPr/>
        </p:nvSpPr>
        <p:spPr>
          <a:xfrm>
            <a:off x="1219200" y="533400"/>
            <a:ext cx="7086600" cy="274638"/>
          </a:xfrm>
          <a:prstGeom prst="rect">
            <a:avLst/>
          </a:prstGeom>
          <a:noFill/>
          <a:ln w="9525">
            <a:noFill/>
          </a:ln>
        </p:spPr>
        <p:txBody>
          <a:bodyPr>
            <a:spAutoFit/>
          </a:bodyPr>
          <a:p>
            <a:pPr lvl="0" algn="ctr">
              <a:spcBef>
                <a:spcPct val="50000"/>
              </a:spcBef>
              <a:buNone/>
            </a:pPr>
            <a:endParaRPr lang="zh-CN" altLang="zh-CN" sz="1200" dirty="0">
              <a:latin typeface="Arial" panose="020B0604020202020204" pitchFamily="34" charset="0"/>
              <a:ea typeface="宋体" panose="02010600030101010101" pitchFamily="2" charset="-122"/>
            </a:endParaRPr>
          </a:p>
        </p:txBody>
      </p:sp>
      <p:pic>
        <p:nvPicPr>
          <p:cNvPr id="2051" name="Picture 1028" descr="C:\Documents and Settings\Greg Byrd\My Documents\ece206\mh-slides\title.jpg"/>
          <p:cNvPicPr>
            <a:picLocks noChangeAspect="1"/>
          </p:cNvPicPr>
          <p:nvPr/>
        </p:nvPicPr>
        <p:blipFill>
          <a:blip r:embed="rId2"/>
          <a:stretch>
            <a:fillRect/>
          </a:stretch>
        </p:blipFill>
        <p:spPr>
          <a:xfrm>
            <a:off x="0" y="0"/>
            <a:ext cx="3425825" cy="6858000"/>
          </a:xfrm>
          <a:prstGeom prst="rect">
            <a:avLst/>
          </a:prstGeom>
          <a:noFill/>
          <a:ln w="9525">
            <a:noFill/>
          </a:ln>
        </p:spPr>
      </p:pic>
      <p:sp>
        <p:nvSpPr>
          <p:cNvPr id="189442" name="Rectangle 1026"/>
          <p:cNvSpPr>
            <a:spLocks noGrp="1" noChangeArrowheads="1"/>
          </p:cNvSpPr>
          <p:nvPr>
            <p:ph type="ctrTitle"/>
          </p:nvPr>
        </p:nvSpPr>
        <p:spPr>
          <a:xfrm>
            <a:off x="3505200" y="2286000"/>
            <a:ext cx="5181600" cy="2133600"/>
          </a:xfrm>
        </p:spPr>
        <p:txBody>
          <a:bodyPr/>
          <a:lstStyle>
            <a:lvl1pPr>
              <a:defRPr sz="4000"/>
            </a:lvl1pPr>
          </a:lstStyle>
          <a:p>
            <a:r>
              <a:rPr lang="en-US" altLang="zh-CN"/>
              <a:t>Click to edit Master title style</a:t>
            </a:r>
            <a:endParaRPr lang="en-US" altLang="zh-CN"/>
          </a:p>
        </p:txBody>
      </p:sp>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3700" y="609600"/>
            <a:ext cx="21717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28600" y="609600"/>
            <a:ext cx="6362700" cy="54864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11430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1430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228600" y="609600"/>
            <a:ext cx="8686800" cy="5334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idx="1"/>
          </p:nvPr>
        </p:nvSpPr>
        <p:spPr>
          <a:xfrm>
            <a:off x="228600" y="1143000"/>
            <a:ext cx="8686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88420" name="Rectangle 4"/>
          <p:cNvSpPr>
            <a:spLocks noGrp="1" noChangeArrowheads="1"/>
          </p:cNvSpPr>
          <p:nvPr>
            <p:ph type="sldNum" sz="quarter" idx="4"/>
          </p:nvPr>
        </p:nvSpPr>
        <p:spPr bwMode="auto">
          <a:xfrm>
            <a:off x="6553200" y="6324600"/>
            <a:ext cx="2362200" cy="381000"/>
          </a:xfrm>
          <a:prstGeom prst="rect">
            <a:avLst/>
          </a:prstGeom>
          <a:noFill/>
          <a:ln w="9525">
            <a:noFill/>
            <a:miter lim="800000"/>
          </a:ln>
          <a:effectLst/>
        </p:spPr>
        <p:txBody>
          <a:bodyPr vert="horz" wrap="square" lIns="91440" tIns="45720" rIns="91440" bIns="45720" numCol="1" anchor="t" anchorCtr="0" compatLnSpc="1"/>
          <a:lstStyle>
            <a:lvl1pPr algn="r">
              <a:defRPr>
                <a:ea typeface="宋体" panose="02010600030101010101" pitchFamily="2" charset="-122"/>
              </a:defRPr>
            </a:lvl1pPr>
          </a:lstStyle>
          <a:p>
            <a:pPr lvl="0">
              <a:buNone/>
            </a:pPr>
            <a:r>
              <a:rPr lang="en-US" altLang="zh-CN" dirty="0">
                <a:latin typeface="Arial" panose="020B0604020202020204" pitchFamily="34" charset="0"/>
              </a:rPr>
              <a:t>10-</a:t>
            </a:r>
            <a:fld id="{9A0DB2DC-4C9A-4742-B13C-FB6460FD3503}" type="slidenum">
              <a:rPr lang="en-US" altLang="zh-CN" dirty="0">
                <a:latin typeface="Arial" panose="020B0604020202020204" pitchFamily="34" charset="0"/>
                <a:ea typeface="宋体" panose="02010600030101010101" pitchFamily="2" charset="-122"/>
              </a:rPr>
            </a:fld>
            <a:endParaRPr lang="en-US" altLang="zh-CN" dirty="0">
              <a:latin typeface="Arial" panose="020B0604020202020204" pitchFamily="34"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panose="020B0604020202020204" pitchFamily="34" charset="0"/>
        </a:defRPr>
      </a:lvl2pPr>
      <a:lvl3pPr algn="l" rtl="0" eaLnBrk="0" fontAlgn="base" hangingPunct="0">
        <a:spcBef>
          <a:spcPct val="0"/>
        </a:spcBef>
        <a:spcAft>
          <a:spcPct val="0"/>
        </a:spcAft>
        <a:defRPr sz="2800" b="1">
          <a:solidFill>
            <a:schemeClr val="accent2"/>
          </a:solidFill>
          <a:latin typeface="Arial" panose="020B0604020202020204" pitchFamily="34" charset="0"/>
        </a:defRPr>
      </a:lvl3pPr>
      <a:lvl4pPr algn="l" rtl="0" eaLnBrk="0" fontAlgn="base" hangingPunct="0">
        <a:spcBef>
          <a:spcPct val="0"/>
        </a:spcBef>
        <a:spcAft>
          <a:spcPct val="0"/>
        </a:spcAft>
        <a:defRPr sz="2800" b="1">
          <a:solidFill>
            <a:schemeClr val="accent2"/>
          </a:solidFill>
          <a:latin typeface="Arial" panose="020B0604020202020204" pitchFamily="34" charset="0"/>
        </a:defRPr>
      </a:lvl4pPr>
      <a:lvl5pPr algn="l" rtl="0" eaLnBrk="0" fontAlgn="base" hangingPunct="0">
        <a:spcBef>
          <a:spcPct val="0"/>
        </a:spcBef>
        <a:spcAft>
          <a:spcPct val="0"/>
        </a:spcAft>
        <a:defRPr sz="2800" b="1">
          <a:solidFill>
            <a:schemeClr val="accent2"/>
          </a:solidFill>
          <a:latin typeface="Arial" panose="020B0604020202020204" pitchFamily="34" charset="0"/>
        </a:defRPr>
      </a:lvl5pPr>
      <a:lvl6pPr marL="457200" algn="l" rtl="0" eaLnBrk="0" fontAlgn="base" hangingPunct="0">
        <a:spcBef>
          <a:spcPct val="0"/>
        </a:spcBef>
        <a:spcAft>
          <a:spcPct val="0"/>
        </a:spcAft>
        <a:defRPr sz="2800" b="1">
          <a:solidFill>
            <a:schemeClr val="accent2"/>
          </a:solidFill>
          <a:latin typeface="Arial" panose="020B0604020202020204" pitchFamily="34" charset="0"/>
        </a:defRPr>
      </a:lvl6pPr>
      <a:lvl7pPr marL="914400" algn="l" rtl="0" eaLnBrk="0" fontAlgn="base" hangingPunct="0">
        <a:spcBef>
          <a:spcPct val="0"/>
        </a:spcBef>
        <a:spcAft>
          <a:spcPct val="0"/>
        </a:spcAft>
        <a:defRPr sz="2800" b="1">
          <a:solidFill>
            <a:schemeClr val="accent2"/>
          </a:solidFill>
          <a:latin typeface="Arial" panose="020B0604020202020204" pitchFamily="34" charset="0"/>
        </a:defRPr>
      </a:lvl7pPr>
      <a:lvl8pPr marL="1371600" algn="l" rtl="0" eaLnBrk="0" fontAlgn="base" hangingPunct="0">
        <a:spcBef>
          <a:spcPct val="0"/>
        </a:spcBef>
        <a:spcAft>
          <a:spcPct val="0"/>
        </a:spcAft>
        <a:defRPr sz="2800" b="1">
          <a:solidFill>
            <a:schemeClr val="accent2"/>
          </a:solidFill>
          <a:latin typeface="Arial" panose="020B0604020202020204" pitchFamily="34" charset="0"/>
        </a:defRPr>
      </a:lvl8pPr>
      <a:lvl9pPr marL="1828800" algn="l" rtl="0" eaLnBrk="0" fontAlgn="base" hangingPunct="0">
        <a:spcBef>
          <a:spcPct val="0"/>
        </a:spcBef>
        <a:spcAft>
          <a:spcPct val="0"/>
        </a:spcAft>
        <a:defRPr sz="2800" b="1">
          <a:solidFill>
            <a:schemeClr val="accent2"/>
          </a:solidFill>
          <a:latin typeface="Arial" panose="020B0604020202020204" pitchFamily="34" charset="0"/>
        </a:defRPr>
      </a:lvl9pPr>
    </p:titleStyle>
    <p:bodyStyle>
      <a:lvl1pPr algn="l" rtl="0" eaLnBrk="0" fontAlgn="base" hangingPunct="0">
        <a:spcBef>
          <a:spcPct val="20000"/>
        </a:spcBef>
        <a:spcAft>
          <a:spcPct val="0"/>
        </a:spcAft>
        <a:defRPr sz="2400" b="1">
          <a:solidFill>
            <a:schemeClr val="tx1"/>
          </a:solidFill>
          <a:latin typeface="+mn-lt"/>
          <a:ea typeface="+mn-ea"/>
          <a:cs typeface="+mn-cs"/>
        </a:defRPr>
      </a:lvl1pPr>
      <a:lvl2pPr marL="576580" indent="-234950" algn="l" rtl="0" eaLnBrk="0" fontAlgn="base" hangingPunct="0">
        <a:spcBef>
          <a:spcPct val="20000"/>
        </a:spcBef>
        <a:spcAft>
          <a:spcPct val="0"/>
        </a:spcAft>
        <a:buChar char="•"/>
        <a:defRPr sz="2000" b="1">
          <a:solidFill>
            <a:schemeClr val="tx1"/>
          </a:solidFill>
          <a:latin typeface="+mn-lt"/>
        </a:defRPr>
      </a:lvl2pPr>
      <a:lvl3pPr marL="1022350" indent="-22225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defRPr>
      </a:lvl3pPr>
      <a:lvl4pPr marL="1367155" indent="-176530" algn="l" rtl="0" eaLnBrk="0" fontAlgn="base" hangingPunct="0">
        <a:spcBef>
          <a:spcPct val="20000"/>
        </a:spcBef>
        <a:spcAft>
          <a:spcPct val="0"/>
        </a:spcAft>
        <a:buChar char="–"/>
        <a:defRPr b="1">
          <a:solidFill>
            <a:schemeClr val="tx1"/>
          </a:solidFill>
          <a:latin typeface="+mn-lt"/>
        </a:defRPr>
      </a:lvl4pPr>
      <a:lvl5pPr marL="1716405" indent="-176530" algn="l" rtl="0" eaLnBrk="0" fontAlgn="base" hangingPunct="0">
        <a:spcBef>
          <a:spcPct val="20000"/>
        </a:spcBef>
        <a:spcAft>
          <a:spcPct val="0"/>
        </a:spcAft>
        <a:buChar char="•"/>
        <a:defRPr b="1">
          <a:solidFill>
            <a:schemeClr val="tx1"/>
          </a:solidFill>
          <a:latin typeface="+mn-lt"/>
        </a:defRPr>
      </a:lvl5pPr>
      <a:lvl6pPr marL="2173605" indent="-176530" algn="l" rtl="0" eaLnBrk="0" fontAlgn="base" hangingPunct="0">
        <a:spcBef>
          <a:spcPct val="20000"/>
        </a:spcBef>
        <a:spcAft>
          <a:spcPct val="0"/>
        </a:spcAft>
        <a:buChar char="•"/>
        <a:defRPr b="1">
          <a:solidFill>
            <a:schemeClr val="tx1"/>
          </a:solidFill>
          <a:latin typeface="+mn-lt"/>
        </a:defRPr>
      </a:lvl6pPr>
      <a:lvl7pPr marL="2630805" indent="-176530" algn="l" rtl="0" eaLnBrk="0" fontAlgn="base" hangingPunct="0">
        <a:spcBef>
          <a:spcPct val="20000"/>
        </a:spcBef>
        <a:spcAft>
          <a:spcPct val="0"/>
        </a:spcAft>
        <a:buChar char="•"/>
        <a:defRPr b="1">
          <a:solidFill>
            <a:schemeClr val="tx1"/>
          </a:solidFill>
          <a:latin typeface="+mn-lt"/>
        </a:defRPr>
      </a:lvl7pPr>
      <a:lvl8pPr marL="3088005" indent="-176530" algn="l" rtl="0" eaLnBrk="0" fontAlgn="base" hangingPunct="0">
        <a:spcBef>
          <a:spcPct val="20000"/>
        </a:spcBef>
        <a:spcAft>
          <a:spcPct val="0"/>
        </a:spcAft>
        <a:buChar char="•"/>
        <a:defRPr b="1">
          <a:solidFill>
            <a:schemeClr val="tx1"/>
          </a:solidFill>
          <a:latin typeface="+mn-lt"/>
        </a:defRPr>
      </a:lvl8pPr>
      <a:lvl9pPr marL="3545205" indent="-176530" algn="l" rtl="0" eaLnBrk="0" fontAlgn="base" hangingPunct="0">
        <a:spcBef>
          <a:spcPct val="20000"/>
        </a:spcBef>
        <a:spcAft>
          <a:spcPct val="0"/>
        </a:spcAft>
        <a:buChar char="•"/>
        <a:defRPr b="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3505200" y="2286000"/>
            <a:ext cx="4240213" cy="2133600"/>
          </a:xfrm>
        </p:spPr>
        <p:txBody>
          <a:bodyPr vert="horz" wrap="square" lIns="91440" tIns="45720" rIns="91440" bIns="45720" anchor="ctr" anchorCtr="0"/>
          <a:p>
            <a:pPr>
              <a:buClrTx/>
              <a:buSzTx/>
              <a:buFontTx/>
            </a:pPr>
            <a:r>
              <a:rPr lang="en-US" altLang="zh-CN" sz="4800" dirty="0">
                <a:latin typeface="+mj-lt"/>
                <a:ea typeface="宋体" panose="02010600030101010101" pitchFamily="2" charset="-122"/>
                <a:cs typeface="+mj-cs"/>
              </a:rPr>
              <a:t>Chapter 10</a:t>
            </a:r>
            <a:br>
              <a:rPr lang="en-US" altLang="zh-CN" sz="4800" dirty="0">
                <a:latin typeface="+mj-lt"/>
                <a:ea typeface="宋体" panose="02010600030101010101" pitchFamily="2" charset="-122"/>
                <a:cs typeface="+mj-cs"/>
              </a:rPr>
            </a:br>
            <a:r>
              <a:rPr lang="zh-CN" altLang="en-US" sz="4800" b="0" dirty="0">
                <a:latin typeface="+mj-lt"/>
                <a:ea typeface="宋体" panose="02010600030101010101" pitchFamily="2" charset="-122"/>
                <a:cs typeface="+mj-cs"/>
              </a:rPr>
              <a:t>栈</a:t>
            </a:r>
            <a:endParaRPr lang="en-US" altLang="zh-CN" sz="4800" dirty="0">
              <a:latin typeface="+mj-lt"/>
              <a:ea typeface="宋体" panose="02010600030101010101" pitchFamily="2" charset="-122"/>
              <a:cs typeface="+mj-cs"/>
            </a:endParaRPr>
          </a:p>
        </p:txBody>
      </p:sp>
      <p:sp>
        <p:nvSpPr>
          <p:cNvPr id="3075" name="Text Box 12"/>
          <p:cNvSpPr txBox="1"/>
          <p:nvPr/>
        </p:nvSpPr>
        <p:spPr>
          <a:xfrm>
            <a:off x="381000" y="6640513"/>
            <a:ext cx="184150" cy="304800"/>
          </a:xfrm>
          <a:prstGeom prst="rect">
            <a:avLst/>
          </a:prstGeom>
          <a:noFill/>
          <a:ln w="9525">
            <a:noFill/>
          </a:ln>
        </p:spPr>
        <p:txBody>
          <a:bodyPr wrap="none">
            <a:spAutoFit/>
          </a:bodyPr>
          <a:p>
            <a:pPr algn="ctr"/>
            <a:endParaRPr lang="zh-CN" altLang="zh-CN" sz="1400" dirty="0">
              <a:latin typeface="Franklin Gothic Book" panose="020B05030201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10 - </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331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完善</a:t>
            </a:r>
            <a:r>
              <a:rPr lang="en-US" altLang="zh-CN" dirty="0">
                <a:ea typeface="宋体" panose="02010600030101010101" pitchFamily="2" charset="-122"/>
              </a:rPr>
              <a:t>Push </a:t>
            </a:r>
            <a:r>
              <a:rPr lang="zh-CN" altLang="en-US" dirty="0">
                <a:ea typeface="宋体" panose="02010600030101010101" pitchFamily="2" charset="-122"/>
              </a:rPr>
              <a:t>和 </a:t>
            </a:r>
            <a:r>
              <a:rPr lang="en-US" altLang="zh-CN" dirty="0">
                <a:ea typeface="宋体" panose="02010600030101010101" pitchFamily="2" charset="-122"/>
              </a:rPr>
              <a:t>Pop</a:t>
            </a:r>
            <a:r>
              <a:rPr lang="zh-CN" altLang="en-US" dirty="0">
                <a:ea typeface="宋体" panose="02010600030101010101" pitchFamily="2" charset="-122"/>
              </a:rPr>
              <a:t>操作</a:t>
            </a:r>
            <a:endParaRPr lang="en-US" altLang="zh-CN" dirty="0">
              <a:ea typeface="宋体" panose="02010600030101010101" pitchFamily="2" charset="-122"/>
            </a:endParaRPr>
          </a:p>
        </p:txBody>
      </p:sp>
      <p:sp>
        <p:nvSpPr>
          <p:cNvPr id="13316" name="Rectangle 3"/>
          <p:cNvSpPr>
            <a:spLocks noGrp="1"/>
          </p:cNvSpPr>
          <p:nvPr>
            <p:ph idx="1"/>
          </p:nvPr>
        </p:nvSpPr>
        <p:spPr>
          <a:xfrm>
            <a:off x="242888" y="1081088"/>
            <a:ext cx="8683625" cy="1649412"/>
          </a:xfrm>
        </p:spPr>
        <p:txBody>
          <a:bodyPr vert="horz" wrap="square" lIns="91440" tIns="45720" rIns="91440" bIns="45720" anchor="t" anchorCtr="0"/>
          <a:p>
            <a:pPr marL="0" indent="0"/>
            <a:r>
              <a:rPr lang="zh-CN" altLang="en-US" dirty="0">
                <a:ea typeface="宋体" panose="02010600030101010101" pitchFamily="2" charset="-122"/>
              </a:rPr>
              <a:t>当栈已经满了或者空了的考虑</a:t>
            </a:r>
            <a:endParaRPr lang="en-US" altLang="zh-CN" dirty="0">
              <a:ea typeface="宋体" panose="02010600030101010101" pitchFamily="2" charset="-122"/>
            </a:endParaRPr>
          </a:p>
          <a:p>
            <a:pPr lvl="1"/>
            <a:r>
              <a:rPr lang="zh-CN" altLang="en-US" dirty="0">
                <a:ea typeface="宋体" panose="02010600030101010101" pitchFamily="2" charset="-122"/>
              </a:rPr>
              <a:t>当执行</a:t>
            </a:r>
            <a:r>
              <a:rPr lang="en-US" altLang="zh-CN" dirty="0">
                <a:ea typeface="宋体" panose="02010600030101010101" pitchFamily="2" charset="-122"/>
              </a:rPr>
              <a:t>PUSH</a:t>
            </a:r>
            <a:r>
              <a:rPr lang="zh-CN" altLang="en-US" dirty="0">
                <a:ea typeface="宋体" panose="02010600030101010101" pitchFamily="2" charset="-122"/>
              </a:rPr>
              <a:t>操作</a:t>
            </a:r>
            <a:r>
              <a:rPr lang="en-US" altLang="zh-CN" dirty="0">
                <a:ea typeface="宋体" panose="02010600030101010101" pitchFamily="2" charset="-122"/>
              </a:rPr>
              <a:t> </a:t>
            </a:r>
            <a:r>
              <a:rPr lang="zh-CN" altLang="en-US" dirty="0">
                <a:ea typeface="宋体" panose="02010600030101010101" pitchFamily="2" charset="-122"/>
              </a:rPr>
              <a:t>，应该先检查栈是否满了</a:t>
            </a:r>
            <a:endParaRPr lang="en-US" altLang="zh-CN" dirty="0">
              <a:ea typeface="宋体" panose="02010600030101010101" pitchFamily="2" charset="-122"/>
            </a:endParaRPr>
          </a:p>
          <a:p>
            <a:pPr lvl="1"/>
            <a:r>
              <a:rPr lang="en-US" altLang="zh-CN" dirty="0">
                <a:ea typeface="宋体" panose="02010600030101010101" pitchFamily="2" charset="-122"/>
              </a:rPr>
              <a:t> </a:t>
            </a:r>
            <a:r>
              <a:rPr lang="zh-CN" altLang="en-US" dirty="0">
                <a:ea typeface="宋体" panose="02010600030101010101" pitchFamily="2" charset="-122"/>
              </a:rPr>
              <a:t>当执行</a:t>
            </a:r>
            <a:r>
              <a:rPr lang="en-US" altLang="zh-CN" dirty="0">
                <a:ea typeface="宋体" panose="02010600030101010101" pitchFamily="2" charset="-122"/>
              </a:rPr>
              <a:t>POP</a:t>
            </a:r>
            <a:r>
              <a:rPr lang="zh-CN" altLang="en-US" dirty="0">
                <a:ea typeface="宋体" panose="02010600030101010101" pitchFamily="2" charset="-122"/>
              </a:rPr>
              <a:t>操作，应该先检查栈是否为空</a:t>
            </a:r>
            <a:endParaRPr lang="en-US" altLang="zh-CN" dirty="0">
              <a:ea typeface="宋体" panose="02010600030101010101" pitchFamily="2" charset="-122"/>
            </a:endParaRPr>
          </a:p>
          <a:p>
            <a:pPr lvl="1"/>
            <a:r>
              <a:rPr lang="zh-CN" altLang="en-US" dirty="0">
                <a:ea typeface="宋体" panose="02010600030101010101" pitchFamily="2" charset="-122"/>
              </a:rPr>
              <a:t>使用</a:t>
            </a:r>
            <a:r>
              <a:rPr lang="en-US" altLang="zh-CN" dirty="0">
                <a:ea typeface="宋体" panose="02010600030101010101" pitchFamily="2" charset="-122"/>
              </a:rPr>
              <a:t>R5</a:t>
            </a:r>
            <a:r>
              <a:rPr lang="zh-CN" altLang="en-US" dirty="0">
                <a:ea typeface="宋体" panose="02010600030101010101" pitchFamily="2" charset="-122"/>
              </a:rPr>
              <a:t>返回状态信息，</a:t>
            </a:r>
            <a:r>
              <a:rPr lang="en-US" altLang="zh-CN" dirty="0">
                <a:ea typeface="宋体" panose="02010600030101010101" pitchFamily="2" charset="-122"/>
              </a:rPr>
              <a:t> (0-</a:t>
            </a:r>
            <a:r>
              <a:rPr lang="zh-CN" altLang="en-US" dirty="0">
                <a:ea typeface="宋体" panose="02010600030101010101" pitchFamily="2" charset="-122"/>
              </a:rPr>
              <a:t>成功</a:t>
            </a:r>
            <a:r>
              <a:rPr lang="en-US" altLang="zh-CN" dirty="0">
                <a:ea typeface="宋体" panose="02010600030101010101" pitchFamily="2" charset="-122"/>
              </a:rPr>
              <a:t>, 1-</a:t>
            </a:r>
            <a:r>
              <a:rPr lang="zh-CN" altLang="en-US" dirty="0">
                <a:ea typeface="宋体" panose="02010600030101010101" pitchFamily="2" charset="-122"/>
              </a:rPr>
              <a:t>溢出</a:t>
            </a:r>
            <a:r>
              <a:rPr lang="en-US" altLang="zh-CN" dirty="0">
                <a:ea typeface="宋体" panose="02010600030101010101" pitchFamily="2" charset="-122"/>
              </a:rPr>
              <a:t>)</a:t>
            </a:r>
            <a:endParaRPr lang="en-US" altLang="zh-CN" dirty="0">
              <a:ea typeface="宋体" panose="02010600030101010101" pitchFamily="2" charset="-122"/>
            </a:endParaRPr>
          </a:p>
        </p:txBody>
      </p:sp>
      <p:pic>
        <p:nvPicPr>
          <p:cNvPr id="13317" name="Picture 6" descr="C:\CourseNotes\CS 61\PattPatel_slides\2e_images\Chapt10\fig10_04.jpg"/>
          <p:cNvPicPr>
            <a:picLocks noChangeAspect="1"/>
          </p:cNvPicPr>
          <p:nvPr/>
        </p:nvPicPr>
        <p:blipFill>
          <a:blip r:embed="rId1"/>
          <a:stretch>
            <a:fillRect/>
          </a:stretch>
        </p:blipFill>
        <p:spPr>
          <a:xfrm>
            <a:off x="1619250" y="2781300"/>
            <a:ext cx="3582988" cy="3303588"/>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4339" name="Rectangle 2"/>
          <p:cNvSpPr>
            <a:spLocks noGrp="1"/>
          </p:cNvSpPr>
          <p:nvPr>
            <p:ph type="title"/>
          </p:nvPr>
        </p:nvSpPr>
        <p:spPr>
          <a:xfrm>
            <a:off x="179388" y="620713"/>
            <a:ext cx="8686800" cy="533400"/>
          </a:xfrm>
        </p:spPr>
        <p:txBody>
          <a:bodyPr vert="horz" wrap="square" lIns="91440" tIns="45720" rIns="91440" bIns="45720" anchor="ctr" anchorCtr="0"/>
          <a:p>
            <a:r>
              <a:rPr lang="zh-CN" altLang="en-US" sz="2400" dirty="0">
                <a:ea typeface="宋体" panose="02010600030101010101" pitchFamily="2" charset="-122"/>
              </a:rPr>
              <a:t>支持下溢出检测的</a:t>
            </a:r>
            <a:r>
              <a:rPr lang="en-US" altLang="zh-CN" sz="2400" dirty="0">
                <a:ea typeface="宋体" panose="02010600030101010101" pitchFamily="2" charset="-122"/>
              </a:rPr>
              <a:t>POP</a:t>
            </a:r>
            <a:r>
              <a:rPr lang="zh-CN" altLang="en-US" sz="2400" dirty="0">
                <a:ea typeface="宋体" panose="02010600030101010101" pitchFamily="2" charset="-122"/>
              </a:rPr>
              <a:t>操作（入口 </a:t>
            </a:r>
            <a:r>
              <a:rPr lang="en-US" altLang="zh-CN" sz="2400" dirty="0">
                <a:ea typeface="宋体" panose="02010600030101010101" pitchFamily="2" charset="-122"/>
              </a:rPr>
              <a:t>R6  </a:t>
            </a:r>
            <a:r>
              <a:rPr lang="zh-CN" altLang="en-US" sz="2400" dirty="0">
                <a:ea typeface="宋体" panose="02010600030101010101" pitchFamily="2" charset="-122"/>
              </a:rPr>
              <a:t>返回 </a:t>
            </a:r>
            <a:r>
              <a:rPr lang="en-US" altLang="zh-CN" sz="2400" dirty="0">
                <a:ea typeface="宋体" panose="02010600030101010101" pitchFamily="2" charset="-122"/>
              </a:rPr>
              <a:t>R0,R5</a:t>
            </a:r>
            <a:r>
              <a:rPr lang="zh-CN" altLang="en-US" sz="2400" dirty="0">
                <a:ea typeface="宋体" panose="02010600030101010101" pitchFamily="2" charset="-122"/>
              </a:rPr>
              <a:t>）</a:t>
            </a:r>
            <a:endParaRPr lang="en-US" altLang="zh-CN" sz="2400" dirty="0">
              <a:ea typeface="宋体" panose="02010600030101010101" pitchFamily="2" charset="-122"/>
            </a:endParaRPr>
          </a:p>
        </p:txBody>
      </p:sp>
      <p:sp>
        <p:nvSpPr>
          <p:cNvPr id="14340" name="Rectangle 3"/>
          <p:cNvSpPr>
            <a:spLocks noGrp="1"/>
          </p:cNvSpPr>
          <p:nvPr>
            <p:ph idx="1"/>
          </p:nvPr>
        </p:nvSpPr>
        <p:spPr>
          <a:xfrm>
            <a:off x="228600" y="1143000"/>
            <a:ext cx="8686800" cy="5486400"/>
          </a:xfrm>
        </p:spPr>
        <p:txBody>
          <a:bodyPr vert="horz" wrap="square" lIns="91440" tIns="45720" rIns="91440" bIns="45720" anchor="t" anchorCtr="0"/>
          <a:p>
            <a:pPr marL="0" indent="0"/>
            <a:r>
              <a:rPr lang="zh-CN" altLang="en-US" dirty="0">
                <a:ea typeface="宋体" panose="02010600030101010101" pitchFamily="2" charset="-122"/>
              </a:rPr>
              <a:t>如果弹出过多的元素（超过包含元素的个数），会出现下溢出</a:t>
            </a:r>
            <a:endParaRPr lang="en-US" altLang="zh-CN" dirty="0">
              <a:ea typeface="宋体" panose="02010600030101010101" pitchFamily="2" charset="-122"/>
            </a:endParaRPr>
          </a:p>
          <a:p>
            <a:pPr lvl="1"/>
            <a:r>
              <a:rPr lang="zh-CN" altLang="en-US" dirty="0">
                <a:ea typeface="宋体" panose="02010600030101010101" pitchFamily="2" charset="-122"/>
              </a:rPr>
              <a:t>在执行弹出操作前检查是否下溢出</a:t>
            </a:r>
            <a:endParaRPr lang="en-US" altLang="zh-CN" dirty="0">
              <a:ea typeface="宋体" panose="02010600030101010101" pitchFamily="2" charset="-122"/>
            </a:endParaRPr>
          </a:p>
          <a:p>
            <a:pPr lvl="1"/>
            <a:r>
              <a:rPr lang="zh-CN" altLang="en-US" dirty="0">
                <a:ea typeface="宋体" panose="02010600030101010101" pitchFamily="2" charset="-122"/>
              </a:rPr>
              <a:t>将状态记录在寄存器</a:t>
            </a:r>
            <a:r>
              <a:rPr lang="en-US" altLang="zh-CN" dirty="0">
                <a:ea typeface="宋体" panose="02010600030101010101" pitchFamily="2" charset="-122"/>
              </a:rPr>
              <a:t>R5 (0-</a:t>
            </a:r>
            <a:r>
              <a:rPr lang="zh-CN" altLang="en-US" dirty="0">
                <a:ea typeface="宋体" panose="02010600030101010101" pitchFamily="2" charset="-122"/>
              </a:rPr>
              <a:t>成功</a:t>
            </a:r>
            <a:r>
              <a:rPr lang="en-US" altLang="zh-CN" dirty="0">
                <a:ea typeface="宋体" panose="02010600030101010101" pitchFamily="2" charset="-122"/>
              </a:rPr>
              <a:t>, 1-</a:t>
            </a:r>
            <a:r>
              <a:rPr lang="zh-CN" altLang="en-US" dirty="0">
                <a:ea typeface="宋体" panose="02010600030101010101" pitchFamily="2" charset="-122"/>
              </a:rPr>
              <a:t>溢出</a:t>
            </a:r>
            <a:r>
              <a:rPr lang="en-US" altLang="zh-CN" dirty="0">
                <a:ea typeface="宋体" panose="02010600030101010101" pitchFamily="2" charset="-122"/>
              </a:rPr>
              <a:t>)</a:t>
            </a:r>
            <a:endParaRPr lang="en-US" altLang="zh-CN" dirty="0">
              <a:ea typeface="宋体" panose="02010600030101010101" pitchFamily="2" charset="-122"/>
            </a:endParaRPr>
          </a:p>
          <a:p>
            <a:pPr marL="0" indent="0"/>
            <a:endParaRPr lang="en-US" altLang="zh-CN" sz="2000" dirty="0">
              <a:latin typeface="Courier New" panose="02070309020205020404" charset="0"/>
              <a:ea typeface="宋体" panose="02010600030101010101" pitchFamily="2" charset="-122"/>
            </a:endParaRPr>
          </a:p>
          <a:p>
            <a:pPr marL="0" indent="0"/>
            <a:r>
              <a:rPr lang="en-US" altLang="zh-CN" sz="2000" dirty="0">
                <a:latin typeface="Courier New" panose="02070309020205020404" charset="0"/>
                <a:ea typeface="宋体" panose="02010600030101010101" pitchFamily="2" charset="-122"/>
              </a:rPr>
              <a:t>POP   LD  R1, EMPTY  </a:t>
            </a:r>
            <a:r>
              <a:rPr lang="en-US" altLang="zh-CN" sz="2000" dirty="0">
                <a:solidFill>
                  <a:srgbClr val="009900"/>
                </a:solidFill>
                <a:latin typeface="Courier New" panose="02070309020205020404" charset="0"/>
                <a:ea typeface="宋体" panose="02010600030101010101" pitchFamily="2" charset="-122"/>
              </a:rPr>
              <a:t>; EMPTY = -x4000</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R2, R6, R1 </a:t>
            </a:r>
            <a:r>
              <a:rPr lang="en-US" altLang="zh-CN" sz="2000" dirty="0">
                <a:solidFill>
                  <a:srgbClr val="009900"/>
                </a:solidFill>
                <a:latin typeface="Courier New" panose="02070309020205020404" charset="0"/>
                <a:ea typeface="宋体" panose="02010600030101010101" pitchFamily="2" charset="-122"/>
              </a:rPr>
              <a:t>; Compare stack pointer</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BRz FAIL       </a:t>
            </a:r>
            <a:r>
              <a:rPr lang="en-US" altLang="zh-CN" sz="2000" dirty="0">
                <a:solidFill>
                  <a:srgbClr val="009900"/>
                </a:solidFill>
                <a:latin typeface="Courier New" panose="02070309020205020404" charset="0"/>
                <a:ea typeface="宋体" panose="02010600030101010101" pitchFamily="2" charset="-122"/>
              </a:rPr>
              <a:t>; with x3FFF</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LDR R0, R6, #0</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R6, R6,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AND R5, R5, #0 </a:t>
            </a:r>
            <a:r>
              <a:rPr lang="en-US" altLang="zh-CN" sz="2000" dirty="0">
                <a:solidFill>
                  <a:srgbClr val="009900"/>
                </a:solidFill>
                <a:latin typeface="Courier New" panose="02070309020205020404" charset="0"/>
                <a:ea typeface="宋体" panose="02010600030101010101" pitchFamily="2" charset="-122"/>
              </a:rPr>
              <a:t>; SUCCESS: R5 = 0</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RET</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FAIL  AND R5, R5, #0 </a:t>
            </a:r>
            <a:r>
              <a:rPr lang="en-US" altLang="zh-CN" sz="2000" dirty="0">
                <a:solidFill>
                  <a:srgbClr val="009900"/>
                </a:solidFill>
                <a:latin typeface="Courier New" panose="02070309020205020404" charset="0"/>
                <a:ea typeface="宋体" panose="02010600030101010101" pitchFamily="2" charset="-122"/>
              </a:rPr>
              <a:t>; FAIL: R5 =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R5, R5,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RET</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EMPTY .FILL xC000</a:t>
            </a:r>
            <a:endParaRPr lang="en-US" altLang="zh-CN" sz="2000" dirty="0">
              <a:latin typeface="Courier New" panose="02070309020205020404" charset="0"/>
              <a:ea typeface="宋体" panose="02010600030101010101" pitchFamily="2" charset="-122"/>
            </a:endParaRPr>
          </a:p>
          <a:p>
            <a:pPr marL="0" indent="0"/>
            <a:r>
              <a:rPr lang="en-US" altLang="zh-CN" dirty="0">
                <a:ea typeface="宋体" panose="02010600030101010101" pitchFamily="2" charset="-122"/>
              </a:rPr>
              <a:t>Stack TOP: x3FFF</a:t>
            </a:r>
            <a:endParaRPr lang="en-US" altLang="zh-CN" dirty="0">
              <a:ea typeface="宋体" panose="02010600030101010101" pitchFamily="2" charset="-122"/>
            </a:endParaRPr>
          </a:p>
          <a:p>
            <a:pPr marL="0" indent="0"/>
            <a:endParaRPr lang="en-US" altLang="zh-CN"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536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支持上溢出检测的</a:t>
            </a:r>
            <a:r>
              <a:rPr lang="en-US" altLang="zh-CN" dirty="0">
                <a:ea typeface="宋体" panose="02010600030101010101" pitchFamily="2" charset="-122"/>
              </a:rPr>
              <a:t>Push</a:t>
            </a:r>
            <a:r>
              <a:rPr lang="zh-CN" altLang="en-US" dirty="0">
                <a:ea typeface="宋体" panose="02010600030101010101" pitchFamily="2" charset="-122"/>
              </a:rPr>
              <a:t>操作（入口 </a:t>
            </a:r>
            <a:r>
              <a:rPr lang="en-US" altLang="zh-CN" dirty="0">
                <a:ea typeface="宋体" panose="02010600030101010101" pitchFamily="2" charset="-122"/>
              </a:rPr>
              <a:t>R6 R0 </a:t>
            </a:r>
            <a:r>
              <a:rPr lang="zh-CN" altLang="en-US" dirty="0">
                <a:ea typeface="宋体" panose="02010600030101010101" pitchFamily="2" charset="-122"/>
              </a:rPr>
              <a:t>返回</a:t>
            </a:r>
            <a:r>
              <a:rPr lang="en-US" altLang="zh-CN" dirty="0">
                <a:ea typeface="宋体" panose="02010600030101010101" pitchFamily="2" charset="-122"/>
              </a:rPr>
              <a:t>R5</a:t>
            </a:r>
            <a:r>
              <a:rPr lang="zh-CN" altLang="en-US" dirty="0">
                <a:ea typeface="宋体" panose="02010600030101010101" pitchFamily="2" charset="-122"/>
              </a:rPr>
              <a:t>）</a:t>
            </a:r>
            <a:endParaRPr lang="en-US" altLang="zh-CN" dirty="0">
              <a:ea typeface="宋体" panose="02010600030101010101" pitchFamily="2" charset="-122"/>
            </a:endParaRPr>
          </a:p>
        </p:txBody>
      </p:sp>
      <p:sp>
        <p:nvSpPr>
          <p:cNvPr id="15364" name="Rectangle 3"/>
          <p:cNvSpPr>
            <a:spLocks noGrp="1"/>
          </p:cNvSpPr>
          <p:nvPr>
            <p:ph idx="1"/>
          </p:nvPr>
        </p:nvSpPr>
        <p:spPr>
          <a:xfrm>
            <a:off x="228600" y="1143000"/>
            <a:ext cx="8686800" cy="5486400"/>
          </a:xfrm>
        </p:spPr>
        <p:txBody>
          <a:bodyPr vert="horz" wrap="square" lIns="91440" tIns="45720" rIns="91440" bIns="45720" anchor="t" anchorCtr="0"/>
          <a:p>
            <a:pPr marL="0" indent="0"/>
            <a:r>
              <a:rPr lang="zh-CN" altLang="en-US" dirty="0">
                <a:ea typeface="宋体" panose="02010600030101010101" pitchFamily="2" charset="-122"/>
              </a:rPr>
              <a:t>如果压入过多的元素（超过栈的空间），会出现上溢出</a:t>
            </a:r>
            <a:endParaRPr lang="en-US" altLang="zh-CN" dirty="0">
              <a:ea typeface="宋体" panose="02010600030101010101" pitchFamily="2" charset="-122"/>
            </a:endParaRPr>
          </a:p>
          <a:p>
            <a:pPr lvl="1"/>
            <a:r>
              <a:rPr lang="zh-CN" altLang="en-US" dirty="0">
                <a:ea typeface="宋体" panose="02010600030101010101" pitchFamily="2" charset="-122"/>
              </a:rPr>
              <a:t>在执行压入操作前检查是否上溢出</a:t>
            </a:r>
            <a:endParaRPr lang="en-US" altLang="zh-CN" dirty="0">
              <a:ea typeface="宋体" panose="02010600030101010101" pitchFamily="2" charset="-122"/>
            </a:endParaRPr>
          </a:p>
          <a:p>
            <a:pPr lvl="1"/>
            <a:r>
              <a:rPr lang="zh-CN" altLang="en-US" dirty="0">
                <a:ea typeface="宋体" panose="02010600030101010101" pitchFamily="2" charset="-122"/>
              </a:rPr>
              <a:t>将状态记录在寄存器</a:t>
            </a:r>
            <a:r>
              <a:rPr lang="en-US" altLang="zh-CN" dirty="0">
                <a:ea typeface="宋体" panose="02010600030101010101" pitchFamily="2" charset="-122"/>
              </a:rPr>
              <a:t>R5 (0-</a:t>
            </a:r>
            <a:r>
              <a:rPr lang="zh-CN" altLang="en-US" dirty="0">
                <a:ea typeface="宋体" panose="02010600030101010101" pitchFamily="2" charset="-122"/>
              </a:rPr>
              <a:t>成功</a:t>
            </a:r>
            <a:r>
              <a:rPr lang="en-US" altLang="zh-CN" dirty="0">
                <a:ea typeface="宋体" panose="02010600030101010101" pitchFamily="2" charset="-122"/>
              </a:rPr>
              <a:t>, 1-</a:t>
            </a:r>
            <a:r>
              <a:rPr lang="zh-CN" altLang="en-US" dirty="0">
                <a:ea typeface="宋体" panose="02010600030101010101" pitchFamily="2" charset="-122"/>
              </a:rPr>
              <a:t>溢出</a:t>
            </a:r>
            <a:r>
              <a:rPr lang="en-US" altLang="zh-CN" dirty="0">
                <a:ea typeface="宋体" panose="02010600030101010101" pitchFamily="2" charset="-122"/>
              </a:rPr>
              <a:t>)</a:t>
            </a:r>
            <a:endParaRPr lang="en-US" altLang="zh-CN" dirty="0">
              <a:ea typeface="宋体" panose="02010600030101010101" pitchFamily="2" charset="-122"/>
            </a:endParaRPr>
          </a:p>
          <a:p>
            <a:pPr marL="0" indent="0"/>
            <a:endParaRPr lang="en-US" altLang="zh-CN" sz="2000" dirty="0">
              <a:latin typeface="Courier New" panose="02070309020205020404" charset="0"/>
              <a:ea typeface="宋体" panose="02010600030101010101" pitchFamily="2" charset="-122"/>
            </a:endParaRPr>
          </a:p>
          <a:p>
            <a:pPr marL="0" indent="0"/>
            <a:r>
              <a:rPr lang="en-US" altLang="zh-CN" sz="2000" dirty="0">
                <a:latin typeface="Courier New" panose="02070309020205020404" charset="0"/>
                <a:ea typeface="宋体" panose="02010600030101010101" pitchFamily="2" charset="-122"/>
              </a:rPr>
              <a:t>PUSH  LD  R1, MAX    </a:t>
            </a:r>
            <a:r>
              <a:rPr lang="en-US" altLang="zh-CN" sz="2000" dirty="0">
                <a:solidFill>
                  <a:srgbClr val="009900"/>
                </a:solidFill>
                <a:latin typeface="Courier New" panose="02070309020205020404" charset="0"/>
                <a:ea typeface="宋体" panose="02010600030101010101" pitchFamily="2" charset="-122"/>
              </a:rPr>
              <a:t>; MAX = -x3FFB</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R2, R6, R1 </a:t>
            </a:r>
            <a:r>
              <a:rPr lang="en-US" altLang="zh-CN" sz="2000" dirty="0">
                <a:solidFill>
                  <a:srgbClr val="009900"/>
                </a:solidFill>
                <a:latin typeface="Courier New" panose="02070309020205020404" charset="0"/>
                <a:ea typeface="宋体" panose="02010600030101010101" pitchFamily="2" charset="-122"/>
              </a:rPr>
              <a:t>; Compare stack pointer</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BRz FAIL       </a:t>
            </a:r>
            <a:r>
              <a:rPr lang="en-US" altLang="zh-CN" sz="2000" dirty="0">
                <a:solidFill>
                  <a:srgbClr val="009900"/>
                </a:solidFill>
                <a:latin typeface="Courier New" panose="02070309020205020404" charset="0"/>
                <a:ea typeface="宋体" panose="02010600030101010101" pitchFamily="2" charset="-122"/>
              </a:rPr>
              <a:t>; with x3FFF</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R6, R6,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STR R0, R6, #0</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AND R5, R5, #0 </a:t>
            </a:r>
            <a:r>
              <a:rPr lang="en-US" altLang="zh-CN" sz="2000" dirty="0">
                <a:solidFill>
                  <a:srgbClr val="009900"/>
                </a:solidFill>
                <a:latin typeface="Courier New" panose="02070309020205020404" charset="0"/>
                <a:ea typeface="宋体" panose="02010600030101010101" pitchFamily="2" charset="-122"/>
              </a:rPr>
              <a:t>; SUCCESS: R5 = 0</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RET</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FAIL  AND R5, R5, #0 </a:t>
            </a:r>
            <a:r>
              <a:rPr lang="en-US" altLang="zh-CN" sz="2000" dirty="0">
                <a:solidFill>
                  <a:srgbClr val="009900"/>
                </a:solidFill>
                <a:latin typeface="Courier New" panose="02070309020205020404" charset="0"/>
                <a:ea typeface="宋体" panose="02010600030101010101" pitchFamily="2" charset="-122"/>
              </a:rPr>
              <a:t>; FAIL: R5 =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ADD R5, R5, #1</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      RET</a:t>
            </a:r>
            <a:br>
              <a:rPr lang="en-US" altLang="zh-CN" sz="2000" dirty="0">
                <a:latin typeface="Courier New" panose="02070309020205020404" charset="0"/>
                <a:ea typeface="宋体" panose="02010600030101010101" pitchFamily="2" charset="-122"/>
              </a:rPr>
            </a:br>
            <a:r>
              <a:rPr lang="en-US" altLang="zh-CN" sz="2000" dirty="0">
                <a:latin typeface="Courier New" panose="02070309020205020404" charset="0"/>
                <a:ea typeface="宋体" panose="02010600030101010101" pitchFamily="2" charset="-122"/>
              </a:rPr>
              <a:t>MAX   .FILL xC005</a:t>
            </a:r>
            <a:endParaRPr lang="en-US" altLang="zh-CN" sz="2000" dirty="0">
              <a:latin typeface="Courier New" panose="02070309020205020404" charset="0"/>
              <a:ea typeface="宋体" panose="02010600030101010101" pitchFamily="2" charset="-122"/>
            </a:endParaRPr>
          </a:p>
          <a:p>
            <a:pPr marL="0" indent="0"/>
            <a:r>
              <a:rPr lang="en-US" altLang="zh-CN" dirty="0">
                <a:ea typeface="宋体" panose="02010600030101010101" pitchFamily="2" charset="-122"/>
              </a:rPr>
              <a:t>Stack size: x3FFF to x3FFB</a:t>
            </a:r>
            <a:endParaRPr lang="en-US" altLang="zh-CN"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5363" name="Rectangle 2"/>
          <p:cNvSpPr>
            <a:spLocks noGrp="1"/>
          </p:cNvSpPr>
          <p:nvPr>
            <p:ph type="title"/>
          </p:nvPr>
        </p:nvSpPr>
        <p:spPr>
          <a:xfrm>
            <a:off x="228600" y="260350"/>
            <a:ext cx="8686800" cy="533400"/>
          </a:xfrm>
        </p:spPr>
        <p:txBody>
          <a:bodyPr vert="horz" wrap="square" lIns="91440" tIns="45720" rIns="91440" bIns="45720" anchor="ctr" anchorCtr="0"/>
          <a:p>
            <a:r>
              <a:rPr lang="zh-CN" altLang="en-US" dirty="0">
                <a:ea typeface="宋体" panose="02010600030101010101" pitchFamily="2" charset="-122"/>
              </a:rPr>
              <a:t>最终版</a:t>
            </a:r>
            <a:r>
              <a:rPr lang="en-US" altLang="zh-CN" dirty="0">
                <a:ea typeface="宋体" panose="02010600030101010101" pitchFamily="2" charset="-122"/>
              </a:rPr>
              <a:t>PUSH</a:t>
            </a:r>
            <a:r>
              <a:rPr lang="zh-CN" altLang="en-US" dirty="0">
                <a:ea typeface="宋体" panose="02010600030101010101" pitchFamily="2" charset="-122"/>
              </a:rPr>
              <a:t>和</a:t>
            </a:r>
            <a:r>
              <a:rPr lang="en-US" altLang="zh-CN" dirty="0">
                <a:ea typeface="宋体" panose="02010600030101010101" pitchFamily="2" charset="-122"/>
              </a:rPr>
              <a:t>POP</a:t>
            </a:r>
            <a:r>
              <a:rPr lang="zh-CN" altLang="en-US" dirty="0">
                <a:ea typeface="宋体" panose="02010600030101010101" pitchFamily="2" charset="-122"/>
              </a:rPr>
              <a:t>代码</a:t>
            </a:r>
            <a:endParaRPr lang="zh-CN" altLang="en-US" dirty="0">
              <a:ea typeface="宋体" panose="02010600030101010101" pitchFamily="2" charset="-122"/>
            </a:endParaRPr>
          </a:p>
        </p:txBody>
      </p:sp>
      <p:sp>
        <p:nvSpPr>
          <p:cNvPr id="15364" name="Rectangle 3"/>
          <p:cNvSpPr>
            <a:spLocks noGrp="1"/>
          </p:cNvSpPr>
          <p:nvPr>
            <p:ph idx="1"/>
          </p:nvPr>
        </p:nvSpPr>
        <p:spPr>
          <a:xfrm>
            <a:off x="323215" y="908685"/>
            <a:ext cx="3691255" cy="5486400"/>
          </a:xfrm>
        </p:spPr>
        <p:txBody>
          <a:bodyPr vert="horz" wrap="square" lIns="91440" tIns="45720" rIns="91440" bIns="45720" anchor="t" anchorCtr="0"/>
          <a:p>
            <a:pPr marL="0" indent="0"/>
            <a:r>
              <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POP                     ST          R2,  Save2</a:t>
            </a:r>
            <a:endPar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ST          R1,  Save1</a:t>
            </a:r>
            <a:endPar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LD         R1,  BASE ; -x3FFF</a:t>
            </a:r>
            <a:endPar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ADD       R1,  R1, #-1; -x4000</a:t>
            </a:r>
            <a:endPar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ADD       R2, R6, R1</a:t>
            </a:r>
            <a:endPar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BRz        Fail_exit</a:t>
            </a:r>
            <a:endPar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LDR       R0, R6, #0</a:t>
            </a:r>
            <a:endPar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ADD       R6, R6, #1</a:t>
            </a:r>
            <a:endPar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BRnzp    success_exit</a:t>
            </a:r>
            <a:endParaRPr lang="en-US" altLang="zh-CN" sz="1400" b="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PUSH                </a:t>
            </a:r>
            <a:r>
              <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ST          R2,  Save2</a:t>
            </a:r>
            <a:endPar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r>
              <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                           ST          R1,  Save1 </a:t>
            </a:r>
            <a:endPar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r>
              <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                           LD          R1, MAX; -x3FFB</a:t>
            </a:r>
            <a:endPar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r>
              <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                          ADD</a:t>
            </a:r>
            <a:r>
              <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R2, R6, R1</a:t>
            </a:r>
            <a:endPar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BRz         </a:t>
            </a:r>
            <a:r>
              <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fail_exit</a:t>
            </a:r>
            <a:endPar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ADD       R6, R6, #-1</a:t>
            </a:r>
            <a:endPar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r>
              <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rPr>
              <a:t>                          STR        R0, R6, #0</a:t>
            </a:r>
            <a:endParaRPr lang="en-US" altLang="zh-CN" sz="1400" b="0" dirty="0">
              <a:solidFill>
                <a:schemeClr val="accent2"/>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r>
              <a:rPr lang="en-US" altLang="zh-CN" sz="1400" b="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t>Success_exit     LD          R1, Save1</a:t>
            </a:r>
            <a:endParaRPr lang="en-US" altLang="zh-CN" sz="1400" b="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r>
              <a:rPr lang="en-US" altLang="zh-CN" sz="1400" b="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t>                          LD          R2, Save2</a:t>
            </a:r>
            <a:endParaRPr lang="en-US" altLang="zh-CN" sz="1400" b="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r>
              <a:rPr lang="en-US" altLang="zh-CN" sz="1400" b="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t>                          AND       R5, R5, #0</a:t>
            </a:r>
            <a:br>
              <a:rPr lang="en-US" altLang="zh-CN" sz="1400" b="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br>
            <a:r>
              <a:rPr lang="en-US" altLang="zh-CN" sz="1400" b="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sym typeface="+mn-ea"/>
              </a:rPr>
              <a:t>                          RET</a:t>
            </a:r>
            <a:endParaRPr lang="en-US" altLang="zh-CN" sz="1400" b="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endParaRPr lang="en-US" altLang="zh-CN" sz="1400" b="0" dirty="0">
              <a:latin typeface="Times New Roman" panose="02020603050405020304" pitchFamily="18" charset="0"/>
              <a:ea typeface="宋体" panose="02010600030101010101" pitchFamily="2" charset="-122"/>
              <a:cs typeface="Times New Roman" panose="02020603050405020304" pitchFamily="18" charset="0"/>
            </a:endParaRPr>
          </a:p>
          <a:p>
            <a:pPr marL="0" indent="0"/>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marL="0" indent="0"/>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Rectangle 3"/>
          <p:cNvSpPr>
            <a:spLocks noGrp="1"/>
          </p:cNvSpPr>
          <p:nvPr/>
        </p:nvSpPr>
        <p:spPr>
          <a:xfrm>
            <a:off x="4283710" y="838200"/>
            <a:ext cx="3691255" cy="5486400"/>
          </a:xfrm>
          <a:prstGeom prst="rect">
            <a:avLst/>
          </a:prstGeom>
          <a:noFill/>
          <a:ln w="9525">
            <a:noFill/>
          </a:ln>
        </p:spPr>
        <p:txBody>
          <a:bodyPr vert="horz" wrap="square" lIns="91440" tIns="45720" rIns="91440" bIns="45720" anchor="t" anchorCtr="0"/>
          <a:lstStyle>
            <a:lvl1pPr algn="l" rtl="0" eaLnBrk="0" fontAlgn="base" hangingPunct="0">
              <a:spcBef>
                <a:spcPct val="20000"/>
              </a:spcBef>
              <a:spcAft>
                <a:spcPct val="0"/>
              </a:spcAft>
              <a:defRPr sz="2400" b="1">
                <a:solidFill>
                  <a:schemeClr val="tx1"/>
                </a:solidFill>
                <a:latin typeface="+mn-lt"/>
                <a:ea typeface="+mn-ea"/>
                <a:cs typeface="+mn-cs"/>
              </a:defRPr>
            </a:lvl1pPr>
            <a:lvl2pPr marL="576580" indent="-234950" algn="l" rtl="0" eaLnBrk="0" fontAlgn="base" hangingPunct="0">
              <a:spcBef>
                <a:spcPct val="20000"/>
              </a:spcBef>
              <a:spcAft>
                <a:spcPct val="0"/>
              </a:spcAft>
              <a:buChar char="•"/>
              <a:defRPr sz="2000" b="1">
                <a:solidFill>
                  <a:schemeClr val="tx1"/>
                </a:solidFill>
                <a:latin typeface="+mn-lt"/>
              </a:defRPr>
            </a:lvl2pPr>
            <a:lvl3pPr marL="1022350" indent="-222250" algn="l" rtl="0" eaLnBrk="0" fontAlgn="base" hangingPunct="0">
              <a:spcBef>
                <a:spcPct val="20000"/>
              </a:spcBef>
              <a:spcAft>
                <a:spcPct val="0"/>
              </a:spcAft>
              <a:buFont typeface="Wingdings" panose="05000000000000000000" pitchFamily="2" charset="2"/>
              <a:buChar char="Ø"/>
              <a:defRPr sz="2000" b="1">
                <a:solidFill>
                  <a:schemeClr val="tx1"/>
                </a:solidFill>
                <a:latin typeface="+mn-lt"/>
              </a:defRPr>
            </a:lvl3pPr>
            <a:lvl4pPr marL="1367155" indent="-176530" algn="l" rtl="0" eaLnBrk="0" fontAlgn="base" hangingPunct="0">
              <a:spcBef>
                <a:spcPct val="20000"/>
              </a:spcBef>
              <a:spcAft>
                <a:spcPct val="0"/>
              </a:spcAft>
              <a:buChar char="–"/>
              <a:defRPr b="1">
                <a:solidFill>
                  <a:schemeClr val="tx1"/>
                </a:solidFill>
                <a:latin typeface="+mn-lt"/>
              </a:defRPr>
            </a:lvl4pPr>
            <a:lvl5pPr marL="1716405" indent="-176530" algn="l" rtl="0" eaLnBrk="0" fontAlgn="base" hangingPunct="0">
              <a:spcBef>
                <a:spcPct val="20000"/>
              </a:spcBef>
              <a:spcAft>
                <a:spcPct val="0"/>
              </a:spcAft>
              <a:buChar char="•"/>
              <a:defRPr b="1">
                <a:solidFill>
                  <a:schemeClr val="tx1"/>
                </a:solidFill>
                <a:latin typeface="+mn-lt"/>
              </a:defRPr>
            </a:lvl5pPr>
            <a:lvl6pPr marL="2173605" indent="-176530" algn="l" rtl="0" eaLnBrk="0" fontAlgn="base" hangingPunct="0">
              <a:spcBef>
                <a:spcPct val="20000"/>
              </a:spcBef>
              <a:spcAft>
                <a:spcPct val="0"/>
              </a:spcAft>
              <a:buChar char="•"/>
              <a:defRPr b="1">
                <a:solidFill>
                  <a:schemeClr val="tx1"/>
                </a:solidFill>
                <a:latin typeface="+mn-lt"/>
              </a:defRPr>
            </a:lvl6pPr>
            <a:lvl7pPr marL="2630805" indent="-176530" algn="l" rtl="0" eaLnBrk="0" fontAlgn="base" hangingPunct="0">
              <a:spcBef>
                <a:spcPct val="20000"/>
              </a:spcBef>
              <a:spcAft>
                <a:spcPct val="0"/>
              </a:spcAft>
              <a:buChar char="•"/>
              <a:defRPr b="1">
                <a:solidFill>
                  <a:schemeClr val="tx1"/>
                </a:solidFill>
                <a:latin typeface="+mn-lt"/>
              </a:defRPr>
            </a:lvl7pPr>
            <a:lvl8pPr marL="3088005" indent="-176530" algn="l" rtl="0" eaLnBrk="0" fontAlgn="base" hangingPunct="0">
              <a:spcBef>
                <a:spcPct val="20000"/>
              </a:spcBef>
              <a:spcAft>
                <a:spcPct val="0"/>
              </a:spcAft>
              <a:buChar char="•"/>
              <a:defRPr b="1">
                <a:solidFill>
                  <a:schemeClr val="tx1"/>
                </a:solidFill>
                <a:latin typeface="+mn-lt"/>
              </a:defRPr>
            </a:lvl8pPr>
            <a:lvl9pPr marL="3545205" indent="-176530" algn="l" rtl="0" eaLnBrk="0" fontAlgn="base" hangingPunct="0">
              <a:spcBef>
                <a:spcPct val="20000"/>
              </a:spcBef>
              <a:spcAft>
                <a:spcPct val="0"/>
              </a:spcAft>
              <a:buChar char="•"/>
              <a:defRPr b="1">
                <a:solidFill>
                  <a:schemeClr val="tx1"/>
                </a:solidFill>
                <a:latin typeface="+mn-lt"/>
              </a:defRPr>
            </a:lvl9pPr>
          </a:lstStyle>
          <a:p>
            <a:pPr marL="0" indent="0"/>
            <a:r>
              <a:rPr lang="en-US" altLang="zh-CN" sz="1400" b="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n-ea"/>
              </a:rPr>
              <a:t>Fail_exit            LD          R1, Save1</a:t>
            </a:r>
            <a:endParaRPr lang="en-US" altLang="zh-CN" sz="1400" b="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r>
              <a:rPr lang="en-US" altLang="zh-CN" sz="1400" b="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n-ea"/>
              </a:rPr>
              <a:t>                          LD          R2, Save2</a:t>
            </a:r>
            <a:endParaRPr lang="en-US" altLang="zh-CN" sz="1400" b="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r>
              <a:rPr lang="en-US" altLang="zh-CN" sz="1400" b="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n-ea"/>
              </a:rPr>
              <a:t>                          AND       R5, R5, #0</a:t>
            </a:r>
            <a:endParaRPr lang="en-US" altLang="zh-CN" sz="1400" b="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r>
              <a:rPr lang="en-US" altLang="zh-CN" sz="1400" b="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n-ea"/>
              </a:rPr>
              <a:t>                          ADD       R5, R5, #1</a:t>
            </a:r>
            <a:br>
              <a:rPr lang="en-US" altLang="zh-CN" sz="1400" b="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n-ea"/>
              </a:rPr>
            </a:br>
            <a:r>
              <a:rPr lang="en-US" altLang="zh-CN" sz="1400" b="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n-ea"/>
              </a:rPr>
              <a:t>                          RET</a:t>
            </a:r>
            <a:endParaRPr lang="en-US" altLang="zh-CN" sz="1400" b="0" dirty="0">
              <a:solidFill>
                <a:srgbClr val="7030A0"/>
              </a:solidFill>
              <a:latin typeface="Times New Roman" panose="02020603050405020304" pitchFamily="18" charset="0"/>
              <a:ea typeface="宋体" panose="02010600030101010101" pitchFamily="2" charset="-122"/>
              <a:cs typeface="Times New Roman" panose="02020603050405020304" pitchFamily="18" charset="0"/>
              <a:sym typeface="+mn-ea"/>
            </a:endParaRPr>
          </a:p>
          <a:p>
            <a:pPr marL="0" indent="0"/>
            <a:endParaRPr lang="en-US" altLang="zh-CN" sz="1400" b="0" dirty="0">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latin typeface="Times New Roman" panose="02020603050405020304" pitchFamily="18" charset="0"/>
                <a:ea typeface="宋体" panose="02010600030101010101" pitchFamily="2" charset="-122"/>
                <a:cs typeface="Times New Roman" panose="02020603050405020304" pitchFamily="18" charset="0"/>
              </a:rPr>
              <a:t>BASE                .FILL xC001; -x3FFF</a:t>
            </a:r>
            <a:endParaRPr lang="en-US" altLang="zh-CN" sz="1400" b="0" dirty="0">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latin typeface="Times New Roman" panose="02020603050405020304" pitchFamily="18" charset="0"/>
                <a:ea typeface="宋体" panose="02010600030101010101" pitchFamily="2" charset="-122"/>
                <a:cs typeface="Times New Roman" panose="02020603050405020304" pitchFamily="18" charset="0"/>
              </a:rPr>
              <a:t>MAX                 .FILL xC005; -x3FFB</a:t>
            </a:r>
            <a:endParaRPr lang="en-US" altLang="zh-CN" sz="1400" b="0" dirty="0">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latin typeface="Times New Roman" panose="02020603050405020304" pitchFamily="18" charset="0"/>
                <a:ea typeface="宋体" panose="02010600030101010101" pitchFamily="2" charset="-122"/>
                <a:cs typeface="Times New Roman" panose="02020603050405020304" pitchFamily="18" charset="0"/>
              </a:rPr>
              <a:t>Save1                .FILL  x0000</a:t>
            </a:r>
            <a:endParaRPr lang="en-US" altLang="zh-CN" sz="1400" b="0" dirty="0">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b="0" dirty="0">
                <a:latin typeface="Times New Roman" panose="02020603050405020304" pitchFamily="18" charset="0"/>
                <a:ea typeface="宋体" panose="02010600030101010101" pitchFamily="2" charset="-122"/>
                <a:cs typeface="Times New Roman" panose="02020603050405020304" pitchFamily="18" charset="0"/>
              </a:rPr>
              <a:t>Save2                .FILL  x0000</a:t>
            </a:r>
            <a:endParaRPr lang="en-US" altLang="zh-CN" sz="1400" b="0" dirty="0">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marL="0" indent="0"/>
            <a:r>
              <a:rPr lang="en-US" altLang="zh-CN" sz="14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a:p>
            <a:pPr marL="0" indent="0"/>
            <a:endParaRPr lang="en-US" altLang="zh-CN" sz="14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 name="直接连接符 2"/>
          <p:cNvCxnSpPr/>
          <p:nvPr/>
        </p:nvCxnSpPr>
        <p:spPr>
          <a:xfrm>
            <a:off x="4152265" y="876300"/>
            <a:ext cx="0" cy="5357495"/>
          </a:xfrm>
          <a:prstGeom prst="line">
            <a:avLst/>
          </a:prstGeom>
          <a:solidFill>
            <a:schemeClr val="accent1"/>
          </a:solidFill>
          <a:ln w="28575" cap="flat" cmpd="sng" algn="ctr">
            <a:solidFill>
              <a:schemeClr val="accent1">
                <a:shade val="50000"/>
              </a:schemeClr>
            </a:solidFill>
            <a:prstDash val="solid"/>
            <a:round/>
            <a:headEnd type="none" w="med" len="med"/>
            <a:tailEnd type="non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小结</a:t>
            </a:r>
            <a:endParaRPr lang="zh-CN" altLang="en-US" dirty="0">
              <a:ea typeface="宋体" panose="02010600030101010101" pitchFamily="2" charset="-122"/>
            </a:endParaRPr>
          </a:p>
        </p:txBody>
      </p:sp>
      <p:sp>
        <p:nvSpPr>
          <p:cNvPr id="16387" name="内容占位符 2"/>
          <p:cNvSpPr>
            <a:spLocks noGrp="1"/>
          </p:cNvSpPr>
          <p:nvPr>
            <p:ph idx="1"/>
          </p:nvPr>
        </p:nvSpPr>
        <p:spPr/>
        <p:txBody>
          <a:bodyPr vert="horz" wrap="square" lIns="91440" tIns="45720" rIns="91440" bIns="45720" anchor="t" anchorCtr="0"/>
          <a:p>
            <a:pPr marL="0" indent="0">
              <a:buNone/>
            </a:pPr>
            <a:r>
              <a:rPr lang="en-US" altLang="zh-CN" dirty="0">
                <a:ea typeface="宋体" panose="02010600030101010101" pitchFamily="2" charset="-122"/>
              </a:rPr>
              <a:t>1  </a:t>
            </a:r>
            <a:r>
              <a:rPr lang="zh-CN" altLang="en-US" dirty="0">
                <a:ea typeface="宋体" panose="02010600030101010101" pitchFamily="2" charset="-122"/>
              </a:rPr>
              <a:t>调整</a:t>
            </a:r>
            <a:r>
              <a:rPr lang="en-US" altLang="zh-CN" dirty="0">
                <a:ea typeface="宋体" panose="02010600030101010101" pitchFamily="2" charset="-122"/>
              </a:rPr>
              <a:t>BASE</a:t>
            </a:r>
            <a:r>
              <a:rPr lang="zh-CN" altLang="en-US" dirty="0">
                <a:ea typeface="宋体" panose="02010600030101010101" pitchFamily="2" charset="-122"/>
              </a:rPr>
              <a:t>和</a:t>
            </a:r>
            <a:r>
              <a:rPr lang="en-US" altLang="zh-CN" dirty="0">
                <a:ea typeface="宋体" panose="02010600030101010101" pitchFamily="2" charset="-122"/>
              </a:rPr>
              <a:t>MAX</a:t>
            </a:r>
            <a:r>
              <a:rPr lang="zh-CN" altLang="en-US" dirty="0">
                <a:ea typeface="宋体" panose="02010600030101010101" pitchFamily="2" charset="-122"/>
              </a:rPr>
              <a:t>的值来调整栈的大小</a:t>
            </a:r>
            <a:endParaRPr lang="en-US" altLang="zh-CN" dirty="0">
              <a:ea typeface="宋体" panose="02010600030101010101" pitchFamily="2" charset="-122"/>
            </a:endParaRPr>
          </a:p>
          <a:p>
            <a:pPr marL="0" indent="0">
              <a:buNone/>
            </a:pPr>
            <a:r>
              <a:rPr lang="en-US" altLang="zh-CN" dirty="0">
                <a:ea typeface="宋体" panose="02010600030101010101" pitchFamily="2" charset="-122"/>
              </a:rPr>
              <a:t>2  2</a:t>
            </a:r>
            <a:r>
              <a:rPr lang="zh-CN" altLang="en-US" dirty="0">
                <a:ea typeface="宋体" panose="02010600030101010101" pitchFamily="2" charset="-122"/>
              </a:rPr>
              <a:t>个寄存器</a:t>
            </a:r>
            <a:r>
              <a:rPr lang="en-US" altLang="zh-CN" dirty="0">
                <a:ea typeface="宋体" panose="02010600030101010101" pitchFamily="2" charset="-122"/>
              </a:rPr>
              <a:t>R1</a:t>
            </a:r>
            <a:r>
              <a:rPr lang="zh-CN" altLang="en-US" dirty="0">
                <a:ea typeface="宋体" panose="02010600030101010101" pitchFamily="2" charset="-122"/>
              </a:rPr>
              <a:t>和</a:t>
            </a:r>
            <a:r>
              <a:rPr lang="en-US" altLang="zh-CN" dirty="0">
                <a:ea typeface="宋体" panose="02010600030101010101" pitchFamily="2" charset="-122"/>
              </a:rPr>
              <a:t>R2</a:t>
            </a:r>
            <a:r>
              <a:rPr lang="zh-CN" altLang="en-US" dirty="0">
                <a:ea typeface="宋体" panose="02010600030101010101" pitchFamily="2" charset="-122"/>
              </a:rPr>
              <a:t>在使用前保存其内容，使用结束后恢复原值</a:t>
            </a:r>
            <a:endParaRPr lang="en-US" altLang="zh-CN" dirty="0">
              <a:ea typeface="宋体" panose="02010600030101010101" pitchFamily="2" charset="-122"/>
            </a:endParaRPr>
          </a:p>
          <a:p>
            <a:pPr marL="0" indent="0">
              <a:buFontTx/>
              <a:buAutoNum type="arabicPlain" startAt="3"/>
            </a:pPr>
            <a:r>
              <a:rPr lang="en-US" altLang="zh-CN" dirty="0">
                <a:ea typeface="宋体" panose="02010600030101010101" pitchFamily="2" charset="-122"/>
              </a:rPr>
              <a:t>  R5</a:t>
            </a:r>
            <a:r>
              <a:rPr lang="zh-CN" altLang="en-US" dirty="0">
                <a:ea typeface="宋体" panose="02010600030101010101" pitchFamily="2" charset="-122"/>
              </a:rPr>
              <a:t>由调用程序负责保存</a:t>
            </a:r>
            <a:endParaRPr lang="en-US" altLang="zh-CN" dirty="0">
              <a:ea typeface="宋体" panose="02010600030101010101" pitchFamily="2" charset="-122"/>
            </a:endParaRPr>
          </a:p>
          <a:p>
            <a:pPr marL="0" indent="0">
              <a:buFontTx/>
              <a:buAutoNum type="arabicPlain" startAt="3"/>
            </a:pPr>
            <a:r>
              <a:rPr lang="zh-CN" altLang="en-US" dirty="0">
                <a:ea typeface="宋体" panose="02010600030101010101" pitchFamily="2" charset="-122"/>
              </a:rPr>
              <a:t>  参数 </a:t>
            </a:r>
            <a:r>
              <a:rPr lang="en-US" altLang="zh-CN" dirty="0">
                <a:ea typeface="宋体" panose="02010600030101010101" pitchFamily="2" charset="-122"/>
              </a:rPr>
              <a:t>R0  R6 R5 </a:t>
            </a:r>
            <a:r>
              <a:rPr lang="zh-CN" altLang="en-US" dirty="0">
                <a:ea typeface="宋体" panose="02010600030101010101" pitchFamily="2" charset="-122"/>
              </a:rPr>
              <a:t>需要明确作用</a:t>
            </a:r>
            <a:endParaRPr lang="en-US" altLang="zh-CN" dirty="0">
              <a:ea typeface="宋体" panose="02010600030101010101" pitchFamily="2" charset="-122"/>
            </a:endParaRPr>
          </a:p>
          <a:p>
            <a:pPr marL="0" indent="0">
              <a:buNone/>
            </a:pPr>
            <a:endParaRPr lang="zh-CN" altLang="en-US" dirty="0">
              <a:ea typeface="宋体" panose="02010600030101010101" pitchFamily="2" charset="-122"/>
            </a:endParaRPr>
          </a:p>
          <a:p>
            <a:pPr marL="0" indent="0">
              <a:buNone/>
            </a:pPr>
            <a:endParaRPr lang="zh-CN" altLang="en-US" dirty="0">
              <a:ea typeface="宋体" panose="02010600030101010101" pitchFamily="2" charset="-122"/>
            </a:endParaRPr>
          </a:p>
        </p:txBody>
      </p:sp>
      <p:sp>
        <p:nvSpPr>
          <p:cNvPr id="1638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741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中断驱动</a:t>
            </a:r>
            <a:r>
              <a:rPr lang="en-US" altLang="zh-CN" dirty="0">
                <a:ea typeface="宋体" panose="02010600030101010101" pitchFamily="2" charset="-122"/>
              </a:rPr>
              <a:t>I/O(</a:t>
            </a:r>
            <a:r>
              <a:rPr lang="zh-CN" altLang="en-US" dirty="0">
                <a:ea typeface="宋体" panose="02010600030101010101" pitchFamily="2" charset="-122"/>
              </a:rPr>
              <a:t>第二部分</a:t>
            </a:r>
            <a:r>
              <a:rPr lang="en-US" altLang="zh-CN" dirty="0">
                <a:ea typeface="宋体" panose="02010600030101010101" pitchFamily="2" charset="-122"/>
              </a:rPr>
              <a:t>)</a:t>
            </a:r>
            <a:endParaRPr lang="en-US" altLang="zh-CN" dirty="0">
              <a:ea typeface="宋体" panose="02010600030101010101" pitchFamily="2" charset="-122"/>
            </a:endParaRPr>
          </a:p>
        </p:txBody>
      </p:sp>
      <p:sp>
        <p:nvSpPr>
          <p:cNvPr id="17412" name="Rectangle 3"/>
          <p:cNvSpPr>
            <a:spLocks noGrp="1"/>
          </p:cNvSpPr>
          <p:nvPr>
            <p:ph idx="1"/>
          </p:nvPr>
        </p:nvSpPr>
        <p:spPr>
          <a:xfrm>
            <a:off x="228600" y="1143000"/>
            <a:ext cx="8686800" cy="5562600"/>
          </a:xfrm>
        </p:spPr>
        <p:txBody>
          <a:bodyPr vert="horz" wrap="square" lIns="91440" tIns="45720" rIns="91440" bIns="45720" anchor="t" anchorCtr="0"/>
          <a:p>
            <a:pPr marL="0" indent="0">
              <a:buNone/>
            </a:pPr>
            <a:r>
              <a:rPr lang="zh-CN" altLang="en-US" dirty="0">
                <a:ea typeface="宋体" panose="02010600030101010101" pitchFamily="2" charset="-122"/>
              </a:rPr>
              <a:t>回顾：中断在第</a:t>
            </a:r>
            <a:r>
              <a:rPr lang="en-US" altLang="zh-CN" dirty="0">
                <a:ea typeface="宋体" panose="02010600030101010101" pitchFamily="2" charset="-122"/>
              </a:rPr>
              <a:t>8</a:t>
            </a:r>
            <a:r>
              <a:rPr lang="zh-CN" altLang="en-US" dirty="0">
                <a:ea typeface="宋体" panose="02010600030101010101" pitchFamily="2" charset="-122"/>
              </a:rPr>
              <a:t>章介绍过</a:t>
            </a:r>
            <a:endParaRPr lang="en-US" altLang="zh-CN" dirty="0">
              <a:ea typeface="宋体" panose="02010600030101010101" pitchFamily="2" charset="-122"/>
            </a:endParaRPr>
          </a:p>
          <a:p>
            <a:pPr marL="852805" lvl="1" indent="-514350">
              <a:buClr>
                <a:srgbClr val="0000FF"/>
              </a:buClr>
              <a:buFontTx/>
              <a:buAutoNum type="arabicPeriod"/>
            </a:pPr>
            <a:r>
              <a:rPr lang="zh-CN" altLang="en-US" sz="2400" dirty="0">
                <a:ea typeface="宋体" panose="02010600030101010101" pitchFamily="2" charset="-122"/>
              </a:rPr>
              <a:t>中断服务程序的</a:t>
            </a:r>
            <a:r>
              <a:rPr lang="zh-CN" altLang="en-US" sz="2400" dirty="0">
                <a:solidFill>
                  <a:srgbClr val="FF0000"/>
                </a:solidFill>
                <a:ea typeface="宋体" panose="02010600030101010101" pitchFamily="2" charset="-122"/>
              </a:rPr>
              <a:t>启动</a:t>
            </a:r>
            <a:r>
              <a:rPr lang="en-US" altLang="zh-CN" sz="2400" dirty="0">
                <a:ea typeface="宋体" panose="02010600030101010101" pitchFamily="2" charset="-122"/>
              </a:rPr>
              <a:t>:</a:t>
            </a:r>
            <a:r>
              <a:rPr lang="zh-CN" altLang="en-US" sz="2400" dirty="0">
                <a:ea typeface="宋体" panose="02010600030101010101" pitchFamily="2" charset="-122"/>
              </a:rPr>
              <a:t>有来自设备的中断信号服务请求</a:t>
            </a:r>
            <a:endParaRPr lang="en-US" altLang="zh-CN" sz="2400" dirty="0">
              <a:ea typeface="宋体" panose="02010600030101010101" pitchFamily="2" charset="-122"/>
            </a:endParaRPr>
          </a:p>
          <a:p>
            <a:pPr marL="852805" lvl="1" indent="-514350">
              <a:buClr>
                <a:srgbClr val="0000FF"/>
              </a:buClr>
              <a:buFontTx/>
              <a:buAutoNum type="arabicPeriod"/>
            </a:pPr>
            <a:r>
              <a:rPr lang="zh-CN" altLang="en-US" sz="2400" dirty="0">
                <a:ea typeface="宋体" panose="02010600030101010101" pitchFamily="2" charset="-122"/>
              </a:rPr>
              <a:t>中断服务程序的</a:t>
            </a:r>
            <a:r>
              <a:rPr lang="zh-CN" altLang="en-US" sz="2400" dirty="0">
                <a:solidFill>
                  <a:srgbClr val="FF0000"/>
                </a:solidFill>
                <a:ea typeface="宋体" panose="02010600030101010101" pitchFamily="2" charset="-122"/>
              </a:rPr>
              <a:t>执行</a:t>
            </a:r>
            <a:r>
              <a:rPr lang="en-US" altLang="zh-CN" sz="2400" dirty="0">
                <a:ea typeface="宋体" panose="02010600030101010101" pitchFamily="2" charset="-122"/>
              </a:rPr>
              <a:t>:</a:t>
            </a:r>
            <a:r>
              <a:rPr lang="zh-CN" altLang="en-US" sz="2400" dirty="0">
                <a:ea typeface="宋体" panose="02010600030101010101" pitchFamily="2" charset="-122"/>
              </a:rPr>
              <a:t>处理器保存相关状态信息，启动中断处理程序</a:t>
            </a:r>
            <a:endParaRPr lang="en-US" altLang="zh-CN" sz="2400" dirty="0">
              <a:ea typeface="宋体" panose="02010600030101010101" pitchFamily="2" charset="-122"/>
            </a:endParaRPr>
          </a:p>
          <a:p>
            <a:pPr marL="852805" lvl="1" indent="-514350">
              <a:buClr>
                <a:srgbClr val="0000FF"/>
              </a:buClr>
              <a:buFontTx/>
              <a:buAutoNum type="arabicPeriod"/>
            </a:pPr>
            <a:r>
              <a:rPr lang="zh-CN" altLang="en-US" sz="2400" dirty="0">
                <a:ea typeface="宋体" panose="02010600030101010101" pitchFamily="2" charset="-122"/>
              </a:rPr>
              <a:t>中断服务程序的</a:t>
            </a:r>
            <a:r>
              <a:rPr lang="zh-CN" altLang="en-US" sz="2400" dirty="0">
                <a:solidFill>
                  <a:srgbClr val="FF0000"/>
                </a:solidFill>
                <a:ea typeface="宋体" panose="02010600030101010101" pitchFamily="2" charset="-122"/>
              </a:rPr>
              <a:t>返回</a:t>
            </a:r>
            <a:r>
              <a:rPr lang="en-US" altLang="zh-CN" sz="2400" dirty="0">
                <a:ea typeface="宋体" panose="02010600030101010101" pitchFamily="2" charset="-122"/>
              </a:rPr>
              <a:t>:</a:t>
            </a:r>
            <a:r>
              <a:rPr lang="zh-CN" altLang="en-US" sz="2400" dirty="0">
                <a:ea typeface="宋体" panose="02010600030101010101" pitchFamily="2" charset="-122"/>
              </a:rPr>
              <a:t>中断处理程序结束，处理器恢复相关状态信息并重启暂停的程序</a:t>
            </a:r>
            <a:endParaRPr lang="en-US" altLang="zh-CN" dirty="0">
              <a:ea typeface="宋体" panose="02010600030101010101" pitchFamily="2" charset="-122"/>
            </a:endParaRPr>
          </a:p>
          <a:p>
            <a:pPr marL="0" indent="0">
              <a:buNone/>
            </a:pPr>
            <a:endParaRPr lang="en-US" altLang="zh-CN" dirty="0">
              <a:ea typeface="宋体" panose="02010600030101010101" pitchFamily="2" charset="-122"/>
            </a:endParaRPr>
          </a:p>
          <a:p>
            <a:pPr marL="0" indent="0">
              <a:buNone/>
            </a:pPr>
            <a:endParaRPr lang="en-US" altLang="zh-CN" dirty="0">
              <a:ea typeface="宋体" panose="02010600030101010101" pitchFamily="2" charset="-122"/>
            </a:endParaRPr>
          </a:p>
          <a:p>
            <a:pPr marL="0" indent="0">
              <a:buNone/>
            </a:pPr>
            <a:r>
              <a:rPr lang="zh-CN" altLang="en-US" dirty="0">
                <a:ea typeface="宋体" panose="02010600030101010101" pitchFamily="2" charset="-122"/>
              </a:rPr>
              <a:t>第</a:t>
            </a:r>
            <a:r>
              <a:rPr lang="en-US" altLang="zh-CN" dirty="0">
                <a:ea typeface="宋体" panose="02010600030101010101" pitchFamily="2" charset="-122"/>
              </a:rPr>
              <a:t>8</a:t>
            </a:r>
            <a:r>
              <a:rPr lang="zh-CN" altLang="en-US" dirty="0">
                <a:ea typeface="宋体" panose="02010600030101010101" pitchFamily="2" charset="-122"/>
              </a:rPr>
              <a:t>章没有解释（</a:t>
            </a:r>
            <a:r>
              <a:rPr lang="en-US" altLang="zh-CN" dirty="0">
                <a:ea typeface="宋体" panose="02010600030101010101" pitchFamily="2" charset="-122"/>
              </a:rPr>
              <a:t>2</a:t>
            </a:r>
            <a:r>
              <a:rPr lang="zh-CN" altLang="en-US" dirty="0">
                <a:ea typeface="宋体" panose="02010600030101010101" pitchFamily="2" charset="-122"/>
              </a:rPr>
              <a:t>）和（</a:t>
            </a:r>
            <a:r>
              <a:rPr lang="en-US" altLang="zh-CN" dirty="0">
                <a:ea typeface="宋体" panose="02010600030101010101" pitchFamily="2" charset="-122"/>
              </a:rPr>
              <a:t>3</a:t>
            </a:r>
            <a:r>
              <a:rPr lang="zh-CN" altLang="en-US" dirty="0">
                <a:ea typeface="宋体" panose="02010600030101010101" pitchFamily="2" charset="-122"/>
              </a:rPr>
              <a:t>），由于这两步涉及栈，现在继续介绍（</a:t>
            </a:r>
            <a:r>
              <a:rPr lang="en-US" altLang="zh-CN" dirty="0">
                <a:ea typeface="宋体" panose="02010600030101010101" pitchFamily="2" charset="-122"/>
              </a:rPr>
              <a:t>2</a:t>
            </a:r>
            <a:r>
              <a:rPr lang="zh-CN" altLang="en-US" dirty="0">
                <a:ea typeface="宋体" panose="02010600030101010101" pitchFamily="2" charset="-122"/>
              </a:rPr>
              <a:t>）和（</a:t>
            </a:r>
            <a:r>
              <a:rPr lang="en-US" altLang="zh-CN" dirty="0">
                <a:ea typeface="宋体" panose="02010600030101010101" pitchFamily="2" charset="-122"/>
              </a:rPr>
              <a:t>3</a:t>
            </a:r>
            <a:r>
              <a:rPr lang="zh-CN" altLang="en-US" dirty="0">
                <a:ea typeface="宋体" panose="02010600030101010101" pitchFamily="2" charset="-122"/>
              </a:rPr>
              <a:t>）</a:t>
            </a:r>
            <a:endParaRPr lang="en-US" altLang="zh-CN" dirty="0">
              <a:ea typeface="宋体" panose="02010600030101010101" pitchFamily="2" charset="-122"/>
            </a:endParaRPr>
          </a:p>
          <a:p>
            <a:pPr marL="0" indent="0">
              <a:buNone/>
            </a:pPr>
            <a:endParaRPr lang="en-US" altLang="zh-CN"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8435" name="Rectangle 2"/>
          <p:cNvSpPr>
            <a:spLocks noGrp="1"/>
          </p:cNvSpPr>
          <p:nvPr>
            <p:ph type="title"/>
          </p:nvPr>
        </p:nvSpPr>
        <p:spPr>
          <a:xfrm>
            <a:off x="179388" y="188913"/>
            <a:ext cx="8686800" cy="533400"/>
          </a:xfrm>
        </p:spPr>
        <p:txBody>
          <a:bodyPr vert="horz" wrap="square" lIns="91440" tIns="45720" rIns="91440" bIns="45720" anchor="ctr" anchorCtr="0"/>
          <a:p>
            <a:r>
              <a:rPr lang="zh-CN" altLang="en-US" dirty="0">
                <a:ea typeface="宋体" panose="02010600030101010101" pitchFamily="2" charset="-122"/>
              </a:rPr>
              <a:t>程序状态</a:t>
            </a:r>
            <a:endParaRPr lang="en-US" altLang="zh-CN" dirty="0">
              <a:ea typeface="宋体" panose="02010600030101010101" pitchFamily="2" charset="-122"/>
            </a:endParaRPr>
          </a:p>
        </p:txBody>
      </p:sp>
      <p:sp>
        <p:nvSpPr>
          <p:cNvPr id="18436" name="Rectangle 3"/>
          <p:cNvSpPr>
            <a:spLocks noGrp="1"/>
          </p:cNvSpPr>
          <p:nvPr>
            <p:ph idx="1"/>
          </p:nvPr>
        </p:nvSpPr>
        <p:spPr>
          <a:xfrm>
            <a:off x="179388" y="765175"/>
            <a:ext cx="8686800" cy="5976938"/>
          </a:xfrm>
        </p:spPr>
        <p:txBody>
          <a:bodyPr vert="horz" wrap="square" lIns="91440" tIns="45720" rIns="91440" bIns="45720" anchor="t" anchorCtr="0"/>
          <a:p>
            <a:pPr marL="0" indent="0"/>
            <a:r>
              <a:rPr lang="zh-CN" altLang="en-US" dirty="0">
                <a:ea typeface="宋体" panose="02010600030101010101" pitchFamily="2" charset="-122"/>
              </a:rPr>
              <a:t>程序运行所涉及资源的快照，包括：</a:t>
            </a:r>
            <a:r>
              <a:rPr lang="zh-CN" altLang="en-US" dirty="0">
                <a:solidFill>
                  <a:srgbClr val="CE0000"/>
                </a:solidFill>
                <a:ea typeface="宋体" panose="02010600030101010101" pitchFamily="2" charset="-122"/>
              </a:rPr>
              <a:t>  </a:t>
            </a:r>
            <a:endParaRPr lang="en-US" altLang="zh-CN" dirty="0">
              <a:solidFill>
                <a:srgbClr val="CE0000"/>
              </a:solidFill>
              <a:ea typeface="宋体" panose="02010600030101010101" pitchFamily="2" charset="-122"/>
            </a:endParaRPr>
          </a:p>
          <a:p>
            <a:pPr marL="0" indent="0"/>
            <a:r>
              <a:rPr lang="zh-CN" altLang="en-US" dirty="0">
                <a:solidFill>
                  <a:srgbClr val="CE0000"/>
                </a:solidFill>
                <a:ea typeface="宋体" panose="02010600030101010101" pitchFamily="2" charset="-122"/>
              </a:rPr>
              <a:t>处理器状态寄存器：</a:t>
            </a:r>
            <a:r>
              <a:rPr lang="en-US" altLang="zh-CN" dirty="0">
                <a:solidFill>
                  <a:srgbClr val="CE0000"/>
                </a:solidFill>
                <a:ea typeface="宋体" panose="02010600030101010101" pitchFamily="2" charset="-122"/>
              </a:rPr>
              <a:t>Processor Status Register</a:t>
            </a:r>
            <a:endParaRPr lang="en-US" altLang="zh-CN" dirty="0">
              <a:solidFill>
                <a:srgbClr val="CE0000"/>
              </a:solidFill>
              <a:ea typeface="宋体" panose="02010600030101010101" pitchFamily="2" charset="-122"/>
            </a:endParaRPr>
          </a:p>
          <a:p>
            <a:pPr lvl="1"/>
            <a:r>
              <a:rPr lang="zh-CN" altLang="en-US" sz="1800" dirty="0">
                <a:ea typeface="宋体" panose="02010600030101010101" pitchFamily="2" charset="-122"/>
              </a:rPr>
              <a:t>运行模式</a:t>
            </a:r>
            <a:r>
              <a:rPr lang="en-US" altLang="zh-CN" sz="1800" dirty="0">
                <a:ea typeface="宋体" panose="02010600030101010101" pitchFamily="2" charset="-122"/>
              </a:rPr>
              <a:t> [15], 0 </a:t>
            </a:r>
            <a:r>
              <a:rPr lang="zh-CN" altLang="en-US" sz="1800" dirty="0">
                <a:ea typeface="宋体" panose="02010600030101010101" pitchFamily="2" charset="-122"/>
              </a:rPr>
              <a:t>代表特权模式（超级用户），</a:t>
            </a:r>
            <a:r>
              <a:rPr lang="en-US" altLang="zh-CN" sz="1800" dirty="0">
                <a:ea typeface="宋体" panose="02010600030101010101" pitchFamily="2" charset="-122"/>
              </a:rPr>
              <a:t>1</a:t>
            </a:r>
            <a:r>
              <a:rPr lang="zh-CN" altLang="en-US" sz="1800" dirty="0">
                <a:ea typeface="宋体" panose="02010600030101010101" pitchFamily="2" charset="-122"/>
              </a:rPr>
              <a:t>代表非特权模式（用户）</a:t>
            </a:r>
            <a:endParaRPr lang="en-US" altLang="zh-CN" sz="1800" dirty="0">
              <a:ea typeface="宋体" panose="02010600030101010101" pitchFamily="2" charset="-122"/>
            </a:endParaRPr>
          </a:p>
          <a:p>
            <a:pPr lvl="1"/>
            <a:r>
              <a:rPr lang="zh-CN" altLang="en-US" sz="1800" dirty="0">
                <a:ea typeface="宋体" panose="02010600030101010101" pitchFamily="2" charset="-122"/>
              </a:rPr>
              <a:t>优先级别</a:t>
            </a:r>
            <a:r>
              <a:rPr lang="en-US" altLang="zh-CN" sz="1800" dirty="0">
                <a:ea typeface="宋体" panose="02010600030101010101" pitchFamily="2" charset="-122"/>
              </a:rPr>
              <a:t>[10:8], </a:t>
            </a:r>
            <a:r>
              <a:rPr lang="zh-CN" altLang="en-US" sz="1800" dirty="0">
                <a:ea typeface="宋体" panose="02010600030101010101" pitchFamily="2" charset="-122"/>
              </a:rPr>
              <a:t>状态码</a:t>
            </a:r>
            <a:r>
              <a:rPr lang="en-US" altLang="zh-CN" sz="1800" dirty="0">
                <a:ea typeface="宋体" panose="02010600030101010101" pitchFamily="2" charset="-122"/>
              </a:rPr>
              <a:t> [2:0]</a:t>
            </a:r>
            <a:endParaRPr lang="en-US" altLang="zh-CN" sz="1800"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solidFill>
                <a:srgbClr val="CE0000"/>
              </a:solidFill>
              <a:ea typeface="宋体" panose="02010600030101010101" pitchFamily="2" charset="-122"/>
            </a:endParaRPr>
          </a:p>
          <a:p>
            <a:pPr marL="0" indent="0"/>
            <a:endParaRPr lang="zh-CN" altLang="en-US" dirty="0">
              <a:solidFill>
                <a:srgbClr val="CE0000"/>
              </a:solidFill>
              <a:ea typeface="宋体" panose="02010600030101010101" pitchFamily="2" charset="-122"/>
            </a:endParaRPr>
          </a:p>
          <a:p>
            <a:pPr marL="0" indent="0"/>
            <a:r>
              <a:rPr lang="zh-CN" altLang="en-US" dirty="0">
                <a:solidFill>
                  <a:srgbClr val="CE0000"/>
                </a:solidFill>
                <a:ea typeface="宋体" panose="02010600030101010101" pitchFamily="2" charset="-122"/>
              </a:rPr>
              <a:t>程序计数器：</a:t>
            </a:r>
            <a:r>
              <a:rPr lang="en-US" altLang="zh-CN" dirty="0">
                <a:solidFill>
                  <a:srgbClr val="CE0000"/>
                </a:solidFill>
                <a:ea typeface="宋体" panose="02010600030101010101" pitchFamily="2" charset="-122"/>
              </a:rPr>
              <a:t>Program Counter</a:t>
            </a:r>
            <a:r>
              <a:rPr lang="zh-CN" altLang="en-US" dirty="0">
                <a:solidFill>
                  <a:srgbClr val="CE0000"/>
                </a:solidFill>
                <a:ea typeface="宋体" panose="02010600030101010101" pitchFamily="2" charset="-122"/>
              </a:rPr>
              <a:t>（</a:t>
            </a:r>
            <a:r>
              <a:rPr lang="en-US" altLang="zh-CN" dirty="0">
                <a:solidFill>
                  <a:srgbClr val="CE0000"/>
                </a:solidFill>
                <a:ea typeface="宋体" panose="02010600030101010101" pitchFamily="2" charset="-122"/>
              </a:rPr>
              <a:t>PC</a:t>
            </a:r>
            <a:r>
              <a:rPr lang="zh-CN" altLang="en-US" dirty="0">
                <a:solidFill>
                  <a:srgbClr val="CE0000"/>
                </a:solidFill>
                <a:ea typeface="宋体" panose="02010600030101010101" pitchFamily="2" charset="-122"/>
              </a:rPr>
              <a:t>）</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指向下一条执行指令的地址</a:t>
            </a:r>
            <a:endParaRPr lang="en-US" altLang="zh-CN" sz="2400" dirty="0">
              <a:ea typeface="宋体" panose="02010600030101010101" pitchFamily="2" charset="-122"/>
            </a:endParaRPr>
          </a:p>
          <a:p>
            <a:pPr marL="0" indent="0"/>
            <a:endParaRPr lang="zh-CN" altLang="en-US" dirty="0">
              <a:solidFill>
                <a:srgbClr val="CE0000"/>
              </a:solidFill>
              <a:ea typeface="宋体" panose="02010600030101010101" pitchFamily="2" charset="-122"/>
            </a:endParaRPr>
          </a:p>
          <a:p>
            <a:pPr marL="0" indent="0"/>
            <a:r>
              <a:rPr lang="zh-CN" altLang="en-US" dirty="0">
                <a:solidFill>
                  <a:srgbClr val="CE0000"/>
                </a:solidFill>
                <a:ea typeface="宋体" panose="02010600030101010101" pitchFamily="2" charset="-122"/>
              </a:rPr>
              <a:t>寄存器：</a:t>
            </a:r>
            <a:r>
              <a:rPr lang="en-US" altLang="zh-CN" dirty="0">
                <a:solidFill>
                  <a:srgbClr val="CE0000"/>
                </a:solidFill>
                <a:ea typeface="宋体" panose="02010600030101010101" pitchFamily="2" charset="-122"/>
              </a:rPr>
              <a:t>Registers</a:t>
            </a:r>
            <a:endParaRPr lang="en-US" altLang="zh-CN" dirty="0">
              <a:solidFill>
                <a:srgbClr val="CE0000"/>
              </a:solidFill>
              <a:ea typeface="宋体" panose="02010600030101010101" pitchFamily="2" charset="-122"/>
            </a:endParaRPr>
          </a:p>
          <a:p>
            <a:pPr lvl="1"/>
            <a:r>
              <a:rPr lang="zh-CN" altLang="en-US" dirty="0">
                <a:ea typeface="宋体" panose="02010600030101010101" pitchFamily="2" charset="-122"/>
              </a:rPr>
              <a:t>寄存器中保存了未来得及存回内存的处理器运行的临时状态。</a:t>
            </a:r>
            <a:endParaRPr lang="en-US" altLang="zh-CN" dirty="0">
              <a:ea typeface="宋体" panose="02010600030101010101" pitchFamily="2" charset="-122"/>
            </a:endParaRPr>
          </a:p>
        </p:txBody>
      </p:sp>
      <p:pic>
        <p:nvPicPr>
          <p:cNvPr id="18437" name="Picture 4" descr="C:\common\PattPatel slides\e2\ch10-11.jpg"/>
          <p:cNvPicPr>
            <a:picLocks noChangeAspect="1"/>
          </p:cNvPicPr>
          <p:nvPr/>
        </p:nvPicPr>
        <p:blipFill>
          <a:blip r:embed="rId1"/>
          <a:stretch>
            <a:fillRect/>
          </a:stretch>
        </p:blipFill>
        <p:spPr>
          <a:xfrm>
            <a:off x="611505" y="2492375"/>
            <a:ext cx="6526213" cy="6794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10 - </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9459" name="Rectangle 2"/>
          <p:cNvSpPr>
            <a:spLocks noGrp="1"/>
          </p:cNvSpPr>
          <p:nvPr>
            <p:ph type="title"/>
          </p:nvPr>
        </p:nvSpPr>
        <p:spPr/>
        <p:txBody>
          <a:bodyPr vert="horz" wrap="square" lIns="91440" tIns="45720" rIns="91440" bIns="45720" anchor="ctr" anchorCtr="0"/>
          <a:p>
            <a:r>
              <a:rPr lang="zh-CN" altLang="en-US" dirty="0">
                <a:solidFill>
                  <a:srgbClr val="CE0000"/>
                </a:solidFill>
                <a:ea typeface="宋体" panose="02010600030101010101" pitchFamily="2" charset="-122"/>
              </a:rPr>
              <a:t>处理器状态寄存器</a:t>
            </a:r>
            <a:endParaRPr lang="en-US" altLang="zh-CN" dirty="0">
              <a:ea typeface="宋体" panose="02010600030101010101" pitchFamily="2" charset="-122"/>
            </a:endParaRPr>
          </a:p>
        </p:txBody>
      </p:sp>
      <p:sp>
        <p:nvSpPr>
          <p:cNvPr id="19460" name="Rectangle 3"/>
          <p:cNvSpPr>
            <a:spLocks noGrp="1"/>
          </p:cNvSpPr>
          <p:nvPr>
            <p:ph idx="1"/>
          </p:nvPr>
        </p:nvSpPr>
        <p:spPr>
          <a:xfrm>
            <a:off x="255588" y="1296988"/>
            <a:ext cx="8683625" cy="4795837"/>
          </a:xfrm>
        </p:spPr>
        <p:txBody>
          <a:bodyPr vert="horz" wrap="square" lIns="91440" tIns="45720" rIns="91440" bIns="45720" anchor="t" anchorCtr="0"/>
          <a:p>
            <a:pPr marL="0" indent="0">
              <a:buNone/>
            </a:pPr>
            <a:r>
              <a:rPr lang="zh-CN" altLang="en-US" dirty="0">
                <a:ea typeface="宋体" panose="02010600030101010101" pitchFamily="2" charset="-122"/>
              </a:rPr>
              <a:t>运行模式</a:t>
            </a:r>
            <a:endParaRPr lang="en-US" altLang="zh-CN" dirty="0">
              <a:ea typeface="宋体" panose="02010600030101010101" pitchFamily="2" charset="-122"/>
            </a:endParaRPr>
          </a:p>
          <a:p>
            <a:pPr lvl="1"/>
            <a:r>
              <a:rPr lang="en-US" altLang="zh-CN" dirty="0">
                <a:ea typeface="宋体" panose="02010600030101010101" pitchFamily="2" charset="-122"/>
              </a:rPr>
              <a:t> PSR[15] </a:t>
            </a:r>
            <a:r>
              <a:rPr lang="zh-CN" altLang="en-US" dirty="0">
                <a:ea typeface="宋体" panose="02010600030101010101" pitchFamily="2" charset="-122"/>
              </a:rPr>
              <a:t>指示当前程序是否运行在超级用户</a:t>
            </a:r>
            <a:r>
              <a:rPr lang="en-US" altLang="zh-CN" dirty="0">
                <a:ea typeface="宋体" panose="02010600030101010101" pitchFamily="2" charset="-122"/>
              </a:rPr>
              <a:t> Supervisor (0)</a:t>
            </a:r>
            <a:r>
              <a:rPr lang="zh-CN" altLang="en-US" dirty="0">
                <a:ea typeface="宋体" panose="02010600030101010101" pitchFamily="2" charset="-122"/>
              </a:rPr>
              <a:t>状态还是普通用户</a:t>
            </a:r>
            <a:r>
              <a:rPr lang="en-US" altLang="zh-CN" dirty="0">
                <a:ea typeface="宋体" panose="02010600030101010101" pitchFamily="2" charset="-122"/>
              </a:rPr>
              <a:t> User (1)</a:t>
            </a:r>
            <a:r>
              <a:rPr lang="zh-CN" altLang="en-US" dirty="0">
                <a:ea typeface="宋体" panose="02010600030101010101" pitchFamily="2" charset="-122"/>
              </a:rPr>
              <a:t>模式</a:t>
            </a:r>
            <a:endParaRPr lang="en-US" altLang="zh-CN" dirty="0">
              <a:ea typeface="宋体" panose="02010600030101010101" pitchFamily="2" charset="-122"/>
            </a:endParaRPr>
          </a:p>
          <a:p>
            <a:pPr lvl="1"/>
            <a:r>
              <a:rPr lang="zh-CN" altLang="en-US" dirty="0">
                <a:ea typeface="宋体" panose="02010600030101010101" pitchFamily="2" charset="-122"/>
              </a:rPr>
              <a:t>确保某些资源只允许被操作系统访问。</a:t>
            </a:r>
            <a:endParaRPr lang="en-US" altLang="zh-CN" dirty="0">
              <a:ea typeface="宋体" panose="02010600030101010101" pitchFamily="2" charset="-122"/>
            </a:endParaRPr>
          </a:p>
          <a:p>
            <a:pPr lvl="1">
              <a:buNone/>
            </a:pPr>
            <a:r>
              <a:rPr lang="zh-CN" altLang="en-US" dirty="0">
                <a:ea typeface="宋体" panose="02010600030101010101" pitchFamily="2" charset="-122"/>
              </a:rPr>
              <a:t> </a:t>
            </a:r>
            <a:r>
              <a:rPr lang="en-US" altLang="zh-CN" dirty="0">
                <a:ea typeface="宋体" panose="02010600030101010101" pitchFamily="2" charset="-122"/>
              </a:rPr>
              <a:t>linux:         </a:t>
            </a:r>
            <a:r>
              <a:rPr lang="zh-CN" altLang="en-US" dirty="0">
                <a:ea typeface="宋体" panose="02010600030101010101" pitchFamily="2" charset="-122"/>
              </a:rPr>
              <a:t>内核空间和用户空间</a:t>
            </a:r>
            <a:r>
              <a:rPr lang="en-US" altLang="zh-CN" dirty="0">
                <a:ea typeface="宋体" panose="02010600030101010101" pitchFamily="2" charset="-122"/>
              </a:rPr>
              <a:t> </a:t>
            </a:r>
            <a:endParaRPr lang="en-US" altLang="zh-CN" dirty="0">
              <a:ea typeface="宋体" panose="02010600030101010101" pitchFamily="2" charset="-122"/>
            </a:endParaRPr>
          </a:p>
          <a:p>
            <a:pPr lvl="1">
              <a:buNone/>
            </a:pPr>
            <a:r>
              <a:rPr lang="en-US" altLang="zh-CN" dirty="0">
                <a:ea typeface="宋体" panose="02010600030101010101" pitchFamily="2" charset="-122"/>
              </a:rPr>
              <a:t> windows:   </a:t>
            </a:r>
            <a:r>
              <a:rPr lang="zh-CN" altLang="en-US" dirty="0">
                <a:ea typeface="宋体" panose="02010600030101010101" pitchFamily="2" charset="-122"/>
              </a:rPr>
              <a:t>保护空间和非保护空间</a:t>
            </a:r>
            <a:endParaRPr lang="en-US" altLang="zh-CN" dirty="0">
              <a:ea typeface="宋体" panose="02010600030101010101" pitchFamily="2" charset="-122"/>
            </a:endParaRPr>
          </a:p>
          <a:p>
            <a:pPr lvl="3"/>
            <a:endParaRPr lang="en-US" altLang="zh-CN" dirty="0">
              <a:ea typeface="宋体" panose="02010600030101010101" pitchFamily="2" charset="-122"/>
            </a:endParaRPr>
          </a:p>
          <a:p>
            <a:pPr marL="0" indent="0">
              <a:buNone/>
            </a:pPr>
            <a:r>
              <a:rPr lang="zh-CN" altLang="en-US" dirty="0">
                <a:ea typeface="宋体" panose="02010600030101010101" pitchFamily="2" charset="-122"/>
              </a:rPr>
              <a:t>优先级别</a:t>
            </a:r>
            <a:endParaRPr lang="en-US" altLang="zh-CN" dirty="0">
              <a:ea typeface="宋体" panose="02010600030101010101" pitchFamily="2" charset="-122"/>
            </a:endParaRPr>
          </a:p>
          <a:p>
            <a:pPr lvl="1"/>
            <a:r>
              <a:rPr lang="en-US" altLang="zh-CN" dirty="0">
                <a:ea typeface="宋体" panose="02010600030101010101" pitchFamily="2" charset="-122"/>
              </a:rPr>
              <a:t> PSR[10:8] </a:t>
            </a:r>
            <a:r>
              <a:rPr lang="zh-CN" altLang="en-US" dirty="0">
                <a:ea typeface="宋体" panose="02010600030101010101" pitchFamily="2" charset="-122"/>
              </a:rPr>
              <a:t>保存当前程序的优先级别</a:t>
            </a:r>
            <a:endParaRPr lang="en-US" altLang="zh-CN" dirty="0">
              <a:ea typeface="宋体" panose="02010600030101010101" pitchFamily="2" charset="-122"/>
            </a:endParaRPr>
          </a:p>
          <a:p>
            <a:pPr lvl="2"/>
            <a:r>
              <a:rPr lang="en-US" altLang="zh-CN" dirty="0">
                <a:ea typeface="宋体" panose="02010600030101010101" pitchFamily="2" charset="-122"/>
              </a:rPr>
              <a:t> 8</a:t>
            </a:r>
            <a:r>
              <a:rPr lang="zh-CN" altLang="en-US" dirty="0">
                <a:ea typeface="宋体" panose="02010600030101010101" pitchFamily="2" charset="-122"/>
              </a:rPr>
              <a:t>个等级</a:t>
            </a:r>
            <a:r>
              <a:rPr lang="en-US" altLang="zh-CN" dirty="0">
                <a:ea typeface="宋体" panose="02010600030101010101" pitchFamily="2" charset="-122"/>
              </a:rPr>
              <a:t>, </a:t>
            </a:r>
            <a:r>
              <a:rPr lang="zh-CN" altLang="en-US" dirty="0">
                <a:ea typeface="宋体" panose="02010600030101010101" pitchFamily="2" charset="-122"/>
              </a:rPr>
              <a:t>从</a:t>
            </a:r>
            <a:r>
              <a:rPr lang="en-US" altLang="zh-CN" dirty="0">
                <a:ea typeface="宋体" panose="02010600030101010101" pitchFamily="2" charset="-122"/>
              </a:rPr>
              <a:t> PL0 (</a:t>
            </a:r>
            <a:r>
              <a:rPr lang="zh-CN" altLang="en-US" dirty="0">
                <a:ea typeface="宋体" panose="02010600030101010101" pitchFamily="2" charset="-122"/>
              </a:rPr>
              <a:t>最低</a:t>
            </a:r>
            <a:r>
              <a:rPr lang="en-US" altLang="zh-CN" dirty="0">
                <a:ea typeface="宋体" panose="02010600030101010101" pitchFamily="2" charset="-122"/>
              </a:rPr>
              <a:t>)</a:t>
            </a:r>
            <a:r>
              <a:rPr lang="zh-CN" altLang="en-US" dirty="0">
                <a:ea typeface="宋体" panose="02010600030101010101" pitchFamily="2" charset="-122"/>
              </a:rPr>
              <a:t>到</a:t>
            </a:r>
            <a:r>
              <a:rPr lang="en-US" altLang="zh-CN" dirty="0">
                <a:ea typeface="宋体" panose="02010600030101010101" pitchFamily="2" charset="-122"/>
              </a:rPr>
              <a:t> PL7 (</a:t>
            </a:r>
            <a:r>
              <a:rPr lang="zh-CN" altLang="en-US" dirty="0">
                <a:ea typeface="宋体" panose="02010600030101010101" pitchFamily="2" charset="-122"/>
              </a:rPr>
              <a:t>最高</a:t>
            </a:r>
            <a:r>
              <a:rPr lang="en-US" altLang="zh-CN" dirty="0">
                <a:ea typeface="宋体" panose="02010600030101010101" pitchFamily="2" charset="-122"/>
              </a:rPr>
              <a:t>).</a:t>
            </a:r>
            <a:endParaRPr lang="en-US" altLang="zh-CN" dirty="0">
              <a:ea typeface="宋体" panose="02010600030101010101" pitchFamily="2" charset="-122"/>
            </a:endParaRPr>
          </a:p>
          <a:p>
            <a:pPr lvl="3">
              <a:lnSpc>
                <a:spcPct val="70000"/>
              </a:lnSpc>
              <a:buFont typeface="Wingdings" panose="05000000000000000000" pitchFamily="2" charset="2"/>
              <a:buNone/>
            </a:pPr>
            <a:endParaRPr lang="en-US" altLang="zh-CN" dirty="0">
              <a:ea typeface="宋体" panose="02010600030101010101" pitchFamily="2" charset="-122"/>
            </a:endParaRPr>
          </a:p>
          <a:p>
            <a:pPr marL="0" indent="0">
              <a:lnSpc>
                <a:spcPct val="70000"/>
              </a:lnSpc>
              <a:buNone/>
            </a:pPr>
            <a:r>
              <a:rPr lang="zh-CN" altLang="en-US" dirty="0">
                <a:ea typeface="宋体" panose="02010600030101010101" pitchFamily="2" charset="-122"/>
              </a:rPr>
              <a:t>状态码</a:t>
            </a:r>
            <a:endParaRPr lang="en-US" altLang="zh-CN" dirty="0">
              <a:ea typeface="宋体" panose="02010600030101010101" pitchFamily="2" charset="-122"/>
            </a:endParaRPr>
          </a:p>
          <a:p>
            <a:pPr marL="0" indent="0">
              <a:lnSpc>
                <a:spcPct val="70000"/>
              </a:lnSpc>
              <a:buNone/>
            </a:pPr>
            <a:r>
              <a:rPr lang="zh-CN" altLang="en-US" dirty="0">
                <a:ea typeface="宋体" panose="02010600030101010101" pitchFamily="2" charset="-122"/>
              </a:rPr>
              <a:t>     </a:t>
            </a:r>
            <a:r>
              <a:rPr lang="en-US" altLang="zh-CN" dirty="0">
                <a:ea typeface="宋体" panose="02010600030101010101" pitchFamily="2" charset="-122"/>
              </a:rPr>
              <a:t> PSR[2:0] </a:t>
            </a:r>
            <a:r>
              <a:rPr lang="zh-CN" altLang="en-US" dirty="0">
                <a:ea typeface="宋体" panose="02010600030101010101" pitchFamily="2" charset="-122"/>
              </a:rPr>
              <a:t>保存当前的  </a:t>
            </a:r>
            <a:r>
              <a:rPr lang="en-US" altLang="zh-CN" dirty="0">
                <a:ea typeface="宋体" panose="02010600030101010101" pitchFamily="2" charset="-122"/>
              </a:rPr>
              <a:t> NZP condition codes</a:t>
            </a:r>
            <a:endParaRPr lang="en-US" altLang="zh-CN" dirty="0">
              <a:ea typeface="宋体" panose="02010600030101010101" pitchFamily="2" charset="-122"/>
            </a:endParaRPr>
          </a:p>
        </p:txBody>
      </p:sp>
      <p:pic>
        <p:nvPicPr>
          <p:cNvPr id="19461" name="Picture 4" descr="C:\common\PattPatel slides\e2\ch10-11.jpg"/>
          <p:cNvPicPr>
            <a:picLocks noChangeAspect="1"/>
          </p:cNvPicPr>
          <p:nvPr/>
        </p:nvPicPr>
        <p:blipFill>
          <a:blip r:embed="rId1"/>
          <a:stretch>
            <a:fillRect/>
          </a:stretch>
        </p:blipFill>
        <p:spPr>
          <a:xfrm>
            <a:off x="3348038" y="692150"/>
            <a:ext cx="5688012" cy="5048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10 - </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048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中断机制需要保存哪些状态</a:t>
            </a:r>
            <a:endParaRPr lang="en-US" altLang="zh-CN" dirty="0">
              <a:ea typeface="宋体" panose="02010600030101010101" pitchFamily="2" charset="-122"/>
            </a:endParaRPr>
          </a:p>
        </p:txBody>
      </p:sp>
      <p:sp>
        <p:nvSpPr>
          <p:cNvPr id="20484" name="Rectangle 3"/>
          <p:cNvSpPr>
            <a:spLocks noGrp="1"/>
          </p:cNvSpPr>
          <p:nvPr>
            <p:ph idx="1"/>
          </p:nvPr>
        </p:nvSpPr>
        <p:spPr>
          <a:xfrm>
            <a:off x="250825" y="1412875"/>
            <a:ext cx="8683625" cy="4521200"/>
          </a:xfrm>
        </p:spPr>
        <p:txBody>
          <a:bodyPr vert="horz" wrap="square" lIns="91440" tIns="45720" rIns="91440" bIns="45720" anchor="t" anchorCtr="0"/>
          <a:p>
            <a:pPr marL="0" indent="0"/>
            <a:r>
              <a:rPr lang="zh-CN" altLang="en-US" dirty="0">
                <a:ea typeface="宋体" panose="02010600030101010101" pitchFamily="2" charset="-122"/>
              </a:rPr>
              <a:t>我们只需要保存  </a:t>
            </a:r>
            <a:r>
              <a:rPr lang="en-US" altLang="zh-CN" dirty="0">
                <a:solidFill>
                  <a:srgbClr val="FF0000"/>
                </a:solidFill>
                <a:ea typeface="宋体" panose="02010600030101010101" pitchFamily="2" charset="-122"/>
              </a:rPr>
              <a:t>PC</a:t>
            </a:r>
            <a:r>
              <a:rPr lang="en-US" altLang="zh-CN" dirty="0">
                <a:ea typeface="宋体" panose="02010600030101010101" pitchFamily="2" charset="-122"/>
              </a:rPr>
              <a:t> </a:t>
            </a:r>
            <a:r>
              <a:rPr lang="zh-CN" altLang="en-US" dirty="0">
                <a:ea typeface="宋体" panose="02010600030101010101" pitchFamily="2" charset="-122"/>
              </a:rPr>
              <a:t>和</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PSR</a:t>
            </a:r>
            <a:endParaRPr lang="en-US" altLang="zh-CN" dirty="0">
              <a:ea typeface="宋体" panose="02010600030101010101" pitchFamily="2" charset="-122"/>
            </a:endParaRPr>
          </a:p>
          <a:p>
            <a:pPr lvl="1"/>
            <a:r>
              <a:rPr lang="zh-CN" altLang="en-US" dirty="0">
                <a:ea typeface="宋体" panose="02010600030101010101" pitchFamily="2" charset="-122"/>
              </a:rPr>
              <a:t>寄存器状态由</a:t>
            </a:r>
            <a:r>
              <a:rPr lang="en-US" altLang="zh-CN" dirty="0">
                <a:ea typeface="宋体" panose="02010600030101010101" pitchFamily="2" charset="-122"/>
              </a:rPr>
              <a:t> ISRs</a:t>
            </a:r>
            <a:r>
              <a:rPr lang="zh-CN" altLang="en-US" dirty="0">
                <a:ea typeface="宋体" panose="02010600030101010101" pitchFamily="2" charset="-122"/>
              </a:rPr>
              <a:t>（中断服务程序）负责保存和恢复</a:t>
            </a:r>
            <a:r>
              <a:rPr lang="en-US" altLang="zh-CN" dirty="0">
                <a:ea typeface="宋体" panose="02010600030101010101" pitchFamily="2" charset="-122"/>
              </a:rPr>
              <a:t> (“callee save”)</a:t>
            </a:r>
            <a:endParaRPr lang="en-US" altLang="zh-CN" dirty="0">
              <a:ea typeface="宋体" panose="02010600030101010101" pitchFamily="2" charset="-122"/>
            </a:endParaRPr>
          </a:p>
          <a:p>
            <a:pPr lvl="1"/>
            <a:r>
              <a:rPr lang="zh-CN" altLang="en-US" dirty="0">
                <a:solidFill>
                  <a:srgbClr val="FF0000"/>
                </a:solidFill>
                <a:ea typeface="宋体" panose="02010600030101010101" pitchFamily="2" charset="-122"/>
              </a:rPr>
              <a:t>进入中断服务程序前</a:t>
            </a:r>
            <a:r>
              <a:rPr lang="zh-CN" altLang="en-US" dirty="0">
                <a:ea typeface="宋体" panose="02010600030101010101" pitchFamily="2" charset="-122"/>
              </a:rPr>
              <a:t>保存</a:t>
            </a:r>
            <a:r>
              <a:rPr lang="en-US" altLang="zh-CN" dirty="0">
                <a:ea typeface="宋体" panose="02010600030101010101" pitchFamily="2" charset="-122"/>
              </a:rPr>
              <a:t>PC </a:t>
            </a:r>
            <a:r>
              <a:rPr lang="zh-CN" altLang="en-US" dirty="0">
                <a:ea typeface="宋体" panose="02010600030101010101" pitchFamily="2" charset="-122"/>
              </a:rPr>
              <a:t>和</a:t>
            </a:r>
            <a:r>
              <a:rPr lang="en-US" altLang="zh-CN" dirty="0">
                <a:ea typeface="宋体" panose="02010600030101010101" pitchFamily="2" charset="-122"/>
              </a:rPr>
              <a:t> PSR </a:t>
            </a:r>
            <a:r>
              <a:rPr lang="zh-CN" altLang="en-US" dirty="0">
                <a:ea typeface="宋体" panose="02010600030101010101" pitchFamily="2" charset="-122"/>
              </a:rPr>
              <a:t>，</a:t>
            </a:r>
            <a:r>
              <a:rPr lang="zh-CN" altLang="en-US" dirty="0">
                <a:solidFill>
                  <a:srgbClr val="FF0000"/>
                </a:solidFill>
                <a:ea typeface="宋体" panose="02010600030101010101" pitchFamily="2" charset="-122"/>
              </a:rPr>
              <a:t>确保</a:t>
            </a:r>
            <a:r>
              <a:rPr lang="zh-CN" altLang="en-US" dirty="0">
                <a:ea typeface="宋体" panose="02010600030101010101" pitchFamily="2" charset="-122"/>
              </a:rPr>
              <a:t>程序执行完中断服务程序后能正确返回断点的现场，继续执行。</a:t>
            </a:r>
            <a:endParaRPr lang="zh-CN" altLang="en-US" dirty="0">
              <a:ea typeface="宋体" panose="02010600030101010101" pitchFamily="2" charset="-122"/>
            </a:endParaRPr>
          </a:p>
          <a:p>
            <a:pPr marL="341630" lvl="1" indent="0">
              <a:buNone/>
            </a:pPr>
            <a:endParaRPr lang="en-US" altLang="zh-CN" dirty="0">
              <a:solidFill>
                <a:srgbClr val="FF0000"/>
              </a:solidFill>
              <a:ea typeface="宋体" panose="02010600030101010101" pitchFamily="2" charset="-122"/>
            </a:endParaRPr>
          </a:p>
          <a:p>
            <a:pPr marL="341630" lvl="1" indent="0">
              <a:buNone/>
            </a:pPr>
            <a:endParaRPr lang="en-US" altLang="zh-CN" dirty="0">
              <a:solidFill>
                <a:srgbClr val="FF0000"/>
              </a:solidFill>
              <a:ea typeface="宋体" panose="02010600030101010101" pitchFamily="2" charset="-122"/>
            </a:endParaRPr>
          </a:p>
          <a:p>
            <a:pPr lvl="1"/>
            <a:endParaRPr lang="en-US" altLang="zh-CN" dirty="0">
              <a:ea typeface="宋体" panose="02010600030101010101" pitchFamily="2" charset="-122"/>
            </a:endParaRPr>
          </a:p>
          <a:p>
            <a:pPr lvl="1">
              <a:buNone/>
            </a:pPr>
            <a:endParaRPr lang="en-US" altLang="zh-CN" dirty="0">
              <a:ea typeface="宋体" panose="02010600030101010101" pitchFamily="2" charset="-122"/>
            </a:endParaRPr>
          </a:p>
          <a:p>
            <a:pPr marL="1190625" lvl="3" indent="0">
              <a:buNone/>
            </a:pPr>
            <a:endParaRPr lang="en-US" altLang="zh-CN" dirty="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1507" name="Rectangle 2"/>
          <p:cNvSpPr>
            <a:spLocks noGrp="1"/>
          </p:cNvSpPr>
          <p:nvPr>
            <p:ph type="title"/>
          </p:nvPr>
        </p:nvSpPr>
        <p:spPr>
          <a:xfrm>
            <a:off x="250825" y="260350"/>
            <a:ext cx="8686800" cy="533400"/>
          </a:xfrm>
        </p:spPr>
        <p:txBody>
          <a:bodyPr vert="horz" wrap="square" lIns="91440" tIns="45720" rIns="91440" bIns="45720" anchor="ctr" anchorCtr="0"/>
          <a:p>
            <a:r>
              <a:rPr lang="zh-CN" altLang="en-US" dirty="0">
                <a:ea typeface="宋体" panose="02010600030101010101" pitchFamily="2" charset="-122"/>
              </a:rPr>
              <a:t>什么时候</a:t>
            </a:r>
            <a:r>
              <a:rPr lang="en-US" altLang="zh-CN" dirty="0">
                <a:ea typeface="宋体" panose="02010600030101010101" pitchFamily="2" charset="-122"/>
              </a:rPr>
              <a:t>/</a:t>
            </a:r>
            <a:r>
              <a:rPr lang="zh-CN" altLang="en-US" dirty="0">
                <a:ea typeface="宋体" panose="02010600030101010101" pitchFamily="2" charset="-122"/>
              </a:rPr>
              <a:t>在哪里保存程序状态？</a:t>
            </a:r>
            <a:endParaRPr lang="en-US" altLang="zh-CN" dirty="0">
              <a:ea typeface="宋体" panose="02010600030101010101" pitchFamily="2" charset="-122"/>
            </a:endParaRPr>
          </a:p>
        </p:txBody>
      </p:sp>
      <p:sp>
        <p:nvSpPr>
          <p:cNvPr id="19460" name="Rectangle 3"/>
          <p:cNvSpPr>
            <a:spLocks noGrp="1" noChangeArrowheads="1"/>
          </p:cNvSpPr>
          <p:nvPr>
            <p:ph idx="1"/>
          </p:nvPr>
        </p:nvSpPr>
        <p:spPr>
          <a:xfrm>
            <a:off x="250825" y="908050"/>
            <a:ext cx="8686800" cy="5834063"/>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能使用寄存器保存</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PC </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和</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PSR</a:t>
            </a: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吗？</a:t>
            </a: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程序员不知道什么时候会发生中断，不可能事先进行保存</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在中断服务程序中分配内存</a:t>
            </a:r>
            <a:r>
              <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0"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必须在进入中断服务程序前保存</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迭代和中断的嵌套：中断服务程序可能被高优先级的程序中断</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PL0   (PL7-&gt;PL0)</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保存时机</a:t>
            </a:r>
            <a:endParaRPr kumimoji="0" lang="en-US" altLang="zh-CN" sz="24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endParaRPr>
          </a:p>
          <a:p>
            <a:pPr marL="0" marR="0" lvl="1" indent="0" algn="l"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      用户程序被中断处的指令执行完毕（存储阶段之后），在中断服务程序第一条指令的取 指令之前，必须由额外处理器硬件实现。</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TRAP</a:t>
            </a: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在指令执行时候通过硬件保存</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PC</a:t>
            </a: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到</a:t>
            </a: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R7</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400" b="1" i="0" u="none" strike="noStrike" kern="0" cap="none" spc="0" normalizeH="0" baseline="0" noProof="0" dirty="0" smtClean="0">
                <a:ln>
                  <a:noFill/>
                </a:ln>
                <a:solidFill>
                  <a:srgbClr val="FF0000"/>
                </a:solidFill>
                <a:effectLst/>
                <a:uLnTx/>
                <a:uFillTx/>
                <a:latin typeface="+mn-lt"/>
                <a:ea typeface="宋体" panose="02010600030101010101" pitchFamily="2" charset="-122"/>
                <a:cs typeface="+mn-cs"/>
              </a:rPr>
              <a:t>解决方法：</a:t>
            </a:r>
            <a:r>
              <a:rPr kumimoji="0" lang="en-US" altLang="zh-CN" sz="2400" b="1" i="0" u="none" strike="noStrike" kern="0" cap="none" spc="0" normalizeH="0" baseline="0" noProof="0" dirty="0" smtClean="0">
                <a:ln>
                  <a:noFill/>
                </a:ln>
                <a:solidFill>
                  <a:srgbClr val="FF0000"/>
                </a:solidFill>
                <a:effectLst/>
                <a:uLnTx/>
                <a:uFillTx/>
                <a:latin typeface="+mn-lt"/>
                <a:ea typeface="宋体" panose="02010600030101010101" pitchFamily="2" charset="-122"/>
                <a:cs typeface="+mn-cs"/>
              </a:rPr>
              <a:t>Use a stack!</a:t>
            </a:r>
            <a:endParaRPr kumimoji="0" lang="en-US" altLang="zh-CN" sz="24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栈事先实现（硬件或操作系统）</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rPr>
              <a:t>Push state to save, pop to restore.</a:t>
            </a:r>
            <a:endParaRPr kumimoji="0"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endParaRPr>
          </a:p>
          <a:p>
            <a:pPr marL="576580" marR="0" lvl="1" indent="-234950" algn="l" defTabSz="914400" rtl="0" eaLnBrk="0" fontAlgn="base" latinLnBrk="0" hangingPunct="0">
              <a:lnSpc>
                <a:spcPct val="100000"/>
              </a:lnSpc>
              <a:spcBef>
                <a:spcPct val="20000"/>
              </a:spcBef>
              <a:spcAft>
                <a:spcPct val="0"/>
              </a:spcAft>
              <a:buClrTx/>
              <a:buSzTx/>
              <a:buFontTx/>
              <a:buChar char="•"/>
              <a:defRPr/>
            </a:pPr>
            <a:r>
              <a:rPr kumimoji="0" lang="zh-CN" altLang="en-US" sz="2000" b="1" i="0" u="none" strike="noStrike" kern="0" cap="none" spc="0" normalizeH="0" baseline="0" noProof="0" dirty="0" smtClean="0">
                <a:ln>
                  <a:noFill/>
                </a:ln>
                <a:solidFill>
                  <a:schemeClr val="accent2"/>
                </a:solidFill>
                <a:effectLst/>
                <a:uLnTx/>
                <a:uFillTx/>
                <a:latin typeface="+mn-lt"/>
                <a:ea typeface="宋体" panose="02010600030101010101" pitchFamily="2" charset="-122"/>
              </a:rPr>
              <a:t>先进后出特性方便支持中断嵌套</a:t>
            </a:r>
            <a:endParaRPr kumimoji="0" lang="zh-CN" altLang="en-US" sz="2000" b="1" i="0" u="none" strike="noStrike" kern="0" cap="none" spc="0" normalizeH="0" baseline="0" noProof="0" dirty="0" smtClean="0">
              <a:ln>
                <a:noFill/>
              </a:ln>
              <a:solidFill>
                <a:schemeClr val="accent2"/>
              </a:solidFill>
              <a:effectLst/>
              <a:uLnTx/>
              <a:uFillTx/>
              <a:latin typeface="+mn-lt"/>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Content Placeholder 1"/>
          <p:cNvSpPr>
            <a:spLocks noGrp="1"/>
          </p:cNvSpPr>
          <p:nvPr>
            <p:ph idx="1"/>
          </p:nvPr>
        </p:nvSpPr>
        <p:spPr/>
        <p:txBody>
          <a:bodyPr vert="horz" wrap="square" lIns="91440" tIns="45720" rIns="91440" bIns="45720" anchor="t" anchorCtr="0"/>
          <a:p>
            <a:pPr marL="457200" indent="-457200">
              <a:buFont typeface="Wingdings" panose="05000000000000000000" pitchFamily="2" charset="2"/>
              <a:buChar char="p"/>
            </a:pPr>
            <a:r>
              <a:rPr lang="zh-CN" altLang="en-US" dirty="0">
                <a:ea typeface="宋体" panose="02010600030101010101" pitchFamily="2" charset="-122"/>
              </a:rPr>
              <a:t>栈的基本结构</a:t>
            </a:r>
            <a:endParaRPr lang="en-US" altLang="zh-CN" dirty="0">
              <a:ea typeface="宋体" panose="02010600030101010101" pitchFamily="2" charset="-122"/>
            </a:endParaRPr>
          </a:p>
          <a:p>
            <a:pPr marL="457200" indent="-457200">
              <a:buFont typeface="Wingdings" panose="05000000000000000000" pitchFamily="2" charset="2"/>
              <a:buChar char="p"/>
            </a:pPr>
            <a:r>
              <a:rPr lang="zh-CN" altLang="en-US" dirty="0">
                <a:ea typeface="宋体" panose="02010600030101010101" pitchFamily="2" charset="-122"/>
              </a:rPr>
              <a:t>中断驱动</a:t>
            </a:r>
            <a:r>
              <a:rPr lang="en-US" altLang="zh-CN" dirty="0">
                <a:ea typeface="宋体" panose="02010600030101010101" pitchFamily="2" charset="-122"/>
              </a:rPr>
              <a:t>I/O</a:t>
            </a:r>
            <a:endParaRPr lang="en-US" altLang="zh-CN" dirty="0">
              <a:ea typeface="宋体" panose="02010600030101010101" pitchFamily="2" charset="-122"/>
            </a:endParaRPr>
          </a:p>
          <a:p>
            <a:pPr marL="457200" indent="-457200">
              <a:buFont typeface="Wingdings" panose="05000000000000000000" pitchFamily="2" charset="2"/>
              <a:buChar char="p"/>
            </a:pPr>
            <a:r>
              <a:rPr lang="zh-CN" altLang="en-US" dirty="0">
                <a:ea typeface="宋体" panose="02010600030101010101" pitchFamily="2" charset="-122"/>
              </a:rPr>
              <a:t>基于栈的算术运算</a:t>
            </a:r>
            <a:endParaRPr lang="en-US" altLang="zh-CN" dirty="0">
              <a:ea typeface="宋体" panose="02010600030101010101" pitchFamily="2" charset="-122"/>
            </a:endParaRPr>
          </a:p>
          <a:p>
            <a:pPr marL="457200" indent="-457200">
              <a:buFont typeface="Wingdings" panose="05000000000000000000" pitchFamily="2" charset="2"/>
              <a:buChar char="p"/>
            </a:pPr>
            <a:r>
              <a:rPr lang="zh-CN" altLang="en-US" dirty="0">
                <a:ea typeface="宋体" panose="02010600030101010101" pitchFamily="2" charset="-122"/>
              </a:rPr>
              <a:t>数据类型转换</a:t>
            </a:r>
            <a:endParaRPr lang="en-US" altLang="zh-CN" dirty="0">
              <a:ea typeface="宋体" panose="02010600030101010101" pitchFamily="2" charset="-122"/>
            </a:endParaRPr>
          </a:p>
          <a:p>
            <a:pPr marL="457200" indent="-457200">
              <a:buFont typeface="Wingdings" panose="05000000000000000000" pitchFamily="2" charset="2"/>
              <a:buChar char="p"/>
            </a:pPr>
            <a:r>
              <a:rPr lang="zh-CN" altLang="en-US" dirty="0">
                <a:solidFill>
                  <a:schemeClr val="tx1"/>
                </a:solidFill>
                <a:ea typeface="宋体" panose="02010600030101010101" pitchFamily="2" charset="-122"/>
              </a:rPr>
              <a:t>模拟计算器</a:t>
            </a:r>
            <a:endParaRPr lang="zh-CN" altLang="en-US" dirty="0">
              <a:solidFill>
                <a:schemeClr val="tx1"/>
              </a:solidFill>
              <a:ea typeface="宋体" panose="02010600030101010101" pitchFamily="2" charset="-122"/>
            </a:endParaRPr>
          </a:p>
        </p:txBody>
      </p:sp>
      <p:sp>
        <p:nvSpPr>
          <p:cNvPr id="53251" name="Title 4"/>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第十章简介</a:t>
            </a:r>
            <a:endParaRPr lang="zh-CN" altLang="en-US"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253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Supervisor Stack</a:t>
            </a:r>
            <a:endParaRPr lang="en-US" altLang="zh-CN" dirty="0">
              <a:ea typeface="宋体" panose="02010600030101010101" pitchFamily="2" charset="-122"/>
            </a:endParaRPr>
          </a:p>
        </p:txBody>
      </p:sp>
      <p:sp>
        <p:nvSpPr>
          <p:cNvPr id="22532" name="Rectangle 3"/>
          <p:cNvSpPr>
            <a:spLocks noGrp="1"/>
          </p:cNvSpPr>
          <p:nvPr>
            <p:ph idx="1"/>
          </p:nvPr>
        </p:nvSpPr>
        <p:spPr/>
        <p:txBody>
          <a:bodyPr vert="horz" wrap="square" lIns="91440" tIns="45720" rIns="91440" bIns="45720" anchor="t" anchorCtr="0"/>
          <a:p>
            <a:pPr marL="0" indent="0"/>
            <a:r>
              <a:rPr lang="zh-CN" altLang="en-US" dirty="0">
                <a:solidFill>
                  <a:srgbClr val="FF0000"/>
                </a:solidFill>
                <a:ea typeface="宋体" panose="02010600030101010101" pitchFamily="2" charset="-122"/>
              </a:rPr>
              <a:t>超级用户栈</a:t>
            </a:r>
            <a:r>
              <a:rPr lang="zh-CN" altLang="en-US" dirty="0">
                <a:ea typeface="宋体" panose="02010600030101010101" pitchFamily="2" charset="-122"/>
              </a:rPr>
              <a:t>（</a:t>
            </a:r>
            <a:r>
              <a:rPr lang="en-US" altLang="zh-CN" dirty="0">
                <a:ea typeface="宋体" panose="02010600030101010101" pitchFamily="2" charset="-122"/>
              </a:rPr>
              <a:t>Supervisor Stack</a:t>
            </a:r>
            <a:r>
              <a:rPr lang="zh-CN" altLang="en-US" dirty="0">
                <a:ea typeface="宋体" panose="02010600030101010101" pitchFamily="2" charset="-122"/>
              </a:rPr>
              <a:t>）：内存中开辟的一个特殊的栈空间，仅供特权模式下的程序使用，与</a:t>
            </a:r>
            <a:r>
              <a:rPr lang="zh-CN" altLang="en-US" dirty="0">
                <a:solidFill>
                  <a:srgbClr val="FF0000"/>
                </a:solidFill>
                <a:ea typeface="宋体" panose="02010600030101010101" pitchFamily="2" charset="-122"/>
              </a:rPr>
              <a:t>用户程序栈空间</a:t>
            </a:r>
            <a:r>
              <a:rPr lang="zh-CN" altLang="en-US" dirty="0">
                <a:ea typeface="宋体" panose="02010600030101010101" pitchFamily="2" charset="-122"/>
              </a:rPr>
              <a:t>隔离。</a:t>
            </a:r>
            <a:endParaRPr lang="en-US" altLang="zh-CN" dirty="0">
              <a:ea typeface="宋体" panose="02010600030101010101" pitchFamily="2" charset="-122"/>
            </a:endParaRPr>
          </a:p>
          <a:p>
            <a:pPr lvl="1"/>
            <a:r>
              <a:rPr lang="zh-CN" altLang="en-US" dirty="0">
                <a:ea typeface="宋体" panose="02010600030101010101" pitchFamily="2" charset="-122"/>
              </a:rPr>
              <a:t>指向超级用户栈的指针保存在内部寄存器</a:t>
            </a:r>
            <a:r>
              <a:rPr lang="en-US" altLang="zh-CN" dirty="0">
                <a:ea typeface="宋体" panose="02010600030101010101" pitchFamily="2" charset="-122"/>
              </a:rPr>
              <a:t>Saved.SSP.</a:t>
            </a:r>
            <a:endParaRPr lang="en-US" altLang="zh-CN" dirty="0">
              <a:ea typeface="宋体" panose="02010600030101010101" pitchFamily="2" charset="-122"/>
            </a:endParaRPr>
          </a:p>
          <a:p>
            <a:pPr lvl="1"/>
            <a:r>
              <a:rPr lang="zh-CN" altLang="en-US" dirty="0">
                <a:ea typeface="宋体" panose="02010600030101010101" pitchFamily="2" charset="-122"/>
              </a:rPr>
              <a:t>指向用户栈的指针保存在内部寄存器</a:t>
            </a:r>
            <a:r>
              <a:rPr lang="en-US" altLang="zh-CN" dirty="0">
                <a:ea typeface="宋体" panose="02010600030101010101" pitchFamily="2" charset="-122"/>
              </a:rPr>
              <a:t>Saved.USP.</a:t>
            </a:r>
            <a:endParaRPr lang="en-US" altLang="zh-CN" dirty="0">
              <a:ea typeface="宋体" panose="02010600030101010101" pitchFamily="2" charset="-122"/>
            </a:endParaRPr>
          </a:p>
          <a:p>
            <a:pPr lvl="1"/>
            <a:r>
              <a:rPr lang="en-US" altLang="zh-CN" dirty="0">
                <a:ea typeface="宋体" panose="02010600030101010101" pitchFamily="2" charset="-122"/>
              </a:rPr>
              <a:t>Saved.SSP</a:t>
            </a:r>
            <a:r>
              <a:rPr lang="zh-CN" altLang="en-US" dirty="0">
                <a:ea typeface="宋体" panose="02010600030101010101" pitchFamily="2" charset="-122"/>
              </a:rPr>
              <a:t>，</a:t>
            </a:r>
            <a:r>
              <a:rPr lang="en-US" altLang="zh-CN" dirty="0">
                <a:ea typeface="宋体" panose="02010600030101010101" pitchFamily="2" charset="-122"/>
              </a:rPr>
              <a:t> Saved.USP</a:t>
            </a:r>
            <a:r>
              <a:rPr lang="zh-CN" altLang="en-US" dirty="0">
                <a:ea typeface="宋体" panose="02010600030101010101" pitchFamily="2" charset="-122"/>
              </a:rPr>
              <a:t>类似</a:t>
            </a:r>
            <a:r>
              <a:rPr lang="en-US" altLang="zh-CN" dirty="0">
                <a:ea typeface="宋体" panose="02010600030101010101" pitchFamily="2" charset="-122"/>
              </a:rPr>
              <a:t>MDR,MAR</a:t>
            </a:r>
            <a:r>
              <a:rPr lang="zh-CN" altLang="en-US" dirty="0">
                <a:ea typeface="宋体" panose="02010600030101010101" pitchFamily="2" charset="-122"/>
              </a:rPr>
              <a:t>寄存器</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所有程序都通过</a:t>
            </a:r>
            <a:r>
              <a:rPr lang="en-US" altLang="zh-CN" dirty="0">
                <a:ea typeface="宋体" panose="02010600030101010101" pitchFamily="2" charset="-122"/>
              </a:rPr>
              <a:t>R6</a:t>
            </a:r>
            <a:r>
              <a:rPr lang="zh-CN" altLang="en-US" dirty="0">
                <a:ea typeface="宋体" panose="02010600030101010101" pitchFamily="2" charset="-122"/>
              </a:rPr>
              <a:t>访问栈空间。</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发生中断后，特权模式将从</a:t>
            </a:r>
            <a:r>
              <a:rPr lang="zh-CN" altLang="en-US" dirty="0">
                <a:solidFill>
                  <a:srgbClr val="FF0000"/>
                </a:solidFill>
                <a:ea typeface="宋体" panose="02010600030101010101" pitchFamily="2" charset="-122"/>
              </a:rPr>
              <a:t>用户模式切换到超级用户模式</a:t>
            </a:r>
            <a:r>
              <a:rPr lang="zh-CN" altLang="en-US" dirty="0">
                <a:ea typeface="宋体" panose="02010600030101010101" pitchFamily="2" charset="-122"/>
              </a:rPr>
              <a:t>，并将</a:t>
            </a:r>
            <a:r>
              <a:rPr lang="en-US" altLang="zh-CN" dirty="0">
                <a:ea typeface="宋体" panose="02010600030101010101" pitchFamily="2" charset="-122"/>
              </a:rPr>
              <a:t>R6</a:t>
            </a:r>
            <a:r>
              <a:rPr lang="zh-CN" altLang="en-US" dirty="0">
                <a:ea typeface="宋体" panose="02010600030101010101" pitchFamily="2" charset="-122"/>
              </a:rPr>
              <a:t>的内容保存到</a:t>
            </a:r>
            <a:r>
              <a:rPr lang="en-US" altLang="zh-CN" dirty="0">
                <a:ea typeface="宋体" panose="02010600030101010101" pitchFamily="2" charset="-122"/>
              </a:rPr>
              <a:t>Saved.USP.</a:t>
            </a:r>
            <a:endParaRPr lang="en-US" altLang="zh-CN"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xfrm>
            <a:off x="228600" y="333375"/>
            <a:ext cx="8686800" cy="809625"/>
          </a:xfrm>
        </p:spPr>
        <p:txBody>
          <a:bodyPr vert="horz" wrap="square" lIns="91440" tIns="45720" rIns="91440" bIns="45720" anchor="ctr" anchorCtr="0"/>
          <a:p>
            <a:r>
              <a:rPr lang="en-US" altLang="zh-CN" dirty="0">
                <a:ea typeface="宋体" panose="02010600030101010101" pitchFamily="2" charset="-122"/>
              </a:rPr>
              <a:t> </a:t>
            </a:r>
            <a:r>
              <a:rPr lang="zh-CN" altLang="en-US" dirty="0">
                <a:ea typeface="宋体" panose="02010600030101010101" pitchFamily="2" charset="-122"/>
              </a:rPr>
              <a:t>中断的启动   </a:t>
            </a:r>
            <a:endParaRPr lang="zh-CN" altLang="en-US" dirty="0">
              <a:ea typeface="宋体" panose="02010600030101010101" pitchFamily="2" charset="-122"/>
            </a:endParaRPr>
          </a:p>
        </p:txBody>
      </p:sp>
      <p:sp>
        <p:nvSpPr>
          <p:cNvPr id="2355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2532" name="Rectangle 3"/>
          <p:cNvSpPr>
            <a:spLocks noGrp="1"/>
          </p:cNvSpPr>
          <p:nvPr>
            <p:ph idx="1"/>
          </p:nvPr>
        </p:nvSpPr>
        <p:spPr/>
        <p:txBody>
          <a:bodyPr vert="horz" wrap="square" lIns="91440" tIns="45720" rIns="91440" bIns="45720" anchor="t" anchorCtr="0"/>
          <a:p>
            <a:pPr marL="0" indent="0"/>
            <a:r>
              <a:rPr lang="zh-CN" altLang="en-US" dirty="0">
                <a:solidFill>
                  <a:srgbClr val="FF0000"/>
                </a:solidFill>
                <a:ea typeface="宋体" panose="02010600030101010101" pitchFamily="2" charset="-122"/>
              </a:rPr>
              <a:t>被中断程序的状态保持</a:t>
            </a:r>
            <a:endParaRPr lang="zh-CN" altLang="en-US" dirty="0">
              <a:solidFill>
                <a:srgbClr val="FF0000"/>
              </a:solidFill>
              <a:ea typeface="宋体" panose="02010600030101010101" pitchFamily="2" charset="-122"/>
            </a:endParaRPr>
          </a:p>
          <a:p>
            <a:pPr marL="342900" indent="-342900">
              <a:buFont typeface="Wingdings" panose="05000000000000000000" charset="0"/>
              <a:buChar char="Ø"/>
            </a:pPr>
            <a:r>
              <a:rPr lang="en-US" altLang="zh-CN" sz="2000" b="0" dirty="0">
                <a:solidFill>
                  <a:schemeClr val="accent6"/>
                </a:solidFill>
                <a:ea typeface="宋体" panose="02010600030101010101" pitchFamily="2" charset="-122"/>
              </a:rPr>
              <a:t>PC:</a:t>
            </a:r>
            <a:r>
              <a:rPr lang="zh-CN" altLang="en-US" sz="2000" b="0" dirty="0">
                <a:solidFill>
                  <a:schemeClr val="accent6"/>
                </a:solidFill>
                <a:ea typeface="宋体" panose="02010600030101010101" pitchFamily="2" charset="-122"/>
              </a:rPr>
              <a:t>获取中断返回后的下一条待执行指令</a:t>
            </a:r>
            <a:endParaRPr lang="en-US" altLang="zh-CN" sz="2000" b="0" dirty="0">
              <a:solidFill>
                <a:schemeClr val="accent6"/>
              </a:solidFill>
              <a:ea typeface="宋体" panose="02010600030101010101" pitchFamily="2" charset="-122"/>
            </a:endParaRPr>
          </a:p>
          <a:p>
            <a:pPr marL="342900" indent="-342900">
              <a:buFont typeface="Wingdings" panose="05000000000000000000" charset="0"/>
              <a:buChar char="Ø"/>
            </a:pPr>
            <a:r>
              <a:rPr lang="en-US" altLang="zh-CN" sz="2000" b="0" dirty="0">
                <a:solidFill>
                  <a:schemeClr val="accent6"/>
                </a:solidFill>
                <a:ea typeface="宋体" panose="02010600030101010101" pitchFamily="2" charset="-122"/>
              </a:rPr>
              <a:t>PSR</a:t>
            </a:r>
            <a:r>
              <a:rPr lang="zh-CN" altLang="en-US" sz="2000" b="0" dirty="0">
                <a:solidFill>
                  <a:schemeClr val="accent6"/>
                </a:solidFill>
                <a:ea typeface="宋体" panose="02010600030101010101" pitchFamily="2" charset="-122"/>
              </a:rPr>
              <a:t>：特权模式、优先级、条件码</a:t>
            </a:r>
            <a:endParaRPr lang="en-US" altLang="zh-CN" sz="2000" b="0" dirty="0">
              <a:solidFill>
                <a:schemeClr val="accent6"/>
              </a:solidFill>
              <a:ea typeface="宋体" panose="02010600030101010101" pitchFamily="2" charset="-122"/>
            </a:endParaRPr>
          </a:p>
          <a:p>
            <a:pPr marL="342900" indent="-342900">
              <a:buFont typeface="Wingdings" panose="05000000000000000000" charset="0"/>
              <a:buChar char="n"/>
            </a:pPr>
            <a:r>
              <a:rPr lang="zh-CN" altLang="en-US" sz="2000" b="0" dirty="0">
                <a:ea typeface="宋体" panose="02010600030101010101" pitchFamily="2" charset="-122"/>
              </a:rPr>
              <a:t>通用寄存器由中断服务程序保存</a:t>
            </a:r>
            <a:endParaRPr lang="en-US" altLang="zh-CN" sz="2000" b="0" dirty="0">
              <a:ea typeface="宋体" panose="02010600030101010101" pitchFamily="2" charset="-122"/>
            </a:endParaRPr>
          </a:p>
          <a:p>
            <a:pPr marL="342900" indent="-342900">
              <a:buFont typeface="Wingdings" panose="05000000000000000000" charset="0"/>
              <a:buChar char="n"/>
            </a:pPr>
            <a:r>
              <a:rPr lang="zh-CN" altLang="en-US" sz="2000" b="0" dirty="0">
                <a:ea typeface="宋体" panose="02010600030101010101" pitchFamily="2" charset="-122"/>
              </a:rPr>
              <a:t>存储位置：超级用户栈</a:t>
            </a:r>
            <a:endParaRPr lang="zh-CN" altLang="en-US" sz="2000" b="0"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solidFill>
                  <a:srgbClr val="FF0000"/>
                </a:solidFill>
                <a:ea typeface="宋体" panose="02010600030101010101" pitchFamily="2" charset="-122"/>
              </a:rPr>
              <a:t>中断服务程序的状态装入</a:t>
            </a:r>
            <a:endParaRPr lang="en-US" altLang="zh-CN" dirty="0">
              <a:solidFill>
                <a:srgbClr val="FF0000"/>
              </a:solidFill>
              <a:ea typeface="宋体" panose="02010600030101010101" pitchFamily="2" charset="-122"/>
            </a:endParaRPr>
          </a:p>
          <a:p>
            <a:pPr marL="342900" indent="-342900">
              <a:buFont typeface="Wingdings" panose="05000000000000000000" charset="0"/>
              <a:buChar char="Ø"/>
            </a:pPr>
            <a:r>
              <a:rPr lang="en-US" altLang="zh-CN" sz="2000" b="0" dirty="0">
                <a:solidFill>
                  <a:schemeClr val="tx1"/>
                </a:solidFill>
                <a:ea typeface="宋体" panose="02010600030101010101" pitchFamily="2" charset="-122"/>
              </a:rPr>
              <a:t>I/O</a:t>
            </a:r>
            <a:r>
              <a:rPr lang="zh-CN" altLang="en-US" sz="2000" b="0" dirty="0">
                <a:solidFill>
                  <a:schemeClr val="tx1"/>
                </a:solidFill>
                <a:ea typeface="宋体" panose="02010600030101010101" pitchFamily="2" charset="-122"/>
              </a:rPr>
              <a:t>发出中断时</a:t>
            </a:r>
            <a:r>
              <a:rPr lang="en-US" altLang="zh-CN" sz="2000" b="0" dirty="0">
                <a:solidFill>
                  <a:schemeClr val="tx1"/>
                </a:solidFill>
                <a:ea typeface="宋体" panose="02010600030101010101" pitchFamily="2" charset="-122"/>
              </a:rPr>
              <a:t>(</a:t>
            </a:r>
            <a:r>
              <a:rPr lang="zh-CN" altLang="en-US" sz="2000" b="0" dirty="0">
                <a:solidFill>
                  <a:schemeClr val="tx1"/>
                </a:solidFill>
                <a:ea typeface="宋体" panose="02010600030101010101" pitchFamily="2" charset="-122"/>
              </a:rPr>
              <a:t>中断矢量</a:t>
            </a:r>
            <a:r>
              <a:rPr lang="en-US" altLang="zh-CN" sz="2000" b="0" dirty="0">
                <a:solidFill>
                  <a:schemeClr val="tx1"/>
                </a:solidFill>
                <a:ea typeface="宋体" panose="02010600030101010101" pitchFamily="2" charset="-122"/>
              </a:rPr>
              <a:t>INTV</a:t>
            </a:r>
            <a:r>
              <a:rPr lang="zh-CN" altLang="en-US" sz="2000" b="0" dirty="0">
                <a:solidFill>
                  <a:schemeClr val="tx1"/>
                </a:solidFill>
                <a:ea typeface="宋体" panose="02010600030101010101" pitchFamily="2" charset="-122"/>
              </a:rPr>
              <a:t>，中断信号，设备优先级</a:t>
            </a:r>
            <a:r>
              <a:rPr lang="en-US" altLang="zh-CN" sz="2000" b="0" dirty="0">
                <a:solidFill>
                  <a:schemeClr val="tx1"/>
                </a:solidFill>
                <a:ea typeface="宋体" panose="02010600030101010101" pitchFamily="2" charset="-122"/>
              </a:rPr>
              <a:t>)</a:t>
            </a:r>
            <a:endParaRPr lang="en-US" altLang="zh-CN" sz="2000" b="0" dirty="0">
              <a:solidFill>
                <a:schemeClr val="tx1"/>
              </a:solidFill>
              <a:ea typeface="宋体" panose="02010600030101010101" pitchFamily="2" charset="-122"/>
            </a:endParaRPr>
          </a:p>
          <a:p>
            <a:pPr marL="342900" indent="-342900">
              <a:buFont typeface="Wingdings" panose="05000000000000000000" charset="0"/>
              <a:buChar char="Ø"/>
            </a:pPr>
            <a:r>
              <a:rPr lang="zh-CN" altLang="en-US" sz="2000" b="0" dirty="0">
                <a:solidFill>
                  <a:schemeClr val="tx1"/>
                </a:solidFill>
                <a:ea typeface="宋体" panose="02010600030101010101" pitchFamily="2" charset="-122"/>
              </a:rPr>
              <a:t>如果中断被接收：</a:t>
            </a:r>
            <a:r>
              <a:rPr lang="en-US" altLang="zh-CN" sz="2000" b="0" dirty="0">
                <a:solidFill>
                  <a:schemeClr val="tx1"/>
                </a:solidFill>
                <a:ea typeface="宋体" panose="02010600030101010101" pitchFamily="2" charset="-122"/>
              </a:rPr>
              <a:t>PC=M[(</a:t>
            </a:r>
            <a:r>
              <a:rPr lang="en-US" altLang="zh-CN" sz="2000" b="0" dirty="0">
                <a:solidFill>
                  <a:srgbClr val="FF0000"/>
                </a:solidFill>
                <a:ea typeface="宋体" panose="02010600030101010101" pitchFamily="2" charset="-122"/>
              </a:rPr>
              <a:t>x01</a:t>
            </a:r>
            <a:r>
              <a:rPr lang="en-US" altLang="zh-CN" sz="2000" b="0" dirty="0">
                <a:solidFill>
                  <a:schemeClr val="tx1"/>
                </a:solidFill>
                <a:ea typeface="宋体" panose="02010600030101010101" pitchFamily="2" charset="-122"/>
              </a:rPr>
              <a:t>INTV)] </a:t>
            </a:r>
            <a:endParaRPr lang="en-US" altLang="zh-CN" sz="2000" b="0" dirty="0">
              <a:solidFill>
                <a:schemeClr val="tx1"/>
              </a:solidFill>
              <a:ea typeface="宋体" panose="02010600030101010101" pitchFamily="2" charset="-122"/>
            </a:endParaRPr>
          </a:p>
          <a:p>
            <a:pPr marL="342900" indent="-342900">
              <a:buFont typeface="Wingdings" panose="05000000000000000000" charset="0"/>
              <a:buChar char="Ø"/>
            </a:pPr>
            <a:r>
              <a:rPr lang="en-US" altLang="zh-CN" sz="2000" b="0" dirty="0">
                <a:solidFill>
                  <a:schemeClr val="tx1"/>
                </a:solidFill>
                <a:ea typeface="宋体" panose="02010600030101010101" pitchFamily="2" charset="-122"/>
              </a:rPr>
              <a:t>PSR[15]=0, PSR[10:8]</a:t>
            </a:r>
            <a:r>
              <a:rPr lang="zh-CN" altLang="en-US" sz="2000" b="0" dirty="0">
                <a:solidFill>
                  <a:schemeClr val="tx1"/>
                </a:solidFill>
                <a:ea typeface="宋体" panose="02010600030101010101" pitchFamily="2" charset="-122"/>
              </a:rPr>
              <a:t>中断请求（设备）优先级</a:t>
            </a:r>
            <a:endParaRPr lang="zh-CN" altLang="en-US" sz="2000" b="0" dirty="0">
              <a:solidFill>
                <a:schemeClr val="tx1"/>
              </a:solidFill>
              <a:ea typeface="宋体" panose="02010600030101010101" pitchFamily="2" charset="-122"/>
            </a:endParaRPr>
          </a:p>
          <a:p>
            <a:pPr marL="342900" indent="-342900">
              <a:buFont typeface="Wingdings" panose="05000000000000000000" charset="0"/>
              <a:buChar char="Ø"/>
            </a:pPr>
            <a:r>
              <a:rPr lang="en-US" altLang="zh-CN" sz="2000" b="0" dirty="0">
                <a:solidFill>
                  <a:schemeClr val="tx1"/>
                </a:solidFill>
                <a:ea typeface="宋体" panose="02010600030101010101" pitchFamily="2" charset="-122"/>
              </a:rPr>
              <a:t>PSR[2:0]=0, </a:t>
            </a:r>
            <a:r>
              <a:rPr lang="zh-CN" altLang="en-US" sz="2000" b="0" dirty="0">
                <a:solidFill>
                  <a:schemeClr val="tx1"/>
                </a:solidFill>
                <a:ea typeface="宋体" panose="02010600030101010101" pitchFamily="2" charset="-122"/>
              </a:rPr>
              <a:t>条件码初始化为</a:t>
            </a:r>
            <a:r>
              <a:rPr lang="en-US" altLang="zh-CN" sz="2000" b="0" dirty="0">
                <a:solidFill>
                  <a:schemeClr val="tx1"/>
                </a:solidFill>
                <a:ea typeface="宋体" panose="02010600030101010101" pitchFamily="2" charset="-122"/>
              </a:rPr>
              <a:t>0</a:t>
            </a:r>
            <a:endParaRPr lang="en-US" altLang="zh-CN" sz="2000" b="0" dirty="0">
              <a:solidFill>
                <a:schemeClr val="tx1"/>
              </a:solidFill>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560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中断的执行</a:t>
            </a:r>
            <a:endParaRPr lang="en-US" altLang="zh-CN" dirty="0">
              <a:ea typeface="宋体" panose="02010600030101010101" pitchFamily="2" charset="-122"/>
            </a:endParaRPr>
          </a:p>
        </p:txBody>
      </p:sp>
      <p:sp>
        <p:nvSpPr>
          <p:cNvPr id="25604" name="Rectangle 3"/>
          <p:cNvSpPr>
            <a:spLocks noGrp="1"/>
          </p:cNvSpPr>
          <p:nvPr>
            <p:ph idx="1"/>
          </p:nvPr>
        </p:nvSpPr>
        <p:spPr>
          <a:xfrm>
            <a:off x="228600" y="1143000"/>
            <a:ext cx="8686800" cy="5410200"/>
          </a:xfrm>
        </p:spPr>
        <p:txBody>
          <a:bodyPr vert="horz" wrap="square" lIns="91440" tIns="45720" rIns="91440" bIns="45720" anchor="t" anchorCtr="0"/>
          <a:p>
            <a:pPr marL="457200" indent="-457200">
              <a:buNone/>
            </a:pPr>
            <a:r>
              <a:rPr lang="en-US" altLang="zh-CN" sz="2000" dirty="0">
                <a:ea typeface="宋体" panose="02010600030101010101" pitchFamily="2" charset="-122"/>
              </a:rPr>
              <a:t>1</a:t>
            </a:r>
            <a:r>
              <a:rPr lang="en-US" altLang="zh-CN" sz="2000" b="0" dirty="0">
                <a:ea typeface="宋体" panose="02010600030101010101" pitchFamily="2" charset="-122"/>
              </a:rPr>
              <a:t> </a:t>
            </a:r>
            <a:r>
              <a:rPr lang="zh-CN" altLang="en-US" sz="2000" b="0" dirty="0">
                <a:ea typeface="宋体" panose="02010600030101010101" pitchFamily="2" charset="-122"/>
              </a:rPr>
              <a:t>保存现场</a:t>
            </a:r>
            <a:endParaRPr lang="en-US" altLang="zh-CN" sz="2000" b="0" dirty="0">
              <a:ea typeface="宋体" panose="02010600030101010101" pitchFamily="2" charset="-122"/>
            </a:endParaRPr>
          </a:p>
          <a:p>
            <a:pPr marL="457200" indent="-457200">
              <a:buNone/>
            </a:pPr>
            <a:r>
              <a:rPr lang="en-US" altLang="zh-CN" sz="2000" b="0" dirty="0">
                <a:ea typeface="宋体" panose="02010600030101010101" pitchFamily="2" charset="-122"/>
              </a:rPr>
              <a:t>2 </a:t>
            </a:r>
            <a:r>
              <a:rPr lang="zh-CN" altLang="en-US" sz="2000" b="0" dirty="0">
                <a:ea typeface="宋体" panose="02010600030101010101" pitchFamily="2" charset="-122"/>
              </a:rPr>
              <a:t>定位中断服务程序</a:t>
            </a:r>
            <a:r>
              <a:rPr lang="en-US" altLang="zh-CN" sz="2000" b="0" dirty="0">
                <a:ea typeface="宋体" panose="02010600030101010101" pitchFamily="2" charset="-122"/>
              </a:rPr>
              <a:t>,</a:t>
            </a:r>
            <a:r>
              <a:rPr lang="zh-CN" altLang="en-US" sz="2000" b="0" dirty="0">
                <a:ea typeface="宋体" panose="02010600030101010101" pitchFamily="2" charset="-122"/>
              </a:rPr>
              <a:t>通过中断矢量表（</a:t>
            </a:r>
            <a:r>
              <a:rPr lang="en-US" altLang="zh-CN" sz="2000" b="0" dirty="0">
                <a:ea typeface="宋体" panose="02010600030101010101" pitchFamily="2" charset="-122"/>
              </a:rPr>
              <a:t>x0100-x01ff</a:t>
            </a:r>
            <a:r>
              <a:rPr lang="zh-CN" altLang="en-US" sz="2000" b="0" dirty="0">
                <a:ea typeface="宋体" panose="02010600030101010101" pitchFamily="2" charset="-122"/>
              </a:rPr>
              <a:t>，支持</a:t>
            </a:r>
            <a:r>
              <a:rPr lang="en-US" altLang="zh-CN" sz="2000" b="0" dirty="0">
                <a:ea typeface="宋体" panose="02010600030101010101" pitchFamily="2" charset="-122"/>
              </a:rPr>
              <a:t>256</a:t>
            </a:r>
            <a:r>
              <a:rPr lang="zh-CN" altLang="en-US" sz="2000" b="0" dirty="0">
                <a:ea typeface="宋体" panose="02010600030101010101" pitchFamily="2" charset="-122"/>
              </a:rPr>
              <a:t>个外部设备中断 </a:t>
            </a:r>
            <a:r>
              <a:rPr lang="en-US" altLang="zh-CN" sz="2000" b="0" dirty="0">
                <a:ea typeface="宋体" panose="02010600030101010101" pitchFamily="2" charset="-122"/>
              </a:rPr>
              <a:t>x00-xff</a:t>
            </a:r>
            <a:r>
              <a:rPr lang="zh-CN" altLang="en-US" sz="2000" b="0" dirty="0">
                <a:ea typeface="宋体" panose="02010600030101010101" pitchFamily="2" charset="-122"/>
              </a:rPr>
              <a:t>）</a:t>
            </a:r>
            <a:endParaRPr lang="en-US" altLang="zh-CN" sz="2000" b="0" dirty="0">
              <a:ea typeface="宋体" panose="02010600030101010101" pitchFamily="2" charset="-122"/>
            </a:endParaRPr>
          </a:p>
          <a:p>
            <a:pPr marL="457200" indent="-457200">
              <a:buFontTx/>
              <a:buAutoNum type="arabicPeriod"/>
            </a:pPr>
            <a:r>
              <a:rPr lang="zh-CN" altLang="en-US" sz="2000" b="0" dirty="0">
                <a:ea typeface="宋体" panose="02010600030101010101" pitchFamily="2" charset="-122"/>
              </a:rPr>
              <a:t>中断矢量高位扩展，设置</a:t>
            </a:r>
            <a:r>
              <a:rPr lang="en-US" altLang="zh-CN" sz="2000" b="0" dirty="0">
                <a:ea typeface="宋体" panose="02010600030101010101" pitchFamily="2" charset="-122"/>
              </a:rPr>
              <a:t> MAR = x01</a:t>
            </a:r>
            <a:r>
              <a:rPr lang="en-US" altLang="zh-CN" sz="2000" b="0" dirty="0">
                <a:solidFill>
                  <a:schemeClr val="accent2"/>
                </a:solidFill>
                <a:ea typeface="宋体" panose="02010600030101010101" pitchFamily="2" charset="-122"/>
              </a:rPr>
              <a:t>vv</a:t>
            </a:r>
            <a:r>
              <a:rPr lang="en-US" altLang="zh-CN" sz="2000" b="0" dirty="0">
                <a:ea typeface="宋体" panose="02010600030101010101" pitchFamily="2" charset="-122"/>
              </a:rPr>
              <a:t>, </a:t>
            </a:r>
            <a:r>
              <a:rPr lang="zh-CN" altLang="en-US" sz="2000" b="0" dirty="0">
                <a:ea typeface="宋体" panose="02010600030101010101" pitchFamily="2" charset="-122"/>
              </a:rPr>
              <a:t>这里</a:t>
            </a:r>
            <a:r>
              <a:rPr lang="en-US" altLang="zh-CN" sz="2000" b="0" dirty="0">
                <a:ea typeface="宋体" panose="02010600030101010101" pitchFamily="2" charset="-122"/>
              </a:rPr>
              <a:t> </a:t>
            </a:r>
            <a:r>
              <a:rPr lang="en-US" altLang="zh-CN" sz="2000" b="0" dirty="0">
                <a:solidFill>
                  <a:schemeClr val="accent2"/>
                </a:solidFill>
                <a:ea typeface="宋体" panose="02010600030101010101" pitchFamily="2" charset="-122"/>
              </a:rPr>
              <a:t>vv</a:t>
            </a:r>
            <a:r>
              <a:rPr lang="en-US" altLang="zh-CN" sz="2000" b="0" dirty="0">
                <a:ea typeface="宋体" panose="02010600030101010101" pitchFamily="2" charset="-122"/>
              </a:rPr>
              <a:t> </a:t>
            </a:r>
            <a:r>
              <a:rPr lang="zh-CN" altLang="en-US" sz="2000" b="0" dirty="0">
                <a:ea typeface="宋体" panose="02010600030101010101" pitchFamily="2" charset="-122"/>
              </a:rPr>
              <a:t>为对应于终端设备的</a:t>
            </a:r>
            <a:r>
              <a:rPr lang="en-US" altLang="zh-CN" sz="2000" b="0" dirty="0">
                <a:ea typeface="宋体" panose="02010600030101010101" pitchFamily="2" charset="-122"/>
              </a:rPr>
              <a:t>8-bit</a:t>
            </a:r>
            <a:r>
              <a:rPr lang="zh-CN" altLang="en-US" sz="2000" b="0" dirty="0">
                <a:ea typeface="宋体" panose="02010600030101010101" pitchFamily="2" charset="-122"/>
              </a:rPr>
              <a:t>的中断矢量</a:t>
            </a:r>
            <a:r>
              <a:rPr lang="en-US" altLang="zh-CN" sz="2000" b="0" dirty="0">
                <a:ea typeface="宋体" panose="02010600030101010101" pitchFamily="2" charset="-122"/>
              </a:rPr>
              <a:t> </a:t>
            </a:r>
            <a:r>
              <a:rPr lang="zh-CN" altLang="en-US" sz="2000" b="0" dirty="0">
                <a:ea typeface="宋体" panose="02010600030101010101" pitchFamily="2" charset="-122"/>
              </a:rPr>
              <a:t>（</a:t>
            </a:r>
            <a:r>
              <a:rPr lang="en-US" altLang="zh-CN" sz="2000" b="0" dirty="0">
                <a:ea typeface="宋体" panose="02010600030101010101" pitchFamily="2" charset="-122"/>
              </a:rPr>
              <a:t>INTV</a:t>
            </a:r>
            <a:r>
              <a:rPr lang="zh-CN" altLang="en-US" sz="2000" b="0" dirty="0">
                <a:ea typeface="宋体" panose="02010600030101010101" pitchFamily="2" charset="-122"/>
              </a:rPr>
              <a:t>）</a:t>
            </a:r>
            <a:r>
              <a:rPr lang="en-US" altLang="zh-CN" sz="2000" b="0" dirty="0">
                <a:ea typeface="宋体" panose="02010600030101010101" pitchFamily="2" charset="-122"/>
              </a:rPr>
              <a:t>(</a:t>
            </a:r>
            <a:r>
              <a:rPr lang="zh-CN" altLang="en-US" sz="2000" b="0" dirty="0">
                <a:ea typeface="宋体" panose="02010600030101010101" pitchFamily="2" charset="-122"/>
              </a:rPr>
              <a:t>例如，键盘 </a:t>
            </a:r>
            <a:r>
              <a:rPr lang="en-US" altLang="zh-CN" sz="2000" b="0" dirty="0">
                <a:ea typeface="宋体" panose="02010600030101010101" pitchFamily="2" charset="-122"/>
              </a:rPr>
              <a:t>= x80).</a:t>
            </a:r>
            <a:endParaRPr lang="en-US" altLang="zh-CN" sz="2000" b="0" dirty="0">
              <a:ea typeface="宋体" panose="02010600030101010101" pitchFamily="2" charset="-122"/>
            </a:endParaRPr>
          </a:p>
          <a:p>
            <a:pPr marL="457200" indent="-457200">
              <a:buFontTx/>
              <a:buAutoNum type="arabicPeriod"/>
            </a:pPr>
            <a:r>
              <a:rPr lang="zh-CN" altLang="en-US" sz="2000" b="0" dirty="0">
                <a:ea typeface="宋体" panose="02010600030101010101" pitchFamily="2" charset="-122"/>
              </a:rPr>
              <a:t>将中断矢量表对应的位置</a:t>
            </a:r>
            <a:r>
              <a:rPr lang="en-US" altLang="zh-CN" sz="2000" b="0" dirty="0">
                <a:ea typeface="宋体" panose="02010600030101010101" pitchFamily="2" charset="-122"/>
              </a:rPr>
              <a:t> (M[x01</a:t>
            </a:r>
            <a:r>
              <a:rPr lang="en-US" altLang="zh-CN" sz="2000" b="0" dirty="0">
                <a:solidFill>
                  <a:schemeClr val="accent2"/>
                </a:solidFill>
                <a:ea typeface="宋体" panose="02010600030101010101" pitchFamily="2" charset="-122"/>
              </a:rPr>
              <a:t>vv</a:t>
            </a:r>
            <a:r>
              <a:rPr lang="en-US" altLang="zh-CN" sz="2000" b="0" dirty="0">
                <a:ea typeface="宋体" panose="02010600030101010101" pitchFamily="2" charset="-122"/>
              </a:rPr>
              <a:t>]) </a:t>
            </a:r>
            <a:r>
              <a:rPr lang="zh-CN" altLang="en-US" sz="2000" b="0" dirty="0">
                <a:ea typeface="宋体" panose="02010600030101010101" pitchFamily="2" charset="-122"/>
              </a:rPr>
              <a:t>写入</a:t>
            </a:r>
            <a:r>
              <a:rPr lang="en-US" altLang="zh-CN" sz="2000" b="0" dirty="0">
                <a:ea typeface="宋体" panose="02010600030101010101" pitchFamily="2" charset="-122"/>
              </a:rPr>
              <a:t> MDR.</a:t>
            </a:r>
            <a:endParaRPr lang="en-US" altLang="zh-CN" sz="2000" b="0" dirty="0">
              <a:ea typeface="宋体" panose="02010600030101010101" pitchFamily="2" charset="-122"/>
            </a:endParaRPr>
          </a:p>
          <a:p>
            <a:pPr marL="457200" indent="-457200">
              <a:buFontTx/>
              <a:buAutoNum type="arabicPeriod"/>
            </a:pPr>
            <a:r>
              <a:rPr lang="zh-CN" altLang="en-US" sz="2000" b="0" dirty="0">
                <a:ea typeface="宋体" panose="02010600030101010101" pitchFamily="2" charset="-122"/>
              </a:rPr>
              <a:t>设置</a:t>
            </a:r>
            <a:r>
              <a:rPr lang="en-US" altLang="zh-CN" sz="2000" b="0" dirty="0">
                <a:ea typeface="宋体" panose="02010600030101010101" pitchFamily="2" charset="-122"/>
              </a:rPr>
              <a:t> </a:t>
            </a:r>
            <a:r>
              <a:rPr lang="en-US" altLang="zh-CN" sz="2000" b="0" dirty="0">
                <a:solidFill>
                  <a:srgbClr val="CE0000"/>
                </a:solidFill>
                <a:ea typeface="宋体" panose="02010600030101010101" pitchFamily="2" charset="-122"/>
              </a:rPr>
              <a:t>PC</a:t>
            </a:r>
            <a:r>
              <a:rPr lang="en-US" altLang="zh-CN" sz="2000" b="0" dirty="0">
                <a:ea typeface="宋体" panose="02010600030101010101" pitchFamily="2" charset="-122"/>
              </a:rPr>
              <a:t> = MDR</a:t>
            </a:r>
            <a:r>
              <a:rPr lang="zh-CN" altLang="en-US" sz="2000" b="0" dirty="0">
                <a:ea typeface="宋体" panose="02010600030101010101" pitchFamily="2" charset="-122"/>
              </a:rPr>
              <a:t>，指向中断服务程序的起始地址</a:t>
            </a:r>
            <a:r>
              <a:rPr lang="zh-CN" altLang="en-US" sz="2000" dirty="0">
                <a:ea typeface="宋体" panose="02010600030101010101" pitchFamily="2" charset="-122"/>
              </a:rPr>
              <a:t>。</a:t>
            </a:r>
            <a:endParaRPr lang="zh-CN" altLang="en-US" sz="2000" dirty="0">
              <a:ea typeface="宋体" panose="02010600030101010101" pitchFamily="2" charset="-122"/>
            </a:endParaRPr>
          </a:p>
          <a:p>
            <a:pPr marL="0" indent="0">
              <a:buFontTx/>
              <a:buNone/>
            </a:pPr>
            <a:endParaRPr lang="en-US" altLang="zh-CN" sz="2000" dirty="0">
              <a:ea typeface="宋体" panose="02010600030101010101" pitchFamily="2" charset="-122"/>
            </a:endParaRPr>
          </a:p>
          <a:p>
            <a:pPr marL="457200" indent="-457200">
              <a:buNone/>
            </a:pPr>
            <a:r>
              <a:rPr lang="zh-CN" altLang="en-US" sz="2000" dirty="0">
                <a:ea typeface="宋体" panose="02010600030101010101" pitchFamily="2" charset="-122"/>
              </a:rPr>
              <a:t>注</a:t>
            </a:r>
            <a:r>
              <a:rPr lang="en-US" altLang="zh-CN" sz="2000" dirty="0">
                <a:ea typeface="宋体" panose="02010600030101010101" pitchFamily="2" charset="-122"/>
              </a:rPr>
              <a:t>: </a:t>
            </a:r>
            <a:r>
              <a:rPr lang="zh-CN" altLang="en-US" sz="2000" dirty="0">
                <a:solidFill>
                  <a:srgbClr val="FF0000"/>
                </a:solidFill>
                <a:ea typeface="宋体" panose="02010600030101010101" pitchFamily="2" charset="-122"/>
              </a:rPr>
              <a:t>以上过程发生在用户程序被中断处的指令的存储阶段之后，在中断服</a:t>
            </a:r>
            <a:endParaRPr lang="zh-CN" altLang="en-US" sz="2000" dirty="0">
              <a:solidFill>
                <a:srgbClr val="FF0000"/>
              </a:solidFill>
              <a:ea typeface="宋体" panose="02010600030101010101" pitchFamily="2" charset="-122"/>
            </a:endParaRPr>
          </a:p>
          <a:p>
            <a:pPr marL="457200" indent="-457200">
              <a:buNone/>
            </a:pPr>
            <a:r>
              <a:rPr lang="zh-CN" altLang="en-US" sz="2000" dirty="0">
                <a:solidFill>
                  <a:srgbClr val="FF0000"/>
                </a:solidFill>
                <a:ea typeface="宋体" panose="02010600030101010101" pitchFamily="2" charset="-122"/>
              </a:rPr>
              <a:t> </a:t>
            </a:r>
            <a:r>
              <a:rPr lang="en-US" altLang="zh-CN" sz="2000" dirty="0">
                <a:solidFill>
                  <a:srgbClr val="FF0000"/>
                </a:solidFill>
                <a:ea typeface="宋体" panose="02010600030101010101" pitchFamily="2" charset="-122"/>
              </a:rPr>
              <a:t>    </a:t>
            </a:r>
            <a:r>
              <a:rPr lang="zh-CN" altLang="en-US" sz="2000" dirty="0">
                <a:solidFill>
                  <a:srgbClr val="FF0000"/>
                </a:solidFill>
                <a:ea typeface="宋体" panose="02010600030101010101" pitchFamily="2" charset="-122"/>
              </a:rPr>
              <a:t>程序第一条指令的取指令之前</a:t>
            </a:r>
            <a:r>
              <a:rPr lang="zh-CN" altLang="en-US" sz="2000" dirty="0">
                <a:ea typeface="宋体" panose="02010600030101010101" pitchFamily="2" charset="-122"/>
              </a:rPr>
              <a:t>。</a:t>
            </a:r>
            <a:endParaRPr lang="en-US" altLang="zh-CN" sz="2000" dirty="0">
              <a:ea typeface="宋体" panose="02010600030101010101" pitchFamily="2" charset="-122"/>
            </a:endParaRPr>
          </a:p>
          <a:p>
            <a:pPr marL="457200" indent="-457200">
              <a:buNone/>
            </a:pPr>
            <a:endParaRPr lang="en-US" altLang="zh-CN" sz="2000"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685800" y="792163"/>
            <a:ext cx="7772400" cy="563562"/>
          </a:xfrm>
        </p:spPr>
        <p:txBody>
          <a:bodyPr vert="horz" wrap="square" lIns="91440" tIns="45720" rIns="91440" bIns="45720" anchor="ctr" anchorCtr="0"/>
          <a:p>
            <a:r>
              <a:rPr lang="en-US" altLang="zh-CN" dirty="0">
                <a:ea typeface="宋体" panose="02010600030101010101" pitchFamily="2" charset="-122"/>
              </a:rPr>
              <a:t>LC-3</a:t>
            </a:r>
            <a:r>
              <a:rPr lang="zh-CN" altLang="en-US" dirty="0">
                <a:ea typeface="宋体" panose="02010600030101010101" pitchFamily="2" charset="-122"/>
              </a:rPr>
              <a:t>内存布局总结</a:t>
            </a:r>
            <a:endParaRPr lang="en-US" altLang="zh-CN" dirty="0">
              <a:ea typeface="宋体" panose="02010600030101010101" pitchFamily="2" charset="-122"/>
            </a:endParaRPr>
          </a:p>
        </p:txBody>
      </p:sp>
      <p:sp>
        <p:nvSpPr>
          <p:cNvPr id="26627" name="Text Box 3"/>
          <p:cNvSpPr txBox="1"/>
          <p:nvPr/>
        </p:nvSpPr>
        <p:spPr>
          <a:xfrm>
            <a:off x="669925" y="1636713"/>
            <a:ext cx="5654675" cy="366712"/>
          </a:xfrm>
          <a:prstGeom prst="rect">
            <a:avLst/>
          </a:prstGeom>
          <a:noFill/>
          <a:ln w="9525">
            <a:noFill/>
          </a:ln>
        </p:spPr>
        <p:txBody>
          <a:bodyPr>
            <a:spAutoFit/>
          </a:bodyPr>
          <a:p>
            <a:endParaRPr lang="zh-CN" altLang="zh-CN" sz="1800" dirty="0">
              <a:latin typeface="Arial" panose="020B0604020202020204" pitchFamily="34" charset="0"/>
              <a:ea typeface="宋体" panose="02010600030101010101" pitchFamily="2" charset="-122"/>
            </a:endParaRPr>
          </a:p>
        </p:txBody>
      </p:sp>
      <p:sp>
        <p:nvSpPr>
          <p:cNvPr id="26628" name="Text Box 4"/>
          <p:cNvSpPr txBox="1"/>
          <p:nvPr/>
        </p:nvSpPr>
        <p:spPr>
          <a:xfrm>
            <a:off x="304800" y="1447800"/>
            <a:ext cx="8686800" cy="4494213"/>
          </a:xfrm>
          <a:prstGeom prst="rect">
            <a:avLst/>
          </a:prstGeom>
          <a:noFill/>
          <a:ln w="9525">
            <a:noFill/>
          </a:ln>
        </p:spPr>
        <p:txBody>
          <a:bodyPr>
            <a:spAutoFit/>
          </a:bodyPr>
          <a:p>
            <a:pPr>
              <a:spcBef>
                <a:spcPct val="50000"/>
              </a:spcBef>
            </a:pPr>
            <a:r>
              <a:rPr lang="en-US" altLang="zh-CN" sz="1600" dirty="0">
                <a:latin typeface="Arial" panose="020B0604020202020204" pitchFamily="34" charset="0"/>
                <a:ea typeface="宋体" panose="02010600030101010101" pitchFamily="2" charset="-122"/>
              </a:rPr>
              <a:t>		x0000 – x00FF     Trap vectors (Supports Software Interrupts)</a:t>
            </a:r>
            <a:endParaRPr lang="en-US" altLang="zh-CN" sz="16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x0020 [x0400]    GETC   (Read Char from Keyboard)</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x0021 [x0430]    OUT     (Write Character to Console)</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x0022 [x0450]    PUTS   (Write string to Console)</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x0023 [x04A0]    IN         (Prompt, input character from Keyboard, echo character to Console)</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x0024 [x04E0]    PUTSP (Write “packed” string to Console)</a:t>
            </a:r>
            <a:endParaRPr lang="en-US" altLang="zh-CN" sz="900" dirty="0">
              <a:latin typeface="Arial" panose="020B0604020202020204" pitchFamily="34" charset="0"/>
              <a:ea typeface="宋体" panose="02010600030101010101" pitchFamily="2" charset="-122"/>
            </a:endParaRPr>
          </a:p>
          <a:p>
            <a:pPr>
              <a:spcBef>
                <a:spcPct val="50000"/>
              </a:spcBef>
            </a:pPr>
            <a:endParaRPr lang="en-US" altLang="zh-CN" sz="4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x0025 [xFD70]    HALT   (Turn off run latch in MCR)</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1600" dirty="0">
                <a:latin typeface="Arial" panose="020B0604020202020204" pitchFamily="34" charset="0"/>
                <a:ea typeface="宋体" panose="02010600030101010101" pitchFamily="2" charset="-122"/>
              </a:rPr>
              <a:t>		x0100 – x01FF     Interrupt Vectors (Supports Hardware Interrupts)</a:t>
            </a:r>
            <a:endParaRPr lang="en-US" altLang="zh-CN" sz="1600" dirty="0">
              <a:latin typeface="Arial" panose="020B0604020202020204" pitchFamily="34" charset="0"/>
              <a:ea typeface="宋体" panose="02010600030101010101" pitchFamily="2" charset="-122"/>
            </a:endParaRPr>
          </a:p>
          <a:p>
            <a:pPr>
              <a:spcBef>
                <a:spcPct val="50000"/>
              </a:spcBef>
            </a:pPr>
            <a:r>
              <a:rPr lang="en-US" altLang="zh-CN" sz="1600" dirty="0">
                <a:latin typeface="Arial" panose="020B0604020202020204" pitchFamily="34" charset="0"/>
                <a:ea typeface="宋体" panose="02010600030101010101" pitchFamily="2" charset="-122"/>
              </a:rPr>
              <a:t>		x0200 – x2FFF     System Programs &amp; Data (“Operating System”)</a:t>
            </a:r>
            <a:endParaRPr lang="en-US" altLang="zh-CN" sz="1600" dirty="0">
              <a:latin typeface="Arial" panose="020B0604020202020204" pitchFamily="34" charset="0"/>
              <a:ea typeface="宋体" panose="02010600030101010101" pitchFamily="2" charset="-122"/>
            </a:endParaRPr>
          </a:p>
          <a:p>
            <a:pPr>
              <a:spcBef>
                <a:spcPct val="50000"/>
              </a:spcBef>
            </a:pPr>
            <a:r>
              <a:rPr lang="en-US" altLang="zh-CN" sz="1600" dirty="0">
                <a:latin typeface="Arial" panose="020B0604020202020204" pitchFamily="34" charset="0"/>
                <a:ea typeface="宋体" panose="02010600030101010101" pitchFamily="2" charset="-122"/>
              </a:rPr>
              <a:t>   		x3000 – xFDFF     User Programs Area</a:t>
            </a:r>
            <a:endParaRPr lang="en-US" altLang="zh-CN" sz="1600" dirty="0">
              <a:latin typeface="Arial" panose="020B0604020202020204" pitchFamily="34" charset="0"/>
              <a:ea typeface="宋体" panose="02010600030101010101" pitchFamily="2" charset="-122"/>
            </a:endParaRPr>
          </a:p>
          <a:p>
            <a:pPr>
              <a:spcBef>
                <a:spcPct val="50000"/>
              </a:spcBef>
            </a:pPr>
            <a:r>
              <a:rPr lang="en-US" altLang="zh-CN" sz="1600" dirty="0">
                <a:latin typeface="Arial" panose="020B0604020202020204" pitchFamily="34" charset="0"/>
                <a:ea typeface="宋体" panose="02010600030101010101" pitchFamily="2" charset="-122"/>
              </a:rPr>
              <a:t>		xFE00 – xFFFF     I/O Programming “Registers” (Mapped I/O Registers)</a:t>
            </a:r>
            <a:endParaRPr lang="en-US" altLang="zh-CN" sz="1600" dirty="0">
              <a:latin typeface="Arial" panose="020B0604020202020204" pitchFamily="34" charset="0"/>
              <a:ea typeface="宋体" panose="02010600030101010101" pitchFamily="2" charset="-122"/>
            </a:endParaRPr>
          </a:p>
          <a:p>
            <a:pPr>
              <a:spcBef>
                <a:spcPct val="50000"/>
              </a:spcBef>
            </a:pPr>
            <a:r>
              <a:rPr lang="en-US" altLang="zh-CN" sz="1800" dirty="0">
                <a:latin typeface="Arial" panose="020B0604020202020204" pitchFamily="34" charset="0"/>
                <a:ea typeface="宋体" panose="02010600030101010101" pitchFamily="2" charset="-122"/>
              </a:rPr>
              <a:t>		   </a:t>
            </a:r>
            <a:r>
              <a:rPr lang="en-US" altLang="zh-CN" sz="900" dirty="0">
                <a:latin typeface="Arial" panose="020B0604020202020204" pitchFamily="34" charset="0"/>
                <a:ea typeface="宋体" panose="02010600030101010101" pitchFamily="2" charset="-122"/>
              </a:rPr>
              <a:t>xFE00 KBSR   [15 {Ready}, 14 {Intr enable}]    (Keyboard Status Register)</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xFE02 KBDR [7:0{ascii data}]                           (Keyboard Data Register)</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xFE04 DSR    [15{Done}, 14{Intr enable}]         (Display Status Register)</a:t>
            </a:r>
            <a:endParaRPr lang="en-US" altLang="zh-CN" sz="9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xFE06 DDR    [7:0{ascii data}]                           (Display Data Register</a:t>
            </a:r>
            <a:endParaRPr lang="en-US" altLang="zh-CN" sz="900" dirty="0">
              <a:latin typeface="Arial" panose="020B0604020202020204" pitchFamily="34" charset="0"/>
              <a:ea typeface="宋体" panose="02010600030101010101" pitchFamily="2" charset="-122"/>
            </a:endParaRPr>
          </a:p>
          <a:p>
            <a:pPr>
              <a:spcBef>
                <a:spcPct val="50000"/>
              </a:spcBef>
            </a:pPr>
            <a:endParaRPr lang="en-US" altLang="zh-CN" sz="400" dirty="0">
              <a:latin typeface="Arial" panose="020B0604020202020204" pitchFamily="34" charset="0"/>
              <a:ea typeface="宋体" panose="02010600030101010101" pitchFamily="2" charset="-122"/>
            </a:endParaRPr>
          </a:p>
          <a:p>
            <a:pPr>
              <a:spcBef>
                <a:spcPct val="50000"/>
              </a:spcBef>
            </a:pPr>
            <a:r>
              <a:rPr lang="en-US" altLang="zh-CN" sz="900" dirty="0">
                <a:latin typeface="Arial" panose="020B0604020202020204" pitchFamily="34" charset="0"/>
                <a:ea typeface="宋体" panose="02010600030101010101" pitchFamily="2" charset="-122"/>
              </a:rPr>
              <a:t>		       xFFFE MCR   [15{Run latch}]                            (Machine Control Register)</a:t>
            </a:r>
            <a:endParaRPr lang="en-US" altLang="zh-CN" sz="900" dirty="0">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7651"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中断返回</a:t>
            </a:r>
            <a:endParaRPr lang="en-US" altLang="zh-CN" dirty="0">
              <a:ea typeface="宋体" panose="02010600030101010101" pitchFamily="2" charset="-122"/>
            </a:endParaRPr>
          </a:p>
        </p:txBody>
      </p:sp>
      <p:sp>
        <p:nvSpPr>
          <p:cNvPr id="27652" name="Rectangle 3"/>
          <p:cNvSpPr>
            <a:spLocks noGrp="1"/>
          </p:cNvSpPr>
          <p:nvPr>
            <p:ph idx="1"/>
          </p:nvPr>
        </p:nvSpPr>
        <p:spPr>
          <a:xfrm>
            <a:off x="228600" y="1143000"/>
            <a:ext cx="8686800" cy="5526088"/>
          </a:xfrm>
        </p:spPr>
        <p:txBody>
          <a:bodyPr vert="horz" wrap="square" lIns="91440" tIns="45720" rIns="91440" bIns="45720" anchor="t" anchorCtr="0"/>
          <a:p>
            <a:pPr marL="457200" indent="-457200">
              <a:buNone/>
            </a:pPr>
            <a:r>
              <a:rPr lang="zh-CN" altLang="en-US" dirty="0">
                <a:ea typeface="宋体" panose="02010600030101010101" pitchFamily="2" charset="-122"/>
              </a:rPr>
              <a:t>中断返回指令</a:t>
            </a:r>
            <a:r>
              <a:rPr lang="en-US" altLang="zh-CN" dirty="0">
                <a:ea typeface="宋体" panose="02010600030101010101" pitchFamily="2" charset="-122"/>
              </a:rPr>
              <a:t> – RTI – </a:t>
            </a:r>
            <a:r>
              <a:rPr lang="zh-CN" altLang="en-US" dirty="0">
                <a:ea typeface="宋体" panose="02010600030101010101" pitchFamily="2" charset="-122"/>
              </a:rPr>
              <a:t>恢复中断前的用户状态</a:t>
            </a:r>
            <a:endParaRPr lang="en-US" altLang="zh-CN" dirty="0">
              <a:ea typeface="宋体" panose="02010600030101010101" pitchFamily="2" charset="-122"/>
            </a:endParaRPr>
          </a:p>
          <a:p>
            <a:pPr marL="457200" indent="-457200">
              <a:buNone/>
            </a:pPr>
            <a:endParaRPr lang="en-US" altLang="zh-CN" dirty="0">
              <a:ea typeface="宋体" panose="02010600030101010101" pitchFamily="2" charset="-122"/>
            </a:endParaRPr>
          </a:p>
          <a:p>
            <a:pPr marL="457200" indent="-457200">
              <a:buNone/>
            </a:pPr>
            <a:endParaRPr lang="en-US" altLang="zh-CN" dirty="0">
              <a:ea typeface="宋体" panose="02010600030101010101" pitchFamily="2" charset="-122"/>
            </a:endParaRPr>
          </a:p>
          <a:p>
            <a:pPr marL="457200" indent="-457200">
              <a:buFontTx/>
              <a:buAutoNum type="arabicPeriod"/>
            </a:pPr>
            <a:r>
              <a:rPr lang="zh-CN" altLang="en-US" dirty="0">
                <a:ea typeface="宋体" panose="02010600030101010101" pitchFamily="2" charset="-122"/>
              </a:rPr>
              <a:t>将 </a:t>
            </a:r>
            <a:r>
              <a:rPr lang="en-US" altLang="zh-CN" dirty="0">
                <a:ea typeface="宋体" panose="02010600030101010101" pitchFamily="2" charset="-122"/>
              </a:rPr>
              <a:t>PC</a:t>
            </a:r>
            <a:r>
              <a:rPr lang="zh-CN" altLang="en-US" dirty="0">
                <a:ea typeface="宋体" panose="02010600030101010101" pitchFamily="2" charset="-122"/>
              </a:rPr>
              <a:t>从超级用户栈弹出</a:t>
            </a:r>
            <a:r>
              <a:rPr lang="en-US" altLang="zh-CN" dirty="0">
                <a:ea typeface="宋体" panose="02010600030101010101" pitchFamily="2" charset="-122"/>
              </a:rPr>
              <a:t> </a:t>
            </a:r>
            <a:r>
              <a:rPr lang="en-US" altLang="zh-CN" b="0" dirty="0">
                <a:ea typeface="宋体" panose="02010600030101010101" pitchFamily="2" charset="-122"/>
              </a:rPr>
              <a:t>(PC = M[R6]; R6 = R6 + 1)</a:t>
            </a:r>
            <a:endParaRPr lang="en-US" altLang="zh-CN" b="0" dirty="0">
              <a:ea typeface="宋体" panose="02010600030101010101" pitchFamily="2" charset="-122"/>
            </a:endParaRPr>
          </a:p>
          <a:p>
            <a:pPr marL="457200" indent="-457200">
              <a:buFontTx/>
              <a:buAutoNum type="arabicPeriod"/>
            </a:pPr>
            <a:r>
              <a:rPr lang="zh-CN" altLang="en-US" dirty="0">
                <a:ea typeface="宋体" panose="02010600030101010101" pitchFamily="2" charset="-122"/>
              </a:rPr>
              <a:t>将 </a:t>
            </a:r>
            <a:r>
              <a:rPr lang="en-US" altLang="zh-CN" dirty="0">
                <a:ea typeface="宋体" panose="02010600030101010101" pitchFamily="2" charset="-122"/>
              </a:rPr>
              <a:t>PSR</a:t>
            </a:r>
            <a:r>
              <a:rPr lang="zh-CN" altLang="en-US" dirty="0">
                <a:ea typeface="宋体" panose="02010600030101010101" pitchFamily="2" charset="-122"/>
              </a:rPr>
              <a:t>从超级用户栈弹出</a:t>
            </a:r>
            <a:r>
              <a:rPr lang="en-US" altLang="zh-CN" dirty="0">
                <a:ea typeface="宋体" panose="02010600030101010101" pitchFamily="2" charset="-122"/>
              </a:rPr>
              <a:t> </a:t>
            </a:r>
            <a:r>
              <a:rPr lang="en-US" altLang="zh-CN" b="0" dirty="0">
                <a:ea typeface="宋体" panose="02010600030101010101" pitchFamily="2" charset="-122"/>
              </a:rPr>
              <a:t>(PSR = M[R6]; R6 = R6 + 1)</a:t>
            </a:r>
            <a:endParaRPr lang="en-US" altLang="zh-CN" b="0" dirty="0">
              <a:ea typeface="宋体" panose="02010600030101010101" pitchFamily="2" charset="-122"/>
            </a:endParaRPr>
          </a:p>
          <a:p>
            <a:pPr marL="457200" indent="-457200">
              <a:buFontTx/>
              <a:buAutoNum type="arabicPeriod"/>
            </a:pPr>
            <a:r>
              <a:rPr lang="zh-CN" altLang="en-US" dirty="0">
                <a:ea typeface="宋体" panose="02010600030101010101" pitchFamily="2" charset="-122"/>
              </a:rPr>
              <a:t>如果</a:t>
            </a:r>
            <a:r>
              <a:rPr lang="en-US" altLang="zh-CN" dirty="0">
                <a:ea typeface="宋体" panose="02010600030101010101" pitchFamily="2" charset="-122"/>
              </a:rPr>
              <a:t> PSR[15] = 1, R6 = Saved.USP.</a:t>
            </a:r>
            <a:br>
              <a:rPr lang="en-US" altLang="zh-CN" dirty="0">
                <a:ea typeface="宋体" panose="02010600030101010101" pitchFamily="2" charset="-122"/>
              </a:rPr>
            </a:br>
            <a:r>
              <a:rPr lang="en-US" altLang="zh-CN" b="0" dirty="0">
                <a:ea typeface="宋体" panose="02010600030101010101" pitchFamily="2" charset="-122"/>
              </a:rPr>
              <a:t>(</a:t>
            </a:r>
            <a:r>
              <a:rPr lang="zh-CN" altLang="en-US" b="0" dirty="0">
                <a:ea typeface="宋体" panose="02010600030101010101" pitchFamily="2" charset="-122"/>
              </a:rPr>
              <a:t>如果返回用户模式，需要重新加载用户栈指针；否则不改变栈指针内容</a:t>
            </a:r>
            <a:r>
              <a:rPr lang="en-US" altLang="zh-CN" b="0" dirty="0">
                <a:ea typeface="宋体" panose="02010600030101010101" pitchFamily="2" charset="-122"/>
              </a:rPr>
              <a:t>)</a:t>
            </a:r>
            <a:endParaRPr lang="en-US" altLang="zh-CN" dirty="0">
              <a:ea typeface="宋体" panose="02010600030101010101" pitchFamily="2" charset="-122"/>
            </a:endParaRPr>
          </a:p>
          <a:p>
            <a:pPr marL="457200" indent="-457200">
              <a:buAutoNum type="arabicPeriod"/>
            </a:pPr>
            <a:endParaRPr lang="en-US" altLang="zh-CN" dirty="0">
              <a:ea typeface="宋体" panose="02010600030101010101" pitchFamily="2" charset="-122"/>
            </a:endParaRPr>
          </a:p>
        </p:txBody>
      </p:sp>
      <p:pic>
        <p:nvPicPr>
          <p:cNvPr id="27653" name="Picture 4" descr="C:\common\PattPatel slides\e2\ch10-15.jpg"/>
          <p:cNvPicPr>
            <a:picLocks noChangeAspect="1"/>
          </p:cNvPicPr>
          <p:nvPr/>
        </p:nvPicPr>
        <p:blipFill>
          <a:blip r:embed="rId1"/>
          <a:stretch>
            <a:fillRect/>
          </a:stretch>
        </p:blipFill>
        <p:spPr>
          <a:xfrm>
            <a:off x="304800" y="1606550"/>
            <a:ext cx="7440613" cy="67945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29699" name="Rectangle 1026"/>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Example (1)</a:t>
            </a:r>
            <a:endParaRPr lang="en-US" altLang="zh-CN" dirty="0">
              <a:ea typeface="宋体" panose="02010600030101010101" pitchFamily="2" charset="-122"/>
            </a:endParaRPr>
          </a:p>
        </p:txBody>
      </p:sp>
      <p:sp>
        <p:nvSpPr>
          <p:cNvPr id="29700" name="Rectangle 1027"/>
          <p:cNvSpPr/>
          <p:nvPr/>
        </p:nvSpPr>
        <p:spPr>
          <a:xfrm>
            <a:off x="762000" y="2133600"/>
            <a:ext cx="12954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29701" name="Rectangle 1028"/>
          <p:cNvSpPr/>
          <p:nvPr/>
        </p:nvSpPr>
        <p:spPr>
          <a:xfrm>
            <a:off x="762000" y="2514600"/>
            <a:ext cx="12954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29702" name="Rectangle 1029"/>
          <p:cNvSpPr/>
          <p:nvPr/>
        </p:nvSpPr>
        <p:spPr>
          <a:xfrm>
            <a:off x="762000" y="2895600"/>
            <a:ext cx="12954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29703" name="Rectangle 1030"/>
          <p:cNvSpPr/>
          <p:nvPr/>
        </p:nvSpPr>
        <p:spPr>
          <a:xfrm>
            <a:off x="762000" y="3276600"/>
            <a:ext cx="12954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29704" name="Rectangle 1031"/>
          <p:cNvSpPr/>
          <p:nvPr/>
        </p:nvSpPr>
        <p:spPr>
          <a:xfrm>
            <a:off x="762000" y="3657600"/>
            <a:ext cx="12954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29705" name="Rectangle 1032"/>
          <p:cNvSpPr/>
          <p:nvPr/>
        </p:nvSpPr>
        <p:spPr>
          <a:xfrm>
            <a:off x="762000" y="4419600"/>
            <a:ext cx="12954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x3007</a:t>
            </a:r>
            <a:endParaRPr lang="en-US" altLang="zh-CN" dirty="0">
              <a:latin typeface="Arial" panose="020B0604020202020204" pitchFamily="34" charset="0"/>
              <a:ea typeface="宋体" panose="02010600030101010101" pitchFamily="2" charset="-122"/>
            </a:endParaRPr>
          </a:p>
        </p:txBody>
      </p:sp>
      <p:sp>
        <p:nvSpPr>
          <p:cNvPr id="29706" name="Text Box 1033"/>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29707" name="Line 1035"/>
          <p:cNvSpPr/>
          <p:nvPr/>
        </p:nvSpPr>
        <p:spPr>
          <a:xfrm>
            <a:off x="457200" y="3810000"/>
            <a:ext cx="228600" cy="0"/>
          </a:xfrm>
          <a:prstGeom prst="line">
            <a:avLst/>
          </a:prstGeom>
          <a:ln w="19050" cap="flat" cmpd="sng">
            <a:solidFill>
              <a:schemeClr val="tx1"/>
            </a:solidFill>
            <a:prstDash val="solid"/>
            <a:headEnd type="none" w="med" len="med"/>
            <a:tailEnd type="triangle" w="med" len="med"/>
          </a:ln>
        </p:spPr>
      </p:sp>
      <p:sp>
        <p:nvSpPr>
          <p:cNvPr id="29708" name="Rectangle 1036"/>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29709" name="Text Box 1037"/>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29710" name="Rectangle 1038"/>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29711" name="Text Box 1039"/>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29712" name="Text Box 1040"/>
          <p:cNvSpPr txBox="1"/>
          <p:nvPr/>
        </p:nvSpPr>
        <p:spPr>
          <a:xfrm>
            <a:off x="593725" y="5878513"/>
            <a:ext cx="7142163" cy="400050"/>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当执行</a:t>
            </a:r>
            <a:r>
              <a:rPr lang="en-US" altLang="zh-CN" dirty="0">
                <a:solidFill>
                  <a:srgbClr val="CE0000"/>
                </a:solidFill>
                <a:latin typeface="Arial" panose="020B0604020202020204" pitchFamily="34" charset="0"/>
                <a:ea typeface="宋体" panose="02010600030101010101" pitchFamily="2" charset="-122"/>
              </a:rPr>
              <a:t>x3006</a:t>
            </a:r>
            <a:r>
              <a:rPr lang="zh-CN" altLang="en-US" dirty="0">
                <a:solidFill>
                  <a:srgbClr val="CE0000"/>
                </a:solidFill>
                <a:latin typeface="Arial" panose="020B0604020202020204" pitchFamily="34" charset="0"/>
                <a:ea typeface="宋体" panose="02010600030101010101" pitchFamily="2" charset="-122"/>
              </a:rPr>
              <a:t>处的</a:t>
            </a:r>
            <a:r>
              <a:rPr lang="en-US" altLang="zh-CN" dirty="0">
                <a:solidFill>
                  <a:srgbClr val="CE0000"/>
                </a:solidFill>
                <a:latin typeface="Arial" panose="020B0604020202020204" pitchFamily="34" charset="0"/>
                <a:ea typeface="宋体" panose="02010600030101010101" pitchFamily="2" charset="-122"/>
              </a:rPr>
              <a:t>ADD</a:t>
            </a:r>
            <a:r>
              <a:rPr lang="zh-CN" altLang="en-US" dirty="0">
                <a:solidFill>
                  <a:srgbClr val="CE0000"/>
                </a:solidFill>
                <a:latin typeface="Arial" panose="020B0604020202020204" pitchFamily="34" charset="0"/>
                <a:ea typeface="宋体" panose="02010600030101010101" pitchFamily="2" charset="-122"/>
              </a:rPr>
              <a:t>指令时，设备</a:t>
            </a:r>
            <a:r>
              <a:rPr lang="en-US" altLang="zh-CN" dirty="0">
                <a:solidFill>
                  <a:srgbClr val="CE0000"/>
                </a:solidFill>
                <a:latin typeface="Arial" panose="020B0604020202020204" pitchFamily="34" charset="0"/>
                <a:ea typeface="宋体" panose="02010600030101010101" pitchFamily="2" charset="-122"/>
              </a:rPr>
              <a:t>B</a:t>
            </a:r>
            <a:r>
              <a:rPr lang="zh-CN" altLang="en-US" dirty="0">
                <a:solidFill>
                  <a:srgbClr val="CE0000"/>
                </a:solidFill>
                <a:latin typeface="Arial" panose="020B0604020202020204" pitchFamily="34" charset="0"/>
                <a:ea typeface="宋体" panose="02010600030101010101" pitchFamily="2" charset="-122"/>
              </a:rPr>
              <a:t>（中断号</a:t>
            </a:r>
            <a:r>
              <a:rPr lang="en-US" altLang="zh-CN" dirty="0">
                <a:solidFill>
                  <a:srgbClr val="CE0000"/>
                </a:solidFill>
                <a:latin typeface="Arial" panose="020B0604020202020204" pitchFamily="34" charset="0"/>
                <a:ea typeface="宋体" panose="02010600030101010101" pitchFamily="2" charset="-122"/>
              </a:rPr>
              <a:t>x80</a:t>
            </a:r>
            <a:r>
              <a:rPr lang="zh-CN" altLang="en-US" dirty="0">
                <a:solidFill>
                  <a:srgbClr val="CE0000"/>
                </a:solidFill>
                <a:latin typeface="Arial" panose="020B0604020202020204" pitchFamily="34" charset="0"/>
                <a:ea typeface="宋体" panose="02010600030101010101" pitchFamily="2" charset="-122"/>
              </a:rPr>
              <a:t>）引发中断</a:t>
            </a:r>
            <a:endParaRPr lang="en-US" altLang="zh-CN" dirty="0">
              <a:solidFill>
                <a:srgbClr val="CE0000"/>
              </a:solidFill>
              <a:latin typeface="Arial" panose="020B0604020202020204" pitchFamily="34" charset="0"/>
              <a:ea typeface="宋体" panose="02010600030101010101" pitchFamily="2" charset="-122"/>
            </a:endParaRPr>
          </a:p>
        </p:txBody>
      </p:sp>
      <p:sp>
        <p:nvSpPr>
          <p:cNvPr id="29713" name="Text Box 1041"/>
          <p:cNvSpPr txBox="1"/>
          <p:nvPr/>
        </p:nvSpPr>
        <p:spPr>
          <a:xfrm>
            <a:off x="152400" y="1600200"/>
            <a:ext cx="1484313"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Saved.SSP</a:t>
            </a:r>
            <a:endParaRPr lang="en-US" altLang="zh-CN" dirty="0">
              <a:latin typeface="Arial" panose="020B0604020202020204" pitchFamily="34" charset="0"/>
              <a:ea typeface="宋体" panose="02010600030101010101" pitchFamily="2" charset="-122"/>
            </a:endParaRPr>
          </a:p>
        </p:txBody>
      </p:sp>
      <p:sp>
        <p:nvSpPr>
          <p:cNvPr id="29714" name="Line 1042"/>
          <p:cNvSpPr/>
          <p:nvPr/>
        </p:nvSpPr>
        <p:spPr>
          <a:xfrm flipV="1">
            <a:off x="457200" y="1981200"/>
            <a:ext cx="0" cy="1828800"/>
          </a:xfrm>
          <a:prstGeom prst="line">
            <a:avLst/>
          </a:prstGeom>
          <a:ln w="19050" cap="flat" cmpd="sng">
            <a:solidFill>
              <a:schemeClr val="tx1"/>
            </a:solidFill>
            <a:prstDash val="solid"/>
            <a:headEnd type="none" w="med" len="med"/>
            <a:tailEnd type="none" w="med" len="med"/>
          </a:ln>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0723" name="Rectangle 1026"/>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Example (2)</a:t>
            </a:r>
            <a:endParaRPr lang="en-US" altLang="zh-CN" dirty="0">
              <a:ea typeface="宋体" panose="02010600030101010101" pitchFamily="2" charset="-122"/>
            </a:endParaRPr>
          </a:p>
        </p:txBody>
      </p:sp>
      <p:sp>
        <p:nvSpPr>
          <p:cNvPr id="30724" name="Rectangle 1027"/>
          <p:cNvSpPr/>
          <p:nvPr/>
        </p:nvSpPr>
        <p:spPr>
          <a:xfrm>
            <a:off x="762000" y="2133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0725" name="Rectangle 1028"/>
          <p:cNvSpPr/>
          <p:nvPr/>
        </p:nvSpPr>
        <p:spPr>
          <a:xfrm>
            <a:off x="762000" y="2895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b="1" dirty="0">
                <a:solidFill>
                  <a:srgbClr val="CE0000"/>
                </a:solidFill>
                <a:latin typeface="Arial" panose="020B0604020202020204" pitchFamily="34" charset="0"/>
                <a:ea typeface="宋体" panose="02010600030101010101" pitchFamily="2" charset="-122"/>
              </a:rPr>
              <a:t>x3007</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0726" name="Rectangle 1029"/>
          <p:cNvSpPr/>
          <p:nvPr/>
        </p:nvSpPr>
        <p:spPr>
          <a:xfrm>
            <a:off x="762000" y="3276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solidFill>
                  <a:srgbClr val="CE0000"/>
                </a:solidFill>
                <a:latin typeface="Arial" panose="020B0604020202020204" pitchFamily="34" charset="0"/>
                <a:ea typeface="宋体" panose="02010600030101010101" pitchFamily="2" charset="-122"/>
              </a:rPr>
              <a:t>PSR for A</a:t>
            </a:r>
            <a:endParaRPr lang="en-US" altLang="zh-CN" sz="1600" b="1" dirty="0">
              <a:solidFill>
                <a:srgbClr val="CE0000"/>
              </a:solidFill>
              <a:latin typeface="Arial" panose="020B0604020202020204" pitchFamily="34" charset="0"/>
              <a:ea typeface="宋体" panose="02010600030101010101" pitchFamily="2" charset="-122"/>
            </a:endParaRPr>
          </a:p>
        </p:txBody>
      </p:sp>
      <p:sp>
        <p:nvSpPr>
          <p:cNvPr id="30727" name="Rectangle 1030"/>
          <p:cNvSpPr/>
          <p:nvPr/>
        </p:nvSpPr>
        <p:spPr>
          <a:xfrm>
            <a:off x="762000" y="2514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0728" name="Rectangle 1031"/>
          <p:cNvSpPr/>
          <p:nvPr/>
        </p:nvSpPr>
        <p:spPr>
          <a:xfrm>
            <a:off x="762000" y="3657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0729" name="Rectangle 1032"/>
          <p:cNvSpPr/>
          <p:nvPr/>
        </p:nvSpPr>
        <p:spPr>
          <a:xfrm>
            <a:off x="762000" y="4419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b="1" dirty="0">
                <a:solidFill>
                  <a:srgbClr val="CE0000"/>
                </a:solidFill>
                <a:latin typeface="Arial" panose="020B0604020202020204" pitchFamily="34" charset="0"/>
                <a:ea typeface="宋体" panose="02010600030101010101" pitchFamily="2" charset="-122"/>
              </a:rPr>
              <a:t>x6200</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0730" name="Text Box 1033"/>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30731" name="Text Box 1034"/>
          <p:cNvSpPr txBox="1"/>
          <p:nvPr/>
        </p:nvSpPr>
        <p:spPr>
          <a:xfrm>
            <a:off x="28575" y="2879725"/>
            <a:ext cx="509588"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30732" name="Line 1035"/>
          <p:cNvSpPr/>
          <p:nvPr/>
        </p:nvSpPr>
        <p:spPr>
          <a:xfrm>
            <a:off x="482600" y="3082925"/>
            <a:ext cx="228600" cy="0"/>
          </a:xfrm>
          <a:prstGeom prst="line">
            <a:avLst/>
          </a:prstGeom>
          <a:ln w="19050" cap="flat" cmpd="sng">
            <a:solidFill>
              <a:schemeClr val="tx1"/>
            </a:solidFill>
            <a:prstDash val="solid"/>
            <a:headEnd type="none" w="med" len="med"/>
            <a:tailEnd type="triangle" w="med" len="med"/>
          </a:ln>
        </p:spPr>
      </p:sp>
      <p:sp>
        <p:nvSpPr>
          <p:cNvPr id="30733" name="Rectangle 1036"/>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0734" name="Text Box 1037"/>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30735" name="Rectangle 1038"/>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30736" name="Text Box 1039"/>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30737" name="Text Box 1041"/>
          <p:cNvSpPr txBox="1"/>
          <p:nvPr/>
        </p:nvSpPr>
        <p:spPr>
          <a:xfrm>
            <a:off x="539750" y="5226050"/>
            <a:ext cx="7381875" cy="1631950"/>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等待</a:t>
            </a:r>
            <a:r>
              <a:rPr lang="en-US" altLang="zh-CN" dirty="0">
                <a:solidFill>
                  <a:srgbClr val="CE0000"/>
                </a:solidFill>
                <a:latin typeface="Arial" panose="020B0604020202020204" pitchFamily="34" charset="0"/>
                <a:ea typeface="宋体" panose="02010600030101010101" pitchFamily="2" charset="-122"/>
              </a:rPr>
              <a:t>ADD</a:t>
            </a:r>
            <a:r>
              <a:rPr lang="zh-CN" altLang="en-US" dirty="0">
                <a:solidFill>
                  <a:srgbClr val="CE0000"/>
                </a:solidFill>
                <a:latin typeface="Arial" panose="020B0604020202020204" pitchFamily="34" charset="0"/>
                <a:ea typeface="宋体" panose="02010600030101010101" pitchFamily="2" charset="-122"/>
              </a:rPr>
              <a:t>指令执行完</a:t>
            </a:r>
            <a:endParaRPr lang="en-US" altLang="zh-CN" dirty="0">
              <a:solidFill>
                <a:srgbClr val="CE0000"/>
              </a:solidFill>
              <a:latin typeface="Arial" panose="020B0604020202020204" pitchFamily="34" charset="0"/>
              <a:ea typeface="宋体" panose="02010600030101010101" pitchFamily="2" charset="-122"/>
            </a:endParaRPr>
          </a:p>
          <a:p>
            <a:r>
              <a:rPr lang="en-US" altLang="zh-CN" dirty="0">
                <a:solidFill>
                  <a:srgbClr val="CE0000"/>
                </a:solidFill>
                <a:latin typeface="Arial" panose="020B0604020202020204" pitchFamily="34" charset="0"/>
                <a:ea typeface="宋体" panose="02010600030101010101" pitchFamily="2" charset="-122"/>
              </a:rPr>
              <a:t>Saved.USP = R6.  R6 = Saved.SSP.</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将</a:t>
            </a:r>
            <a:r>
              <a:rPr lang="en-US" altLang="zh-CN" dirty="0">
                <a:solidFill>
                  <a:srgbClr val="CE0000"/>
                </a:solidFill>
                <a:latin typeface="Arial" panose="020B0604020202020204" pitchFamily="34" charset="0"/>
                <a:ea typeface="宋体" panose="02010600030101010101" pitchFamily="2" charset="-122"/>
              </a:rPr>
              <a:t>PSR</a:t>
            </a:r>
            <a:r>
              <a:rPr lang="zh-CN" altLang="en-US" dirty="0">
                <a:solidFill>
                  <a:srgbClr val="CE0000"/>
                </a:solidFill>
                <a:latin typeface="Arial" panose="020B0604020202020204" pitchFamily="34" charset="0"/>
                <a:ea typeface="宋体" panose="02010600030101010101" pitchFamily="2" charset="-122"/>
              </a:rPr>
              <a:t>和</a:t>
            </a:r>
            <a:r>
              <a:rPr lang="en-US" altLang="zh-CN" dirty="0">
                <a:solidFill>
                  <a:srgbClr val="CE0000"/>
                </a:solidFill>
                <a:latin typeface="Arial" panose="020B0604020202020204" pitchFamily="34" charset="0"/>
                <a:ea typeface="宋体" panose="02010600030101010101" pitchFamily="2" charset="-122"/>
              </a:rPr>
              <a:t>PC</a:t>
            </a:r>
            <a:r>
              <a:rPr lang="zh-CN" altLang="en-US" dirty="0">
                <a:solidFill>
                  <a:srgbClr val="CE0000"/>
                </a:solidFill>
                <a:latin typeface="Arial" panose="020B0604020202020204" pitchFamily="34" charset="0"/>
                <a:ea typeface="宋体" panose="02010600030101010101" pitchFamily="2" charset="-122"/>
              </a:rPr>
              <a:t>压入超级用户栈</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通过中断向量表找到设备</a:t>
            </a:r>
            <a:r>
              <a:rPr lang="en-US" altLang="zh-CN" dirty="0">
                <a:solidFill>
                  <a:srgbClr val="CE0000"/>
                </a:solidFill>
                <a:latin typeface="Arial" panose="020B0604020202020204" pitchFamily="34" charset="0"/>
                <a:ea typeface="宋体" panose="02010600030101010101" pitchFamily="2" charset="-122"/>
              </a:rPr>
              <a:t>B</a:t>
            </a:r>
            <a:r>
              <a:rPr lang="zh-CN" altLang="en-US" dirty="0">
                <a:solidFill>
                  <a:srgbClr val="CE0000"/>
                </a:solidFill>
                <a:latin typeface="Arial" panose="020B0604020202020204" pitchFamily="34" charset="0"/>
                <a:ea typeface="宋体" panose="02010600030101010101" pitchFamily="2" charset="-122"/>
              </a:rPr>
              <a:t>的中断服务程序的入口地址，设置</a:t>
            </a:r>
            <a:r>
              <a:rPr lang="en-US" altLang="zh-CN" dirty="0">
                <a:solidFill>
                  <a:srgbClr val="CE0000"/>
                </a:solidFill>
                <a:latin typeface="Arial" panose="020B0604020202020204" pitchFamily="34" charset="0"/>
                <a:ea typeface="宋体" panose="02010600030101010101" pitchFamily="2" charset="-122"/>
              </a:rPr>
              <a:t>PC</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运行设备</a:t>
            </a:r>
            <a:r>
              <a:rPr lang="en-US" altLang="zh-CN" dirty="0">
                <a:solidFill>
                  <a:srgbClr val="CE0000"/>
                </a:solidFill>
                <a:latin typeface="Arial" panose="020B0604020202020204" pitchFamily="34" charset="0"/>
                <a:ea typeface="宋体" panose="02010600030101010101" pitchFamily="2" charset="-122"/>
              </a:rPr>
              <a:t>B</a:t>
            </a:r>
            <a:r>
              <a:rPr lang="zh-CN" altLang="en-US" dirty="0">
                <a:solidFill>
                  <a:srgbClr val="CE0000"/>
                </a:solidFill>
                <a:latin typeface="Arial" panose="020B0604020202020204" pitchFamily="34" charset="0"/>
                <a:ea typeface="宋体" panose="02010600030101010101" pitchFamily="2" charset="-122"/>
              </a:rPr>
              <a:t>的中断服务程序</a:t>
            </a:r>
            <a:r>
              <a:rPr lang="en-US" altLang="zh-CN" dirty="0">
                <a:solidFill>
                  <a:srgbClr val="CE0000"/>
                </a:solidFill>
                <a:latin typeface="Arial" panose="020B0604020202020204" pitchFamily="34" charset="0"/>
                <a:ea typeface="宋体" panose="02010600030101010101" pitchFamily="2" charset="-122"/>
              </a:rPr>
              <a:t> (</a:t>
            </a:r>
            <a:r>
              <a:rPr lang="zh-CN" altLang="en-US" dirty="0">
                <a:solidFill>
                  <a:srgbClr val="CE0000"/>
                </a:solidFill>
                <a:latin typeface="Arial" panose="020B0604020202020204" pitchFamily="34" charset="0"/>
                <a:ea typeface="宋体" panose="02010600030101010101" pitchFamily="2" charset="-122"/>
              </a:rPr>
              <a:t>在</a:t>
            </a:r>
            <a:r>
              <a:rPr lang="en-US" altLang="zh-CN" dirty="0">
                <a:solidFill>
                  <a:srgbClr val="CE0000"/>
                </a:solidFill>
                <a:latin typeface="Arial" panose="020B0604020202020204" pitchFamily="34" charset="0"/>
                <a:ea typeface="宋体" panose="02010600030101010101" pitchFamily="2" charset="-122"/>
              </a:rPr>
              <a:t> x6200).</a:t>
            </a:r>
            <a:endParaRPr lang="en-US" altLang="zh-CN" dirty="0">
              <a:solidFill>
                <a:srgbClr val="CE0000"/>
              </a:solidFill>
              <a:latin typeface="Arial" panose="020B0604020202020204" pitchFamily="34" charset="0"/>
              <a:ea typeface="宋体" panose="02010600030101010101" pitchFamily="2" charset="-122"/>
            </a:endParaRPr>
          </a:p>
        </p:txBody>
      </p:sp>
      <p:sp>
        <p:nvSpPr>
          <p:cNvPr id="30738" name="Rectangle 1042"/>
          <p:cNvSpPr/>
          <p:nvPr/>
        </p:nvSpPr>
        <p:spPr>
          <a:xfrm>
            <a:off x="5410200" y="1981200"/>
            <a:ext cx="1447800" cy="1752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0739" name="Text Box 1043"/>
          <p:cNvSpPr txBox="1"/>
          <p:nvPr/>
        </p:nvSpPr>
        <p:spPr>
          <a:xfrm>
            <a:off x="4711700" y="19812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x6200</a:t>
            </a:r>
            <a:endParaRPr lang="en-US" altLang="zh-CN" sz="1600" dirty="0">
              <a:latin typeface="Arial" panose="020B0604020202020204" pitchFamily="34" charset="0"/>
              <a:ea typeface="宋体" panose="02010600030101010101" pitchFamily="2" charset="-122"/>
            </a:endParaRPr>
          </a:p>
        </p:txBody>
      </p:sp>
      <p:sp>
        <p:nvSpPr>
          <p:cNvPr id="30740" name="Text Box 1044"/>
          <p:cNvSpPr txBox="1"/>
          <p:nvPr/>
        </p:nvSpPr>
        <p:spPr>
          <a:xfrm>
            <a:off x="5334000" y="1438275"/>
            <a:ext cx="995363"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B</a:t>
            </a:r>
            <a:endParaRPr lang="en-US" altLang="zh-CN" sz="1600" dirty="0">
              <a:latin typeface="Arial" panose="020B0604020202020204" pitchFamily="34" charset="0"/>
              <a:ea typeface="宋体" panose="02010600030101010101" pitchFamily="2" charset="-122"/>
            </a:endParaRPr>
          </a:p>
        </p:txBody>
      </p:sp>
      <p:cxnSp>
        <p:nvCxnSpPr>
          <p:cNvPr id="30741" name="AutoShape 1049"/>
          <p:cNvCxnSpPr/>
          <p:nvPr/>
        </p:nvCxnSpPr>
        <p:spPr>
          <a:xfrm flipV="1">
            <a:off x="4114800" y="2133600"/>
            <a:ext cx="1524000" cy="685800"/>
          </a:xfrm>
          <a:prstGeom prst="curvedConnector3">
            <a:avLst>
              <a:gd name="adj1" fmla="val 50000"/>
            </a:avLst>
          </a:prstGeom>
          <a:ln w="28575" cap="flat" cmpd="sng">
            <a:solidFill>
              <a:srgbClr val="CE0000"/>
            </a:solidFill>
            <a:prstDash val="solid"/>
            <a:headEnd type="none" w="med" len="med"/>
            <a:tailEnd type="arrow" w="med" len="med"/>
          </a:ln>
        </p:spPr>
      </p:cxnSp>
      <p:sp>
        <p:nvSpPr>
          <p:cNvPr id="30742" name="Text Box 1050"/>
          <p:cNvSpPr txBox="1"/>
          <p:nvPr/>
        </p:nvSpPr>
        <p:spPr>
          <a:xfrm>
            <a:off x="4724400" y="34734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x6210</a:t>
            </a:r>
            <a:endParaRPr lang="en-US" altLang="zh-CN" sz="1600" dirty="0">
              <a:latin typeface="Arial" panose="020B0604020202020204" pitchFamily="34" charset="0"/>
              <a:ea typeface="宋体" panose="02010600030101010101" pitchFamily="2" charset="-122"/>
            </a:endParaRPr>
          </a:p>
        </p:txBody>
      </p:sp>
      <p:sp>
        <p:nvSpPr>
          <p:cNvPr id="30743" name="Rectangle 1051"/>
          <p:cNvSpPr/>
          <p:nvPr/>
        </p:nvSpPr>
        <p:spPr>
          <a:xfrm>
            <a:off x="5410200" y="34290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pic>
        <p:nvPicPr>
          <p:cNvPr id="30744" name="Picture 14"/>
          <p:cNvPicPr>
            <a:picLocks noChangeAspect="1"/>
          </p:cNvPicPr>
          <p:nvPr/>
        </p:nvPicPr>
        <p:blipFill>
          <a:blip r:embed="rId1"/>
          <a:stretch>
            <a:fillRect/>
          </a:stretch>
        </p:blipFill>
        <p:spPr>
          <a:xfrm>
            <a:off x="6215063" y="561975"/>
            <a:ext cx="2057400" cy="1295400"/>
          </a:xfrm>
          <a:prstGeom prst="rect">
            <a:avLst/>
          </a:prstGeom>
          <a:noFill/>
          <a:ln w="9525">
            <a:noFill/>
          </a:ln>
        </p:spPr>
      </p:pic>
      <p:sp>
        <p:nvSpPr>
          <p:cNvPr id="30745" name="Text Box 16"/>
          <p:cNvSpPr txBox="1"/>
          <p:nvPr/>
        </p:nvSpPr>
        <p:spPr>
          <a:xfrm>
            <a:off x="6443663" y="333375"/>
            <a:ext cx="2133600" cy="366713"/>
          </a:xfrm>
          <a:prstGeom prst="rect">
            <a:avLst/>
          </a:prstGeom>
          <a:noFill/>
          <a:ln w="9525">
            <a:noFill/>
          </a:ln>
        </p:spPr>
        <p:txBody>
          <a:bodyPr>
            <a:spAutoFit/>
          </a:bodyPr>
          <a:p>
            <a:pPr>
              <a:spcBef>
                <a:spcPct val="50000"/>
              </a:spcBef>
            </a:pPr>
            <a:r>
              <a:rPr lang="en-US" altLang="zh-CN" dirty="0">
                <a:solidFill>
                  <a:schemeClr val="accent2"/>
                </a:solidFill>
                <a:latin typeface="Arial" panose="020B0604020202020204" pitchFamily="34" charset="0"/>
                <a:ea typeface="宋体" panose="02010600030101010101" pitchFamily="2" charset="-122"/>
              </a:rPr>
              <a:t>    </a:t>
            </a:r>
            <a:r>
              <a:rPr lang="en-US" altLang="zh-CN" dirty="0">
                <a:solidFill>
                  <a:schemeClr val="accent2"/>
                </a:solidFill>
                <a:latin typeface="Comic Sans MS" panose="030F0702030302020204" pitchFamily="66" charset="0"/>
                <a:ea typeface="宋体" panose="02010600030101010101" pitchFamily="2" charset="-122"/>
              </a:rPr>
              <a:t>Intr Vectors</a:t>
            </a:r>
            <a:endParaRPr lang="en-US" altLang="zh-CN" dirty="0">
              <a:solidFill>
                <a:schemeClr val="accent2"/>
              </a:solidFill>
              <a:latin typeface="Comic Sans MS" panose="030F0702030302020204" pitchFamily="66" charset="0"/>
              <a:ea typeface="宋体" panose="02010600030101010101" pitchFamily="2" charset="-122"/>
            </a:endParaRPr>
          </a:p>
        </p:txBody>
      </p:sp>
      <p:sp>
        <p:nvSpPr>
          <p:cNvPr id="29713" name="Text Box 1041"/>
          <p:cNvSpPr txBox="1"/>
          <p:nvPr/>
        </p:nvSpPr>
        <p:spPr>
          <a:xfrm>
            <a:off x="96520" y="1584325"/>
            <a:ext cx="1484313"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Saved.SSP</a:t>
            </a:r>
            <a:endParaRPr lang="en-US" altLang="zh-CN" dirty="0">
              <a:latin typeface="Arial" panose="020B0604020202020204" pitchFamily="34" charset="0"/>
              <a:ea typeface="宋体" panose="02010600030101010101" pitchFamily="2" charset="-122"/>
            </a:endParaRPr>
          </a:p>
        </p:txBody>
      </p:sp>
      <p:sp>
        <p:nvSpPr>
          <p:cNvPr id="29714" name="Line 1042"/>
          <p:cNvSpPr/>
          <p:nvPr/>
        </p:nvSpPr>
        <p:spPr>
          <a:xfrm flipV="1">
            <a:off x="107315" y="1997075"/>
            <a:ext cx="6985" cy="1828800"/>
          </a:xfrm>
          <a:prstGeom prst="line">
            <a:avLst/>
          </a:prstGeom>
          <a:ln w="19050" cap="flat" cmpd="sng">
            <a:solidFill>
              <a:schemeClr val="tx1"/>
            </a:solidFill>
            <a:prstDash val="solid"/>
            <a:headEnd type="none" w="med" len="med"/>
            <a:tailEnd type="none" w="med" len="med"/>
          </a:ln>
        </p:spPr>
      </p:sp>
      <p:sp>
        <p:nvSpPr>
          <p:cNvPr id="29707" name="Line 1035"/>
          <p:cNvSpPr/>
          <p:nvPr/>
        </p:nvSpPr>
        <p:spPr>
          <a:xfrm>
            <a:off x="136525" y="3810000"/>
            <a:ext cx="549275" cy="635"/>
          </a:xfrm>
          <a:prstGeom prst="line">
            <a:avLst/>
          </a:prstGeom>
          <a:ln w="19050" cap="flat" cmpd="sng">
            <a:solidFill>
              <a:schemeClr val="tx1"/>
            </a:solidFill>
            <a:prstDash val="solid"/>
            <a:headEnd type="none" w="med" len="med"/>
            <a:tailEnd type="triangle" w="med" len="med"/>
          </a:ln>
        </p:spPr>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1747" name="Rectangle 1026"/>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Example (3)</a:t>
            </a:r>
            <a:endParaRPr lang="en-US" altLang="zh-CN" dirty="0">
              <a:ea typeface="宋体" panose="02010600030101010101" pitchFamily="2" charset="-122"/>
            </a:endParaRPr>
          </a:p>
        </p:txBody>
      </p:sp>
      <p:sp>
        <p:nvSpPr>
          <p:cNvPr id="31748" name="Rectangle 1027"/>
          <p:cNvSpPr/>
          <p:nvPr/>
        </p:nvSpPr>
        <p:spPr>
          <a:xfrm>
            <a:off x="762000" y="2133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1749" name="Rectangle 1028"/>
          <p:cNvSpPr/>
          <p:nvPr/>
        </p:nvSpPr>
        <p:spPr>
          <a:xfrm>
            <a:off x="762000" y="2895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x3007</a:t>
            </a:r>
            <a:endParaRPr lang="en-US" altLang="zh-CN" dirty="0">
              <a:latin typeface="Arial" panose="020B0604020202020204" pitchFamily="34" charset="0"/>
              <a:ea typeface="宋体" panose="02010600030101010101" pitchFamily="2" charset="-122"/>
            </a:endParaRPr>
          </a:p>
        </p:txBody>
      </p:sp>
      <p:sp>
        <p:nvSpPr>
          <p:cNvPr id="31750" name="Rectangle 1029"/>
          <p:cNvSpPr/>
          <p:nvPr/>
        </p:nvSpPr>
        <p:spPr>
          <a:xfrm>
            <a:off x="762000" y="3276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Arial" panose="020B0604020202020204" pitchFamily="34" charset="0"/>
                <a:ea typeface="宋体" panose="02010600030101010101" pitchFamily="2" charset="-122"/>
              </a:rPr>
              <a:t>PSR for A</a:t>
            </a:r>
            <a:endParaRPr lang="en-US" altLang="zh-CN" sz="1600" dirty="0">
              <a:latin typeface="Arial" panose="020B0604020202020204" pitchFamily="34" charset="0"/>
              <a:ea typeface="宋体" panose="02010600030101010101" pitchFamily="2" charset="-122"/>
            </a:endParaRPr>
          </a:p>
        </p:txBody>
      </p:sp>
      <p:sp>
        <p:nvSpPr>
          <p:cNvPr id="31751" name="Rectangle 1030"/>
          <p:cNvSpPr/>
          <p:nvPr/>
        </p:nvSpPr>
        <p:spPr>
          <a:xfrm>
            <a:off x="762000" y="2514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1752" name="Rectangle 1031"/>
          <p:cNvSpPr/>
          <p:nvPr/>
        </p:nvSpPr>
        <p:spPr>
          <a:xfrm>
            <a:off x="762000" y="3657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1753" name="Rectangle 1032"/>
          <p:cNvSpPr/>
          <p:nvPr/>
        </p:nvSpPr>
        <p:spPr>
          <a:xfrm>
            <a:off x="762000" y="4419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x6203</a:t>
            </a:r>
            <a:endParaRPr lang="en-US" altLang="zh-CN" dirty="0">
              <a:latin typeface="Arial" panose="020B0604020202020204" pitchFamily="34" charset="0"/>
              <a:ea typeface="宋体" panose="02010600030101010101" pitchFamily="2" charset="-122"/>
            </a:endParaRPr>
          </a:p>
        </p:txBody>
      </p:sp>
      <p:sp>
        <p:nvSpPr>
          <p:cNvPr id="31754" name="Text Box 1033"/>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31755" name="Text Box 1034"/>
          <p:cNvSpPr txBox="1"/>
          <p:nvPr/>
        </p:nvSpPr>
        <p:spPr>
          <a:xfrm>
            <a:off x="28575" y="2879725"/>
            <a:ext cx="509588"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31756" name="Line 1035"/>
          <p:cNvSpPr/>
          <p:nvPr/>
        </p:nvSpPr>
        <p:spPr>
          <a:xfrm>
            <a:off x="482600" y="3082925"/>
            <a:ext cx="228600" cy="0"/>
          </a:xfrm>
          <a:prstGeom prst="line">
            <a:avLst/>
          </a:prstGeom>
          <a:ln w="19050" cap="flat" cmpd="sng">
            <a:solidFill>
              <a:schemeClr val="tx1"/>
            </a:solidFill>
            <a:prstDash val="solid"/>
            <a:headEnd type="none" w="med" len="med"/>
            <a:tailEnd type="triangle" w="med" len="med"/>
          </a:ln>
        </p:spPr>
      </p:sp>
      <p:sp>
        <p:nvSpPr>
          <p:cNvPr id="31757" name="Rectangle 1036"/>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1758" name="Text Box 1037"/>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31759" name="Rectangle 1038"/>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31760" name="Text Box 1039"/>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31761" name="Text Box 1040"/>
          <p:cNvSpPr txBox="1"/>
          <p:nvPr/>
        </p:nvSpPr>
        <p:spPr>
          <a:xfrm>
            <a:off x="593725" y="5878513"/>
            <a:ext cx="6687185" cy="398780"/>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当执行</a:t>
            </a:r>
            <a:r>
              <a:rPr lang="en-US" altLang="zh-CN" dirty="0">
                <a:solidFill>
                  <a:srgbClr val="CE0000"/>
                </a:solidFill>
                <a:latin typeface="Arial" panose="020B0604020202020204" pitchFamily="34" charset="0"/>
                <a:ea typeface="宋体" panose="02010600030101010101" pitchFamily="2" charset="-122"/>
              </a:rPr>
              <a:t>x6202</a:t>
            </a:r>
            <a:r>
              <a:rPr lang="zh-CN" altLang="en-US" dirty="0">
                <a:solidFill>
                  <a:srgbClr val="CE0000"/>
                </a:solidFill>
                <a:latin typeface="Arial" panose="020B0604020202020204" pitchFamily="34" charset="0"/>
                <a:ea typeface="宋体" panose="02010600030101010101" pitchFamily="2" charset="-122"/>
              </a:rPr>
              <a:t>处的</a:t>
            </a:r>
            <a:r>
              <a:rPr lang="en-US" altLang="zh-CN" dirty="0">
                <a:solidFill>
                  <a:srgbClr val="CE0000"/>
                </a:solidFill>
                <a:latin typeface="Arial" panose="020B0604020202020204" pitchFamily="34" charset="0"/>
                <a:ea typeface="宋体" panose="02010600030101010101" pitchFamily="2" charset="-122"/>
              </a:rPr>
              <a:t>AND</a:t>
            </a:r>
            <a:r>
              <a:rPr lang="zh-CN" altLang="en-US" dirty="0">
                <a:solidFill>
                  <a:srgbClr val="CE0000"/>
                </a:solidFill>
                <a:latin typeface="Arial" panose="020B0604020202020204" pitchFamily="34" charset="0"/>
                <a:ea typeface="宋体" panose="02010600030101010101" pitchFamily="2" charset="-122"/>
              </a:rPr>
              <a:t>指令时，设备</a:t>
            </a:r>
            <a:r>
              <a:rPr lang="en-US" altLang="zh-CN" dirty="0">
                <a:solidFill>
                  <a:srgbClr val="CE0000"/>
                </a:solidFill>
                <a:latin typeface="Arial" panose="020B0604020202020204" pitchFamily="34" charset="0"/>
                <a:ea typeface="宋体" panose="02010600030101010101" pitchFamily="2" charset="-122"/>
              </a:rPr>
              <a:t>c(</a:t>
            </a:r>
            <a:r>
              <a:rPr lang="zh-CN" altLang="en-US" dirty="0">
                <a:solidFill>
                  <a:srgbClr val="CE0000"/>
                </a:solidFill>
                <a:latin typeface="Arial" panose="020B0604020202020204" pitchFamily="34" charset="0"/>
                <a:ea typeface="宋体" panose="02010600030101010101" pitchFamily="2" charset="-122"/>
              </a:rPr>
              <a:t>中断号</a:t>
            </a:r>
            <a:r>
              <a:rPr lang="en-US" altLang="zh-CN" dirty="0">
                <a:solidFill>
                  <a:srgbClr val="CE0000"/>
                </a:solidFill>
                <a:latin typeface="Arial" panose="020B0604020202020204" pitchFamily="34" charset="0"/>
                <a:ea typeface="宋体" panose="02010600030101010101" pitchFamily="2" charset="-122"/>
              </a:rPr>
              <a:t>x81)</a:t>
            </a:r>
            <a:r>
              <a:rPr lang="zh-CN" altLang="en-US" dirty="0">
                <a:solidFill>
                  <a:srgbClr val="CE0000"/>
                </a:solidFill>
                <a:latin typeface="Arial" panose="020B0604020202020204" pitchFamily="34" charset="0"/>
                <a:ea typeface="宋体" panose="02010600030101010101" pitchFamily="2" charset="-122"/>
              </a:rPr>
              <a:t>引发中断</a:t>
            </a:r>
            <a:endParaRPr lang="en-US" altLang="zh-CN" dirty="0">
              <a:solidFill>
                <a:srgbClr val="CE0000"/>
              </a:solidFill>
              <a:latin typeface="Arial" panose="020B0604020202020204" pitchFamily="34" charset="0"/>
              <a:ea typeface="宋体" panose="02010600030101010101" pitchFamily="2" charset="-122"/>
            </a:endParaRPr>
          </a:p>
        </p:txBody>
      </p:sp>
      <p:sp>
        <p:nvSpPr>
          <p:cNvPr id="31762" name="Rectangle 1041"/>
          <p:cNvSpPr/>
          <p:nvPr/>
        </p:nvSpPr>
        <p:spPr>
          <a:xfrm>
            <a:off x="5410200" y="1981200"/>
            <a:ext cx="1447800" cy="1752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1763" name="Text Box 1042"/>
          <p:cNvSpPr txBox="1"/>
          <p:nvPr/>
        </p:nvSpPr>
        <p:spPr>
          <a:xfrm>
            <a:off x="4711700" y="19812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x6200</a:t>
            </a:r>
            <a:endParaRPr lang="en-US" altLang="zh-CN" sz="1600" dirty="0">
              <a:latin typeface="Arial" panose="020B0604020202020204" pitchFamily="34" charset="0"/>
              <a:ea typeface="宋体" panose="02010600030101010101" pitchFamily="2" charset="-122"/>
            </a:endParaRPr>
          </a:p>
        </p:txBody>
      </p:sp>
      <p:sp>
        <p:nvSpPr>
          <p:cNvPr id="31764" name="Text Box 1043"/>
          <p:cNvSpPr txBox="1"/>
          <p:nvPr/>
        </p:nvSpPr>
        <p:spPr>
          <a:xfrm>
            <a:off x="5334000" y="1438275"/>
            <a:ext cx="995363"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B</a:t>
            </a:r>
            <a:endParaRPr lang="en-US" altLang="zh-CN" sz="1600" dirty="0">
              <a:latin typeface="Arial" panose="020B0604020202020204" pitchFamily="34" charset="0"/>
              <a:ea typeface="宋体" panose="02010600030101010101" pitchFamily="2" charset="-122"/>
            </a:endParaRPr>
          </a:p>
        </p:txBody>
      </p:sp>
      <p:cxnSp>
        <p:nvCxnSpPr>
          <p:cNvPr id="31765" name="AutoShape 1044"/>
          <p:cNvCxnSpPr/>
          <p:nvPr/>
        </p:nvCxnSpPr>
        <p:spPr>
          <a:xfrm flipV="1">
            <a:off x="4114800" y="2133600"/>
            <a:ext cx="1524000" cy="685800"/>
          </a:xfrm>
          <a:prstGeom prst="curvedConnector3">
            <a:avLst>
              <a:gd name="adj1" fmla="val 50000"/>
            </a:avLst>
          </a:prstGeom>
          <a:ln w="28575" cap="flat" cmpd="sng">
            <a:solidFill>
              <a:schemeClr val="tx1"/>
            </a:solidFill>
            <a:prstDash val="solid"/>
            <a:headEnd type="none" w="med" len="med"/>
            <a:tailEnd type="arrow" w="med" len="med"/>
          </a:ln>
        </p:spPr>
      </p:cxnSp>
      <p:sp>
        <p:nvSpPr>
          <p:cNvPr id="31766" name="Rectangle 1045"/>
          <p:cNvSpPr/>
          <p:nvPr/>
        </p:nvSpPr>
        <p:spPr>
          <a:xfrm>
            <a:off x="5410200" y="24384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AND</a:t>
            </a:r>
            <a:endParaRPr lang="en-US" altLang="zh-CN" dirty="0">
              <a:latin typeface="Courier New" panose="02070309020205020404" charset="0"/>
              <a:ea typeface="宋体" panose="02010600030101010101" pitchFamily="2" charset="-122"/>
            </a:endParaRPr>
          </a:p>
        </p:txBody>
      </p:sp>
      <p:sp>
        <p:nvSpPr>
          <p:cNvPr id="31767" name="Text Box 1046"/>
          <p:cNvSpPr txBox="1"/>
          <p:nvPr/>
        </p:nvSpPr>
        <p:spPr>
          <a:xfrm>
            <a:off x="4711700" y="24384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x6202</a:t>
            </a:r>
            <a:endParaRPr lang="en-US" altLang="zh-CN" sz="1600" dirty="0">
              <a:latin typeface="Arial" panose="020B0604020202020204" pitchFamily="34" charset="0"/>
              <a:ea typeface="宋体" panose="02010600030101010101" pitchFamily="2" charset="-122"/>
            </a:endParaRPr>
          </a:p>
        </p:txBody>
      </p:sp>
      <p:sp>
        <p:nvSpPr>
          <p:cNvPr id="31768" name="Text Box 1047"/>
          <p:cNvSpPr txBox="1"/>
          <p:nvPr/>
        </p:nvSpPr>
        <p:spPr>
          <a:xfrm>
            <a:off x="4724400" y="34734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x6210</a:t>
            </a:r>
            <a:endParaRPr lang="en-US" altLang="zh-CN" sz="1600" dirty="0">
              <a:latin typeface="Arial" panose="020B0604020202020204" pitchFamily="34" charset="0"/>
              <a:ea typeface="宋体" panose="02010600030101010101" pitchFamily="2" charset="-122"/>
            </a:endParaRPr>
          </a:p>
        </p:txBody>
      </p:sp>
      <p:sp>
        <p:nvSpPr>
          <p:cNvPr id="31769" name="Rectangle 1048"/>
          <p:cNvSpPr/>
          <p:nvPr/>
        </p:nvSpPr>
        <p:spPr>
          <a:xfrm>
            <a:off x="5410200" y="34290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277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Example (4)</a:t>
            </a:r>
            <a:endParaRPr lang="en-US" altLang="zh-CN" dirty="0">
              <a:ea typeface="宋体" panose="02010600030101010101" pitchFamily="2" charset="-122"/>
            </a:endParaRPr>
          </a:p>
        </p:txBody>
      </p:sp>
      <p:sp>
        <p:nvSpPr>
          <p:cNvPr id="32772" name="Rectangle 3"/>
          <p:cNvSpPr/>
          <p:nvPr/>
        </p:nvSpPr>
        <p:spPr>
          <a:xfrm>
            <a:off x="762000" y="3657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2773" name="Rectangle 4"/>
          <p:cNvSpPr/>
          <p:nvPr/>
        </p:nvSpPr>
        <p:spPr>
          <a:xfrm>
            <a:off x="762000" y="2895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x3007</a:t>
            </a:r>
            <a:endParaRPr lang="en-US" altLang="zh-CN" dirty="0">
              <a:latin typeface="Arial" panose="020B0604020202020204" pitchFamily="34" charset="0"/>
              <a:ea typeface="宋体" panose="02010600030101010101" pitchFamily="2" charset="-122"/>
            </a:endParaRPr>
          </a:p>
        </p:txBody>
      </p:sp>
      <p:sp>
        <p:nvSpPr>
          <p:cNvPr id="32774" name="Rectangle 5"/>
          <p:cNvSpPr/>
          <p:nvPr/>
        </p:nvSpPr>
        <p:spPr>
          <a:xfrm>
            <a:off x="762000" y="3276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Arial" panose="020B0604020202020204" pitchFamily="34" charset="0"/>
                <a:ea typeface="宋体" panose="02010600030101010101" pitchFamily="2" charset="-122"/>
              </a:rPr>
              <a:t>PSR for A</a:t>
            </a:r>
            <a:endParaRPr lang="en-US" altLang="zh-CN" sz="1600" dirty="0">
              <a:latin typeface="Arial" panose="020B0604020202020204" pitchFamily="34" charset="0"/>
              <a:ea typeface="宋体" panose="02010600030101010101" pitchFamily="2" charset="-122"/>
            </a:endParaRPr>
          </a:p>
        </p:txBody>
      </p:sp>
      <p:sp>
        <p:nvSpPr>
          <p:cNvPr id="32775" name="Rectangle 6"/>
          <p:cNvSpPr/>
          <p:nvPr/>
        </p:nvSpPr>
        <p:spPr>
          <a:xfrm>
            <a:off x="762000" y="2133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b="1" dirty="0">
                <a:solidFill>
                  <a:srgbClr val="CE0000"/>
                </a:solidFill>
                <a:latin typeface="Arial" panose="020B0604020202020204" pitchFamily="34" charset="0"/>
                <a:ea typeface="宋体" panose="02010600030101010101" pitchFamily="2" charset="-122"/>
              </a:rPr>
              <a:t>x6203</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2776" name="Rectangle 7"/>
          <p:cNvSpPr/>
          <p:nvPr/>
        </p:nvSpPr>
        <p:spPr>
          <a:xfrm>
            <a:off x="762000" y="2514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solidFill>
                  <a:srgbClr val="CE0000"/>
                </a:solidFill>
                <a:latin typeface="Arial" panose="020B0604020202020204" pitchFamily="34" charset="0"/>
                <a:ea typeface="宋体" panose="02010600030101010101" pitchFamily="2" charset="-122"/>
              </a:rPr>
              <a:t>PSR for B</a:t>
            </a:r>
            <a:endParaRPr lang="en-US" altLang="zh-CN" sz="1600" b="1" dirty="0">
              <a:solidFill>
                <a:srgbClr val="CE0000"/>
              </a:solidFill>
              <a:latin typeface="Arial" panose="020B0604020202020204" pitchFamily="34" charset="0"/>
              <a:ea typeface="宋体" panose="02010600030101010101" pitchFamily="2" charset="-122"/>
            </a:endParaRPr>
          </a:p>
        </p:txBody>
      </p:sp>
      <p:sp>
        <p:nvSpPr>
          <p:cNvPr id="32777" name="Rectangle 8"/>
          <p:cNvSpPr/>
          <p:nvPr/>
        </p:nvSpPr>
        <p:spPr>
          <a:xfrm>
            <a:off x="762000" y="4419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b="1" dirty="0">
                <a:solidFill>
                  <a:srgbClr val="CE0000"/>
                </a:solidFill>
                <a:latin typeface="Arial" panose="020B0604020202020204" pitchFamily="34" charset="0"/>
                <a:ea typeface="宋体" panose="02010600030101010101" pitchFamily="2" charset="-122"/>
              </a:rPr>
              <a:t>x6300</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2778" name="Text Box 9"/>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32779" name="Text Box 10"/>
          <p:cNvSpPr txBox="1"/>
          <p:nvPr/>
        </p:nvSpPr>
        <p:spPr>
          <a:xfrm>
            <a:off x="28575" y="2133600"/>
            <a:ext cx="509588"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32780" name="Line 11"/>
          <p:cNvSpPr/>
          <p:nvPr/>
        </p:nvSpPr>
        <p:spPr>
          <a:xfrm>
            <a:off x="482600" y="2336800"/>
            <a:ext cx="228600" cy="0"/>
          </a:xfrm>
          <a:prstGeom prst="line">
            <a:avLst/>
          </a:prstGeom>
          <a:ln w="19050" cap="flat" cmpd="sng">
            <a:solidFill>
              <a:schemeClr val="tx1"/>
            </a:solidFill>
            <a:prstDash val="solid"/>
            <a:headEnd type="none" w="med" len="med"/>
            <a:tailEnd type="triangle" w="med" len="med"/>
          </a:ln>
        </p:spPr>
      </p:sp>
      <p:sp>
        <p:nvSpPr>
          <p:cNvPr id="32781" name="Rectangle 12"/>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2782" name="Text Box 13"/>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32783" name="Rectangle 14"/>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32784" name="Text Box 15"/>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32785" name="Rectangle 17"/>
          <p:cNvSpPr/>
          <p:nvPr/>
        </p:nvSpPr>
        <p:spPr>
          <a:xfrm>
            <a:off x="5410200" y="1981200"/>
            <a:ext cx="1447800" cy="1752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2786" name="Text Box 18"/>
          <p:cNvSpPr txBox="1"/>
          <p:nvPr/>
        </p:nvSpPr>
        <p:spPr>
          <a:xfrm>
            <a:off x="4711700" y="19812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x6200</a:t>
            </a:r>
            <a:endParaRPr lang="en-US" altLang="zh-CN" sz="1600" dirty="0">
              <a:latin typeface="Arial" panose="020B0604020202020204" pitchFamily="34" charset="0"/>
              <a:ea typeface="宋体" panose="02010600030101010101" pitchFamily="2" charset="-122"/>
            </a:endParaRPr>
          </a:p>
        </p:txBody>
      </p:sp>
      <p:sp>
        <p:nvSpPr>
          <p:cNvPr id="32787" name="Text Box 19"/>
          <p:cNvSpPr txBox="1"/>
          <p:nvPr/>
        </p:nvSpPr>
        <p:spPr>
          <a:xfrm>
            <a:off x="5334000" y="1438275"/>
            <a:ext cx="995363"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B</a:t>
            </a:r>
            <a:endParaRPr lang="en-US" altLang="zh-CN" sz="1600" dirty="0">
              <a:latin typeface="Arial" panose="020B0604020202020204" pitchFamily="34" charset="0"/>
              <a:ea typeface="宋体" panose="02010600030101010101" pitchFamily="2" charset="-122"/>
            </a:endParaRPr>
          </a:p>
        </p:txBody>
      </p:sp>
      <p:cxnSp>
        <p:nvCxnSpPr>
          <p:cNvPr id="32788" name="AutoShape 20"/>
          <p:cNvCxnSpPr/>
          <p:nvPr/>
        </p:nvCxnSpPr>
        <p:spPr>
          <a:xfrm flipV="1">
            <a:off x="4114800" y="2133600"/>
            <a:ext cx="1524000" cy="685800"/>
          </a:xfrm>
          <a:prstGeom prst="curvedConnector3">
            <a:avLst>
              <a:gd name="adj1" fmla="val 50000"/>
            </a:avLst>
          </a:prstGeom>
          <a:ln w="28575" cap="flat" cmpd="sng">
            <a:solidFill>
              <a:schemeClr val="tx1"/>
            </a:solidFill>
            <a:prstDash val="solid"/>
            <a:headEnd type="none" w="med" len="med"/>
            <a:tailEnd type="arrow" w="med" len="med"/>
          </a:ln>
        </p:spPr>
      </p:cxnSp>
      <p:sp>
        <p:nvSpPr>
          <p:cNvPr id="32789" name="Rectangle 21"/>
          <p:cNvSpPr/>
          <p:nvPr/>
        </p:nvSpPr>
        <p:spPr>
          <a:xfrm>
            <a:off x="5410200" y="24384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AND</a:t>
            </a:r>
            <a:endParaRPr lang="en-US" altLang="zh-CN" dirty="0">
              <a:latin typeface="Courier New" panose="02070309020205020404" charset="0"/>
              <a:ea typeface="宋体" panose="02010600030101010101" pitchFamily="2" charset="-122"/>
            </a:endParaRPr>
          </a:p>
        </p:txBody>
      </p:sp>
      <p:sp>
        <p:nvSpPr>
          <p:cNvPr id="32790" name="Text Box 22"/>
          <p:cNvSpPr txBox="1"/>
          <p:nvPr/>
        </p:nvSpPr>
        <p:spPr>
          <a:xfrm>
            <a:off x="4711700" y="24384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x6202</a:t>
            </a:r>
            <a:endParaRPr lang="en-US" altLang="zh-CN" sz="1600" dirty="0">
              <a:latin typeface="Arial" panose="020B0604020202020204" pitchFamily="34" charset="0"/>
              <a:ea typeface="宋体" panose="02010600030101010101" pitchFamily="2" charset="-122"/>
            </a:endParaRPr>
          </a:p>
        </p:txBody>
      </p:sp>
      <p:sp>
        <p:nvSpPr>
          <p:cNvPr id="32791" name="Rectangle 23"/>
          <p:cNvSpPr/>
          <p:nvPr/>
        </p:nvSpPr>
        <p:spPr>
          <a:xfrm>
            <a:off x="7543800" y="3429000"/>
            <a:ext cx="1447800" cy="1752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2792" name="Text Box 24"/>
          <p:cNvSpPr txBox="1"/>
          <p:nvPr/>
        </p:nvSpPr>
        <p:spPr>
          <a:xfrm>
            <a:off x="7467600" y="2819400"/>
            <a:ext cx="1006475"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C</a:t>
            </a:r>
            <a:endParaRPr lang="en-US" altLang="zh-CN" sz="1600" dirty="0">
              <a:latin typeface="Arial" panose="020B0604020202020204" pitchFamily="34" charset="0"/>
              <a:ea typeface="宋体" panose="02010600030101010101" pitchFamily="2" charset="-122"/>
            </a:endParaRPr>
          </a:p>
        </p:txBody>
      </p:sp>
      <p:sp>
        <p:nvSpPr>
          <p:cNvPr id="32793" name="Text Box 25"/>
          <p:cNvSpPr txBox="1"/>
          <p:nvPr/>
        </p:nvSpPr>
        <p:spPr>
          <a:xfrm>
            <a:off x="468313" y="5013325"/>
            <a:ext cx="7323455" cy="1630045"/>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等待</a:t>
            </a:r>
            <a:r>
              <a:rPr lang="en-US" altLang="zh-CN" dirty="0">
                <a:solidFill>
                  <a:srgbClr val="CE0000"/>
                </a:solidFill>
                <a:latin typeface="Arial" panose="020B0604020202020204" pitchFamily="34" charset="0"/>
                <a:ea typeface="宋体" panose="02010600030101010101" pitchFamily="2" charset="-122"/>
              </a:rPr>
              <a:t>AND</a:t>
            </a:r>
            <a:r>
              <a:rPr lang="zh-CN" altLang="en-US" dirty="0">
                <a:solidFill>
                  <a:srgbClr val="CE0000"/>
                </a:solidFill>
                <a:latin typeface="Arial" panose="020B0604020202020204" pitchFamily="34" charset="0"/>
                <a:ea typeface="宋体" panose="02010600030101010101" pitchFamily="2" charset="-122"/>
              </a:rPr>
              <a:t>指令执行完</a:t>
            </a:r>
            <a:endParaRPr lang="en-US" altLang="zh-CN" dirty="0">
              <a:solidFill>
                <a:srgbClr val="CE0000"/>
              </a:solidFill>
              <a:latin typeface="Arial" panose="020B0604020202020204" pitchFamily="34" charset="0"/>
              <a:ea typeface="宋体" panose="02010600030101010101" pitchFamily="2" charset="-122"/>
            </a:endParaRPr>
          </a:p>
          <a:p>
            <a:r>
              <a:rPr lang="en-US" altLang="zh-CN" dirty="0">
                <a:solidFill>
                  <a:srgbClr val="CE0000"/>
                </a:solidFill>
                <a:latin typeface="Arial" panose="020B0604020202020204" pitchFamily="34" charset="0"/>
                <a:ea typeface="宋体" panose="02010600030101010101" pitchFamily="2" charset="-122"/>
              </a:rPr>
              <a:t>Saved.USP = R6.  R6 = Saved.SSP.</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将</a:t>
            </a:r>
            <a:r>
              <a:rPr lang="en-US" altLang="zh-CN" dirty="0">
                <a:solidFill>
                  <a:srgbClr val="CE0000"/>
                </a:solidFill>
                <a:latin typeface="Arial" panose="020B0604020202020204" pitchFamily="34" charset="0"/>
                <a:ea typeface="宋体" panose="02010600030101010101" pitchFamily="2" charset="-122"/>
              </a:rPr>
              <a:t>PSR</a:t>
            </a:r>
            <a:r>
              <a:rPr lang="zh-CN" altLang="en-US" dirty="0">
                <a:solidFill>
                  <a:srgbClr val="CE0000"/>
                </a:solidFill>
                <a:latin typeface="Arial" panose="020B0604020202020204" pitchFamily="34" charset="0"/>
                <a:ea typeface="宋体" panose="02010600030101010101" pitchFamily="2" charset="-122"/>
              </a:rPr>
              <a:t>和</a:t>
            </a:r>
            <a:r>
              <a:rPr lang="en-US" altLang="zh-CN" dirty="0">
                <a:solidFill>
                  <a:srgbClr val="CE0000"/>
                </a:solidFill>
                <a:latin typeface="Arial" panose="020B0604020202020204" pitchFamily="34" charset="0"/>
                <a:ea typeface="宋体" panose="02010600030101010101" pitchFamily="2" charset="-122"/>
              </a:rPr>
              <a:t>PC</a:t>
            </a:r>
            <a:r>
              <a:rPr lang="zh-CN" altLang="en-US" dirty="0">
                <a:solidFill>
                  <a:srgbClr val="CE0000"/>
                </a:solidFill>
                <a:latin typeface="Arial" panose="020B0604020202020204" pitchFamily="34" charset="0"/>
                <a:ea typeface="宋体" panose="02010600030101010101" pitchFamily="2" charset="-122"/>
              </a:rPr>
              <a:t>压入超级用户栈</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通过中断向量表找到设备</a:t>
            </a:r>
            <a:r>
              <a:rPr lang="en-US" altLang="zh-CN" dirty="0">
                <a:solidFill>
                  <a:srgbClr val="CE0000"/>
                </a:solidFill>
                <a:latin typeface="Arial" panose="020B0604020202020204" pitchFamily="34" charset="0"/>
                <a:ea typeface="宋体" panose="02010600030101010101" pitchFamily="2" charset="-122"/>
              </a:rPr>
              <a:t>C</a:t>
            </a:r>
            <a:r>
              <a:rPr lang="zh-CN" altLang="en-US" dirty="0">
                <a:solidFill>
                  <a:srgbClr val="CE0000"/>
                </a:solidFill>
                <a:latin typeface="Arial" panose="020B0604020202020204" pitchFamily="34" charset="0"/>
                <a:ea typeface="宋体" panose="02010600030101010101" pitchFamily="2" charset="-122"/>
              </a:rPr>
              <a:t>的中断服务程序的入口地址，设置</a:t>
            </a:r>
            <a:r>
              <a:rPr lang="en-US" altLang="zh-CN" dirty="0">
                <a:solidFill>
                  <a:srgbClr val="CE0000"/>
                </a:solidFill>
                <a:latin typeface="Arial" panose="020B0604020202020204" pitchFamily="34" charset="0"/>
                <a:ea typeface="宋体" panose="02010600030101010101" pitchFamily="2" charset="-122"/>
              </a:rPr>
              <a:t>PC</a:t>
            </a:r>
            <a:endParaRPr lang="en-US" altLang="zh-CN" dirty="0">
              <a:solidFill>
                <a:srgbClr val="CE0000"/>
              </a:solidFill>
              <a:latin typeface="Arial" panose="020B0604020202020204" pitchFamily="34" charset="0"/>
              <a:ea typeface="宋体" panose="02010600030101010101" pitchFamily="2" charset="-122"/>
            </a:endParaRPr>
          </a:p>
          <a:p>
            <a:r>
              <a:rPr lang="zh-CN" altLang="en-US" dirty="0">
                <a:solidFill>
                  <a:srgbClr val="CE0000"/>
                </a:solidFill>
                <a:latin typeface="Arial" panose="020B0604020202020204" pitchFamily="34" charset="0"/>
                <a:ea typeface="宋体" panose="02010600030101010101" pitchFamily="2" charset="-122"/>
              </a:rPr>
              <a:t>运行设备</a:t>
            </a:r>
            <a:r>
              <a:rPr lang="en-US" altLang="zh-CN" dirty="0">
                <a:solidFill>
                  <a:srgbClr val="CE0000"/>
                </a:solidFill>
                <a:latin typeface="Arial" panose="020B0604020202020204" pitchFamily="34" charset="0"/>
                <a:ea typeface="宋体" panose="02010600030101010101" pitchFamily="2" charset="-122"/>
              </a:rPr>
              <a:t>B</a:t>
            </a:r>
            <a:r>
              <a:rPr lang="zh-CN" altLang="en-US" dirty="0">
                <a:solidFill>
                  <a:srgbClr val="CE0000"/>
                </a:solidFill>
                <a:latin typeface="Arial" panose="020B0604020202020204" pitchFamily="34" charset="0"/>
                <a:ea typeface="宋体" panose="02010600030101010101" pitchFamily="2" charset="-122"/>
              </a:rPr>
              <a:t>的中断服务程序</a:t>
            </a:r>
            <a:r>
              <a:rPr lang="en-US" altLang="zh-CN" dirty="0">
                <a:solidFill>
                  <a:srgbClr val="CE0000"/>
                </a:solidFill>
                <a:latin typeface="Arial" panose="020B0604020202020204" pitchFamily="34" charset="0"/>
                <a:ea typeface="宋体" panose="02010600030101010101" pitchFamily="2" charset="-122"/>
              </a:rPr>
              <a:t> (</a:t>
            </a:r>
            <a:r>
              <a:rPr lang="zh-CN" altLang="en-US" dirty="0">
                <a:solidFill>
                  <a:srgbClr val="CE0000"/>
                </a:solidFill>
                <a:latin typeface="Arial" panose="020B0604020202020204" pitchFamily="34" charset="0"/>
                <a:ea typeface="宋体" panose="02010600030101010101" pitchFamily="2" charset="-122"/>
              </a:rPr>
              <a:t>在</a:t>
            </a:r>
            <a:r>
              <a:rPr lang="en-US" altLang="zh-CN" dirty="0">
                <a:solidFill>
                  <a:srgbClr val="CE0000"/>
                </a:solidFill>
                <a:latin typeface="Arial" panose="020B0604020202020204" pitchFamily="34" charset="0"/>
                <a:ea typeface="宋体" panose="02010600030101010101" pitchFamily="2" charset="-122"/>
              </a:rPr>
              <a:t> x6300).</a:t>
            </a:r>
            <a:endParaRPr lang="en-US" altLang="zh-CN" dirty="0">
              <a:solidFill>
                <a:srgbClr val="CE0000"/>
              </a:solidFill>
              <a:latin typeface="Arial" panose="020B0604020202020204" pitchFamily="34" charset="0"/>
              <a:ea typeface="宋体" panose="02010600030101010101" pitchFamily="2" charset="-122"/>
            </a:endParaRPr>
          </a:p>
        </p:txBody>
      </p:sp>
      <p:sp>
        <p:nvSpPr>
          <p:cNvPr id="32794" name="Text Box 28"/>
          <p:cNvSpPr txBox="1"/>
          <p:nvPr/>
        </p:nvSpPr>
        <p:spPr>
          <a:xfrm>
            <a:off x="6858000" y="34290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x6300</a:t>
            </a:r>
            <a:endParaRPr lang="en-US" altLang="zh-CN" sz="1600" dirty="0">
              <a:latin typeface="Arial" panose="020B0604020202020204" pitchFamily="34" charset="0"/>
              <a:ea typeface="宋体" panose="02010600030101010101" pitchFamily="2" charset="-122"/>
            </a:endParaRPr>
          </a:p>
        </p:txBody>
      </p:sp>
      <p:cxnSp>
        <p:nvCxnSpPr>
          <p:cNvPr id="32795" name="AutoShape 29"/>
          <p:cNvCxnSpPr/>
          <p:nvPr/>
        </p:nvCxnSpPr>
        <p:spPr>
          <a:xfrm>
            <a:off x="6477000" y="2590800"/>
            <a:ext cx="1447800" cy="990600"/>
          </a:xfrm>
          <a:prstGeom prst="curvedConnector3">
            <a:avLst>
              <a:gd name="adj1" fmla="val 50000"/>
            </a:avLst>
          </a:prstGeom>
          <a:ln w="28575" cap="flat" cmpd="sng">
            <a:solidFill>
              <a:srgbClr val="CE0000"/>
            </a:solidFill>
            <a:prstDash val="solid"/>
            <a:headEnd type="none" w="med" len="med"/>
            <a:tailEnd type="arrow" w="med" len="med"/>
          </a:ln>
        </p:spPr>
      </p:cxnSp>
      <p:sp>
        <p:nvSpPr>
          <p:cNvPr id="32796" name="Text Box 30"/>
          <p:cNvSpPr txBox="1"/>
          <p:nvPr/>
        </p:nvSpPr>
        <p:spPr>
          <a:xfrm>
            <a:off x="6858000" y="49212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x6315</a:t>
            </a:r>
            <a:endParaRPr lang="en-US" altLang="zh-CN" sz="1600" dirty="0">
              <a:latin typeface="Arial" panose="020B0604020202020204" pitchFamily="34" charset="0"/>
              <a:ea typeface="宋体" panose="02010600030101010101" pitchFamily="2" charset="-122"/>
            </a:endParaRPr>
          </a:p>
        </p:txBody>
      </p:sp>
      <p:sp>
        <p:nvSpPr>
          <p:cNvPr id="32797" name="Rectangle 31"/>
          <p:cNvSpPr/>
          <p:nvPr/>
        </p:nvSpPr>
        <p:spPr>
          <a:xfrm>
            <a:off x="7543800" y="48768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sp>
        <p:nvSpPr>
          <p:cNvPr id="32798" name="Text Box 32"/>
          <p:cNvSpPr txBox="1"/>
          <p:nvPr/>
        </p:nvSpPr>
        <p:spPr>
          <a:xfrm>
            <a:off x="4724400" y="34734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x6210</a:t>
            </a:r>
            <a:endParaRPr lang="en-US" altLang="zh-CN" sz="1600" dirty="0">
              <a:latin typeface="Arial" panose="020B0604020202020204" pitchFamily="34" charset="0"/>
              <a:ea typeface="宋体" panose="02010600030101010101" pitchFamily="2" charset="-122"/>
            </a:endParaRPr>
          </a:p>
        </p:txBody>
      </p:sp>
      <p:sp>
        <p:nvSpPr>
          <p:cNvPr id="32799" name="Rectangle 33"/>
          <p:cNvSpPr/>
          <p:nvPr/>
        </p:nvSpPr>
        <p:spPr>
          <a:xfrm>
            <a:off x="5410200" y="34290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pic>
        <p:nvPicPr>
          <p:cNvPr id="32800" name="Picture 14"/>
          <p:cNvPicPr>
            <a:picLocks noChangeAspect="1"/>
          </p:cNvPicPr>
          <p:nvPr/>
        </p:nvPicPr>
        <p:blipFill>
          <a:blip r:embed="rId1"/>
          <a:stretch>
            <a:fillRect/>
          </a:stretch>
        </p:blipFill>
        <p:spPr>
          <a:xfrm>
            <a:off x="6804025" y="836613"/>
            <a:ext cx="2057400" cy="1295400"/>
          </a:xfrm>
          <a:prstGeom prst="rect">
            <a:avLst/>
          </a:prstGeom>
          <a:noFill/>
          <a:ln w="9525">
            <a:noFill/>
          </a:ln>
        </p:spPr>
      </p:pic>
      <p:sp>
        <p:nvSpPr>
          <p:cNvPr id="32801" name="Text Box 16"/>
          <p:cNvSpPr txBox="1"/>
          <p:nvPr/>
        </p:nvSpPr>
        <p:spPr>
          <a:xfrm>
            <a:off x="6875463" y="549275"/>
            <a:ext cx="2133600" cy="366713"/>
          </a:xfrm>
          <a:prstGeom prst="rect">
            <a:avLst/>
          </a:prstGeom>
          <a:noFill/>
          <a:ln w="9525">
            <a:noFill/>
          </a:ln>
        </p:spPr>
        <p:txBody>
          <a:bodyPr>
            <a:spAutoFit/>
          </a:bodyPr>
          <a:p>
            <a:pPr>
              <a:spcBef>
                <a:spcPct val="50000"/>
              </a:spcBef>
            </a:pPr>
            <a:r>
              <a:rPr lang="en-US" altLang="zh-CN" dirty="0">
                <a:solidFill>
                  <a:schemeClr val="accent2"/>
                </a:solidFill>
                <a:latin typeface="Arial" panose="020B0604020202020204" pitchFamily="34" charset="0"/>
                <a:ea typeface="宋体" panose="02010600030101010101" pitchFamily="2" charset="-122"/>
              </a:rPr>
              <a:t>    </a:t>
            </a:r>
            <a:r>
              <a:rPr lang="en-US" altLang="zh-CN" dirty="0">
                <a:solidFill>
                  <a:schemeClr val="accent2"/>
                </a:solidFill>
                <a:latin typeface="Comic Sans MS" panose="030F0702030302020204" pitchFamily="66" charset="0"/>
                <a:ea typeface="宋体" panose="02010600030101010101" pitchFamily="2" charset="-122"/>
              </a:rPr>
              <a:t>Intr Vectors</a:t>
            </a:r>
            <a:endParaRPr lang="en-US" altLang="zh-CN" dirty="0">
              <a:solidFill>
                <a:schemeClr val="accent2"/>
              </a:solidFill>
              <a:latin typeface="Comic Sans MS" panose="030F0702030302020204" pitchFamily="66"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3795" name="Rectangle 1026"/>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Example (5)</a:t>
            </a:r>
            <a:endParaRPr lang="en-US" altLang="zh-CN" dirty="0">
              <a:ea typeface="宋体" panose="02010600030101010101" pitchFamily="2" charset="-122"/>
            </a:endParaRPr>
          </a:p>
        </p:txBody>
      </p:sp>
      <p:sp>
        <p:nvSpPr>
          <p:cNvPr id="33796" name="Rectangle 1027"/>
          <p:cNvSpPr/>
          <p:nvPr/>
        </p:nvSpPr>
        <p:spPr>
          <a:xfrm>
            <a:off x="762000" y="3657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3797" name="Rectangle 1028"/>
          <p:cNvSpPr/>
          <p:nvPr/>
        </p:nvSpPr>
        <p:spPr>
          <a:xfrm>
            <a:off x="762000" y="2895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x3007</a:t>
            </a:r>
            <a:endParaRPr lang="en-US" altLang="zh-CN" dirty="0">
              <a:latin typeface="Arial" panose="020B0604020202020204" pitchFamily="34" charset="0"/>
              <a:ea typeface="宋体" panose="02010600030101010101" pitchFamily="2" charset="-122"/>
            </a:endParaRPr>
          </a:p>
        </p:txBody>
      </p:sp>
      <p:sp>
        <p:nvSpPr>
          <p:cNvPr id="33798" name="Rectangle 1029"/>
          <p:cNvSpPr/>
          <p:nvPr/>
        </p:nvSpPr>
        <p:spPr>
          <a:xfrm>
            <a:off x="762000" y="3276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Arial" panose="020B0604020202020204" pitchFamily="34" charset="0"/>
                <a:ea typeface="宋体" panose="02010600030101010101" pitchFamily="2" charset="-122"/>
              </a:rPr>
              <a:t>PSR for A</a:t>
            </a:r>
            <a:endParaRPr lang="en-US" altLang="zh-CN" sz="1600" dirty="0">
              <a:latin typeface="Arial" panose="020B0604020202020204" pitchFamily="34" charset="0"/>
              <a:ea typeface="宋体" panose="02010600030101010101" pitchFamily="2" charset="-122"/>
            </a:endParaRPr>
          </a:p>
        </p:txBody>
      </p:sp>
      <p:sp>
        <p:nvSpPr>
          <p:cNvPr id="33799" name="Rectangle 1030"/>
          <p:cNvSpPr/>
          <p:nvPr/>
        </p:nvSpPr>
        <p:spPr>
          <a:xfrm>
            <a:off x="762000" y="2133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x6203</a:t>
            </a:r>
            <a:endParaRPr lang="en-US" altLang="zh-CN" dirty="0">
              <a:latin typeface="Arial" panose="020B0604020202020204" pitchFamily="34" charset="0"/>
              <a:ea typeface="宋体" panose="02010600030101010101" pitchFamily="2" charset="-122"/>
            </a:endParaRPr>
          </a:p>
        </p:txBody>
      </p:sp>
      <p:sp>
        <p:nvSpPr>
          <p:cNvPr id="33800" name="Rectangle 1031"/>
          <p:cNvSpPr/>
          <p:nvPr/>
        </p:nvSpPr>
        <p:spPr>
          <a:xfrm>
            <a:off x="762000" y="2514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Arial" panose="020B0604020202020204" pitchFamily="34" charset="0"/>
                <a:ea typeface="宋体" panose="02010600030101010101" pitchFamily="2" charset="-122"/>
              </a:rPr>
              <a:t>PSR for B</a:t>
            </a:r>
            <a:endParaRPr lang="en-US" altLang="zh-CN" sz="1600" dirty="0">
              <a:latin typeface="Arial" panose="020B0604020202020204" pitchFamily="34" charset="0"/>
              <a:ea typeface="宋体" panose="02010600030101010101" pitchFamily="2" charset="-122"/>
            </a:endParaRPr>
          </a:p>
        </p:txBody>
      </p:sp>
      <p:sp>
        <p:nvSpPr>
          <p:cNvPr id="33801" name="Rectangle 1032"/>
          <p:cNvSpPr/>
          <p:nvPr/>
        </p:nvSpPr>
        <p:spPr>
          <a:xfrm>
            <a:off x="762000" y="4419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b="1" dirty="0">
                <a:solidFill>
                  <a:srgbClr val="CE0000"/>
                </a:solidFill>
                <a:latin typeface="Arial" panose="020B0604020202020204" pitchFamily="34" charset="0"/>
                <a:ea typeface="宋体" panose="02010600030101010101" pitchFamily="2" charset="-122"/>
              </a:rPr>
              <a:t>x6203</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3802" name="Text Box 1033"/>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33803" name="Text Box 1034"/>
          <p:cNvSpPr txBox="1"/>
          <p:nvPr/>
        </p:nvSpPr>
        <p:spPr>
          <a:xfrm>
            <a:off x="28575" y="2895600"/>
            <a:ext cx="509588"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33804" name="Line 1035"/>
          <p:cNvSpPr/>
          <p:nvPr/>
        </p:nvSpPr>
        <p:spPr>
          <a:xfrm>
            <a:off x="482600" y="3098800"/>
            <a:ext cx="228600" cy="0"/>
          </a:xfrm>
          <a:prstGeom prst="line">
            <a:avLst/>
          </a:prstGeom>
          <a:ln w="19050" cap="flat" cmpd="sng">
            <a:solidFill>
              <a:schemeClr val="tx1"/>
            </a:solidFill>
            <a:prstDash val="solid"/>
            <a:headEnd type="none" w="med" len="med"/>
            <a:tailEnd type="triangle" w="med" len="med"/>
          </a:ln>
        </p:spPr>
      </p:sp>
      <p:sp>
        <p:nvSpPr>
          <p:cNvPr id="33805" name="Rectangle 1036"/>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3806" name="Text Box 1037"/>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33807" name="Rectangle 1038"/>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33808" name="Text Box 1039"/>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33809" name="Rectangle 1040"/>
          <p:cNvSpPr/>
          <p:nvPr/>
        </p:nvSpPr>
        <p:spPr>
          <a:xfrm>
            <a:off x="5410200" y="1981200"/>
            <a:ext cx="1447800" cy="1752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3810" name="Text Box 1041"/>
          <p:cNvSpPr txBox="1"/>
          <p:nvPr/>
        </p:nvSpPr>
        <p:spPr>
          <a:xfrm>
            <a:off x="4711700" y="19812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x6200</a:t>
            </a:r>
            <a:endParaRPr lang="en-US" altLang="zh-CN" sz="1600" dirty="0">
              <a:latin typeface="Arial" panose="020B0604020202020204" pitchFamily="34" charset="0"/>
              <a:ea typeface="宋体" panose="02010600030101010101" pitchFamily="2" charset="-122"/>
            </a:endParaRPr>
          </a:p>
        </p:txBody>
      </p:sp>
      <p:sp>
        <p:nvSpPr>
          <p:cNvPr id="33811" name="Text Box 1042"/>
          <p:cNvSpPr txBox="1"/>
          <p:nvPr/>
        </p:nvSpPr>
        <p:spPr>
          <a:xfrm>
            <a:off x="5334000" y="1438275"/>
            <a:ext cx="995363"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B</a:t>
            </a:r>
            <a:endParaRPr lang="en-US" altLang="zh-CN" sz="1600" dirty="0">
              <a:latin typeface="Arial" panose="020B0604020202020204" pitchFamily="34" charset="0"/>
              <a:ea typeface="宋体" panose="02010600030101010101" pitchFamily="2" charset="-122"/>
            </a:endParaRPr>
          </a:p>
        </p:txBody>
      </p:sp>
      <p:cxnSp>
        <p:nvCxnSpPr>
          <p:cNvPr id="33812" name="AutoShape 1043"/>
          <p:cNvCxnSpPr/>
          <p:nvPr/>
        </p:nvCxnSpPr>
        <p:spPr>
          <a:xfrm flipV="1">
            <a:off x="4114800" y="2133600"/>
            <a:ext cx="1524000" cy="685800"/>
          </a:xfrm>
          <a:prstGeom prst="curvedConnector3">
            <a:avLst>
              <a:gd name="adj1" fmla="val 50000"/>
            </a:avLst>
          </a:prstGeom>
          <a:ln w="28575" cap="flat" cmpd="sng">
            <a:solidFill>
              <a:schemeClr val="tx1"/>
            </a:solidFill>
            <a:prstDash val="solid"/>
            <a:headEnd type="none" w="med" len="med"/>
            <a:tailEnd type="arrow" w="med" len="med"/>
          </a:ln>
        </p:spPr>
      </p:cxnSp>
      <p:sp>
        <p:nvSpPr>
          <p:cNvPr id="33813" name="Rectangle 1044"/>
          <p:cNvSpPr/>
          <p:nvPr/>
        </p:nvSpPr>
        <p:spPr>
          <a:xfrm>
            <a:off x="5410200" y="24384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AND</a:t>
            </a:r>
            <a:endParaRPr lang="en-US" altLang="zh-CN" dirty="0">
              <a:latin typeface="Courier New" panose="02070309020205020404" charset="0"/>
              <a:ea typeface="宋体" panose="02010600030101010101" pitchFamily="2" charset="-122"/>
            </a:endParaRPr>
          </a:p>
        </p:txBody>
      </p:sp>
      <p:sp>
        <p:nvSpPr>
          <p:cNvPr id="33814" name="Text Box 1045"/>
          <p:cNvSpPr txBox="1"/>
          <p:nvPr/>
        </p:nvSpPr>
        <p:spPr>
          <a:xfrm>
            <a:off x="4711700" y="24384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x6202</a:t>
            </a:r>
            <a:endParaRPr lang="en-US" altLang="zh-CN" sz="1600" dirty="0">
              <a:latin typeface="Arial" panose="020B0604020202020204" pitchFamily="34" charset="0"/>
              <a:ea typeface="宋体" panose="02010600030101010101" pitchFamily="2" charset="-122"/>
            </a:endParaRPr>
          </a:p>
        </p:txBody>
      </p:sp>
      <p:sp>
        <p:nvSpPr>
          <p:cNvPr id="33815" name="Rectangle 1046"/>
          <p:cNvSpPr/>
          <p:nvPr/>
        </p:nvSpPr>
        <p:spPr>
          <a:xfrm>
            <a:off x="7543800" y="3429000"/>
            <a:ext cx="1447800" cy="1752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3816" name="Text Box 1047"/>
          <p:cNvSpPr txBox="1"/>
          <p:nvPr/>
        </p:nvSpPr>
        <p:spPr>
          <a:xfrm>
            <a:off x="7467600" y="2819400"/>
            <a:ext cx="1006475"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C</a:t>
            </a:r>
            <a:endParaRPr lang="en-US" altLang="zh-CN" sz="1600" dirty="0">
              <a:latin typeface="Arial" panose="020B0604020202020204" pitchFamily="34" charset="0"/>
              <a:ea typeface="宋体" panose="02010600030101010101" pitchFamily="2" charset="-122"/>
            </a:endParaRPr>
          </a:p>
        </p:txBody>
      </p:sp>
      <p:sp>
        <p:nvSpPr>
          <p:cNvPr id="33817" name="Text Box 1048"/>
          <p:cNvSpPr txBox="1"/>
          <p:nvPr/>
        </p:nvSpPr>
        <p:spPr>
          <a:xfrm>
            <a:off x="593725" y="5878513"/>
            <a:ext cx="4767263" cy="400050"/>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执行</a:t>
            </a:r>
            <a:r>
              <a:rPr lang="en-US" altLang="zh-CN" dirty="0">
                <a:solidFill>
                  <a:srgbClr val="CE0000"/>
                </a:solidFill>
                <a:latin typeface="Arial" panose="020B0604020202020204" pitchFamily="34" charset="0"/>
                <a:ea typeface="宋体" panose="02010600030101010101" pitchFamily="2" charset="-122"/>
              </a:rPr>
              <a:t>RTI at x6315; </a:t>
            </a:r>
            <a:r>
              <a:rPr lang="zh-CN" altLang="en-US" dirty="0">
                <a:solidFill>
                  <a:srgbClr val="CE0000"/>
                </a:solidFill>
                <a:latin typeface="Arial" panose="020B0604020202020204" pitchFamily="34" charset="0"/>
                <a:ea typeface="宋体" panose="02010600030101010101" pitchFamily="2" charset="-122"/>
              </a:rPr>
              <a:t>从栈</a:t>
            </a:r>
            <a:r>
              <a:rPr lang="en-US" altLang="zh-CN" dirty="0">
                <a:solidFill>
                  <a:srgbClr val="CE0000"/>
                </a:solidFill>
                <a:latin typeface="Arial" panose="020B0604020202020204" pitchFamily="34" charset="0"/>
                <a:ea typeface="宋体" panose="02010600030101010101" pitchFamily="2" charset="-122"/>
              </a:rPr>
              <a:t>pop PC and PSR</a:t>
            </a:r>
            <a:endParaRPr lang="en-US" altLang="zh-CN" dirty="0">
              <a:solidFill>
                <a:srgbClr val="CE0000"/>
              </a:solidFill>
              <a:latin typeface="Arial" panose="020B0604020202020204" pitchFamily="34" charset="0"/>
              <a:ea typeface="宋体" panose="02010600030101010101" pitchFamily="2" charset="-122"/>
            </a:endParaRPr>
          </a:p>
        </p:txBody>
      </p:sp>
      <p:sp>
        <p:nvSpPr>
          <p:cNvPr id="33818" name="Text Box 1049"/>
          <p:cNvSpPr txBox="1"/>
          <p:nvPr/>
        </p:nvSpPr>
        <p:spPr>
          <a:xfrm>
            <a:off x="6858000" y="34290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x6300</a:t>
            </a:r>
            <a:endParaRPr lang="en-US" altLang="zh-CN" sz="1600" dirty="0">
              <a:latin typeface="Arial" panose="020B0604020202020204" pitchFamily="34" charset="0"/>
              <a:ea typeface="宋体" panose="02010600030101010101" pitchFamily="2" charset="-122"/>
            </a:endParaRPr>
          </a:p>
        </p:txBody>
      </p:sp>
      <p:cxnSp>
        <p:nvCxnSpPr>
          <p:cNvPr id="33819" name="AutoShape 1050"/>
          <p:cNvCxnSpPr/>
          <p:nvPr/>
        </p:nvCxnSpPr>
        <p:spPr>
          <a:xfrm>
            <a:off x="6477000" y="2590800"/>
            <a:ext cx="1447800" cy="990600"/>
          </a:xfrm>
          <a:prstGeom prst="curvedConnector3">
            <a:avLst>
              <a:gd name="adj1" fmla="val 50000"/>
            </a:avLst>
          </a:prstGeom>
          <a:ln w="28575" cap="flat" cmpd="sng">
            <a:solidFill>
              <a:schemeClr val="tx1"/>
            </a:solidFill>
            <a:prstDash val="solid"/>
            <a:headEnd type="none" w="med" len="med"/>
            <a:tailEnd type="arrow" w="med" len="med"/>
          </a:ln>
        </p:spPr>
      </p:cxnSp>
      <p:sp>
        <p:nvSpPr>
          <p:cNvPr id="33820" name="Text Box 1051"/>
          <p:cNvSpPr txBox="1"/>
          <p:nvPr/>
        </p:nvSpPr>
        <p:spPr>
          <a:xfrm>
            <a:off x="6858000" y="49212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x6315</a:t>
            </a:r>
            <a:endParaRPr lang="en-US" altLang="zh-CN" sz="1600" dirty="0">
              <a:latin typeface="Arial" panose="020B0604020202020204" pitchFamily="34" charset="0"/>
              <a:ea typeface="宋体" panose="02010600030101010101" pitchFamily="2" charset="-122"/>
            </a:endParaRPr>
          </a:p>
        </p:txBody>
      </p:sp>
      <p:sp>
        <p:nvSpPr>
          <p:cNvPr id="33821" name="Rectangle 1052"/>
          <p:cNvSpPr/>
          <p:nvPr/>
        </p:nvSpPr>
        <p:spPr>
          <a:xfrm>
            <a:off x="7543800" y="48768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sp>
        <p:nvSpPr>
          <p:cNvPr id="33822" name="Text Box 1053"/>
          <p:cNvSpPr txBox="1"/>
          <p:nvPr/>
        </p:nvSpPr>
        <p:spPr>
          <a:xfrm>
            <a:off x="4724400" y="34734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x6210</a:t>
            </a:r>
            <a:endParaRPr lang="en-US" altLang="zh-CN" sz="1600" dirty="0">
              <a:latin typeface="Arial" panose="020B0604020202020204" pitchFamily="34" charset="0"/>
              <a:ea typeface="宋体" panose="02010600030101010101" pitchFamily="2" charset="-122"/>
            </a:endParaRPr>
          </a:p>
        </p:txBody>
      </p:sp>
      <p:sp>
        <p:nvSpPr>
          <p:cNvPr id="33823" name="Rectangle 1054"/>
          <p:cNvSpPr/>
          <p:nvPr/>
        </p:nvSpPr>
        <p:spPr>
          <a:xfrm>
            <a:off x="5410200" y="34290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cxnSp>
        <p:nvCxnSpPr>
          <p:cNvPr id="33824" name="AutoShape 1057"/>
          <p:cNvCxnSpPr/>
          <p:nvPr/>
        </p:nvCxnSpPr>
        <p:spPr>
          <a:xfrm rot="10800000">
            <a:off x="6477000" y="2895600"/>
            <a:ext cx="1066800" cy="2133600"/>
          </a:xfrm>
          <a:prstGeom prst="curvedConnector3">
            <a:avLst>
              <a:gd name="adj1" fmla="val 50000"/>
            </a:avLst>
          </a:prstGeom>
          <a:ln w="28575" cap="flat" cmpd="sng">
            <a:solidFill>
              <a:srgbClr val="CE0000"/>
            </a:solidFill>
            <a:prstDash val="solid"/>
            <a:headEnd type="none" w="med" len="med"/>
            <a:tailEnd type="arrow"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614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栈</a:t>
            </a:r>
            <a:r>
              <a:rPr lang="en-US" altLang="zh-CN" dirty="0">
                <a:ea typeface="宋体" panose="02010600030101010101" pitchFamily="2" charset="-122"/>
              </a:rPr>
              <a:t>: </a:t>
            </a:r>
            <a:r>
              <a:rPr lang="zh-CN" altLang="en-US" dirty="0">
                <a:ea typeface="宋体" panose="02010600030101010101" pitchFamily="2" charset="-122"/>
              </a:rPr>
              <a:t>一种抽象数据类型</a:t>
            </a:r>
            <a:endParaRPr lang="en-US" altLang="zh-CN" dirty="0">
              <a:ea typeface="宋体" panose="02010600030101010101" pitchFamily="2" charset="-122"/>
            </a:endParaRPr>
          </a:p>
        </p:txBody>
      </p:sp>
      <p:sp>
        <p:nvSpPr>
          <p:cNvPr id="6148" name="Rectangle 3"/>
          <p:cNvSpPr>
            <a:spLocks noGrp="1"/>
          </p:cNvSpPr>
          <p:nvPr>
            <p:ph idx="1"/>
          </p:nvPr>
        </p:nvSpPr>
        <p:spPr>
          <a:xfrm>
            <a:off x="323850" y="1143000"/>
            <a:ext cx="8591550" cy="5715000"/>
          </a:xfrm>
        </p:spPr>
        <p:txBody>
          <a:bodyPr vert="horz" wrap="square" lIns="91440" tIns="45720" rIns="91440" bIns="45720" anchor="t" anchorCtr="0"/>
          <a:p>
            <a:pPr marL="0" indent="0"/>
            <a:r>
              <a:rPr lang="zh-CN" altLang="en-US" sz="2800" dirty="0">
                <a:ea typeface="宋体" panose="02010600030101010101" pitchFamily="2" charset="-122"/>
              </a:rPr>
              <a:t>      栈是一种存储机制，具有特有的访问规则</a:t>
            </a:r>
            <a:endParaRPr lang="en-US" altLang="zh-CN" sz="2800" dirty="0">
              <a:solidFill>
                <a:srgbClr val="CE0000"/>
              </a:solidFill>
              <a:ea typeface="宋体" panose="02010600030101010101" pitchFamily="2" charset="-122"/>
            </a:endParaRPr>
          </a:p>
          <a:p>
            <a:pPr marL="0" indent="0"/>
            <a:r>
              <a:rPr lang="zh-CN" altLang="en-US" sz="2800" dirty="0">
                <a:solidFill>
                  <a:srgbClr val="CE0000"/>
                </a:solidFill>
                <a:ea typeface="宋体" panose="02010600030101010101" pitchFamily="2" charset="-122"/>
              </a:rPr>
              <a:t>栈的重要作用：</a:t>
            </a:r>
            <a:endParaRPr lang="en-US" altLang="zh-CN" sz="2800" dirty="0">
              <a:solidFill>
                <a:srgbClr val="CE0000"/>
              </a:solidFill>
              <a:ea typeface="宋体" panose="02010600030101010101" pitchFamily="2" charset="-122"/>
            </a:endParaRPr>
          </a:p>
          <a:p>
            <a:pPr marL="0" indent="0"/>
            <a:r>
              <a:rPr lang="zh-CN" altLang="en-US" sz="2800" dirty="0">
                <a:solidFill>
                  <a:srgbClr val="CE0000"/>
                </a:solidFill>
                <a:ea typeface="宋体" panose="02010600030101010101" pitchFamily="2" charset="-122"/>
              </a:rPr>
              <a:t>中断驱动</a:t>
            </a:r>
            <a:r>
              <a:rPr lang="en-US" altLang="zh-CN" sz="2800" dirty="0">
                <a:solidFill>
                  <a:srgbClr val="CE0000"/>
                </a:solidFill>
                <a:ea typeface="宋体" panose="02010600030101010101" pitchFamily="2" charset="-122"/>
              </a:rPr>
              <a:t>I/O</a:t>
            </a:r>
            <a:endParaRPr lang="en-US" altLang="zh-CN" sz="2800" dirty="0">
              <a:solidFill>
                <a:srgbClr val="CE0000"/>
              </a:solidFill>
              <a:ea typeface="宋体" panose="02010600030101010101" pitchFamily="2" charset="-122"/>
            </a:endParaRPr>
          </a:p>
          <a:p>
            <a:pPr lvl="1"/>
            <a:r>
              <a:rPr lang="en-US" altLang="zh-CN" sz="2800" dirty="0">
                <a:ea typeface="宋体" panose="02010600030101010101" pitchFamily="2" charset="-122"/>
              </a:rPr>
              <a:t>10.2</a:t>
            </a:r>
            <a:r>
              <a:rPr lang="zh-CN" altLang="en-US" sz="2800" dirty="0">
                <a:ea typeface="宋体" panose="02010600030101010101" pitchFamily="2" charset="-122"/>
              </a:rPr>
              <a:t>节</a:t>
            </a:r>
            <a:endParaRPr lang="en-US" altLang="zh-CN" sz="2800" dirty="0">
              <a:ea typeface="宋体" panose="02010600030101010101" pitchFamily="2" charset="-122"/>
            </a:endParaRPr>
          </a:p>
          <a:p>
            <a:pPr marL="0" indent="0"/>
            <a:r>
              <a:rPr lang="zh-CN" altLang="en-US" sz="2800" dirty="0">
                <a:solidFill>
                  <a:srgbClr val="CE0000"/>
                </a:solidFill>
                <a:ea typeface="宋体" panose="02010600030101010101" pitchFamily="2" charset="-122"/>
              </a:rPr>
              <a:t>算数运算机制：基于栈的算术运算</a:t>
            </a:r>
            <a:endParaRPr lang="en-US" altLang="zh-CN" sz="2800" dirty="0">
              <a:solidFill>
                <a:srgbClr val="CE0000"/>
              </a:solidFill>
              <a:ea typeface="宋体" panose="02010600030101010101" pitchFamily="2" charset="-122"/>
            </a:endParaRPr>
          </a:p>
          <a:p>
            <a:pPr lvl="1"/>
            <a:r>
              <a:rPr lang="zh-CN" altLang="en-US" sz="2800" dirty="0">
                <a:ea typeface="宋体" panose="02010600030101010101" pitchFamily="2" charset="-122"/>
              </a:rPr>
              <a:t>用栈来存储中间结果，取代寄存器</a:t>
            </a:r>
            <a:endParaRPr lang="en-US" altLang="zh-CN" sz="2800" dirty="0">
              <a:ea typeface="宋体" panose="02010600030101010101" pitchFamily="2" charset="-122"/>
            </a:endParaRPr>
          </a:p>
          <a:p>
            <a:pPr marL="0" indent="0"/>
            <a:r>
              <a:rPr lang="zh-CN" altLang="en-US" sz="2800" dirty="0">
                <a:solidFill>
                  <a:srgbClr val="CE0000"/>
                </a:solidFill>
                <a:ea typeface="宋体" panose="02010600030101010101" pitchFamily="2" charset="-122"/>
              </a:rPr>
              <a:t>数据类型转换</a:t>
            </a:r>
            <a:endParaRPr lang="en-US" altLang="zh-CN" sz="2800" dirty="0">
              <a:solidFill>
                <a:srgbClr val="CE0000"/>
              </a:solidFill>
              <a:ea typeface="宋体" panose="02010600030101010101" pitchFamily="2" charset="-122"/>
            </a:endParaRPr>
          </a:p>
          <a:p>
            <a:pPr lvl="1"/>
            <a:r>
              <a:rPr lang="zh-CN" altLang="en-US" sz="2800" dirty="0">
                <a:ea typeface="宋体" panose="02010600030101010101" pitchFamily="2" charset="-122"/>
              </a:rPr>
              <a:t>二进制补码与</a:t>
            </a:r>
            <a:r>
              <a:rPr lang="en-US" altLang="zh-CN" sz="2800" dirty="0">
                <a:ea typeface="宋体" panose="02010600030101010101" pitchFamily="2" charset="-122"/>
              </a:rPr>
              <a:t>ASCII</a:t>
            </a:r>
            <a:r>
              <a:rPr lang="zh-CN" altLang="en-US" sz="2800" dirty="0">
                <a:ea typeface="宋体" panose="02010600030101010101" pitchFamily="2" charset="-122"/>
              </a:rPr>
              <a:t>字符串之间的转换算法</a:t>
            </a:r>
            <a:endParaRPr lang="en-US" altLang="zh-CN" sz="2800" dirty="0">
              <a:ea typeface="宋体" panose="02010600030101010101" pitchFamily="2" charset="-122"/>
            </a:endParaRPr>
          </a:p>
          <a:p>
            <a:pPr lvl="1">
              <a:buNone/>
            </a:pPr>
            <a:endParaRPr lang="en-US" altLang="zh-CN" sz="2800" dirty="0">
              <a:ea typeface="宋体" panose="02010600030101010101" pitchFamily="2" charset="-122"/>
            </a:endParaRPr>
          </a:p>
          <a:p>
            <a:pPr lvl="1">
              <a:buNone/>
            </a:pPr>
            <a:r>
              <a:rPr lang="zh-CN" altLang="en-US" sz="2800" dirty="0">
                <a:ea typeface="宋体" panose="02010600030101010101" pitchFamily="2" charset="-122"/>
              </a:rPr>
              <a:t>后续数据结构和操作系统课程还会深入学习</a:t>
            </a:r>
            <a:endParaRPr lang="en-US" altLang="zh-CN" sz="2800" dirty="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4819" name="Rectangle 1026"/>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Example (6)</a:t>
            </a:r>
            <a:endParaRPr lang="en-US" altLang="zh-CN" dirty="0">
              <a:ea typeface="宋体" panose="02010600030101010101" pitchFamily="2" charset="-122"/>
            </a:endParaRPr>
          </a:p>
        </p:txBody>
      </p:sp>
      <p:sp>
        <p:nvSpPr>
          <p:cNvPr id="34820" name="Rectangle 1027"/>
          <p:cNvSpPr/>
          <p:nvPr/>
        </p:nvSpPr>
        <p:spPr>
          <a:xfrm>
            <a:off x="762000" y="3657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34821" name="Rectangle 1028"/>
          <p:cNvSpPr/>
          <p:nvPr/>
        </p:nvSpPr>
        <p:spPr>
          <a:xfrm>
            <a:off x="762000" y="2895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x3007</a:t>
            </a:r>
            <a:endParaRPr lang="en-US" altLang="zh-CN" dirty="0">
              <a:latin typeface="Arial" panose="020B0604020202020204" pitchFamily="34" charset="0"/>
              <a:ea typeface="宋体" panose="02010600030101010101" pitchFamily="2" charset="-122"/>
            </a:endParaRPr>
          </a:p>
        </p:txBody>
      </p:sp>
      <p:sp>
        <p:nvSpPr>
          <p:cNvPr id="34822" name="Rectangle 1029"/>
          <p:cNvSpPr/>
          <p:nvPr/>
        </p:nvSpPr>
        <p:spPr>
          <a:xfrm>
            <a:off x="762000" y="3276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Arial" panose="020B0604020202020204" pitchFamily="34" charset="0"/>
                <a:ea typeface="宋体" panose="02010600030101010101" pitchFamily="2" charset="-122"/>
              </a:rPr>
              <a:t>PSR for A</a:t>
            </a:r>
            <a:endParaRPr lang="en-US" altLang="zh-CN" sz="1600" dirty="0">
              <a:latin typeface="Arial" panose="020B0604020202020204" pitchFamily="34" charset="0"/>
              <a:ea typeface="宋体" panose="02010600030101010101" pitchFamily="2" charset="-122"/>
            </a:endParaRPr>
          </a:p>
        </p:txBody>
      </p:sp>
      <p:sp>
        <p:nvSpPr>
          <p:cNvPr id="34823" name="Rectangle 1030"/>
          <p:cNvSpPr/>
          <p:nvPr/>
        </p:nvSpPr>
        <p:spPr>
          <a:xfrm>
            <a:off x="762000" y="2133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x6203</a:t>
            </a:r>
            <a:endParaRPr lang="en-US" altLang="zh-CN" dirty="0">
              <a:latin typeface="Arial" panose="020B0604020202020204" pitchFamily="34" charset="0"/>
              <a:ea typeface="宋体" panose="02010600030101010101" pitchFamily="2" charset="-122"/>
            </a:endParaRPr>
          </a:p>
        </p:txBody>
      </p:sp>
      <p:sp>
        <p:nvSpPr>
          <p:cNvPr id="34824" name="Rectangle 1031"/>
          <p:cNvSpPr/>
          <p:nvPr/>
        </p:nvSpPr>
        <p:spPr>
          <a:xfrm>
            <a:off x="762000" y="2514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Arial" panose="020B0604020202020204" pitchFamily="34" charset="0"/>
                <a:ea typeface="宋体" panose="02010600030101010101" pitchFamily="2" charset="-122"/>
              </a:rPr>
              <a:t>PSR for B</a:t>
            </a:r>
            <a:endParaRPr lang="en-US" altLang="zh-CN" sz="1600" dirty="0">
              <a:latin typeface="Arial" panose="020B0604020202020204" pitchFamily="34" charset="0"/>
              <a:ea typeface="宋体" panose="02010600030101010101" pitchFamily="2" charset="-122"/>
            </a:endParaRPr>
          </a:p>
        </p:txBody>
      </p:sp>
      <p:sp>
        <p:nvSpPr>
          <p:cNvPr id="34825" name="Rectangle 1032"/>
          <p:cNvSpPr/>
          <p:nvPr/>
        </p:nvSpPr>
        <p:spPr>
          <a:xfrm>
            <a:off x="762000" y="4419600"/>
            <a:ext cx="13716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b="1" dirty="0">
                <a:solidFill>
                  <a:srgbClr val="CE0000"/>
                </a:solidFill>
                <a:latin typeface="Arial" panose="020B0604020202020204" pitchFamily="34" charset="0"/>
                <a:ea typeface="宋体" panose="02010600030101010101" pitchFamily="2" charset="-122"/>
              </a:rPr>
              <a:t>x3007</a:t>
            </a:r>
            <a:endParaRPr lang="en-US" altLang="zh-CN" b="1" dirty="0">
              <a:solidFill>
                <a:srgbClr val="CE0000"/>
              </a:solidFill>
              <a:latin typeface="Arial" panose="020B0604020202020204" pitchFamily="34" charset="0"/>
              <a:ea typeface="宋体" panose="02010600030101010101" pitchFamily="2" charset="-122"/>
            </a:endParaRPr>
          </a:p>
        </p:txBody>
      </p:sp>
      <p:sp>
        <p:nvSpPr>
          <p:cNvPr id="34826" name="Text Box 1033"/>
          <p:cNvSpPr txBox="1"/>
          <p:nvPr/>
        </p:nvSpPr>
        <p:spPr>
          <a:xfrm>
            <a:off x="239713" y="4430713"/>
            <a:ext cx="538162"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PC</a:t>
            </a:r>
            <a:endParaRPr lang="en-US" altLang="zh-CN" dirty="0">
              <a:latin typeface="Arial" panose="020B0604020202020204" pitchFamily="34" charset="0"/>
              <a:ea typeface="宋体" panose="02010600030101010101" pitchFamily="2" charset="-122"/>
            </a:endParaRPr>
          </a:p>
        </p:txBody>
      </p:sp>
      <p:sp>
        <p:nvSpPr>
          <p:cNvPr id="34827" name="Rectangle 1036"/>
          <p:cNvSpPr/>
          <p:nvPr/>
        </p:nvSpPr>
        <p:spPr>
          <a:xfrm>
            <a:off x="2971800" y="1676400"/>
            <a:ext cx="1447800" cy="3657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4828" name="Text Box 1037"/>
          <p:cNvSpPr txBox="1"/>
          <p:nvPr/>
        </p:nvSpPr>
        <p:spPr>
          <a:xfrm>
            <a:off x="2879725" y="1355725"/>
            <a:ext cx="1155700" cy="336550"/>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Program A</a:t>
            </a:r>
            <a:endParaRPr lang="en-US" altLang="zh-CN" sz="1600" dirty="0">
              <a:latin typeface="Arial" panose="020B0604020202020204" pitchFamily="34" charset="0"/>
              <a:ea typeface="宋体" panose="02010600030101010101" pitchFamily="2" charset="-122"/>
            </a:endParaRPr>
          </a:p>
        </p:txBody>
      </p:sp>
      <p:sp>
        <p:nvSpPr>
          <p:cNvPr id="34829" name="Rectangle 1038"/>
          <p:cNvSpPr/>
          <p:nvPr/>
        </p:nvSpPr>
        <p:spPr>
          <a:xfrm>
            <a:off x="2971800" y="26670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ADD</a:t>
            </a:r>
            <a:endParaRPr lang="en-US" altLang="zh-CN" dirty="0">
              <a:latin typeface="Courier New" panose="02070309020205020404" charset="0"/>
              <a:ea typeface="宋体" panose="02010600030101010101" pitchFamily="2" charset="-122"/>
            </a:endParaRPr>
          </a:p>
        </p:txBody>
      </p:sp>
      <p:sp>
        <p:nvSpPr>
          <p:cNvPr id="34830" name="Text Box 1039"/>
          <p:cNvSpPr txBox="1"/>
          <p:nvPr/>
        </p:nvSpPr>
        <p:spPr>
          <a:xfrm>
            <a:off x="2289175" y="2701925"/>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x3006</a:t>
            </a:r>
            <a:endParaRPr lang="en-US" altLang="zh-CN" sz="1600" dirty="0">
              <a:latin typeface="Arial" panose="020B0604020202020204" pitchFamily="34" charset="0"/>
              <a:ea typeface="宋体" panose="02010600030101010101" pitchFamily="2" charset="-122"/>
            </a:endParaRPr>
          </a:p>
        </p:txBody>
      </p:sp>
      <p:sp>
        <p:nvSpPr>
          <p:cNvPr id="34831" name="Rectangle 1040"/>
          <p:cNvSpPr/>
          <p:nvPr/>
        </p:nvSpPr>
        <p:spPr>
          <a:xfrm>
            <a:off x="5410200" y="1981200"/>
            <a:ext cx="1447800" cy="1752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4832" name="Text Box 1041"/>
          <p:cNvSpPr txBox="1"/>
          <p:nvPr/>
        </p:nvSpPr>
        <p:spPr>
          <a:xfrm>
            <a:off x="4711700" y="19812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x6200</a:t>
            </a:r>
            <a:endParaRPr lang="en-US" altLang="zh-CN" sz="1600" dirty="0">
              <a:latin typeface="Arial" panose="020B0604020202020204" pitchFamily="34" charset="0"/>
              <a:ea typeface="宋体" panose="02010600030101010101" pitchFamily="2" charset="-122"/>
            </a:endParaRPr>
          </a:p>
        </p:txBody>
      </p:sp>
      <p:sp>
        <p:nvSpPr>
          <p:cNvPr id="34833" name="Text Box 1042"/>
          <p:cNvSpPr txBox="1"/>
          <p:nvPr/>
        </p:nvSpPr>
        <p:spPr>
          <a:xfrm>
            <a:off x="5334000" y="1438275"/>
            <a:ext cx="995363"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B</a:t>
            </a:r>
            <a:endParaRPr lang="en-US" altLang="zh-CN" sz="1600" dirty="0">
              <a:latin typeface="Arial" panose="020B0604020202020204" pitchFamily="34" charset="0"/>
              <a:ea typeface="宋体" panose="02010600030101010101" pitchFamily="2" charset="-122"/>
            </a:endParaRPr>
          </a:p>
        </p:txBody>
      </p:sp>
      <p:cxnSp>
        <p:nvCxnSpPr>
          <p:cNvPr id="34834" name="AutoShape 1043"/>
          <p:cNvCxnSpPr/>
          <p:nvPr/>
        </p:nvCxnSpPr>
        <p:spPr>
          <a:xfrm flipV="1">
            <a:off x="4114800" y="2133600"/>
            <a:ext cx="1524000" cy="685800"/>
          </a:xfrm>
          <a:prstGeom prst="curvedConnector3">
            <a:avLst>
              <a:gd name="adj1" fmla="val 50000"/>
            </a:avLst>
          </a:prstGeom>
          <a:ln w="28575" cap="flat" cmpd="sng">
            <a:solidFill>
              <a:schemeClr val="tx1"/>
            </a:solidFill>
            <a:prstDash val="solid"/>
            <a:headEnd type="none" w="med" len="med"/>
            <a:tailEnd type="arrow" w="med" len="med"/>
          </a:ln>
        </p:spPr>
      </p:cxnSp>
      <p:sp>
        <p:nvSpPr>
          <p:cNvPr id="34835" name="Rectangle 1044"/>
          <p:cNvSpPr/>
          <p:nvPr/>
        </p:nvSpPr>
        <p:spPr>
          <a:xfrm>
            <a:off x="5410200" y="24384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AND</a:t>
            </a:r>
            <a:endParaRPr lang="en-US" altLang="zh-CN" dirty="0">
              <a:latin typeface="Courier New" panose="02070309020205020404" charset="0"/>
              <a:ea typeface="宋体" panose="02010600030101010101" pitchFamily="2" charset="-122"/>
            </a:endParaRPr>
          </a:p>
        </p:txBody>
      </p:sp>
      <p:sp>
        <p:nvSpPr>
          <p:cNvPr id="34836" name="Text Box 1045"/>
          <p:cNvSpPr txBox="1"/>
          <p:nvPr/>
        </p:nvSpPr>
        <p:spPr>
          <a:xfrm>
            <a:off x="4711700" y="24384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x6202</a:t>
            </a:r>
            <a:endParaRPr lang="en-US" altLang="zh-CN" sz="1600" dirty="0">
              <a:latin typeface="Arial" panose="020B0604020202020204" pitchFamily="34" charset="0"/>
              <a:ea typeface="宋体" panose="02010600030101010101" pitchFamily="2" charset="-122"/>
            </a:endParaRPr>
          </a:p>
        </p:txBody>
      </p:sp>
      <p:sp>
        <p:nvSpPr>
          <p:cNvPr id="34837" name="Rectangle 1046"/>
          <p:cNvSpPr/>
          <p:nvPr/>
        </p:nvSpPr>
        <p:spPr>
          <a:xfrm>
            <a:off x="7543800" y="3429000"/>
            <a:ext cx="1447800" cy="1752600"/>
          </a:xfrm>
          <a:prstGeom prst="rect">
            <a:avLst/>
          </a:prstGeom>
          <a:no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34838" name="Text Box 1047"/>
          <p:cNvSpPr txBox="1"/>
          <p:nvPr/>
        </p:nvSpPr>
        <p:spPr>
          <a:xfrm>
            <a:off x="7467600" y="2819400"/>
            <a:ext cx="1006475" cy="581025"/>
          </a:xfrm>
          <a:prstGeom prst="rect">
            <a:avLst/>
          </a:prstGeom>
          <a:noFill/>
          <a:ln w="9525">
            <a:noFill/>
          </a:ln>
        </p:spPr>
        <p:txBody>
          <a:bodyPr wrap="none">
            <a:spAutoFit/>
          </a:bodyPr>
          <a:p>
            <a:r>
              <a:rPr lang="en-US" altLang="zh-CN" sz="1600" dirty="0">
                <a:latin typeface="Arial" panose="020B0604020202020204" pitchFamily="34" charset="0"/>
                <a:ea typeface="宋体" panose="02010600030101010101" pitchFamily="2" charset="-122"/>
              </a:rPr>
              <a:t>ISR for</a:t>
            </a:r>
            <a:br>
              <a:rPr lang="en-US" altLang="zh-CN" sz="1600" dirty="0">
                <a:latin typeface="Arial" panose="020B0604020202020204" pitchFamily="34" charset="0"/>
                <a:ea typeface="宋体" panose="02010600030101010101" pitchFamily="2" charset="-122"/>
              </a:rPr>
            </a:br>
            <a:r>
              <a:rPr lang="en-US" altLang="zh-CN" sz="1600" dirty="0">
                <a:latin typeface="Arial" panose="020B0604020202020204" pitchFamily="34" charset="0"/>
                <a:ea typeface="宋体" panose="02010600030101010101" pitchFamily="2" charset="-122"/>
              </a:rPr>
              <a:t>Device C</a:t>
            </a:r>
            <a:endParaRPr lang="en-US" altLang="zh-CN" sz="1600" dirty="0">
              <a:latin typeface="Arial" panose="020B0604020202020204" pitchFamily="34" charset="0"/>
              <a:ea typeface="宋体" panose="02010600030101010101" pitchFamily="2" charset="-122"/>
            </a:endParaRPr>
          </a:p>
        </p:txBody>
      </p:sp>
      <p:sp>
        <p:nvSpPr>
          <p:cNvPr id="34839" name="Text Box 1048"/>
          <p:cNvSpPr txBox="1"/>
          <p:nvPr/>
        </p:nvSpPr>
        <p:spPr>
          <a:xfrm>
            <a:off x="593725" y="5878513"/>
            <a:ext cx="5468938" cy="708025"/>
          </a:xfrm>
          <a:prstGeom prst="rect">
            <a:avLst/>
          </a:prstGeom>
          <a:noFill/>
          <a:ln w="9525">
            <a:noFill/>
          </a:ln>
        </p:spPr>
        <p:txBody>
          <a:bodyPr wrap="none">
            <a:spAutoFit/>
          </a:bodyPr>
          <a:p>
            <a:r>
              <a:rPr lang="zh-CN" altLang="en-US" dirty="0">
                <a:solidFill>
                  <a:srgbClr val="CE0000"/>
                </a:solidFill>
                <a:latin typeface="Arial" panose="020B0604020202020204" pitchFamily="34" charset="0"/>
                <a:ea typeface="宋体" panose="02010600030101010101" pitchFamily="2" charset="-122"/>
              </a:rPr>
              <a:t>执行</a:t>
            </a:r>
            <a:r>
              <a:rPr lang="en-US" altLang="zh-CN" dirty="0">
                <a:solidFill>
                  <a:srgbClr val="CE0000"/>
                </a:solidFill>
                <a:latin typeface="Arial" panose="020B0604020202020204" pitchFamily="34" charset="0"/>
                <a:ea typeface="宋体" panose="02010600030101010101" pitchFamily="2" charset="-122"/>
              </a:rPr>
              <a:t>RTI at x6210; </a:t>
            </a:r>
            <a:r>
              <a:rPr lang="zh-CN" altLang="en-US" dirty="0">
                <a:solidFill>
                  <a:srgbClr val="CE0000"/>
                </a:solidFill>
                <a:latin typeface="Arial" panose="020B0604020202020204" pitchFamily="34" charset="0"/>
                <a:ea typeface="宋体" panose="02010600030101010101" pitchFamily="2" charset="-122"/>
              </a:rPr>
              <a:t>从栈恢复</a:t>
            </a:r>
            <a:r>
              <a:rPr lang="en-US" altLang="zh-CN" dirty="0">
                <a:solidFill>
                  <a:srgbClr val="CE0000"/>
                </a:solidFill>
                <a:latin typeface="Arial" panose="020B0604020202020204" pitchFamily="34" charset="0"/>
                <a:ea typeface="宋体" panose="02010600030101010101" pitchFamily="2" charset="-122"/>
              </a:rPr>
              <a:t> PSR and PC </a:t>
            </a:r>
            <a:br>
              <a:rPr lang="en-US" altLang="zh-CN" dirty="0">
                <a:solidFill>
                  <a:srgbClr val="CE0000"/>
                </a:solidFill>
                <a:latin typeface="Arial" panose="020B0604020202020204" pitchFamily="34" charset="0"/>
                <a:ea typeface="宋体" panose="02010600030101010101" pitchFamily="2" charset="-122"/>
              </a:rPr>
            </a:br>
            <a:r>
              <a:rPr lang="zh-CN" altLang="en-US" dirty="0">
                <a:solidFill>
                  <a:srgbClr val="CE0000"/>
                </a:solidFill>
                <a:latin typeface="Arial" panose="020B0604020202020204" pitchFamily="34" charset="0"/>
                <a:ea typeface="宋体" panose="02010600030101010101" pitchFamily="2" charset="-122"/>
              </a:rPr>
              <a:t>恢复</a:t>
            </a:r>
            <a:r>
              <a:rPr lang="en-US" altLang="zh-CN" dirty="0">
                <a:solidFill>
                  <a:srgbClr val="CE0000"/>
                </a:solidFill>
                <a:latin typeface="Arial" panose="020B0604020202020204" pitchFamily="34" charset="0"/>
                <a:ea typeface="宋体" panose="02010600030101010101" pitchFamily="2" charset="-122"/>
              </a:rPr>
              <a:t> R6.  </a:t>
            </a:r>
            <a:r>
              <a:rPr lang="zh-CN" altLang="en-US" dirty="0">
                <a:solidFill>
                  <a:srgbClr val="CE0000"/>
                </a:solidFill>
                <a:latin typeface="Arial" panose="020B0604020202020204" pitchFamily="34" charset="0"/>
                <a:ea typeface="宋体" panose="02010600030101010101" pitchFamily="2" charset="-122"/>
              </a:rPr>
              <a:t>继续执行程序</a:t>
            </a:r>
            <a:r>
              <a:rPr lang="en-US" altLang="zh-CN" dirty="0">
                <a:solidFill>
                  <a:srgbClr val="CE0000"/>
                </a:solidFill>
                <a:latin typeface="Arial" panose="020B0604020202020204" pitchFamily="34" charset="0"/>
                <a:ea typeface="宋体" panose="02010600030101010101" pitchFamily="2" charset="-122"/>
              </a:rPr>
              <a:t>A,</a:t>
            </a:r>
            <a:r>
              <a:rPr lang="zh-CN" altLang="en-US" dirty="0">
                <a:solidFill>
                  <a:srgbClr val="CE0000"/>
                </a:solidFill>
                <a:latin typeface="Arial" panose="020B0604020202020204" pitchFamily="34" charset="0"/>
                <a:ea typeface="宋体" panose="02010600030101010101" pitchFamily="2" charset="-122"/>
              </a:rPr>
              <a:t>好像什么也没有发生</a:t>
            </a:r>
            <a:r>
              <a:rPr lang="en-US" altLang="zh-CN" dirty="0">
                <a:solidFill>
                  <a:srgbClr val="CE0000"/>
                </a:solidFill>
                <a:latin typeface="Arial" panose="020B0604020202020204" pitchFamily="34" charset="0"/>
                <a:ea typeface="宋体" panose="02010600030101010101" pitchFamily="2" charset="-122"/>
              </a:rPr>
              <a:t>.</a:t>
            </a:r>
            <a:endParaRPr lang="en-US" altLang="zh-CN" dirty="0">
              <a:solidFill>
                <a:srgbClr val="CE0000"/>
              </a:solidFill>
              <a:latin typeface="Arial" panose="020B0604020202020204" pitchFamily="34" charset="0"/>
              <a:ea typeface="宋体" panose="02010600030101010101" pitchFamily="2" charset="-122"/>
            </a:endParaRPr>
          </a:p>
        </p:txBody>
      </p:sp>
      <p:sp>
        <p:nvSpPr>
          <p:cNvPr id="34840" name="Text Box 1049"/>
          <p:cNvSpPr txBox="1"/>
          <p:nvPr/>
        </p:nvSpPr>
        <p:spPr>
          <a:xfrm>
            <a:off x="6858000" y="342900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x6300</a:t>
            </a:r>
            <a:endParaRPr lang="en-US" altLang="zh-CN" sz="1600" dirty="0">
              <a:latin typeface="Arial" panose="020B0604020202020204" pitchFamily="34" charset="0"/>
              <a:ea typeface="宋体" panose="02010600030101010101" pitchFamily="2" charset="-122"/>
            </a:endParaRPr>
          </a:p>
        </p:txBody>
      </p:sp>
      <p:cxnSp>
        <p:nvCxnSpPr>
          <p:cNvPr id="34841" name="AutoShape 1050"/>
          <p:cNvCxnSpPr/>
          <p:nvPr/>
        </p:nvCxnSpPr>
        <p:spPr>
          <a:xfrm>
            <a:off x="6477000" y="2590800"/>
            <a:ext cx="1447800" cy="990600"/>
          </a:xfrm>
          <a:prstGeom prst="curvedConnector3">
            <a:avLst>
              <a:gd name="adj1" fmla="val 50000"/>
            </a:avLst>
          </a:prstGeom>
          <a:ln w="28575" cap="flat" cmpd="sng">
            <a:solidFill>
              <a:schemeClr val="tx1"/>
            </a:solidFill>
            <a:prstDash val="solid"/>
            <a:headEnd type="none" w="med" len="med"/>
            <a:tailEnd type="arrow" w="med" len="med"/>
          </a:ln>
        </p:spPr>
      </p:cxnSp>
      <p:sp>
        <p:nvSpPr>
          <p:cNvPr id="34842" name="Text Box 1051"/>
          <p:cNvSpPr txBox="1"/>
          <p:nvPr/>
        </p:nvSpPr>
        <p:spPr>
          <a:xfrm>
            <a:off x="6858000" y="49212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x6315</a:t>
            </a:r>
            <a:endParaRPr lang="en-US" altLang="zh-CN" sz="1600" dirty="0">
              <a:latin typeface="Arial" panose="020B0604020202020204" pitchFamily="34" charset="0"/>
              <a:ea typeface="宋体" panose="02010600030101010101" pitchFamily="2" charset="-122"/>
            </a:endParaRPr>
          </a:p>
        </p:txBody>
      </p:sp>
      <p:sp>
        <p:nvSpPr>
          <p:cNvPr id="34843" name="Rectangle 1052"/>
          <p:cNvSpPr/>
          <p:nvPr/>
        </p:nvSpPr>
        <p:spPr>
          <a:xfrm>
            <a:off x="7543800" y="48768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sp>
        <p:nvSpPr>
          <p:cNvPr id="34844" name="Text Box 1053"/>
          <p:cNvSpPr txBox="1"/>
          <p:nvPr/>
        </p:nvSpPr>
        <p:spPr>
          <a:xfrm>
            <a:off x="4724400" y="3473450"/>
            <a:ext cx="736600" cy="336550"/>
          </a:xfrm>
          <a:prstGeom prst="rect">
            <a:avLst/>
          </a:prstGeom>
          <a:noFill/>
          <a:ln w="9525">
            <a:noFill/>
          </a:ln>
        </p:spPr>
        <p:txBody>
          <a:bodyPr wrap="none">
            <a:spAutoFit/>
          </a:bodyPr>
          <a:p>
            <a:pPr algn="r"/>
            <a:r>
              <a:rPr lang="en-US" altLang="zh-CN" sz="1600" dirty="0">
                <a:latin typeface="Arial" panose="020B0604020202020204" pitchFamily="34" charset="0"/>
                <a:ea typeface="宋体" panose="02010600030101010101" pitchFamily="2" charset="-122"/>
              </a:rPr>
              <a:t>x6210</a:t>
            </a:r>
            <a:endParaRPr lang="en-US" altLang="zh-CN" sz="1600" dirty="0">
              <a:latin typeface="Arial" panose="020B0604020202020204" pitchFamily="34" charset="0"/>
              <a:ea typeface="宋体" panose="02010600030101010101" pitchFamily="2" charset="-122"/>
            </a:endParaRPr>
          </a:p>
        </p:txBody>
      </p:sp>
      <p:sp>
        <p:nvSpPr>
          <p:cNvPr id="34845" name="Rectangle 1054"/>
          <p:cNvSpPr/>
          <p:nvPr/>
        </p:nvSpPr>
        <p:spPr>
          <a:xfrm>
            <a:off x="5410200" y="3429000"/>
            <a:ext cx="1447800" cy="304800"/>
          </a:xfrm>
          <a:prstGeom prst="rect">
            <a:avLst/>
          </a:prstGeom>
          <a:noFill/>
          <a:ln w="9525" cap="flat" cmpd="sng">
            <a:solidFill>
              <a:schemeClr val="tx1"/>
            </a:solidFill>
            <a:prstDash val="solid"/>
            <a:miter/>
            <a:headEnd type="none" w="med" len="med"/>
            <a:tailEnd type="none" w="med" len="med"/>
          </a:ln>
        </p:spPr>
        <p:txBody>
          <a:bodyPr wrap="none" anchor="ctr" anchorCtr="0"/>
          <a:p>
            <a:r>
              <a:rPr lang="en-US" altLang="zh-CN" dirty="0">
                <a:latin typeface="Courier New" panose="02070309020205020404" charset="0"/>
                <a:ea typeface="宋体" panose="02010600030101010101" pitchFamily="2" charset="-122"/>
              </a:rPr>
              <a:t>RTI</a:t>
            </a:r>
            <a:endParaRPr lang="en-US" altLang="zh-CN" dirty="0">
              <a:latin typeface="Courier New" panose="02070309020205020404" charset="0"/>
              <a:ea typeface="宋体" panose="02010600030101010101" pitchFamily="2" charset="-122"/>
            </a:endParaRPr>
          </a:p>
        </p:txBody>
      </p:sp>
      <p:cxnSp>
        <p:nvCxnSpPr>
          <p:cNvPr id="34846" name="AutoShape 1055"/>
          <p:cNvCxnSpPr/>
          <p:nvPr/>
        </p:nvCxnSpPr>
        <p:spPr>
          <a:xfrm rot="10800000">
            <a:off x="6477000" y="2895600"/>
            <a:ext cx="1066800" cy="2133600"/>
          </a:xfrm>
          <a:prstGeom prst="curvedConnector3">
            <a:avLst>
              <a:gd name="adj1" fmla="val 50000"/>
            </a:avLst>
          </a:prstGeom>
          <a:ln w="28575" cap="flat" cmpd="sng">
            <a:solidFill>
              <a:schemeClr val="tx1"/>
            </a:solidFill>
            <a:prstDash val="solid"/>
            <a:headEnd type="none" w="med" len="med"/>
            <a:tailEnd type="arrow" w="med" len="med"/>
          </a:ln>
        </p:spPr>
      </p:cxnSp>
      <p:cxnSp>
        <p:nvCxnSpPr>
          <p:cNvPr id="34847" name="AutoShape 1058"/>
          <p:cNvCxnSpPr/>
          <p:nvPr/>
        </p:nvCxnSpPr>
        <p:spPr>
          <a:xfrm rot="10800000">
            <a:off x="4114800" y="3124200"/>
            <a:ext cx="1295400" cy="457200"/>
          </a:xfrm>
          <a:prstGeom prst="curvedConnector3">
            <a:avLst>
              <a:gd name="adj1" fmla="val 50000"/>
            </a:avLst>
          </a:prstGeom>
          <a:ln w="28575" cap="flat" cmpd="sng">
            <a:solidFill>
              <a:srgbClr val="CE0000"/>
            </a:solidFill>
            <a:prstDash val="solid"/>
            <a:headEnd type="none" w="med" len="med"/>
            <a:tailEnd type="arrow" w="med" len="med"/>
          </a:ln>
        </p:spPr>
      </p:cxnSp>
      <p:sp>
        <p:nvSpPr>
          <p:cNvPr id="34848" name="Line 1059"/>
          <p:cNvSpPr/>
          <p:nvPr/>
        </p:nvSpPr>
        <p:spPr>
          <a:xfrm>
            <a:off x="457200" y="3810000"/>
            <a:ext cx="228600" cy="0"/>
          </a:xfrm>
          <a:prstGeom prst="line">
            <a:avLst/>
          </a:prstGeom>
          <a:ln w="19050" cap="flat" cmpd="sng">
            <a:solidFill>
              <a:schemeClr val="tx1"/>
            </a:solidFill>
            <a:prstDash val="solid"/>
            <a:headEnd type="none" w="med" len="med"/>
            <a:tailEnd type="triangle" w="med" len="med"/>
          </a:ln>
        </p:spPr>
      </p:sp>
      <p:sp>
        <p:nvSpPr>
          <p:cNvPr id="34849" name="Text Box 1060"/>
          <p:cNvSpPr txBox="1"/>
          <p:nvPr/>
        </p:nvSpPr>
        <p:spPr>
          <a:xfrm>
            <a:off x="152400" y="1600200"/>
            <a:ext cx="1484313" cy="396875"/>
          </a:xfrm>
          <a:prstGeom prst="rect">
            <a:avLst/>
          </a:prstGeom>
          <a:noFill/>
          <a:ln w="9525">
            <a:noFill/>
          </a:ln>
        </p:spPr>
        <p:txBody>
          <a:bodyPr wrap="none">
            <a:spAutoFit/>
          </a:bodyPr>
          <a:p>
            <a:pPr algn="r"/>
            <a:r>
              <a:rPr lang="en-US" altLang="zh-CN" dirty="0">
                <a:latin typeface="Arial" panose="020B0604020202020204" pitchFamily="34" charset="0"/>
                <a:ea typeface="宋体" panose="02010600030101010101" pitchFamily="2" charset="-122"/>
              </a:rPr>
              <a:t>Saved.SSP</a:t>
            </a:r>
            <a:endParaRPr lang="en-US" altLang="zh-CN" dirty="0">
              <a:latin typeface="Arial" panose="020B0604020202020204" pitchFamily="34" charset="0"/>
              <a:ea typeface="宋体" panose="02010600030101010101" pitchFamily="2" charset="-122"/>
            </a:endParaRPr>
          </a:p>
        </p:txBody>
      </p:sp>
      <p:sp>
        <p:nvSpPr>
          <p:cNvPr id="34850" name="Line 1061"/>
          <p:cNvSpPr/>
          <p:nvPr/>
        </p:nvSpPr>
        <p:spPr>
          <a:xfrm flipV="1">
            <a:off x="457200" y="1981200"/>
            <a:ext cx="0" cy="1828800"/>
          </a:xfrm>
          <a:prstGeom prst="line">
            <a:avLst/>
          </a:prstGeom>
          <a:ln w="19050" cap="flat" cmpd="sng">
            <a:solidFill>
              <a:schemeClr val="tx1"/>
            </a:solidFill>
            <a:prstDash val="solid"/>
            <a:headEnd type="none" w="med" len="med"/>
            <a:tailEnd type="none" w="med" len="med"/>
          </a:ln>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中断程序的设计</a:t>
            </a:r>
            <a:r>
              <a:rPr lang="en-US" altLang="zh-CN" dirty="0">
                <a:ea typeface="宋体" panose="02010600030101010101" pitchFamily="2" charset="-122"/>
              </a:rPr>
              <a:t>-</a:t>
            </a:r>
            <a:r>
              <a:rPr lang="zh-CN" altLang="en-US" dirty="0">
                <a:ea typeface="宋体" panose="02010600030101010101" pitchFamily="2" charset="-122"/>
              </a:rPr>
              <a:t>实验</a:t>
            </a:r>
            <a:endParaRPr lang="zh-CN" altLang="en-US" dirty="0">
              <a:ea typeface="宋体" panose="02010600030101010101" pitchFamily="2" charset="-122"/>
            </a:endParaRPr>
          </a:p>
        </p:txBody>
      </p:sp>
      <p:sp>
        <p:nvSpPr>
          <p:cNvPr id="35843"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5844" name="Rectangle 3"/>
          <p:cNvSpPr txBox="1"/>
          <p:nvPr/>
        </p:nvSpPr>
        <p:spPr>
          <a:xfrm>
            <a:off x="228600" y="1143000"/>
            <a:ext cx="8686800" cy="5526088"/>
          </a:xfrm>
          <a:prstGeom prst="rect">
            <a:avLst/>
          </a:prstGeom>
          <a:noFill/>
          <a:ln w="9525">
            <a:noFill/>
          </a:ln>
        </p:spPr>
        <p:txBody>
          <a:bodyPr/>
          <a:p>
            <a:pPr marL="457200" indent="-457200">
              <a:spcBef>
                <a:spcPct val="20000"/>
              </a:spcBef>
            </a:pPr>
            <a:r>
              <a:rPr lang="en-US" altLang="zh-CN" sz="2400" dirty="0">
                <a:latin typeface="Arial" panose="020B0604020202020204" pitchFamily="34" charset="0"/>
                <a:ea typeface="宋体" panose="02010600030101010101" pitchFamily="2" charset="-122"/>
              </a:rPr>
              <a:t>              </a:t>
            </a:r>
            <a:r>
              <a:rPr lang="zh-CN" altLang="zh-CN" sz="2400" dirty="0">
                <a:latin typeface="Arial" panose="020B0604020202020204" pitchFamily="34" charset="0"/>
                <a:ea typeface="宋体" panose="02010600030101010101" pitchFamily="2" charset="-122"/>
              </a:rPr>
              <a:t>本实验的目的是展示如何让输入输出通过执行中断处理程序的方式来暂停和恢复一个正在运行的程序，恢复后的程序就像中间什么都没有发生过，本实验使用键盘作为输入来中断正在运行的程序。</a:t>
            </a:r>
            <a:r>
              <a:rPr lang="zh-CN" altLang="en-US" sz="2400" dirty="0">
                <a:latin typeface="Arial" panose="020B0604020202020204" pitchFamily="34" charset="0"/>
                <a:ea typeface="宋体" panose="02010600030101010101" pitchFamily="2" charset="-122"/>
              </a:rPr>
              <a:t>程序包括以下三个部分：</a:t>
            </a:r>
            <a:endParaRPr lang="en-US" altLang="zh-CN" sz="2400" dirty="0">
              <a:latin typeface="Arial" panose="020B0604020202020204" pitchFamily="34" charset="0"/>
              <a:ea typeface="宋体" panose="02010600030101010101" pitchFamily="2" charset="-122"/>
            </a:endParaRPr>
          </a:p>
          <a:p>
            <a:pPr marL="457200" indent="-457200"/>
            <a:r>
              <a:rPr lang="zh-CN" altLang="zh-CN" sz="2400" dirty="0">
                <a:latin typeface="Arial" panose="020B0604020202020204" pitchFamily="34" charset="0"/>
                <a:ea typeface="宋体" panose="02010600030101010101" pitchFamily="2" charset="-122"/>
              </a:rPr>
              <a:t>一、用户程序：该程序持续间隔的输出两行不同的“</a:t>
            </a:r>
            <a:r>
              <a:rPr lang="en-US" altLang="zh-CN" sz="2400" dirty="0">
                <a:latin typeface="Arial" panose="020B0604020202020204" pitchFamily="34" charset="0"/>
                <a:ea typeface="宋体" panose="02010600030101010101" pitchFamily="2" charset="-122"/>
              </a:rPr>
              <a:t>ICS</a:t>
            </a:r>
            <a:r>
              <a:rPr lang="zh-CN" altLang="zh-CN" sz="2400" dirty="0">
                <a:latin typeface="Arial" panose="020B0604020202020204" pitchFamily="34" charset="0"/>
                <a:ea typeface="宋体" panose="02010600030101010101" pitchFamily="2" charset="-122"/>
              </a:rPr>
              <a:t>”，示例如下：</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ICS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ICS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ICS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ICS     ICS     ICS     ICS     ICS     ICS      </a:t>
            </a:r>
            <a:endParaRPr lang="zh-CN" altLang="zh-CN" sz="2400" dirty="0">
              <a:latin typeface="Arial" panose="020B0604020202020204" pitchFamily="34" charset="0"/>
              <a:ea typeface="宋体" panose="02010600030101010101" pitchFamily="2" charset="-122"/>
            </a:endParaRPr>
          </a:p>
          <a:p>
            <a:pPr marL="457200" indent="-457200" latinLnBrk="1"/>
            <a:r>
              <a:rPr lang="en-US" altLang="zh-CN" sz="2400" dirty="0">
                <a:latin typeface="Arial" panose="020B0604020202020204" pitchFamily="34" charset="0"/>
                <a:ea typeface="宋体" panose="02010600030101010101" pitchFamily="2" charset="-122"/>
              </a:rPr>
              <a:t>    ICS     ICS     ICS     ICS     ICS    </a:t>
            </a:r>
            <a:endParaRPr lang="zh-CN" altLang="zh-CN" sz="2400" dirty="0">
              <a:latin typeface="Arial" panose="020B0604020202020204" pitchFamily="34" charset="0"/>
              <a:ea typeface="宋体" panose="02010600030101010101" pitchFamily="2" charset="-122"/>
            </a:endParaRPr>
          </a:p>
          <a:p>
            <a:pPr marL="457200" indent="-457200">
              <a:spcBef>
                <a:spcPct val="20000"/>
              </a:spcBef>
            </a:pPr>
            <a:endParaRPr lang="en-US" altLang="zh-CN" sz="2400" b="1" dirty="0">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中断程序的设计</a:t>
            </a:r>
            <a:r>
              <a:rPr lang="en-US" altLang="zh-CN" dirty="0">
                <a:ea typeface="宋体" panose="02010600030101010101" pitchFamily="2" charset="-122"/>
              </a:rPr>
              <a:t>-</a:t>
            </a:r>
            <a:r>
              <a:rPr lang="zh-CN" altLang="en-US" dirty="0">
                <a:ea typeface="宋体" panose="02010600030101010101" pitchFamily="2" charset="-122"/>
              </a:rPr>
              <a:t>实验</a:t>
            </a:r>
            <a:endParaRPr lang="zh-CN" altLang="en-US" dirty="0">
              <a:ea typeface="宋体" panose="02010600030101010101" pitchFamily="2" charset="-122"/>
            </a:endParaRPr>
          </a:p>
        </p:txBody>
      </p:sp>
      <p:sp>
        <p:nvSpPr>
          <p:cNvPr id="36867"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6868" name="Rectangle 3"/>
          <p:cNvSpPr txBox="1"/>
          <p:nvPr/>
        </p:nvSpPr>
        <p:spPr>
          <a:xfrm>
            <a:off x="228600" y="1143000"/>
            <a:ext cx="8686800" cy="5526088"/>
          </a:xfrm>
          <a:prstGeom prst="rect">
            <a:avLst/>
          </a:prstGeom>
          <a:noFill/>
          <a:ln w="9525">
            <a:noFill/>
          </a:ln>
        </p:spPr>
        <p:txBody>
          <a:bodyPr/>
          <a:p>
            <a:pPr marL="457200" indent="-457200">
              <a:spcBef>
                <a:spcPct val="20000"/>
              </a:spcBef>
            </a:pPr>
            <a:r>
              <a:rPr lang="zh-CN" altLang="zh-CN" sz="1800" dirty="0">
                <a:latin typeface="Arial" panose="020B0604020202020204" pitchFamily="34" charset="0"/>
                <a:ea typeface="宋体" panose="02010600030101010101" pitchFamily="2" charset="-122"/>
              </a:rPr>
              <a:t>二、键盘中断处理程序：该程序每次简单的把用户键入的回车</a:t>
            </a:r>
            <a:r>
              <a:rPr lang="en-US" altLang="zh-CN" sz="1800" dirty="0">
                <a:latin typeface="Arial" panose="020B0604020202020204" pitchFamily="34" charset="0"/>
                <a:ea typeface="宋体" panose="02010600030101010101" pitchFamily="2" charset="-122"/>
              </a:rPr>
              <a:t>(x0A)</a:t>
            </a:r>
            <a:r>
              <a:rPr lang="zh-CN" altLang="zh-CN" sz="1800" dirty="0">
                <a:latin typeface="Arial" panose="020B0604020202020204" pitchFamily="34" charset="0"/>
                <a:ea typeface="宋体" panose="02010600030101010101" pitchFamily="2" charset="-122"/>
              </a:rPr>
              <a:t>之前的字符打印</a:t>
            </a:r>
            <a:r>
              <a:rPr lang="en-US" altLang="zh-CN" sz="1800" dirty="0">
                <a:latin typeface="Arial" panose="020B0604020202020204" pitchFamily="34" charset="0"/>
                <a:ea typeface="宋体" panose="02010600030101010101" pitchFamily="2" charset="-122"/>
              </a:rPr>
              <a:t>10</a:t>
            </a:r>
            <a:r>
              <a:rPr lang="zh-CN" altLang="zh-CN" sz="1800" dirty="0">
                <a:latin typeface="Arial" panose="020B0604020202020204" pitchFamily="34" charset="0"/>
                <a:ea typeface="宋体" panose="02010600030101010101" pitchFamily="2" charset="-122"/>
              </a:rPr>
              <a:t>次。在中断处理程序中，</a:t>
            </a:r>
            <a:r>
              <a:rPr lang="en-US" altLang="zh-CN" sz="1800" dirty="0">
                <a:latin typeface="Arial" panose="020B0604020202020204" pitchFamily="34" charset="0"/>
                <a:ea typeface="宋体" panose="02010600030101010101" pitchFamily="2" charset="-122"/>
              </a:rPr>
              <a:t>TRAP</a:t>
            </a:r>
            <a:r>
              <a:rPr lang="zh-CN" altLang="zh-CN" sz="1800" dirty="0">
                <a:latin typeface="Arial" panose="020B0604020202020204" pitchFamily="34" charset="0"/>
                <a:ea typeface="宋体" panose="02010600030101010101" pitchFamily="2" charset="-122"/>
              </a:rPr>
              <a:t>指令是不能使用的，当需要显示字符时，必须通过读写</a:t>
            </a:r>
            <a:r>
              <a:rPr lang="en-US" altLang="zh-CN" sz="1800" dirty="0">
                <a:latin typeface="Arial" panose="020B0604020202020204" pitchFamily="34" charset="0"/>
                <a:ea typeface="宋体" panose="02010600030101010101" pitchFamily="2" charset="-122"/>
              </a:rPr>
              <a:t>DSR</a:t>
            </a:r>
            <a:r>
              <a:rPr lang="zh-CN" altLang="zh-CN" sz="1800" dirty="0">
                <a:latin typeface="Arial" panose="020B0604020202020204" pitchFamily="34" charset="0"/>
                <a:ea typeface="宋体" panose="02010600030101010101" pitchFamily="2" charset="-122"/>
              </a:rPr>
              <a:t>的方式，也不能用</a:t>
            </a:r>
            <a:r>
              <a:rPr lang="en-US" altLang="zh-CN" sz="1800" dirty="0">
                <a:latin typeface="Arial" panose="020B0604020202020204" pitchFamily="34" charset="0"/>
                <a:ea typeface="宋体" panose="02010600030101010101" pitchFamily="2" charset="-122"/>
              </a:rPr>
              <a:t>TRAP x21(OUT)</a:t>
            </a:r>
            <a:r>
              <a:rPr lang="zh-CN" altLang="zh-CN" sz="1800" dirty="0">
                <a:latin typeface="Arial" panose="020B0604020202020204" pitchFamily="34" charset="0"/>
                <a:ea typeface="宋体" panose="02010600030101010101" pitchFamily="2" charset="-122"/>
              </a:rPr>
              <a:t>和其他的</a:t>
            </a:r>
            <a:r>
              <a:rPr lang="en-US" altLang="zh-CN" sz="1800" dirty="0">
                <a:latin typeface="Arial" panose="020B0604020202020204" pitchFamily="34" charset="0"/>
                <a:ea typeface="宋体" panose="02010600030101010101" pitchFamily="2" charset="-122"/>
              </a:rPr>
              <a:t>TRAP</a:t>
            </a:r>
            <a:r>
              <a:rPr lang="zh-CN" altLang="zh-CN" sz="1800" dirty="0">
                <a:latin typeface="Arial" panose="020B0604020202020204" pitchFamily="34" charset="0"/>
                <a:ea typeface="宋体" panose="02010600030101010101" pitchFamily="2" charset="-122"/>
              </a:rPr>
              <a:t>指令。在中断处理程序中要对用到的寄存器的状态暂存和恢复。</a:t>
            </a:r>
            <a:endParaRPr lang="en-US" altLang="zh-CN" sz="1800" dirty="0">
              <a:latin typeface="Arial" panose="020B0604020202020204" pitchFamily="34" charset="0"/>
              <a:ea typeface="宋体" panose="02010600030101010101" pitchFamily="2" charset="-122"/>
            </a:endParaRPr>
          </a:p>
          <a:p>
            <a:pPr marL="457200" indent="-457200">
              <a:spcBef>
                <a:spcPct val="20000"/>
              </a:spcBef>
            </a:pPr>
            <a:endParaRPr lang="en-US" altLang="zh-CN" sz="1800" dirty="0">
              <a:latin typeface="Arial" panose="020B0604020202020204" pitchFamily="34" charset="0"/>
              <a:ea typeface="宋体" panose="02010600030101010101" pitchFamily="2" charset="-122"/>
            </a:endParaRPr>
          </a:p>
          <a:p>
            <a:pPr marL="457200" indent="-457200"/>
            <a:r>
              <a:rPr lang="zh-CN" altLang="zh-CN" sz="1800" dirty="0">
                <a:latin typeface="Arial" panose="020B0604020202020204" pitchFamily="34" charset="0"/>
                <a:ea typeface="宋体" panose="02010600030101010101" pitchFamily="2" charset="-122"/>
              </a:rPr>
              <a:t>三、操作系统使能代码：很不幸的是，</a:t>
            </a:r>
            <a:r>
              <a:rPr lang="en-US" altLang="zh-CN" sz="1800" dirty="0">
                <a:latin typeface="Arial" panose="020B0604020202020204" pitchFamily="34" charset="0"/>
                <a:ea typeface="宋体" panose="02010600030101010101" pitchFamily="2" charset="-122"/>
              </a:rPr>
              <a:t>LC-3</a:t>
            </a:r>
            <a:r>
              <a:rPr lang="zh-CN" altLang="zh-CN" sz="1800" dirty="0">
                <a:latin typeface="Arial" panose="020B0604020202020204" pitchFamily="34" charset="0"/>
                <a:ea typeface="宋体" panose="02010600030101010101" pitchFamily="2" charset="-122"/>
              </a:rPr>
              <a:t>上还不能安装</a:t>
            </a:r>
            <a:r>
              <a:rPr lang="en-US" altLang="zh-CN" sz="1800" dirty="0">
                <a:latin typeface="Arial" panose="020B0604020202020204" pitchFamily="34" charset="0"/>
                <a:ea typeface="宋体" panose="02010600030101010101" pitchFamily="2" charset="-122"/>
              </a:rPr>
              <a:t>Windows </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 Linux </a:t>
            </a:r>
            <a:r>
              <a:rPr lang="zh-CN" altLang="zh-CN" sz="1800" dirty="0">
                <a:latin typeface="Arial" panose="020B0604020202020204" pitchFamily="34" charset="0"/>
                <a:ea typeface="宋体" panose="02010600030101010101" pitchFamily="2" charset="-122"/>
              </a:rPr>
              <a:t>，所以如下工作需要在用户程序中首先完成：</a:t>
            </a:r>
            <a:endParaRPr lang="zh-CN"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1</a:t>
            </a:r>
            <a:r>
              <a:rPr lang="zh-CN" altLang="zh-CN" sz="1800" dirty="0">
                <a:latin typeface="Arial" panose="020B0604020202020204" pitchFamily="34" charset="0"/>
                <a:ea typeface="宋体" panose="02010600030101010101" pitchFamily="2" charset="-122"/>
              </a:rPr>
              <a:t>、通常情况下，当遇到中断发生之前，操作系统已经开辟好栈空间，保存</a:t>
            </a:r>
            <a:r>
              <a:rPr lang="en-US" altLang="zh-CN" sz="1800" dirty="0">
                <a:latin typeface="Arial" panose="020B0604020202020204" pitchFamily="34" charset="0"/>
                <a:ea typeface="宋体" panose="02010600030101010101" pitchFamily="2" charset="-122"/>
              </a:rPr>
              <a:t>PC</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PSR</a:t>
            </a:r>
            <a:r>
              <a:rPr lang="zh-CN" altLang="zh-CN" sz="1800" dirty="0">
                <a:latin typeface="Arial" panose="020B0604020202020204" pitchFamily="34" charset="0"/>
                <a:ea typeface="宋体" panose="02010600030101010101" pitchFamily="2" charset="-122"/>
              </a:rPr>
              <a:t>，当执行到</a:t>
            </a:r>
            <a:r>
              <a:rPr lang="en-US" altLang="zh-CN" sz="1800" dirty="0">
                <a:latin typeface="Arial" panose="020B0604020202020204" pitchFamily="34" charset="0"/>
                <a:ea typeface="宋体" panose="02010600030101010101" pitchFamily="2" charset="-122"/>
              </a:rPr>
              <a:t>RTI</a:t>
            </a:r>
            <a:r>
              <a:rPr lang="zh-CN" altLang="zh-CN" sz="1800" dirty="0">
                <a:latin typeface="Arial" panose="020B0604020202020204" pitchFamily="34" charset="0"/>
                <a:ea typeface="宋体" panose="02010600030101010101" pitchFamily="2" charset="-122"/>
              </a:rPr>
              <a:t>时，</a:t>
            </a:r>
            <a:r>
              <a:rPr lang="en-US" altLang="zh-CN" sz="1800" dirty="0">
                <a:latin typeface="Arial" panose="020B0604020202020204" pitchFamily="34" charset="0"/>
                <a:ea typeface="宋体" panose="02010600030101010101" pitchFamily="2" charset="-122"/>
              </a:rPr>
              <a:t>PC</a:t>
            </a:r>
            <a:r>
              <a:rPr lang="zh-CN" altLang="zh-CN" sz="1800" dirty="0">
                <a:latin typeface="Arial" panose="020B0604020202020204" pitchFamily="34" charset="0"/>
                <a:ea typeface="宋体" panose="02010600030101010101" pitchFamily="2" charset="-122"/>
              </a:rPr>
              <a:t>和</a:t>
            </a:r>
            <a:r>
              <a:rPr lang="en-US" altLang="zh-CN" sz="1800" dirty="0">
                <a:latin typeface="Arial" panose="020B0604020202020204" pitchFamily="34" charset="0"/>
                <a:ea typeface="宋体" panose="02010600030101010101" pitchFamily="2" charset="-122"/>
              </a:rPr>
              <a:t>PSR</a:t>
            </a:r>
            <a:r>
              <a:rPr lang="zh-CN" altLang="zh-CN" sz="1800" dirty="0">
                <a:latin typeface="Arial" panose="020B0604020202020204" pitchFamily="34" charset="0"/>
                <a:ea typeface="宋体" panose="02010600030101010101" pitchFamily="2" charset="-122"/>
              </a:rPr>
              <a:t>会被弹栈，因为没有操作系统，需要初始化</a:t>
            </a:r>
            <a:r>
              <a:rPr lang="en-US" altLang="zh-CN" sz="1800" dirty="0">
                <a:latin typeface="Arial" panose="020B0604020202020204" pitchFamily="34" charset="0"/>
                <a:ea typeface="宋体" panose="02010600030101010101" pitchFamily="2" charset="-122"/>
              </a:rPr>
              <a:t>R6</a:t>
            </a:r>
            <a:r>
              <a:rPr lang="zh-CN" altLang="zh-CN" sz="1800" dirty="0">
                <a:latin typeface="Arial" panose="020B0604020202020204" pitchFamily="34" charset="0"/>
                <a:ea typeface="宋体" panose="02010600030101010101" pitchFamily="2" charset="-122"/>
              </a:rPr>
              <a:t>为</a:t>
            </a:r>
            <a:r>
              <a:rPr lang="en-US" altLang="zh-CN" sz="1800" dirty="0">
                <a:latin typeface="Arial" panose="020B0604020202020204" pitchFamily="34" charset="0"/>
                <a:ea typeface="宋体" panose="02010600030101010101" pitchFamily="2" charset="-122"/>
              </a:rPr>
              <a:t>X3000</a:t>
            </a:r>
            <a:r>
              <a:rPr lang="zh-CN" altLang="zh-CN" sz="1800" dirty="0">
                <a:latin typeface="Arial" panose="020B0604020202020204" pitchFamily="34" charset="0"/>
                <a:ea typeface="宋体" panose="02010600030101010101" pitchFamily="2" charset="-122"/>
              </a:rPr>
              <a:t>，指示一个空栈。</a:t>
            </a:r>
            <a:endParaRPr lang="zh-CN"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2</a:t>
            </a:r>
            <a:r>
              <a:rPr lang="zh-CN" altLang="zh-CN" sz="1800" dirty="0">
                <a:latin typeface="Arial" panose="020B0604020202020204" pitchFamily="34" charset="0"/>
                <a:ea typeface="宋体" panose="02010600030101010101" pitchFamily="2" charset="-122"/>
              </a:rPr>
              <a:t>、同样，操作系统会建立一张中断向量表，用来包含中断处理程序对应的起始执行地址，因此，本实验的键盘中断处理程序需要你来做，中断向量表的起始地址为</a:t>
            </a:r>
            <a:r>
              <a:rPr lang="en-US" altLang="zh-CN" sz="1800" dirty="0">
                <a:latin typeface="Arial" panose="020B0604020202020204" pitchFamily="34" charset="0"/>
                <a:ea typeface="宋体" panose="02010600030101010101" pitchFamily="2" charset="-122"/>
              </a:rPr>
              <a:t>X0100</a:t>
            </a:r>
            <a:r>
              <a:rPr lang="zh-CN" altLang="zh-CN" sz="1800" dirty="0">
                <a:latin typeface="Arial" panose="020B0604020202020204" pitchFamily="34" charset="0"/>
                <a:ea typeface="宋体" panose="02010600030101010101" pitchFamily="2" charset="-122"/>
              </a:rPr>
              <a:t>，键盘中断处理程序的起始地址为</a:t>
            </a:r>
            <a:r>
              <a:rPr lang="en-US" altLang="zh-CN" sz="1800" dirty="0">
                <a:latin typeface="Arial" panose="020B0604020202020204" pitchFamily="34" charset="0"/>
                <a:ea typeface="宋体" panose="02010600030101010101" pitchFamily="2" charset="-122"/>
              </a:rPr>
              <a:t>X80</a:t>
            </a:r>
            <a:r>
              <a:rPr lang="zh-CN" altLang="zh-CN" sz="1800" dirty="0">
                <a:latin typeface="Arial" panose="020B0604020202020204" pitchFamily="34" charset="0"/>
                <a:ea typeface="宋体" panose="02010600030101010101" pitchFamily="2" charset="-122"/>
              </a:rPr>
              <a:t>，本实验只需要提供该中断处理程序的地址即可。</a:t>
            </a:r>
            <a:endParaRPr lang="zh-CN"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3</a:t>
            </a:r>
            <a:r>
              <a:rPr lang="zh-CN" altLang="zh-CN" sz="1800" dirty="0">
                <a:latin typeface="Arial" panose="020B0604020202020204" pitchFamily="34" charset="0"/>
                <a:ea typeface="宋体" panose="02010600030101010101" pitchFamily="2" charset="-122"/>
              </a:rPr>
              <a:t>、最后，操作系统会把</a:t>
            </a:r>
            <a:r>
              <a:rPr lang="en-US" altLang="zh-CN" sz="1800" dirty="0">
                <a:latin typeface="Arial" panose="020B0604020202020204" pitchFamily="34" charset="0"/>
                <a:ea typeface="宋体" panose="02010600030101010101" pitchFamily="2" charset="-122"/>
              </a:rPr>
              <a:t>KBSR</a:t>
            </a:r>
            <a:r>
              <a:rPr lang="zh-CN" altLang="zh-CN" sz="1800" dirty="0">
                <a:latin typeface="Arial" panose="020B0604020202020204" pitchFamily="34" charset="0"/>
                <a:ea typeface="宋体" panose="02010600030101010101" pitchFamily="2" charset="-122"/>
              </a:rPr>
              <a:t>的</a:t>
            </a:r>
            <a:r>
              <a:rPr lang="en-US" altLang="zh-CN" sz="1800" dirty="0">
                <a:latin typeface="Arial" panose="020B0604020202020204" pitchFamily="34" charset="0"/>
                <a:ea typeface="宋体" panose="02010600030101010101" pitchFamily="2" charset="-122"/>
              </a:rPr>
              <a:t>IE(Interrupt Enable) </a:t>
            </a:r>
            <a:r>
              <a:rPr lang="zh-CN" altLang="zh-CN" sz="1800" dirty="0">
                <a:latin typeface="Arial" panose="020B0604020202020204" pitchFamily="34" charset="0"/>
                <a:ea typeface="宋体" panose="02010600030101010101" pitchFamily="2" charset="-122"/>
              </a:rPr>
              <a:t>位置</a:t>
            </a:r>
            <a:r>
              <a:rPr lang="en-US" altLang="zh-CN" sz="1800" dirty="0">
                <a:latin typeface="Arial" panose="020B0604020202020204" pitchFamily="34" charset="0"/>
                <a:ea typeface="宋体" panose="02010600030101010101" pitchFamily="2" charset="-122"/>
              </a:rPr>
              <a:t>1</a:t>
            </a:r>
            <a:r>
              <a:rPr lang="zh-CN" altLang="zh-CN" sz="1800" dirty="0">
                <a:latin typeface="Arial" panose="020B0604020202020204" pitchFamily="34" charset="0"/>
                <a:ea typeface="宋体" panose="02010600030101010101" pitchFamily="2" charset="-122"/>
              </a:rPr>
              <a:t>，所以你也需要这样做。</a:t>
            </a:r>
            <a:endParaRPr lang="zh-CN" altLang="zh-CN" sz="1800" dirty="0">
              <a:latin typeface="Arial" panose="020B0604020202020204" pitchFamily="34" charset="0"/>
              <a:ea typeface="宋体" panose="02010600030101010101" pitchFamily="2" charset="-122"/>
            </a:endParaRPr>
          </a:p>
          <a:p>
            <a:pPr marL="457200" indent="-457200">
              <a:spcBef>
                <a:spcPct val="20000"/>
              </a:spcBef>
            </a:pPr>
            <a:endParaRPr lang="en-US" altLang="zh-CN" sz="1800" b="1" dirty="0">
              <a:latin typeface="Arial" panose="020B0604020202020204" pitchFamily="34" charset="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程序组成</a:t>
            </a:r>
            <a:endParaRPr lang="zh-CN" altLang="en-US" dirty="0">
              <a:ea typeface="宋体" panose="02010600030101010101" pitchFamily="2" charset="-122"/>
            </a:endParaRPr>
          </a:p>
        </p:txBody>
      </p:sp>
      <p:sp>
        <p:nvSpPr>
          <p:cNvPr id="37891" name="灯片编号占位符 2"/>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37892" name="Rectangle 3"/>
          <p:cNvSpPr txBox="1"/>
          <p:nvPr/>
        </p:nvSpPr>
        <p:spPr>
          <a:xfrm>
            <a:off x="228600" y="1143000"/>
            <a:ext cx="3479800" cy="5526088"/>
          </a:xfrm>
          <a:prstGeom prst="rect">
            <a:avLst/>
          </a:prstGeom>
          <a:noFill/>
          <a:ln w="9525">
            <a:noFill/>
          </a:ln>
        </p:spPr>
        <p:txBody>
          <a:bodyPr/>
          <a:p>
            <a:pPr marL="457200" indent="-457200">
              <a:spcBef>
                <a:spcPct val="20000"/>
              </a:spcBef>
            </a:pPr>
            <a:r>
              <a:rPr lang="zh-CN" altLang="en-US" sz="1800" b="1" dirty="0">
                <a:latin typeface="Arial" panose="020B0604020202020204" pitchFamily="34" charset="0"/>
                <a:ea typeface="宋体" panose="02010600030101010101" pitchFamily="2" charset="-122"/>
              </a:rPr>
              <a:t>用户程序</a:t>
            </a:r>
            <a:endParaRPr lang="en-US" altLang="zh-CN" sz="1800" b="1" dirty="0">
              <a:latin typeface="Arial" panose="020B0604020202020204" pitchFamily="34" charset="0"/>
              <a:ea typeface="宋体" panose="02010600030101010101" pitchFamily="2" charset="-122"/>
            </a:endParaRPr>
          </a:p>
          <a:p>
            <a:pPr marL="457200" indent="-457200">
              <a:spcBef>
                <a:spcPct val="20000"/>
              </a:spcBef>
            </a:pPr>
            <a:r>
              <a:rPr lang="en-US" altLang="zh-CN" sz="1800" b="1" dirty="0">
                <a:latin typeface="Arial" panose="020B0604020202020204" pitchFamily="34" charset="0"/>
                <a:ea typeface="宋体" panose="02010600030101010101" pitchFamily="2" charset="-122"/>
              </a:rPr>
              <a:t>.ORIG x3000</a:t>
            </a:r>
            <a:endParaRPr lang="en-US" altLang="zh-CN" sz="1800" b="1"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a:t>
            </a:r>
            <a:r>
              <a:rPr lang="zh-CN" altLang="en-US" sz="1800" dirty="0">
                <a:latin typeface="Arial" panose="020B0604020202020204" pitchFamily="34" charset="0"/>
                <a:ea typeface="宋体" panose="02010600030101010101" pitchFamily="2" charset="-122"/>
              </a:rPr>
              <a:t>初始化</a:t>
            </a:r>
            <a:endParaRPr lang="en-US"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;1)R6&lt;-x3000,</a:t>
            </a:r>
            <a:r>
              <a:rPr lang="zh-CN" altLang="zh-CN" sz="1800" dirty="0">
                <a:latin typeface="Arial" panose="020B0604020202020204" pitchFamily="34" charset="0"/>
                <a:ea typeface="宋体" panose="02010600030101010101" pitchFamily="2" charset="-122"/>
              </a:rPr>
              <a:t>初始化堆栈指针</a:t>
            </a:r>
            <a:endParaRPr lang="zh-CN"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;2)</a:t>
            </a:r>
            <a:r>
              <a:rPr lang="zh-CN" altLang="zh-CN" sz="1800" dirty="0">
                <a:latin typeface="Arial" panose="020B0604020202020204" pitchFamily="34" charset="0"/>
                <a:ea typeface="宋体" panose="02010600030101010101" pitchFamily="2" charset="-122"/>
              </a:rPr>
              <a:t>设置键盘中断矢量表条目</a:t>
            </a:r>
            <a:r>
              <a:rPr lang="en-US" altLang="zh-CN" sz="1800" dirty="0">
                <a:latin typeface="Arial" panose="020B0604020202020204" pitchFamily="34" charset="0"/>
                <a:ea typeface="宋体" panose="02010600030101010101" pitchFamily="2" charset="-122"/>
              </a:rPr>
              <a:t>,X0180</a:t>
            </a:r>
            <a:r>
              <a:rPr lang="zh-CN" altLang="zh-CN" sz="1800" dirty="0">
                <a:latin typeface="Arial" panose="020B0604020202020204" pitchFamily="34" charset="0"/>
                <a:ea typeface="宋体" panose="02010600030101010101" pitchFamily="2" charset="-122"/>
              </a:rPr>
              <a:t>对应键盘中断服务程序入口地址改为</a:t>
            </a:r>
            <a:r>
              <a:rPr lang="en-US" altLang="zh-CN" sz="1800" dirty="0">
                <a:latin typeface="Arial" panose="020B0604020202020204" pitchFamily="34" charset="0"/>
                <a:ea typeface="宋体" panose="02010600030101010101" pitchFamily="2" charset="-122"/>
              </a:rPr>
              <a:t>X2000</a:t>
            </a:r>
            <a:endParaRPr lang="zh-CN" altLang="zh-CN" sz="1800" dirty="0">
              <a:latin typeface="Arial" panose="020B0604020202020204" pitchFamily="34" charset="0"/>
              <a:ea typeface="宋体" panose="02010600030101010101" pitchFamily="2" charset="-122"/>
            </a:endParaRPr>
          </a:p>
          <a:p>
            <a:pPr marL="457200" indent="-457200"/>
            <a:r>
              <a:rPr lang="en-US" altLang="zh-CN" sz="1800" dirty="0">
                <a:latin typeface="Arial" panose="020B0604020202020204" pitchFamily="34" charset="0"/>
                <a:ea typeface="宋体" panose="02010600030101010101" pitchFamily="2" charset="-122"/>
              </a:rPr>
              <a:t>     ;3)</a:t>
            </a:r>
            <a:r>
              <a:rPr lang="zh-CN" altLang="zh-CN" sz="1800" dirty="0">
                <a:latin typeface="Arial" panose="020B0604020202020204" pitchFamily="34" charset="0"/>
                <a:ea typeface="宋体" panose="02010600030101010101" pitchFamily="2" charset="-122"/>
              </a:rPr>
              <a:t>启动键盘中断</a:t>
            </a:r>
            <a:r>
              <a:rPr lang="en-US" altLang="zh-CN" sz="1800" dirty="0">
                <a:latin typeface="Arial" panose="020B0604020202020204" pitchFamily="34" charset="0"/>
                <a:ea typeface="宋体" panose="02010600030101010101" pitchFamily="2" charset="-122"/>
              </a:rPr>
              <a:t>,KBSR【14】&lt;-1</a:t>
            </a:r>
            <a:endParaRPr lang="en-US" altLang="zh-CN" sz="1800" dirty="0">
              <a:latin typeface="Arial" panose="020B0604020202020204" pitchFamily="34" charset="0"/>
              <a:ea typeface="宋体" panose="02010600030101010101" pitchFamily="2" charset="-122"/>
            </a:endParaRPr>
          </a:p>
          <a:p>
            <a:pPr marL="457200" indent="-457200"/>
            <a:r>
              <a:rPr lang="en-US" altLang="zh-CN" sz="1800" b="1" dirty="0">
                <a:latin typeface="Arial" panose="020B0604020202020204" pitchFamily="34" charset="0"/>
                <a:ea typeface="宋体" panose="02010600030101010101" pitchFamily="2" charset="-122"/>
              </a:rPr>
              <a:t>;</a:t>
            </a:r>
            <a:r>
              <a:rPr lang="zh-CN" altLang="en-US" sz="1800" b="1" dirty="0">
                <a:latin typeface="Arial" panose="020B0604020202020204" pitchFamily="34" charset="0"/>
                <a:ea typeface="宋体" panose="02010600030101010101" pitchFamily="2" charset="-122"/>
              </a:rPr>
              <a:t>用户程序</a:t>
            </a:r>
            <a:endParaRPr lang="en-US" altLang="zh-CN" sz="1800" b="1" dirty="0">
              <a:latin typeface="Arial" panose="020B0604020202020204" pitchFamily="34" charset="0"/>
              <a:ea typeface="宋体" panose="02010600030101010101" pitchFamily="2" charset="-122"/>
            </a:endParaRPr>
          </a:p>
          <a:p>
            <a:pPr marL="457200" indent="-457200"/>
            <a:r>
              <a:rPr lang="en-US" altLang="zh-CN" sz="1800" b="1" dirty="0">
                <a:latin typeface="Arial" panose="020B0604020202020204" pitchFamily="34" charset="0"/>
                <a:ea typeface="宋体" panose="02010600030101010101" pitchFamily="2" charset="-122"/>
              </a:rPr>
              <a:t>     1</a:t>
            </a:r>
            <a:r>
              <a:rPr lang="zh-CN" altLang="en-US" sz="1800" b="1" dirty="0">
                <a:latin typeface="Arial" panose="020B0604020202020204" pitchFamily="34" charset="0"/>
                <a:ea typeface="宋体" panose="02010600030101010101" pitchFamily="2" charset="-122"/>
              </a:rPr>
              <a:t>）循环输出两行</a:t>
            </a:r>
            <a:r>
              <a:rPr lang="en-US" altLang="zh-CN" sz="1800" b="1" dirty="0">
                <a:latin typeface="Arial" panose="020B0604020202020204" pitchFamily="34" charset="0"/>
                <a:ea typeface="宋体" panose="02010600030101010101" pitchFamily="2" charset="-122"/>
              </a:rPr>
              <a:t>”ICS”</a:t>
            </a:r>
            <a:endParaRPr lang="en-US" altLang="zh-CN" sz="1800" b="1" dirty="0">
              <a:latin typeface="Arial" panose="020B0604020202020204" pitchFamily="34" charset="0"/>
              <a:ea typeface="宋体" panose="02010600030101010101" pitchFamily="2" charset="-122"/>
            </a:endParaRPr>
          </a:p>
          <a:p>
            <a:pPr marL="457200" indent="-457200">
              <a:spcBef>
                <a:spcPct val="20000"/>
              </a:spcBef>
            </a:pPr>
            <a:r>
              <a:rPr lang="en-US" altLang="zh-CN" sz="1800" b="1" dirty="0">
                <a:latin typeface="Arial" panose="020B0604020202020204" pitchFamily="34" charset="0"/>
                <a:ea typeface="宋体" panose="02010600030101010101" pitchFamily="2" charset="-122"/>
              </a:rPr>
              <a:t>        </a:t>
            </a:r>
            <a:r>
              <a:rPr lang="zh-CN" altLang="en-US" sz="1800" b="1" dirty="0">
                <a:latin typeface="Arial" panose="020B0604020202020204" pitchFamily="34" charset="0"/>
                <a:ea typeface="宋体" panose="02010600030101010101" pitchFamily="2" charset="-122"/>
              </a:rPr>
              <a:t>可以使用系统调用</a:t>
            </a:r>
            <a:endParaRPr lang="en-US" altLang="zh-CN" sz="1800" b="1" dirty="0">
              <a:latin typeface="Arial" panose="020B0604020202020204" pitchFamily="34" charset="0"/>
              <a:ea typeface="宋体" panose="02010600030101010101" pitchFamily="2" charset="-122"/>
            </a:endParaRPr>
          </a:p>
          <a:p>
            <a:pPr marL="457200" indent="-457200">
              <a:spcBef>
                <a:spcPct val="20000"/>
              </a:spcBef>
            </a:pPr>
            <a:endParaRPr lang="en-US" altLang="zh-CN" sz="1800" b="1" dirty="0">
              <a:latin typeface="Arial" panose="020B0604020202020204" pitchFamily="34" charset="0"/>
              <a:ea typeface="宋体" panose="02010600030101010101" pitchFamily="2" charset="-122"/>
            </a:endParaRPr>
          </a:p>
          <a:p>
            <a:pPr marL="457200" indent="-457200">
              <a:spcBef>
                <a:spcPct val="20000"/>
              </a:spcBef>
            </a:pPr>
            <a:r>
              <a:rPr lang="en-US" altLang="zh-CN" sz="1800" b="1" dirty="0">
                <a:latin typeface="Arial" panose="020B0604020202020204" pitchFamily="34" charset="0"/>
                <a:ea typeface="宋体" panose="02010600030101010101" pitchFamily="2" charset="-122"/>
              </a:rPr>
              <a:t>HALT</a:t>
            </a:r>
            <a:endParaRPr lang="en-US" altLang="zh-CN" sz="1800" b="1" dirty="0">
              <a:latin typeface="Arial" panose="020B0604020202020204" pitchFamily="34" charset="0"/>
              <a:ea typeface="宋体" panose="02010600030101010101" pitchFamily="2" charset="-122"/>
            </a:endParaRPr>
          </a:p>
          <a:p>
            <a:pPr marL="457200" indent="-457200">
              <a:spcBef>
                <a:spcPct val="20000"/>
              </a:spcBef>
            </a:pPr>
            <a:endParaRPr lang="en-US" altLang="zh-CN" sz="1800" b="1" dirty="0">
              <a:latin typeface="Arial" panose="020B0604020202020204" pitchFamily="34" charset="0"/>
              <a:ea typeface="宋体" panose="02010600030101010101" pitchFamily="2" charset="-122"/>
            </a:endParaRPr>
          </a:p>
          <a:p>
            <a:pPr marL="457200" indent="-457200">
              <a:spcBef>
                <a:spcPct val="20000"/>
              </a:spcBef>
            </a:pPr>
            <a:r>
              <a:rPr lang="en-US" altLang="zh-CN" sz="1800" b="1" dirty="0">
                <a:latin typeface="Arial" panose="020B0604020202020204" pitchFamily="34" charset="0"/>
                <a:ea typeface="宋体" panose="02010600030101010101" pitchFamily="2" charset="-122"/>
              </a:rPr>
              <a:t>.END</a:t>
            </a:r>
            <a:endParaRPr lang="en-US" altLang="zh-CN" sz="1800" b="1" dirty="0">
              <a:latin typeface="Arial" panose="020B0604020202020204" pitchFamily="34" charset="0"/>
              <a:ea typeface="宋体" panose="02010600030101010101" pitchFamily="2" charset="-122"/>
            </a:endParaRPr>
          </a:p>
        </p:txBody>
      </p:sp>
      <p:sp>
        <p:nvSpPr>
          <p:cNvPr id="6" name="Rectangle 3"/>
          <p:cNvSpPr txBox="1">
            <a:spLocks noChangeArrowheads="1"/>
          </p:cNvSpPr>
          <p:nvPr/>
        </p:nvSpPr>
        <p:spPr>
          <a:xfrm>
            <a:off x="3995738" y="1125538"/>
            <a:ext cx="3479800" cy="5526088"/>
          </a:xfrm>
          <a:prstGeom prst="rect">
            <a:avLst/>
          </a:prstGeom>
        </p:spPr>
        <p:txBody>
          <a:bodyPr/>
          <a:lstStyle/>
          <a:p>
            <a:pPr marL="457200" marR="0" indent="-457200" defTabSz="914400">
              <a:spcBef>
                <a:spcPct val="20000"/>
              </a:spcBef>
              <a:buClrTx/>
              <a:buSzTx/>
              <a:buFontTx/>
              <a:buNone/>
              <a:defRPr/>
            </a:pPr>
            <a:r>
              <a:rPr kumimoji="0" lang="zh-CN" altLang="en-US" sz="1800" b="1" kern="0" cap="none" spc="0" normalizeH="0" baseline="0" noProof="0" dirty="0">
                <a:latin typeface="+mn-lt"/>
                <a:ea typeface="宋体" panose="02010600030101010101" pitchFamily="2" charset="-122"/>
                <a:cs typeface="+mn-cs"/>
              </a:rPr>
              <a:t>中断程序</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r>
              <a:rPr kumimoji="0" lang="en-US" altLang="zh-CN" sz="1800" b="1" kern="0" cap="none" spc="0" normalizeH="0" baseline="0" noProof="0" dirty="0">
                <a:latin typeface="+mn-lt"/>
                <a:ea typeface="宋体" panose="02010600030101010101" pitchFamily="2" charset="-122"/>
                <a:cs typeface="+mn-cs"/>
              </a:rPr>
              <a:t>.ORIG x2000</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r>
              <a:rPr kumimoji="0" lang="zh-CN" altLang="en-US" sz="1800" b="1" kern="0" cap="none" spc="0" normalizeH="0" baseline="0" noProof="0" dirty="0">
                <a:latin typeface="+mn-lt"/>
                <a:ea typeface="宋体" panose="02010600030101010101" pitchFamily="2" charset="-122"/>
                <a:cs typeface="+mn-cs"/>
              </a:rPr>
              <a:t>保存寄存器</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r>
              <a:rPr kumimoji="0" lang="en-US" altLang="zh-CN" sz="1800" b="1" kern="0" cap="none" spc="0" normalizeH="0" baseline="0" noProof="0" dirty="0">
                <a:latin typeface="+mn-lt"/>
                <a:ea typeface="宋体" panose="02010600030101010101" pitchFamily="2" charset="-122"/>
                <a:cs typeface="+mn-cs"/>
              </a:rPr>
              <a:t>….</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r>
              <a:rPr kumimoji="0" lang="zh-CN" altLang="en-US" sz="1800" b="1" kern="0" cap="none" spc="0" normalizeH="0" baseline="0" noProof="0" dirty="0">
                <a:latin typeface="+mn-lt"/>
                <a:ea typeface="宋体" panose="02010600030101010101" pitchFamily="2" charset="-122"/>
                <a:cs typeface="+mn-cs"/>
              </a:rPr>
              <a:t>恢复寄存器</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r>
              <a:rPr kumimoji="0" lang="en-US" altLang="zh-CN" sz="1800" b="1" kern="0" cap="none" spc="0" normalizeH="0" baseline="0" noProof="0" dirty="0">
                <a:latin typeface="+mn-lt"/>
                <a:ea typeface="宋体" panose="02010600030101010101" pitchFamily="2" charset="-122"/>
                <a:cs typeface="+mn-cs"/>
              </a:rPr>
              <a:t>RTI</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r>
              <a:rPr kumimoji="0" lang="en-US" altLang="zh-CN" sz="1800" b="1" kern="0" cap="none" spc="0" normalizeH="0" baseline="0" noProof="0" dirty="0">
                <a:latin typeface="+mn-lt"/>
                <a:ea typeface="宋体" panose="02010600030101010101" pitchFamily="2" charset="-122"/>
                <a:cs typeface="+mn-cs"/>
              </a:rPr>
              <a:t>HALT</a:t>
            </a:r>
            <a:endParaRPr kumimoji="0" lang="en-US" altLang="zh-CN" sz="1800" b="1" kern="0" cap="none" spc="0" normalizeH="0" baseline="0" noProof="0" dirty="0">
              <a:latin typeface="+mn-lt"/>
              <a:ea typeface="宋体" panose="02010600030101010101" pitchFamily="2" charset="-122"/>
              <a:cs typeface="+mn-cs"/>
            </a:endParaRPr>
          </a:p>
          <a:p>
            <a:pPr marL="457200" marR="0" indent="-457200" defTabSz="914400">
              <a:spcBef>
                <a:spcPct val="20000"/>
              </a:spcBef>
              <a:buClrTx/>
              <a:buSzTx/>
              <a:buFontTx/>
              <a:buNone/>
              <a:defRPr/>
            </a:pPr>
            <a:r>
              <a:rPr kumimoji="0" lang="en-US" altLang="zh-CN" sz="1800" b="1" kern="0" cap="none" spc="0" normalizeH="0" baseline="0" noProof="0" dirty="0">
                <a:latin typeface="+mn-lt"/>
                <a:ea typeface="宋体" panose="02010600030101010101" pitchFamily="2" charset="-122"/>
                <a:cs typeface="+mn-cs"/>
              </a:rPr>
              <a:t>.END</a:t>
            </a:r>
            <a:endParaRPr kumimoji="0" lang="en-US" altLang="zh-CN" sz="1800" b="1" kern="0" cap="none" spc="0" normalizeH="0" baseline="0" noProof="0" dirty="0">
              <a:latin typeface="+mn-lt"/>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
          <p:cNvSpPr>
            <a:spLocks noGrp="1"/>
          </p:cNvSpPr>
          <p:nvPr>
            <p:ph type="title"/>
          </p:nvPr>
        </p:nvSpPr>
        <p:spPr>
          <a:xfrm>
            <a:off x="179388" y="476250"/>
            <a:ext cx="8686800" cy="576263"/>
          </a:xfrm>
        </p:spPr>
        <p:txBody>
          <a:bodyPr vert="horz" wrap="square" lIns="91440" tIns="45720" rIns="91440" bIns="45720" anchor="ctr" anchorCtr="0"/>
          <a:p>
            <a:r>
              <a:rPr lang="zh-CN" altLang="en-US" dirty="0">
                <a:solidFill>
                  <a:srgbClr val="FF0000"/>
                </a:solidFill>
                <a:ea typeface="宋体" panose="02010600030101010101" pitchFamily="2" charset="-122"/>
              </a:rPr>
              <a:t>基于栈的算术运算</a:t>
            </a:r>
            <a:br>
              <a:rPr lang="en-US" altLang="zh-CN" dirty="0">
                <a:solidFill>
                  <a:srgbClr val="FF0000"/>
                </a:solidFill>
                <a:ea typeface="宋体" panose="02010600030101010101" pitchFamily="2" charset="-122"/>
              </a:rPr>
            </a:b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915400" cy="5381625"/>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有些</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ISA</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使用栈来代替寄存器完成算术运算</a:t>
            </a:r>
            <a:endPar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3</a:t>
            </a:r>
            <a:r>
              <a:rPr kumimoji="1" lang="zh-CN" altLang="en-US"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地址机：</a:t>
            </a:r>
            <a:r>
              <a:rPr kumimoji="1" lang="en-US" altLang="zh-CN" sz="20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LC-3: ADD R0, R1, R2  </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lang="zh-CN" altLang="en-US" sz="2000" kern="0" noProof="0" dirty="0" smtClean="0">
                <a:ln>
                  <a:noFill/>
                </a:ln>
                <a:effectLst/>
                <a:uLnTx/>
                <a:uFillTx/>
                <a:ea typeface="宋体" panose="02010600030101010101" pitchFamily="2" charset="-122"/>
                <a:sym typeface="+mn-ea"/>
              </a:rPr>
              <a:t>零地址机（栈式机）：</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ADD </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1" lang="zh-CN" altLang="en-US" sz="20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该</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指令从栈弹出两个数并相加，把计算结果压入栈。</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例：算术表达式</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用栈来计算</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(A+B)·(C+D) </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342900" algn="l"/>
              </a:tabLst>
              <a:defRPr/>
            </a:pPr>
            <a:r>
              <a:rPr kumimoji="1" lang="en-US" altLang="zh-CN" sz="2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(1) push A</a:t>
            </a:r>
            <a:b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	(2) push B</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accent2"/>
                </a:solidFill>
                <a:effectLst/>
                <a:uLnTx/>
                <a:uFillTx/>
                <a:latin typeface="+mn-lt"/>
                <a:ea typeface="宋体" panose="02010600030101010101" pitchFamily="2" charset="-122"/>
                <a:cs typeface="+mn-cs"/>
              </a:rPr>
              <a:t>	(3) ADD</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	(4) push C</a:t>
            </a:r>
            <a:b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	(5) push D</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accent2"/>
                </a:solidFill>
                <a:effectLst/>
                <a:uLnTx/>
                <a:uFillTx/>
                <a:latin typeface="+mn-lt"/>
                <a:ea typeface="宋体" panose="02010600030101010101" pitchFamily="2" charset="-122"/>
                <a:cs typeface="+mn-cs"/>
              </a:rPr>
              <a:t>	(6) ADD</a:t>
            </a:r>
            <a:br>
              <a:rPr kumimoji="1" lang="en-US" altLang="zh-CN" sz="1800" b="1" i="0" u="none" strike="noStrike" kern="0" cap="none" spc="0" normalizeH="0" baseline="0" noProof="0" dirty="0" smtClean="0">
                <a:ln>
                  <a:noFill/>
                </a:ln>
                <a:solidFill>
                  <a:schemeClr val="accent2"/>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accent2"/>
                </a:solidFill>
                <a:effectLst/>
                <a:uLnTx/>
                <a:uFillTx/>
                <a:latin typeface="+mn-lt"/>
                <a:ea typeface="宋体" panose="02010600030101010101" pitchFamily="2" charset="-122"/>
                <a:cs typeface="+mn-cs"/>
              </a:rPr>
              <a:t>	(7) MULTIPLY</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	(8) pop result</a:t>
            </a:r>
            <a:endParaRPr kumimoji="1" lang="en-US" altLang="zh-CN" sz="28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38916" name="Text Box 4"/>
          <p:cNvSpPr txBox="1"/>
          <p:nvPr/>
        </p:nvSpPr>
        <p:spPr>
          <a:xfrm>
            <a:off x="4114800" y="4797425"/>
            <a:ext cx="4206875" cy="1322070"/>
          </a:xfrm>
          <a:prstGeom prst="rect">
            <a:avLst/>
          </a:prstGeom>
          <a:noFill/>
          <a:ln w="9525" cap="flat" cmpd="sng">
            <a:solidFill>
              <a:schemeClr val="accent2"/>
            </a:solidFill>
            <a:prstDash val="solid"/>
            <a:miter/>
            <a:headEnd type="none" w="med" len="med"/>
            <a:tailEnd type="none" w="med" len="med"/>
          </a:ln>
        </p:spPr>
        <p:txBody>
          <a:bodyPr>
            <a:spAutoFit/>
          </a:bodyPr>
          <a:p>
            <a:r>
              <a:rPr lang="zh-CN" altLang="en-US" b="1" dirty="0">
                <a:solidFill>
                  <a:srgbClr val="0000FF"/>
                </a:solidFill>
                <a:latin typeface="Arial" panose="020B0604020202020204" pitchFamily="34" charset="0"/>
                <a:ea typeface="宋体" panose="02010600030101010101" pitchFamily="2" charset="-122"/>
              </a:rPr>
              <a:t>为什么使用栈</a:t>
            </a:r>
            <a:r>
              <a:rPr lang="en-US" altLang="zh-CN" b="1" dirty="0">
                <a:solidFill>
                  <a:srgbClr val="0000FF"/>
                </a:solidFill>
                <a:latin typeface="Arial" panose="020B0604020202020204" pitchFamily="34" charset="0"/>
                <a:ea typeface="宋体" panose="02010600030101010101" pitchFamily="2" charset="-122"/>
              </a:rPr>
              <a:t>?</a:t>
            </a:r>
            <a:endParaRPr lang="en-US" altLang="zh-CN" b="1" dirty="0">
              <a:solidFill>
                <a:srgbClr val="0000FF"/>
              </a:solidFill>
              <a:latin typeface="Arial" panose="020B0604020202020204" pitchFamily="34" charset="0"/>
              <a:ea typeface="宋体" panose="02010600030101010101" pitchFamily="2" charset="-122"/>
            </a:endParaRPr>
          </a:p>
          <a:p>
            <a:pPr marL="338455" lvl="1" indent="-168275">
              <a:buChar char="•"/>
            </a:pPr>
            <a:r>
              <a:rPr lang="zh-CN" altLang="en-US" dirty="0">
                <a:solidFill>
                  <a:srgbClr val="0000FF"/>
                </a:solidFill>
                <a:latin typeface="Arial" panose="020B0604020202020204" pitchFamily="34" charset="0"/>
                <a:ea typeface="宋体" panose="02010600030101010101" pitchFamily="2" charset="-122"/>
              </a:rPr>
              <a:t>寄存器个数有限</a:t>
            </a:r>
            <a:endParaRPr lang="en-US" altLang="zh-CN" dirty="0">
              <a:solidFill>
                <a:srgbClr val="0000FF"/>
              </a:solidFill>
              <a:latin typeface="Arial" panose="020B0604020202020204" pitchFamily="34" charset="0"/>
              <a:ea typeface="宋体" panose="02010600030101010101" pitchFamily="2" charset="-122"/>
            </a:endParaRPr>
          </a:p>
          <a:p>
            <a:pPr marL="338455" lvl="1" indent="-168275">
              <a:buChar char="•"/>
            </a:pPr>
            <a:r>
              <a:rPr lang="zh-CN" altLang="en-US" dirty="0">
                <a:solidFill>
                  <a:srgbClr val="0000FF"/>
                </a:solidFill>
                <a:latin typeface="Arial" panose="020B0604020202020204" pitchFamily="34" charset="0"/>
                <a:ea typeface="宋体" panose="02010600030101010101" pitchFamily="2" charset="-122"/>
              </a:rPr>
              <a:t>方便子程序调用</a:t>
            </a:r>
            <a:endParaRPr lang="en-US" altLang="zh-CN" dirty="0">
              <a:solidFill>
                <a:srgbClr val="0000FF"/>
              </a:solidFill>
              <a:latin typeface="Arial" panose="020B0604020202020204" pitchFamily="34" charset="0"/>
              <a:ea typeface="宋体" panose="02010600030101010101" pitchFamily="2" charset="-122"/>
            </a:endParaRPr>
          </a:p>
          <a:p>
            <a:pPr marL="338455" lvl="1" indent="-168275">
              <a:buChar char="•"/>
            </a:pPr>
            <a:r>
              <a:rPr lang="zh-CN" altLang="en-US" dirty="0">
                <a:solidFill>
                  <a:srgbClr val="0000FF"/>
                </a:solidFill>
                <a:latin typeface="Arial" panose="020B0604020202020204" pitchFamily="34" charset="0"/>
                <a:ea typeface="宋体" panose="02010600030101010101" pitchFamily="2" charset="-122"/>
              </a:rPr>
              <a:t>算法自然地用</a:t>
            </a:r>
            <a:r>
              <a:rPr lang="en-US" altLang="zh-CN" dirty="0">
                <a:solidFill>
                  <a:srgbClr val="0000FF"/>
                </a:solidFill>
                <a:latin typeface="Arial" panose="020B0604020202020204" pitchFamily="34" charset="0"/>
                <a:ea typeface="宋体" panose="02010600030101010101" pitchFamily="2" charset="-122"/>
              </a:rPr>
              <a:t>LIFO</a:t>
            </a:r>
            <a:r>
              <a:rPr lang="zh-CN" altLang="en-US" dirty="0">
                <a:solidFill>
                  <a:srgbClr val="0000FF"/>
                </a:solidFill>
                <a:latin typeface="Arial" panose="020B0604020202020204" pitchFamily="34" charset="0"/>
                <a:ea typeface="宋体" panose="02010600030101010101" pitchFamily="2" charset="-122"/>
              </a:rPr>
              <a:t>数据结构表达</a:t>
            </a:r>
            <a:endParaRPr lang="en-US" altLang="zh-CN" dirty="0">
              <a:solidFill>
                <a:srgbClr val="0000FF"/>
              </a:solidFill>
              <a:latin typeface="Arial" panose="020B0604020202020204" pitchFamily="34" charset="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基于栈的加法运算流程图</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49530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从栈里弹出两个值，相加，然后将计算结果压入栈。</a:t>
            </a:r>
            <a:endParaRPr kumimoji="1" lang="en-US" altLang="zh-CN" sz="28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graphicFrame>
        <p:nvGraphicFramePr>
          <p:cNvPr id="39940" name="Object 2"/>
          <p:cNvGraphicFramePr>
            <a:graphicFrameLocks noChangeAspect="1"/>
          </p:cNvGraphicFramePr>
          <p:nvPr/>
        </p:nvGraphicFramePr>
        <p:xfrm>
          <a:off x="914400" y="1828800"/>
          <a:ext cx="7391400" cy="4419600"/>
        </p:xfrm>
        <a:graphic>
          <a:graphicData uri="http://schemas.openxmlformats.org/presentationml/2006/ole">
            <mc:AlternateContent xmlns:mc="http://schemas.openxmlformats.org/markup-compatibility/2006">
              <mc:Choice xmlns:v="urn:schemas-microsoft-com:vml" Requires="v">
                <p:oleObj spid="_x0000_s3076" name="" r:id="rId1" imgW="5307965" imgH="3327400" progId="Visio.Drawing.11">
                  <p:embed/>
                </p:oleObj>
              </mc:Choice>
              <mc:Fallback>
                <p:oleObj name="" r:id="rId1" imgW="5307965" imgH="3327400" progId="Visio.Drawing.11">
                  <p:embed/>
                  <p:pic>
                    <p:nvPicPr>
                      <p:cNvPr id="0" name="图片 3075"/>
                      <p:cNvPicPr/>
                      <p:nvPr/>
                    </p:nvPicPr>
                    <p:blipFill>
                      <a:blip r:embed="rId2"/>
                      <a:stretch>
                        <a:fillRect/>
                      </a:stretch>
                    </p:blipFill>
                    <p:spPr>
                      <a:xfrm>
                        <a:off x="914400" y="1828800"/>
                        <a:ext cx="7391400" cy="4419600"/>
                      </a:xfrm>
                      <a:prstGeom prst="rect">
                        <a:avLst/>
                      </a:prstGeom>
                      <a:noFill/>
                      <a:ln w="38100">
                        <a:noFill/>
                        <a:miter/>
                      </a:ln>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基于栈的加法运算程序</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4102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OpAdd</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JSR POP	; Get first operand.</a:t>
            </a:r>
            <a:br>
              <a:rPr kumimoji="1" lang="en-US" altLang="zh-CN" sz="20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R5,R5,#0	; Check for POP success.</a:t>
            </a:r>
            <a:br>
              <a:rPr kumimoji="1" lang="en-US" altLang="zh-CN" sz="20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BRp</a:t>
            </a:r>
            <a:r>
              <a:rPr kumimoji="1" lang="en-US" altLang="zh-CN" sz="20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 Exit	; If error, bail.</a:t>
            </a:r>
            <a:br>
              <a:rPr kumimoji="1" lang="en-US" altLang="zh-CN" sz="20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R1,R0,#0	; Make room for second.</a:t>
            </a:r>
            <a:br>
              <a:rPr kumimoji="1" lang="en-US" altLang="zh-CN" sz="2000" b="1" i="0" u="none" strike="noStrike" kern="0" cap="none" spc="0" normalizeH="0" baseline="0" noProof="0" dirty="0" smtClean="0">
                <a:ln>
                  <a:noFill/>
                </a:ln>
                <a:solidFill>
                  <a:schemeClr val="accent1">
                    <a:lumMod val="50000"/>
                  </a:schemeClr>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JSR POP	; Get second operand.</a:t>
            </a:r>
            <a:b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R5,R5,#0	; Check for POP success.</a:t>
            </a:r>
            <a:b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BRp</a:t>
            </a:r>
            <a: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 Restore1	; If err, restore &amp; bail.</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R0,R0,R1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Compute sum.</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JSR </a:t>
            </a:r>
            <a:r>
              <a:rPr kumimoji="1" lang="en-US" altLang="zh-CN" sz="2000" b="1" i="0" u="none" strike="noStrike" kern="0" cap="none" spc="0" normalizeH="0" baseline="0" noProof="0" dirty="0" err="1"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RangeCheck</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Check size.</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BRp</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Restore2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If err, restore &amp; bail.</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JSR PUSH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Push sum onto stack.</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RET</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Restore2	ADD R6,R6,#-1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Decr</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stack </a:t>
            </a:r>
            <a:r>
              <a:rPr kumimoji="1" lang="en-US" altLang="zh-CN" sz="20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ptr</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(undo POP)</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Restore1	ADD R6,R6,#-1	</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Decr</a:t>
            </a:r>
            <a:r>
              <a:rPr kumimoji="1" lang="en-US" altLang="zh-CN" sz="20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stack </a:t>
            </a:r>
            <a:r>
              <a:rPr kumimoji="1" lang="en-US" altLang="zh-CN" sz="20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ptr</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Exit	RET</a:t>
            </a:r>
            <a:endParaRPr kumimoji="1"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基于栈的加法运算程序</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56895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Range -999~999     </a:t>
            </a:r>
            <a:r>
              <a:rPr kumimoji="1"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参数：</a:t>
            </a:r>
            <a:r>
              <a:rPr kumimoji="1"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R0 </a:t>
            </a:r>
            <a:r>
              <a:rPr kumimoji="1"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返回值</a:t>
            </a:r>
            <a:r>
              <a:rPr kumimoji="1"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R5</a:t>
            </a:r>
            <a:endParaRPr kumimoji="1"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br>
              <a:rPr kumimoji="1"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RangeCheck              </a:t>
            </a:r>
            <a:r>
              <a:rPr kumimoji="1" lang="en-US" altLang="zh-CN" sz="12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LD         R5, Neg999</a:t>
            </a:r>
            <a:endParaRPr kumimoji="1" lang="en-US" altLang="zh-CN" sz="12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12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R4, R0, R5</a:t>
            </a:r>
            <a:endParaRPr kumimoji="1" lang="en-US" altLang="zh-CN" sz="12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12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BRp       BadRange</a:t>
            </a:r>
            <a:endParaRPr kumimoji="1" lang="en-US" altLang="zh-CN" sz="12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12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200" b="1" i="0" u="none" strike="noStrike" kern="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LD         R5, Pos999</a:t>
            </a:r>
            <a:endParaRPr kumimoji="1" lang="en-US" altLang="zh-CN" sz="1200" b="1" i="0" u="none" strike="noStrike" kern="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1200" b="1" i="0" u="none" strike="noStrike" kern="0" cap="none" spc="0" normalizeH="0" baseline="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ADD       R4, R0, R5</a:t>
            </a:r>
            <a:endParaRPr lang="en-US" altLang="zh-CN" sz="1200" kern="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lang="en-US" altLang="zh-CN" sz="1200" kern="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BRn       BadRange</a:t>
            </a:r>
            <a:endParaRPr lang="en-US" altLang="zh-CN" sz="1200" kern="0" noProof="0" dirty="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AND       R5, R5, #0</a:t>
            </a:r>
            <a:endPar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RET</a:t>
            </a:r>
            <a:endPar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1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BadRange                  ST         R7, Save</a:t>
            </a:r>
            <a:endParaRPr kumimoji="1" lang="en-US" altLang="zh-CN" sz="1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1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LEA     R0, RangeErrorMsg</a:t>
            </a:r>
            <a:endParaRPr kumimoji="1" lang="en-US" altLang="zh-CN" sz="1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1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TRAP  x22</a:t>
            </a:r>
            <a:endParaRPr kumimoji="1" lang="en-US" altLang="zh-CN" sz="1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1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R7, Save</a:t>
            </a:r>
            <a:endParaRPr kumimoji="1" lang="en-US" altLang="zh-CN" sz="1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1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AND       R5, R5, #0</a:t>
            </a:r>
            <a:endPar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1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ADD       R5, R5, #1</a:t>
            </a:r>
            <a:endPar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RET</a:t>
            </a:r>
            <a:endPar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Neg999                      .FILL    #-999</a:t>
            </a:r>
            <a:endPar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Pos999                      .FILL    #999</a:t>
            </a:r>
            <a:endPar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Save                          .FILL   x0000</a:t>
            </a:r>
            <a:endPar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RangeErrorMsg     .FILL   x000A</a:t>
            </a:r>
            <a:endPar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                                 .STRINGZ “Error: Number is out of range”</a:t>
            </a:r>
            <a:endParaRPr lang="en-US" altLang="zh-CN" sz="12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endParaRPr lang="en-US" altLang="zh-CN" sz="1400" kern="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endParaRPr kumimoji="1" lang="en-US" altLang="zh-CN" sz="1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r>
              <a:rPr kumimoji="1" lang="en-US" altLang="zh-CN" sz="1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1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tabLst>
                <a:tab pos="1480820" algn="l"/>
                <a:tab pos="3766820" algn="l"/>
              </a:tabLst>
              <a:defRPr/>
            </a:pPr>
            <a:endParaRPr kumimoji="1" lang="en-US" altLang="zh-CN" sz="1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标题 1"/>
          <p:cNvSpPr>
            <a:spLocks noGrp="1"/>
          </p:cNvSpPr>
          <p:nvPr/>
        </p:nvSpPr>
        <p:spPr>
          <a:xfrm>
            <a:off x="4715510" y="2175510"/>
            <a:ext cx="4053205" cy="99568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panose="020B0604020202020204" pitchFamily="34" charset="0"/>
              </a:defRPr>
            </a:lvl2pPr>
            <a:lvl3pPr algn="l" rtl="0" eaLnBrk="0" fontAlgn="base" hangingPunct="0">
              <a:spcBef>
                <a:spcPct val="0"/>
              </a:spcBef>
              <a:spcAft>
                <a:spcPct val="0"/>
              </a:spcAft>
              <a:defRPr sz="2800" b="1">
                <a:solidFill>
                  <a:schemeClr val="accent2"/>
                </a:solidFill>
                <a:latin typeface="Arial" panose="020B0604020202020204" pitchFamily="34" charset="0"/>
              </a:defRPr>
            </a:lvl3pPr>
            <a:lvl4pPr algn="l" rtl="0" eaLnBrk="0" fontAlgn="base" hangingPunct="0">
              <a:spcBef>
                <a:spcPct val="0"/>
              </a:spcBef>
              <a:spcAft>
                <a:spcPct val="0"/>
              </a:spcAft>
              <a:defRPr sz="2800" b="1">
                <a:solidFill>
                  <a:schemeClr val="accent2"/>
                </a:solidFill>
                <a:latin typeface="Arial" panose="020B0604020202020204" pitchFamily="34" charset="0"/>
              </a:defRPr>
            </a:lvl4pPr>
            <a:lvl5pPr algn="l" rtl="0" eaLnBrk="0" fontAlgn="base" hangingPunct="0">
              <a:spcBef>
                <a:spcPct val="0"/>
              </a:spcBef>
              <a:spcAft>
                <a:spcPct val="0"/>
              </a:spcAft>
              <a:defRPr sz="2800" b="1">
                <a:solidFill>
                  <a:schemeClr val="accent2"/>
                </a:solidFill>
                <a:latin typeface="Arial" panose="020B0604020202020204" pitchFamily="34" charset="0"/>
              </a:defRPr>
            </a:lvl5pPr>
            <a:lvl6pPr marL="457200" algn="l" rtl="0" eaLnBrk="0" fontAlgn="base" hangingPunct="0">
              <a:spcBef>
                <a:spcPct val="0"/>
              </a:spcBef>
              <a:spcAft>
                <a:spcPct val="0"/>
              </a:spcAft>
              <a:defRPr sz="2800" b="1">
                <a:solidFill>
                  <a:schemeClr val="accent2"/>
                </a:solidFill>
                <a:latin typeface="Arial" panose="020B0604020202020204" pitchFamily="34" charset="0"/>
              </a:defRPr>
            </a:lvl6pPr>
            <a:lvl7pPr marL="914400" algn="l" rtl="0" eaLnBrk="0" fontAlgn="base" hangingPunct="0">
              <a:spcBef>
                <a:spcPct val="0"/>
              </a:spcBef>
              <a:spcAft>
                <a:spcPct val="0"/>
              </a:spcAft>
              <a:defRPr sz="2800" b="1">
                <a:solidFill>
                  <a:schemeClr val="accent2"/>
                </a:solidFill>
                <a:latin typeface="Arial" panose="020B0604020202020204" pitchFamily="34" charset="0"/>
              </a:defRPr>
            </a:lvl7pPr>
            <a:lvl8pPr marL="1371600" algn="l" rtl="0" eaLnBrk="0" fontAlgn="base" hangingPunct="0">
              <a:spcBef>
                <a:spcPct val="0"/>
              </a:spcBef>
              <a:spcAft>
                <a:spcPct val="0"/>
              </a:spcAft>
              <a:defRPr sz="2800" b="1">
                <a:solidFill>
                  <a:schemeClr val="accent2"/>
                </a:solidFill>
                <a:latin typeface="Arial" panose="020B0604020202020204" pitchFamily="34" charset="0"/>
              </a:defRPr>
            </a:lvl8pPr>
            <a:lvl9pPr marL="1828800" algn="l" rtl="0" eaLnBrk="0" fontAlgn="base" hangingPunct="0">
              <a:spcBef>
                <a:spcPct val="0"/>
              </a:spcBef>
              <a:spcAft>
                <a:spcPct val="0"/>
              </a:spcAft>
              <a:defRPr sz="2800" b="1">
                <a:solidFill>
                  <a:schemeClr val="accent2"/>
                </a:solidFill>
                <a:latin typeface="Arial" panose="020B0604020202020204" pitchFamily="34" charset="0"/>
              </a:defRPr>
            </a:lvl9pPr>
          </a:lstStyle>
          <a:p>
            <a:r>
              <a:rPr lang="zh-CN" altLang="en-US" dirty="0">
                <a:ea typeface="宋体" panose="02010600030101010101" pitchFamily="2" charset="-122"/>
              </a:rPr>
              <a:t>基于栈的乘法运算</a:t>
            </a:r>
            <a:endParaRPr lang="zh-CN" altLang="en-US" dirty="0">
              <a:ea typeface="宋体" panose="02010600030101010101" pitchFamily="2" charset="-122"/>
            </a:endParaRPr>
          </a:p>
          <a:p>
            <a:r>
              <a:rPr lang="zh-CN" altLang="en-US" dirty="0">
                <a:ea typeface="宋体" panose="02010600030101010101" pitchFamily="2" charset="-122"/>
              </a:rPr>
              <a:t>基于栈的取反运算</a:t>
            </a:r>
            <a:endParaRPr lang="zh-CN" altLang="en-US"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数据类型转换</a:t>
            </a:r>
            <a:endParaRPr lang="zh-CN" altLang="en-US" dirty="0">
              <a:ea typeface="宋体" panose="02010600030101010101" pitchFamily="2" charset="-122"/>
            </a:endParaRPr>
          </a:p>
        </p:txBody>
      </p:sp>
      <p:sp>
        <p:nvSpPr>
          <p:cNvPr id="5" name="Rectangle 3"/>
          <p:cNvSpPr txBox="1">
            <a:spLocks noChangeArrowheads="1"/>
          </p:cNvSpPr>
          <p:nvPr/>
        </p:nvSpPr>
        <p:spPr bwMode="auto">
          <a:xfrm>
            <a:off x="373063" y="1196975"/>
            <a:ext cx="8375650" cy="4968875"/>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键盘输入程序读取</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码（非二进制码）。</a:t>
            </a:r>
            <a:endPar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输出程序写</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码</a:t>
            </a:r>
            <a:r>
              <a:rPr kumimoji="1" lang="zh-CN" altLang="en-US"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考虑如下程序：</a:t>
            </a:r>
            <a:endPar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16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TRAP     x23         ; input from </a:t>
            </a:r>
            <a:r>
              <a:rPr kumimoji="1" lang="en-US" altLang="zh-CN" sz="18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keybd</a:t>
            </a:r>
            <a:b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 R0, #0  ; move to R1</a:t>
            </a:r>
            <a:b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TRAP    x23         ; input from </a:t>
            </a:r>
            <a:r>
              <a:rPr kumimoji="1" lang="en-US" altLang="zh-CN" sz="1800" b="1" i="0" u="none" strike="noStrike" kern="0" cap="none" spc="0" normalizeH="0" baseline="0" noProof="0" dirty="0" err="1"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keybd</a:t>
            </a:r>
            <a:b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R1, R0  ; add two inputs</a:t>
            </a:r>
            <a:b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TRAP    x21         ; display result</a:t>
            </a:r>
            <a:b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1800" b="1" i="0" u="none" strike="noStrike" kern="0" cap="none" spc="0" normalizeH="0" baseline="0" noProof="0" dirty="0" smtClean="0">
                <a:ln>
                  <a:noFill/>
                </a:ln>
                <a:solidFill>
                  <a:srgbClr val="009900"/>
                </a:solidFill>
                <a:effectLst/>
                <a:uLnTx/>
                <a:uFillTx/>
                <a:latin typeface="Times New Roman" panose="02020603050405020304" pitchFamily="18" charset="0"/>
                <a:ea typeface="宋体" panose="02010600030101010101" pitchFamily="2" charset="-122"/>
                <a:cs typeface="Times New Roman" panose="02020603050405020304" pitchFamily="18" charset="0"/>
              </a:rPr>
              <a:t>     TRAP   x25         ; HALT</a:t>
            </a:r>
            <a:endParaRPr kumimoji="1" lang="en-US" altLang="zh-CN" sz="16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输入</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发生什么？</a:t>
            </a:r>
            <a:endPar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屏幕显示结果：</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endPar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为什么？</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ASCII '2' (</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x32</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ASCII '3' (</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x33</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ASCII 'e' (</a:t>
            </a:r>
            <a:r>
              <a:rPr kumimoji="1" lang="en-US" altLang="zh-CN" sz="2400" b="1" i="0" u="none" strike="noStrike" kern="0" cap="none" spc="0" normalizeH="0" baseline="0" noProof="0" dirty="0" smtClean="0">
                <a:ln>
                  <a:noFill/>
                </a:ln>
                <a:solidFill>
                  <a:srgbClr val="CE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x65</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ASCII </a:t>
            </a:r>
            <a:r>
              <a:rPr lang="zh-CN" altLang="en-US" dirty="0">
                <a:ea typeface="宋体" panose="02010600030101010101" pitchFamily="2" charset="-122"/>
              </a:rPr>
              <a:t>到 二进制</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49530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在处理多位数的数字时很有用</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altLang="zh-CN"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假设读了</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3</a:t>
            </a:r>
            <a:r>
              <a:rPr kumimoji="1" lang="zh-CN" altLang="en-US" sz="2400" b="1" i="0" u="none" strike="noStrike" kern="0" cap="none" spc="0" normalizeH="0" baseline="0" noProof="0" dirty="0">
                <a:ln>
                  <a:noFill/>
                </a:ln>
                <a:solidFill>
                  <a:schemeClr val="tx1"/>
                </a:solidFill>
                <a:effectLst/>
                <a:uLnTx/>
                <a:uFillTx/>
                <a:latin typeface="+mn-lt"/>
                <a:ea typeface="宋体" panose="02010600030101010101" pitchFamily="2" charset="-122"/>
                <a:cs typeface="+mn-cs"/>
              </a:rPr>
              <a:t>位</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ASCII</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数到内存缓冲</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如何将其转换为二进制？</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将第一位字符转换为数字并乘以</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100</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200</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将第二位字符转换为数字并乘以</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50</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将第三位字符转换为数字（</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9</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将三个数相加（</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259</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43012" name="Rectangle 4"/>
          <p:cNvSpPr/>
          <p:nvPr/>
        </p:nvSpPr>
        <p:spPr>
          <a:xfrm>
            <a:off x="6781800" y="2362200"/>
            <a:ext cx="1066800" cy="381000"/>
          </a:xfrm>
          <a:prstGeom prst="rect">
            <a:avLst/>
          </a:prstGeom>
          <a:noFill/>
          <a:ln w="9525" cap="flat" cmpd="sng">
            <a:solidFill>
              <a:srgbClr val="009900"/>
            </a:solidFill>
            <a:prstDash val="solid"/>
            <a:miter/>
            <a:headEnd type="none" w="med" len="med"/>
            <a:tailEnd type="none" w="med" len="med"/>
          </a:ln>
        </p:spPr>
        <p:txBody>
          <a:bodyPr wrap="none" anchor="ctr" anchorCtr="0"/>
          <a:p>
            <a:pPr algn="ctr"/>
            <a:r>
              <a:rPr lang="en-US" altLang="zh-CN" sz="1800" b="1" dirty="0">
                <a:solidFill>
                  <a:srgbClr val="009900"/>
                </a:solidFill>
                <a:latin typeface="Arial" panose="020B0604020202020204" pitchFamily="34" charset="0"/>
                <a:ea typeface="宋体" panose="02010600030101010101" pitchFamily="2" charset="-122"/>
              </a:rPr>
              <a:t>x32</a:t>
            </a:r>
            <a:endParaRPr lang="en-US" altLang="zh-CN" sz="1800" b="1" dirty="0">
              <a:solidFill>
                <a:srgbClr val="009900"/>
              </a:solidFill>
              <a:latin typeface="Arial" panose="020B0604020202020204" pitchFamily="34" charset="0"/>
              <a:ea typeface="宋体" panose="02010600030101010101" pitchFamily="2" charset="-122"/>
            </a:endParaRPr>
          </a:p>
        </p:txBody>
      </p:sp>
      <p:sp>
        <p:nvSpPr>
          <p:cNvPr id="43013" name="Rectangle 5"/>
          <p:cNvSpPr/>
          <p:nvPr/>
        </p:nvSpPr>
        <p:spPr>
          <a:xfrm>
            <a:off x="6781800" y="2743200"/>
            <a:ext cx="1066800" cy="381000"/>
          </a:xfrm>
          <a:prstGeom prst="rect">
            <a:avLst/>
          </a:prstGeom>
          <a:noFill/>
          <a:ln w="9525" cap="flat" cmpd="sng">
            <a:solidFill>
              <a:srgbClr val="009900"/>
            </a:solidFill>
            <a:prstDash val="solid"/>
            <a:miter/>
            <a:headEnd type="none" w="med" len="med"/>
            <a:tailEnd type="none" w="med" len="med"/>
          </a:ln>
        </p:spPr>
        <p:txBody>
          <a:bodyPr wrap="none" anchor="ctr" anchorCtr="0"/>
          <a:p>
            <a:pPr algn="ctr"/>
            <a:r>
              <a:rPr lang="en-US" altLang="zh-CN" sz="1800" b="1" dirty="0">
                <a:solidFill>
                  <a:srgbClr val="009900"/>
                </a:solidFill>
                <a:latin typeface="Arial" panose="020B0604020202020204" pitchFamily="34" charset="0"/>
                <a:ea typeface="宋体" panose="02010600030101010101" pitchFamily="2" charset="-122"/>
              </a:rPr>
              <a:t>x35</a:t>
            </a:r>
            <a:endParaRPr lang="en-US" altLang="zh-CN" sz="1800" b="1" dirty="0">
              <a:solidFill>
                <a:srgbClr val="009900"/>
              </a:solidFill>
              <a:latin typeface="Arial" panose="020B0604020202020204" pitchFamily="34" charset="0"/>
              <a:ea typeface="宋体" panose="02010600030101010101" pitchFamily="2" charset="-122"/>
            </a:endParaRPr>
          </a:p>
        </p:txBody>
      </p:sp>
      <p:sp>
        <p:nvSpPr>
          <p:cNvPr id="43014" name="Rectangle 6"/>
          <p:cNvSpPr/>
          <p:nvPr/>
        </p:nvSpPr>
        <p:spPr>
          <a:xfrm>
            <a:off x="6781800" y="3124200"/>
            <a:ext cx="1066800" cy="381000"/>
          </a:xfrm>
          <a:prstGeom prst="rect">
            <a:avLst/>
          </a:prstGeom>
          <a:noFill/>
          <a:ln w="9525" cap="flat" cmpd="sng">
            <a:solidFill>
              <a:srgbClr val="009900"/>
            </a:solidFill>
            <a:prstDash val="solid"/>
            <a:miter/>
            <a:headEnd type="none" w="med" len="med"/>
            <a:tailEnd type="none" w="med" len="med"/>
          </a:ln>
        </p:spPr>
        <p:txBody>
          <a:bodyPr wrap="none" anchor="ctr" anchorCtr="0"/>
          <a:p>
            <a:pPr algn="ctr"/>
            <a:r>
              <a:rPr lang="en-US" altLang="zh-CN" sz="1800" b="1" dirty="0">
                <a:solidFill>
                  <a:srgbClr val="009900"/>
                </a:solidFill>
                <a:latin typeface="Arial" panose="020B0604020202020204" pitchFamily="34" charset="0"/>
                <a:ea typeface="宋体" panose="02010600030101010101" pitchFamily="2" charset="-122"/>
              </a:rPr>
              <a:t>x39</a:t>
            </a:r>
            <a:endParaRPr lang="en-US" altLang="zh-CN" sz="1800" b="1" dirty="0">
              <a:solidFill>
                <a:srgbClr val="009900"/>
              </a:solidFill>
              <a:latin typeface="Arial" panose="020B0604020202020204" pitchFamily="34" charset="0"/>
              <a:ea typeface="宋体" panose="02010600030101010101" pitchFamily="2" charset="-122"/>
            </a:endParaRPr>
          </a:p>
        </p:txBody>
      </p:sp>
      <p:sp>
        <p:nvSpPr>
          <p:cNvPr id="43015" name="Rectangle 7"/>
          <p:cNvSpPr/>
          <p:nvPr/>
        </p:nvSpPr>
        <p:spPr>
          <a:xfrm>
            <a:off x="7848600" y="2362200"/>
            <a:ext cx="533400" cy="381000"/>
          </a:xfrm>
          <a:prstGeom prst="rect">
            <a:avLst/>
          </a:prstGeom>
          <a:noFill/>
          <a:ln w="9525">
            <a:noFill/>
          </a:ln>
        </p:spPr>
        <p:txBody>
          <a:bodyPr wrap="none" anchor="ctr" anchorCtr="0"/>
          <a:p>
            <a:r>
              <a:rPr lang="en-US" altLang="zh-CN" sz="1800" b="1" dirty="0">
                <a:solidFill>
                  <a:srgbClr val="009900"/>
                </a:solidFill>
                <a:latin typeface="Arial" panose="020B0604020202020204" pitchFamily="34" charset="0"/>
                <a:ea typeface="宋体" panose="02010600030101010101" pitchFamily="2" charset="-122"/>
              </a:rPr>
              <a:t>'2'</a:t>
            </a:r>
            <a:endParaRPr lang="en-US" altLang="zh-CN" sz="1800" b="1" dirty="0">
              <a:solidFill>
                <a:srgbClr val="009900"/>
              </a:solidFill>
              <a:latin typeface="Arial" panose="020B0604020202020204" pitchFamily="34" charset="0"/>
              <a:ea typeface="宋体" panose="02010600030101010101" pitchFamily="2" charset="-122"/>
            </a:endParaRPr>
          </a:p>
        </p:txBody>
      </p:sp>
      <p:sp>
        <p:nvSpPr>
          <p:cNvPr id="43016" name="Rectangle 8"/>
          <p:cNvSpPr/>
          <p:nvPr/>
        </p:nvSpPr>
        <p:spPr>
          <a:xfrm>
            <a:off x="7848600" y="2743200"/>
            <a:ext cx="533400" cy="381000"/>
          </a:xfrm>
          <a:prstGeom prst="rect">
            <a:avLst/>
          </a:prstGeom>
          <a:noFill/>
          <a:ln w="9525">
            <a:noFill/>
          </a:ln>
        </p:spPr>
        <p:txBody>
          <a:bodyPr wrap="none" anchor="ctr" anchorCtr="0"/>
          <a:p>
            <a:r>
              <a:rPr lang="en-US" altLang="zh-CN" sz="1800" b="1" dirty="0">
                <a:solidFill>
                  <a:srgbClr val="009900"/>
                </a:solidFill>
                <a:latin typeface="Arial" panose="020B0604020202020204" pitchFamily="34" charset="0"/>
                <a:ea typeface="宋体" panose="02010600030101010101" pitchFamily="2" charset="-122"/>
              </a:rPr>
              <a:t>'5'</a:t>
            </a:r>
            <a:endParaRPr lang="en-US" altLang="zh-CN" sz="1800" b="1" dirty="0">
              <a:solidFill>
                <a:srgbClr val="009900"/>
              </a:solidFill>
              <a:latin typeface="Arial" panose="020B0604020202020204" pitchFamily="34" charset="0"/>
              <a:ea typeface="宋体" panose="02010600030101010101" pitchFamily="2" charset="-122"/>
            </a:endParaRPr>
          </a:p>
        </p:txBody>
      </p:sp>
      <p:sp>
        <p:nvSpPr>
          <p:cNvPr id="43017" name="Rectangle 9"/>
          <p:cNvSpPr/>
          <p:nvPr/>
        </p:nvSpPr>
        <p:spPr>
          <a:xfrm>
            <a:off x="7848600" y="3124200"/>
            <a:ext cx="533400" cy="381000"/>
          </a:xfrm>
          <a:prstGeom prst="rect">
            <a:avLst/>
          </a:prstGeom>
          <a:noFill/>
          <a:ln w="9525">
            <a:noFill/>
          </a:ln>
        </p:spPr>
        <p:txBody>
          <a:bodyPr wrap="none" anchor="ctr" anchorCtr="0"/>
          <a:p>
            <a:r>
              <a:rPr lang="en-US" altLang="zh-CN" sz="1800" b="1" dirty="0">
                <a:solidFill>
                  <a:srgbClr val="009900"/>
                </a:solidFill>
                <a:latin typeface="Arial" panose="020B0604020202020204" pitchFamily="34" charset="0"/>
                <a:ea typeface="宋体" panose="02010600030101010101" pitchFamily="2" charset="-122"/>
              </a:rPr>
              <a:t>'9'</a:t>
            </a:r>
            <a:endParaRPr lang="en-US" altLang="zh-CN" sz="1800" b="1" dirty="0">
              <a:solidFill>
                <a:srgbClr val="009900"/>
              </a:solidFill>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7171" name="Rectangle 3074"/>
          <p:cNvSpPr>
            <a:spLocks noGrp="1"/>
          </p:cNvSpPr>
          <p:nvPr>
            <p:ph type="title"/>
          </p:nvPr>
        </p:nvSpPr>
        <p:spPr/>
        <p:txBody>
          <a:bodyPr vert="horz" wrap="square" lIns="91440" tIns="45720" rIns="91440" bIns="45720" anchor="ctr" anchorCtr="0"/>
          <a:p>
            <a:r>
              <a:rPr lang="zh-CN" altLang="en-US" dirty="0">
                <a:solidFill>
                  <a:srgbClr val="FF0000"/>
                </a:solidFill>
                <a:ea typeface="宋体" panose="02010600030101010101" pitchFamily="2" charset="-122"/>
              </a:rPr>
              <a:t>栈的基本结构</a:t>
            </a:r>
            <a:endParaRPr lang="en-US" altLang="zh-CN" dirty="0">
              <a:ea typeface="宋体" panose="02010600030101010101" pitchFamily="2" charset="-122"/>
            </a:endParaRPr>
          </a:p>
        </p:txBody>
      </p:sp>
      <p:sp>
        <p:nvSpPr>
          <p:cNvPr id="7172" name="Rectangle 3075"/>
          <p:cNvSpPr>
            <a:spLocks noGrp="1"/>
          </p:cNvSpPr>
          <p:nvPr>
            <p:ph idx="1"/>
          </p:nvPr>
        </p:nvSpPr>
        <p:spPr/>
        <p:txBody>
          <a:bodyPr vert="horz" wrap="square" lIns="91440" tIns="45720" rIns="91440" bIns="45720" anchor="t" anchorCtr="0"/>
          <a:p>
            <a:pPr marL="0" indent="0" defTabSz="914400">
              <a:tabLst>
                <a:tab pos="342900" algn="l"/>
              </a:tabLst>
            </a:pPr>
            <a:r>
              <a:rPr lang="zh-CN" altLang="en-US" dirty="0">
                <a:ea typeface="宋体" panose="02010600030101010101" pitchFamily="2" charset="-122"/>
              </a:rPr>
              <a:t>定义：栈是一种具有</a:t>
            </a:r>
            <a:r>
              <a:rPr lang="en-US" altLang="zh-CN" dirty="0">
                <a:ea typeface="宋体" panose="02010600030101010101" pitchFamily="2" charset="-122"/>
              </a:rPr>
              <a:t>LIFO (last-in first-out: </a:t>
            </a:r>
            <a:r>
              <a:rPr lang="zh-CN" altLang="en-US" dirty="0">
                <a:ea typeface="宋体" panose="02010600030101010101" pitchFamily="2" charset="-122"/>
              </a:rPr>
              <a:t>后进先出</a:t>
            </a:r>
            <a:r>
              <a:rPr lang="en-US" altLang="zh-CN" dirty="0">
                <a:ea typeface="宋体" panose="02010600030101010101" pitchFamily="2" charset="-122"/>
              </a:rPr>
              <a:t>)</a:t>
            </a:r>
            <a:r>
              <a:rPr lang="zh-CN" altLang="en-US" dirty="0">
                <a:ea typeface="宋体" panose="02010600030101010101" pitchFamily="2" charset="-122"/>
              </a:rPr>
              <a:t>访问特     性的存储结构</a:t>
            </a:r>
            <a:endParaRPr lang="en-US" altLang="zh-CN" dirty="0">
              <a:ea typeface="宋体" panose="02010600030101010101" pitchFamily="2" charset="-122"/>
            </a:endParaRPr>
          </a:p>
          <a:p>
            <a:pPr lvl="1" defTabSz="914400">
              <a:tabLst>
                <a:tab pos="342900" algn="l"/>
              </a:tabLst>
            </a:pPr>
            <a:r>
              <a:rPr lang="zh-CN" altLang="en-US" dirty="0">
                <a:ea typeface="宋体" panose="02010600030101010101" pitchFamily="2" charset="-122"/>
              </a:rPr>
              <a:t>第一个放进去的，最后一个取出来</a:t>
            </a:r>
            <a:endParaRPr lang="en-US" altLang="zh-CN" dirty="0">
              <a:ea typeface="宋体" panose="02010600030101010101" pitchFamily="2" charset="-122"/>
            </a:endParaRPr>
          </a:p>
          <a:p>
            <a:pPr lvl="1" defTabSz="914400">
              <a:tabLst>
                <a:tab pos="342900" algn="l"/>
              </a:tabLst>
            </a:pPr>
            <a:r>
              <a:rPr lang="zh-CN" altLang="en-US" dirty="0">
                <a:ea typeface="宋体" panose="02010600030101010101" pitchFamily="2" charset="-122"/>
              </a:rPr>
              <a:t>最后一个放进去的，第一个取出来</a:t>
            </a:r>
            <a:endParaRPr lang="en-US" altLang="zh-CN" dirty="0">
              <a:ea typeface="宋体" panose="02010600030101010101" pitchFamily="2" charset="-122"/>
            </a:endParaRPr>
          </a:p>
          <a:p>
            <a:pPr marL="0" indent="0" defTabSz="914400">
              <a:tabLst>
                <a:tab pos="342900" algn="l"/>
              </a:tabLst>
            </a:pPr>
            <a:endParaRPr lang="en-US" altLang="zh-CN" dirty="0">
              <a:ea typeface="宋体" panose="02010600030101010101" pitchFamily="2" charset="-122"/>
            </a:endParaRPr>
          </a:p>
          <a:p>
            <a:pPr marL="0" indent="0" defTabSz="914400">
              <a:tabLst>
                <a:tab pos="342900" algn="l"/>
              </a:tabLst>
            </a:pPr>
            <a:r>
              <a:rPr lang="zh-CN" altLang="en-US" dirty="0">
                <a:ea typeface="宋体" panose="02010600030101010101" pitchFamily="2" charset="-122"/>
              </a:rPr>
              <a:t>因而栈特殊的地方在于它的访问方式，而不是它的实现。</a:t>
            </a:r>
            <a:endParaRPr lang="en-US" altLang="zh-CN" dirty="0">
              <a:ea typeface="宋体" panose="02010600030101010101" pitchFamily="2" charset="-122"/>
            </a:endParaRPr>
          </a:p>
          <a:p>
            <a:pPr marL="0" indent="0" defTabSz="914400">
              <a:tabLst>
                <a:tab pos="342900" algn="l"/>
              </a:tabLst>
            </a:pPr>
            <a:endParaRPr lang="en-US" altLang="zh-CN" dirty="0">
              <a:ea typeface="宋体" panose="02010600030101010101" pitchFamily="2" charset="-122"/>
            </a:endParaRPr>
          </a:p>
          <a:p>
            <a:pPr marL="0" indent="0" defTabSz="914400">
              <a:tabLst>
                <a:tab pos="342900" algn="l"/>
              </a:tabLst>
            </a:pPr>
            <a:r>
              <a:rPr lang="zh-CN" altLang="en-US" dirty="0">
                <a:ea typeface="宋体" panose="02010600030101010101" pitchFamily="2" charset="-122"/>
              </a:rPr>
              <a:t>栈的两个主要操作：</a:t>
            </a:r>
            <a:br>
              <a:rPr lang="en-US" altLang="zh-CN" dirty="0">
                <a:ea typeface="宋体" panose="02010600030101010101" pitchFamily="2" charset="-122"/>
              </a:rPr>
            </a:br>
            <a:r>
              <a:rPr lang="en-US" altLang="zh-CN" dirty="0">
                <a:ea typeface="宋体" panose="02010600030101010101" pitchFamily="2" charset="-122"/>
              </a:rPr>
              <a:t>	</a:t>
            </a:r>
            <a:r>
              <a:rPr lang="en-US" altLang="zh-CN" dirty="0">
                <a:solidFill>
                  <a:srgbClr val="CE0000"/>
                </a:solidFill>
                <a:ea typeface="宋体" panose="02010600030101010101" pitchFamily="2" charset="-122"/>
              </a:rPr>
              <a:t>PUSH</a:t>
            </a:r>
            <a:r>
              <a:rPr lang="zh-CN" altLang="en-US" dirty="0">
                <a:solidFill>
                  <a:srgbClr val="CE0000"/>
                </a:solidFill>
                <a:ea typeface="宋体" panose="02010600030101010101" pitchFamily="2" charset="-122"/>
              </a:rPr>
              <a:t>（压入）</a:t>
            </a:r>
            <a:r>
              <a:rPr lang="en-US" altLang="zh-CN" dirty="0">
                <a:solidFill>
                  <a:srgbClr val="CE0000"/>
                </a:solidFill>
                <a:ea typeface="宋体" panose="02010600030101010101" pitchFamily="2" charset="-122"/>
              </a:rPr>
              <a:t>:</a:t>
            </a:r>
            <a:r>
              <a:rPr lang="en-US" altLang="zh-CN" dirty="0">
                <a:ea typeface="宋体" panose="02010600030101010101" pitchFamily="2" charset="-122"/>
              </a:rPr>
              <a:t> </a:t>
            </a:r>
            <a:r>
              <a:rPr lang="zh-CN" altLang="en-US" dirty="0">
                <a:ea typeface="宋体" panose="02010600030101010101" pitchFamily="2" charset="-122"/>
              </a:rPr>
              <a:t>在栈中插入一个元素</a:t>
            </a:r>
            <a:endParaRPr lang="en-US" altLang="zh-CN" dirty="0">
              <a:ea typeface="宋体" panose="02010600030101010101" pitchFamily="2" charset="-122"/>
            </a:endParaRPr>
          </a:p>
          <a:p>
            <a:pPr marL="0" indent="0" defTabSz="914400">
              <a:tabLst>
                <a:tab pos="342900" algn="l"/>
              </a:tabLst>
            </a:pPr>
            <a:r>
              <a:rPr lang="en-US" altLang="zh-CN" dirty="0">
                <a:ea typeface="宋体" panose="02010600030101010101" pitchFamily="2" charset="-122"/>
              </a:rPr>
              <a:t>	</a:t>
            </a:r>
            <a:r>
              <a:rPr lang="en-US" altLang="zh-CN" dirty="0">
                <a:solidFill>
                  <a:srgbClr val="CE0000"/>
                </a:solidFill>
                <a:ea typeface="宋体" panose="02010600030101010101" pitchFamily="2" charset="-122"/>
              </a:rPr>
              <a:t>POP</a:t>
            </a:r>
            <a:r>
              <a:rPr lang="zh-CN" altLang="en-US" dirty="0">
                <a:solidFill>
                  <a:srgbClr val="CE0000"/>
                </a:solidFill>
                <a:ea typeface="宋体" panose="02010600030101010101" pitchFamily="2" charset="-122"/>
              </a:rPr>
              <a:t>（弹出）</a:t>
            </a:r>
            <a:r>
              <a:rPr lang="en-US" altLang="zh-CN" dirty="0">
                <a:solidFill>
                  <a:srgbClr val="CE0000"/>
                </a:solidFill>
                <a:ea typeface="宋体" panose="02010600030101010101" pitchFamily="2" charset="-122"/>
              </a:rPr>
              <a:t>:    </a:t>
            </a:r>
            <a:r>
              <a:rPr lang="zh-CN" altLang="en-US" dirty="0">
                <a:ea typeface="宋体" panose="02010600030101010101" pitchFamily="2" charset="-122"/>
              </a:rPr>
              <a:t>在栈中删除一个元素</a:t>
            </a:r>
            <a:endParaRPr lang="en-US" altLang="zh-CN" dirty="0">
              <a:ea typeface="宋体" panose="02010600030101010101" pitchFamily="2" charset="-122"/>
            </a:endParaRPr>
          </a:p>
          <a:p>
            <a:pPr marL="0" indent="0" defTabSz="914400">
              <a:tabLst>
                <a:tab pos="342900" algn="l"/>
              </a:tabLst>
            </a:pPr>
            <a:endParaRPr lang="en-US" altLang="zh-CN" dirty="0">
              <a:ea typeface="宋体" panose="02010600030101010101" pitchFamily="2" charset="-122"/>
            </a:endParaRPr>
          </a:p>
          <a:p>
            <a:pPr marL="0" indent="0" defTabSz="914400">
              <a:tabLst>
                <a:tab pos="342900" algn="l"/>
              </a:tabLst>
            </a:pPr>
            <a:endParaRPr lang="zh-CN" altLang="en-US" dirty="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
          <p:cNvSpPr>
            <a:spLocks noGrp="1"/>
          </p:cNvSpPr>
          <p:nvPr>
            <p:ph type="title"/>
          </p:nvPr>
        </p:nvSpPr>
        <p:spPr>
          <a:xfrm>
            <a:off x="228600" y="404495"/>
            <a:ext cx="8686800" cy="533400"/>
          </a:xfrm>
        </p:spPr>
        <p:txBody>
          <a:bodyPr vert="horz" wrap="square" lIns="91440" tIns="45720" rIns="91440" bIns="45720" anchor="ctr" anchorCtr="0"/>
          <a:p>
            <a:r>
              <a:rPr lang="zh-CN" altLang="en-US" dirty="0">
                <a:ea typeface="宋体" panose="02010600030101010101" pitchFamily="2" charset="-122"/>
              </a:rPr>
              <a:t>查表乘法</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51460" y="1052195"/>
            <a:ext cx="8686800" cy="5682615"/>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8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如何乘</a:t>
            </a:r>
            <a:r>
              <a:rPr kumimoji="1" lang="en-US" altLang="zh-CN" sz="28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100?</a:t>
            </a:r>
            <a:endParaRPr kumimoji="1" lang="en-US" altLang="zh-CN" sz="2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：自相加</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100</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次；</a:t>
            </a: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2</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：把</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100</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相加</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&lt;number&gt; </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次</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如果</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number &lt; 100</a:t>
            </a:r>
            <a:r>
              <a:rPr kumimoji="1" lang="zh-CN" altLang="en-US"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更有效</a:t>
            </a:r>
            <a:r>
              <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t>
            </a: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altLang="zh-CN" sz="2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8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用单</a:t>
            </a:r>
            <a:r>
              <a:rPr kumimoji="1" lang="zh-CN" altLang="en-US" sz="2800" b="1" i="0" u="none" strike="noStrike" kern="0" cap="none" spc="0" normalizeH="0" baseline="0" noProof="0" dirty="0">
                <a:ln>
                  <a:noFill/>
                </a:ln>
                <a:solidFill>
                  <a:srgbClr val="CE0000"/>
                </a:solidFill>
                <a:effectLst/>
                <a:uLnTx/>
                <a:uFillTx/>
                <a:latin typeface="+mn-lt"/>
                <a:ea typeface="宋体" panose="02010600030101010101" pitchFamily="2" charset="-122"/>
                <a:cs typeface="+mn-cs"/>
              </a:rPr>
              <a:t>位</a:t>
            </a:r>
            <a:r>
              <a:rPr kumimoji="1" lang="zh-CN" altLang="en-US" sz="28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数（</a:t>
            </a:r>
            <a:r>
              <a:rPr kumimoji="1" lang="en-US" altLang="zh-CN" sz="2800" b="1" i="0" u="none" strike="noStrike" kern="0" cap="none" spc="0" normalizeH="0" baseline="0" noProof="0" dirty="0">
                <a:ln>
                  <a:noFill/>
                </a:ln>
                <a:solidFill>
                  <a:srgbClr val="CE0000"/>
                </a:solidFill>
                <a:effectLst/>
                <a:uLnTx/>
                <a:uFillTx/>
                <a:latin typeface="+mn-lt"/>
                <a:ea typeface="宋体" panose="02010600030101010101" pitchFamily="2" charset="-122"/>
                <a:cs typeface="+mn-cs"/>
              </a:rPr>
              <a:t> 0-9 </a:t>
            </a:r>
            <a:r>
              <a:rPr kumimoji="1" lang="zh-CN" altLang="en-US" sz="2800" b="1" i="0" u="none" strike="noStrike" kern="0" cap="none" spc="0" normalizeH="0" baseline="0" noProof="0" dirty="0" smtClean="0">
                <a:ln>
                  <a:noFill/>
                </a:ln>
                <a:solidFill>
                  <a:srgbClr val="CE0000"/>
                </a:solidFill>
                <a:effectLst/>
                <a:uLnTx/>
                <a:uFillTx/>
                <a:latin typeface="+mn-lt"/>
                <a:ea typeface="宋体" panose="02010600030101010101" pitchFamily="2" charset="-122"/>
                <a:cs typeface="+mn-cs"/>
              </a:rPr>
              <a:t>）作为查找表格的索引</a:t>
            </a:r>
            <a:endParaRPr kumimoji="1" lang="en-US" altLang="zh-CN" sz="2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Entry 0:</a:t>
            </a: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0 x 100 =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0</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Entry 1:</a:t>
            </a: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1 x 100 =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100</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Entry 2:</a:t>
            </a: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2 x 100 =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200</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Entry 3:</a:t>
            </a: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3 x 100 = </a:t>
            </a:r>
            <a:r>
              <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rPr>
              <a:t>300</a:t>
            </a:r>
            <a:endPar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800" kern="0" noProof="0" dirty="0" smtClean="0">
                <a:ln>
                  <a:noFill/>
                </a:ln>
                <a:solidFill>
                  <a:srgbClr val="009900"/>
                </a:solidFill>
                <a:effectLst/>
                <a:uLnTx/>
                <a:uFillTx/>
                <a:ea typeface="宋体" panose="02010600030101010101" pitchFamily="2" charset="-122"/>
                <a:sym typeface="+mn-ea"/>
              </a:rPr>
              <a:t>              Entry 4:</a:t>
            </a:r>
            <a:r>
              <a:rPr lang="en-US" altLang="zh-CN" sz="1800" kern="0" noProof="0" dirty="0" smtClean="0">
                <a:ln>
                  <a:noFill/>
                </a:ln>
                <a:effectLst/>
                <a:uLnTx/>
                <a:uFillTx/>
                <a:ea typeface="宋体" panose="02010600030101010101" pitchFamily="2" charset="-122"/>
                <a:sym typeface="+mn-ea"/>
              </a:rPr>
              <a:t>  4 x 100 = </a:t>
            </a:r>
            <a:r>
              <a:rPr lang="en-US" altLang="zh-CN" sz="1800" kern="0" noProof="0" dirty="0" smtClean="0">
                <a:ln>
                  <a:noFill/>
                </a:ln>
                <a:solidFill>
                  <a:srgbClr val="009900"/>
                </a:solidFill>
                <a:effectLst/>
                <a:uLnTx/>
                <a:uFillTx/>
                <a:ea typeface="宋体" panose="02010600030101010101" pitchFamily="2" charset="-122"/>
                <a:sym typeface="+mn-ea"/>
              </a:rPr>
              <a:t>4</a:t>
            </a:r>
            <a:r>
              <a:rPr lang="en-US" altLang="zh-CN" sz="1800" kern="0" noProof="0" dirty="0" smtClean="0">
                <a:ln>
                  <a:noFill/>
                </a:ln>
                <a:solidFill>
                  <a:srgbClr val="009900"/>
                </a:solidFill>
                <a:effectLst/>
                <a:uLnTx/>
                <a:uFillTx/>
                <a:ea typeface="宋体" panose="02010600030101010101" pitchFamily="2" charset="-122"/>
                <a:sym typeface="+mn-ea"/>
              </a:rPr>
              <a:t>00</a:t>
            </a:r>
            <a:br>
              <a:rPr lang="en-US" altLang="zh-CN" sz="1800" kern="0" noProof="0" dirty="0" smtClean="0">
                <a:ln>
                  <a:noFill/>
                </a:ln>
                <a:effectLst/>
                <a:uLnTx/>
                <a:uFillTx/>
                <a:ea typeface="宋体" panose="02010600030101010101" pitchFamily="2" charset="-122"/>
                <a:sym typeface="+mn-ea"/>
              </a:rPr>
            </a:br>
            <a:r>
              <a:rPr lang="en-US" altLang="zh-CN" sz="1800" kern="0" noProof="0" dirty="0" smtClean="0">
                <a:ln>
                  <a:noFill/>
                </a:ln>
                <a:effectLst/>
                <a:uLnTx/>
                <a:uFillTx/>
                <a:ea typeface="宋体" panose="02010600030101010101" pitchFamily="2" charset="-122"/>
                <a:sym typeface="+mn-ea"/>
              </a:rPr>
              <a:t>	</a:t>
            </a:r>
            <a:r>
              <a:rPr lang="en-US" altLang="zh-CN" sz="1800" kern="0" noProof="0" dirty="0" smtClean="0">
                <a:ln>
                  <a:noFill/>
                </a:ln>
                <a:solidFill>
                  <a:srgbClr val="009900"/>
                </a:solidFill>
                <a:effectLst/>
                <a:uLnTx/>
                <a:uFillTx/>
                <a:ea typeface="宋体" panose="02010600030101010101" pitchFamily="2" charset="-122"/>
                <a:sym typeface="+mn-ea"/>
              </a:rPr>
              <a:t>Entry 5:</a:t>
            </a:r>
            <a:r>
              <a:rPr lang="en-US" altLang="zh-CN" sz="1800" kern="0" noProof="0" dirty="0" smtClean="0">
                <a:ln>
                  <a:noFill/>
                </a:ln>
                <a:effectLst/>
                <a:uLnTx/>
                <a:uFillTx/>
                <a:ea typeface="宋体" panose="02010600030101010101" pitchFamily="2" charset="-122"/>
                <a:sym typeface="+mn-ea"/>
              </a:rPr>
              <a:t>  5 x 100 = </a:t>
            </a:r>
            <a:r>
              <a:rPr lang="en-US" altLang="zh-CN" sz="1800" kern="0" noProof="0" dirty="0" smtClean="0">
                <a:ln>
                  <a:noFill/>
                </a:ln>
                <a:solidFill>
                  <a:srgbClr val="009900"/>
                </a:solidFill>
                <a:effectLst/>
                <a:uLnTx/>
                <a:uFillTx/>
                <a:ea typeface="宋体" panose="02010600030101010101" pitchFamily="2" charset="-122"/>
                <a:sym typeface="+mn-ea"/>
              </a:rPr>
              <a:t>5</a:t>
            </a:r>
            <a:r>
              <a:rPr lang="en-US" altLang="zh-CN" sz="1800" kern="0" noProof="0" dirty="0" smtClean="0">
                <a:ln>
                  <a:noFill/>
                </a:ln>
                <a:solidFill>
                  <a:srgbClr val="009900"/>
                </a:solidFill>
                <a:effectLst/>
                <a:uLnTx/>
                <a:uFillTx/>
                <a:ea typeface="宋体" panose="02010600030101010101" pitchFamily="2" charset="-122"/>
                <a:sym typeface="+mn-ea"/>
              </a:rPr>
              <a:t>00</a:t>
            </a:r>
            <a:br>
              <a:rPr lang="en-US" altLang="zh-CN" sz="1800" kern="0" noProof="0" dirty="0" smtClean="0">
                <a:ln>
                  <a:noFill/>
                </a:ln>
                <a:effectLst/>
                <a:uLnTx/>
                <a:uFillTx/>
                <a:ea typeface="宋体" panose="02010600030101010101" pitchFamily="2" charset="-122"/>
                <a:sym typeface="+mn-ea"/>
              </a:rPr>
            </a:br>
            <a:r>
              <a:rPr lang="en-US" altLang="zh-CN" sz="1800" kern="0" noProof="0" dirty="0" smtClean="0">
                <a:ln>
                  <a:noFill/>
                </a:ln>
                <a:effectLst/>
                <a:uLnTx/>
                <a:uFillTx/>
                <a:ea typeface="宋体" panose="02010600030101010101" pitchFamily="2" charset="-122"/>
                <a:sym typeface="+mn-ea"/>
              </a:rPr>
              <a:t>	</a:t>
            </a:r>
            <a:r>
              <a:rPr lang="en-US" altLang="zh-CN" sz="1800" kern="0" noProof="0" dirty="0" smtClean="0">
                <a:ln>
                  <a:noFill/>
                </a:ln>
                <a:solidFill>
                  <a:srgbClr val="009900"/>
                </a:solidFill>
                <a:effectLst/>
                <a:uLnTx/>
                <a:uFillTx/>
                <a:ea typeface="宋体" panose="02010600030101010101" pitchFamily="2" charset="-122"/>
                <a:sym typeface="+mn-ea"/>
              </a:rPr>
              <a:t>Entry 6:</a:t>
            </a:r>
            <a:r>
              <a:rPr lang="en-US" altLang="zh-CN" sz="1800" kern="0" noProof="0" dirty="0" smtClean="0">
                <a:ln>
                  <a:noFill/>
                </a:ln>
                <a:effectLst/>
                <a:uLnTx/>
                <a:uFillTx/>
                <a:ea typeface="宋体" panose="02010600030101010101" pitchFamily="2" charset="-122"/>
                <a:sym typeface="+mn-ea"/>
              </a:rPr>
              <a:t>  6 x 100 = </a:t>
            </a:r>
            <a:r>
              <a:rPr lang="en-US" altLang="zh-CN" sz="1800" kern="0" noProof="0" dirty="0" smtClean="0">
                <a:ln>
                  <a:noFill/>
                </a:ln>
                <a:solidFill>
                  <a:srgbClr val="009900"/>
                </a:solidFill>
                <a:effectLst/>
                <a:uLnTx/>
                <a:uFillTx/>
                <a:ea typeface="宋体" panose="02010600030101010101" pitchFamily="2" charset="-122"/>
                <a:sym typeface="+mn-ea"/>
              </a:rPr>
              <a:t>6</a:t>
            </a:r>
            <a:r>
              <a:rPr lang="en-US" altLang="zh-CN" sz="1800" kern="0" noProof="0" dirty="0" smtClean="0">
                <a:ln>
                  <a:noFill/>
                </a:ln>
                <a:solidFill>
                  <a:srgbClr val="009900"/>
                </a:solidFill>
                <a:effectLst/>
                <a:uLnTx/>
                <a:uFillTx/>
                <a:ea typeface="宋体" panose="02010600030101010101" pitchFamily="2" charset="-122"/>
                <a:sym typeface="+mn-ea"/>
              </a:rPr>
              <a:t>00</a:t>
            </a:r>
            <a:endParaRPr lang="en-US" altLang="zh-CN" sz="1800" kern="0" noProof="0" dirty="0" smtClean="0">
              <a:ln>
                <a:noFill/>
              </a:ln>
              <a:solidFill>
                <a:srgbClr val="009900"/>
              </a:solidFill>
              <a:effectLst/>
              <a:uLnTx/>
              <a:uFillTx/>
              <a:ea typeface="宋体" panose="02010600030101010101" pitchFamily="2" charset="-122"/>
              <a:sym typeface="+mn-ea"/>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800" kern="0" noProof="0" dirty="0" smtClean="0">
                <a:ln>
                  <a:noFill/>
                </a:ln>
                <a:solidFill>
                  <a:srgbClr val="009900"/>
                </a:solidFill>
                <a:effectLst/>
                <a:uLnTx/>
                <a:uFillTx/>
                <a:ea typeface="宋体" panose="02010600030101010101" pitchFamily="2" charset="-122"/>
                <a:sym typeface="+mn-ea"/>
              </a:rPr>
              <a:t>              Entry 7:</a:t>
            </a:r>
            <a:r>
              <a:rPr lang="en-US" altLang="zh-CN" sz="1800" kern="0" noProof="0" dirty="0" smtClean="0">
                <a:ln>
                  <a:noFill/>
                </a:ln>
                <a:effectLst/>
                <a:uLnTx/>
                <a:uFillTx/>
                <a:ea typeface="宋体" panose="02010600030101010101" pitchFamily="2" charset="-122"/>
                <a:sym typeface="+mn-ea"/>
              </a:rPr>
              <a:t>  7 x 100 = </a:t>
            </a:r>
            <a:r>
              <a:rPr lang="en-US" altLang="zh-CN" sz="1800" kern="0" noProof="0" dirty="0" smtClean="0">
                <a:ln>
                  <a:noFill/>
                </a:ln>
                <a:solidFill>
                  <a:srgbClr val="009900"/>
                </a:solidFill>
                <a:effectLst/>
                <a:uLnTx/>
                <a:uFillTx/>
                <a:ea typeface="宋体" panose="02010600030101010101" pitchFamily="2" charset="-122"/>
                <a:sym typeface="+mn-ea"/>
              </a:rPr>
              <a:t>7</a:t>
            </a:r>
            <a:r>
              <a:rPr lang="en-US" altLang="zh-CN" sz="1800" kern="0" noProof="0" dirty="0" smtClean="0">
                <a:ln>
                  <a:noFill/>
                </a:ln>
                <a:solidFill>
                  <a:srgbClr val="009900"/>
                </a:solidFill>
                <a:effectLst/>
                <a:uLnTx/>
                <a:uFillTx/>
                <a:ea typeface="宋体" panose="02010600030101010101" pitchFamily="2" charset="-122"/>
                <a:sym typeface="+mn-ea"/>
              </a:rPr>
              <a:t>00</a:t>
            </a:r>
            <a:endParaRPr kumimoji="1" lang="en-US" altLang="zh-CN" sz="1800" b="1" i="0" u="none" strike="noStrike" kern="0" cap="none" spc="0" normalizeH="0" baseline="0" noProof="0" dirty="0" smtClean="0">
              <a:ln>
                <a:noFill/>
              </a:ln>
              <a:solidFill>
                <a:srgbClr val="009900"/>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lang="en-US" altLang="zh-CN" sz="1800" kern="0" noProof="0" dirty="0" smtClean="0">
                <a:ln>
                  <a:noFill/>
                </a:ln>
                <a:solidFill>
                  <a:srgbClr val="009900"/>
                </a:solidFill>
                <a:effectLst/>
                <a:uLnTx/>
                <a:uFillTx/>
                <a:ea typeface="宋体" panose="02010600030101010101" pitchFamily="2" charset="-122"/>
                <a:sym typeface="+mn-ea"/>
              </a:rPr>
              <a:t>              Entry 8:</a:t>
            </a:r>
            <a:r>
              <a:rPr lang="en-US" altLang="zh-CN" sz="1800" kern="0" noProof="0" dirty="0" smtClean="0">
                <a:ln>
                  <a:noFill/>
                </a:ln>
                <a:effectLst/>
                <a:uLnTx/>
                <a:uFillTx/>
                <a:ea typeface="宋体" panose="02010600030101010101" pitchFamily="2" charset="-122"/>
                <a:sym typeface="+mn-ea"/>
              </a:rPr>
              <a:t>  8 x 100 = </a:t>
            </a:r>
            <a:r>
              <a:rPr lang="en-US" altLang="zh-CN" sz="1800" kern="0" noProof="0" dirty="0" smtClean="0">
                <a:ln>
                  <a:noFill/>
                </a:ln>
                <a:solidFill>
                  <a:srgbClr val="009900"/>
                </a:solidFill>
                <a:effectLst/>
                <a:uLnTx/>
                <a:uFillTx/>
                <a:ea typeface="宋体" panose="02010600030101010101" pitchFamily="2" charset="-122"/>
                <a:sym typeface="+mn-ea"/>
              </a:rPr>
              <a:t>8</a:t>
            </a:r>
            <a:r>
              <a:rPr lang="en-US" altLang="zh-CN" sz="1800" kern="0" noProof="0" dirty="0" smtClean="0">
                <a:ln>
                  <a:noFill/>
                </a:ln>
                <a:solidFill>
                  <a:srgbClr val="009900"/>
                </a:solidFill>
                <a:effectLst/>
                <a:uLnTx/>
                <a:uFillTx/>
                <a:ea typeface="宋体" panose="02010600030101010101" pitchFamily="2" charset="-122"/>
                <a:sym typeface="+mn-ea"/>
              </a:rPr>
              <a:t>00</a:t>
            </a:r>
            <a:br>
              <a:rPr lang="en-US" altLang="zh-CN" sz="1800" kern="0" noProof="0" dirty="0" smtClean="0">
                <a:ln>
                  <a:noFill/>
                </a:ln>
                <a:effectLst/>
                <a:uLnTx/>
                <a:uFillTx/>
                <a:ea typeface="宋体" panose="02010600030101010101" pitchFamily="2" charset="-122"/>
                <a:sym typeface="+mn-ea"/>
              </a:rPr>
            </a:br>
            <a:r>
              <a:rPr lang="en-US" altLang="zh-CN" sz="1800" kern="0" noProof="0" dirty="0" smtClean="0">
                <a:ln>
                  <a:noFill/>
                </a:ln>
                <a:effectLst/>
                <a:uLnTx/>
                <a:uFillTx/>
                <a:ea typeface="宋体" panose="02010600030101010101" pitchFamily="2" charset="-122"/>
                <a:sym typeface="+mn-ea"/>
              </a:rPr>
              <a:t>	</a:t>
            </a:r>
            <a:r>
              <a:rPr lang="en-US" altLang="zh-CN" sz="1800" kern="0" noProof="0" dirty="0" smtClean="0">
                <a:ln>
                  <a:noFill/>
                </a:ln>
                <a:solidFill>
                  <a:srgbClr val="009900"/>
                </a:solidFill>
                <a:effectLst/>
                <a:uLnTx/>
                <a:uFillTx/>
                <a:ea typeface="宋体" panose="02010600030101010101" pitchFamily="2" charset="-122"/>
                <a:sym typeface="+mn-ea"/>
              </a:rPr>
              <a:t>Entry 9:</a:t>
            </a:r>
            <a:r>
              <a:rPr lang="en-US" altLang="zh-CN" sz="1800" kern="0" noProof="0" dirty="0" smtClean="0">
                <a:ln>
                  <a:noFill/>
                </a:ln>
                <a:effectLst/>
                <a:uLnTx/>
                <a:uFillTx/>
                <a:ea typeface="宋体" panose="02010600030101010101" pitchFamily="2" charset="-122"/>
                <a:sym typeface="+mn-ea"/>
              </a:rPr>
              <a:t>  9 x 100 = </a:t>
            </a:r>
            <a:r>
              <a:rPr lang="en-US" altLang="zh-CN" sz="1800" kern="0" noProof="0" dirty="0" smtClean="0">
                <a:ln>
                  <a:noFill/>
                </a:ln>
                <a:solidFill>
                  <a:srgbClr val="009900"/>
                </a:solidFill>
                <a:effectLst/>
                <a:uLnTx/>
                <a:uFillTx/>
                <a:ea typeface="宋体" panose="02010600030101010101" pitchFamily="2" charset="-122"/>
                <a:sym typeface="+mn-ea"/>
              </a:rPr>
              <a:t>9</a:t>
            </a:r>
            <a:r>
              <a:rPr lang="en-US" altLang="zh-CN" sz="1800" kern="0" noProof="0" dirty="0" smtClean="0">
                <a:ln>
                  <a:noFill/>
                </a:ln>
                <a:solidFill>
                  <a:srgbClr val="009900"/>
                </a:solidFill>
                <a:effectLst/>
                <a:uLnTx/>
                <a:uFillTx/>
                <a:ea typeface="宋体" panose="02010600030101010101" pitchFamily="2" charset="-122"/>
                <a:sym typeface="+mn-ea"/>
              </a:rPr>
              <a:t>00</a:t>
            </a:r>
            <a:br>
              <a:rPr lang="en-US" altLang="zh-CN" sz="1800" kern="0" noProof="0" dirty="0" smtClean="0">
                <a:ln>
                  <a:noFill/>
                </a:ln>
                <a:effectLst/>
                <a:uLnTx/>
                <a:uFillTx/>
                <a:ea typeface="宋体" panose="02010600030101010101" pitchFamily="2" charset="-122"/>
                <a:sym typeface="+mn-ea"/>
              </a:rPr>
            </a:br>
            <a:r>
              <a:rPr lang="en-US" altLang="zh-CN" sz="1800" kern="0" noProof="0" dirty="0" smtClean="0">
                <a:ln>
                  <a:noFill/>
                </a:ln>
                <a:effectLst/>
                <a:uLnTx/>
                <a:uFillTx/>
                <a:ea typeface="宋体" panose="02010600030101010101" pitchFamily="2" charset="-122"/>
                <a:sym typeface="+mn-ea"/>
              </a:rPr>
              <a:t>	</a:t>
            </a:r>
            <a:b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br>
            <a:r>
              <a:rPr kumimoji="1" lang="en-US" altLang="zh-CN" sz="18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a:t>
            </a:r>
            <a:endParaRPr kumimoji="1" lang="en-US" altLang="zh-CN" sz="2800" b="1"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graphicFrame>
        <p:nvGraphicFramePr>
          <p:cNvPr id="2" name="对象 1">
            <a:hlinkClick r:id="" action="ppaction://ole?verb="/>
          </p:cNvPr>
          <p:cNvGraphicFramePr>
            <a:graphicFrameLocks noChangeAspect="1"/>
          </p:cNvGraphicFramePr>
          <p:nvPr/>
        </p:nvGraphicFramePr>
        <p:xfrm>
          <a:off x="2771775" y="1052195"/>
          <a:ext cx="2472690" cy="465455"/>
        </p:xfrm>
        <a:graphic>
          <a:graphicData uri="http://schemas.openxmlformats.org/presentationml/2006/ole">
            <mc:AlternateContent xmlns:mc="http://schemas.openxmlformats.org/markup-compatibility/2006">
              <mc:Choice xmlns:v="urn:schemas-microsoft-com:vml" Requires="v">
                <p:oleObj spid="_x0000_s1025" name="" r:id="rId1" imgW="1079500" imgH="203200" progId="Equation.KSEE3">
                  <p:embed/>
                </p:oleObj>
              </mc:Choice>
              <mc:Fallback>
                <p:oleObj name="" r:id="rId1" imgW="1079500" imgH="203200" progId="Equation.KSEE3">
                  <p:embed/>
                  <p:pic>
                    <p:nvPicPr>
                      <p:cNvPr id="0" name="图片 1024"/>
                      <p:cNvPicPr/>
                      <p:nvPr/>
                    </p:nvPicPr>
                    <p:blipFill>
                      <a:blip r:embed="rId2"/>
                      <a:stretch>
                        <a:fillRect/>
                      </a:stretch>
                    </p:blipFill>
                    <p:spPr>
                      <a:xfrm>
                        <a:off x="2771775" y="1052195"/>
                        <a:ext cx="2472690" cy="465455"/>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查找表代码</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45465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multiply R0 by 100, using lookup table</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LEA  R1, Lookup100  ; R1 = table base</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 R1, R0     ; add index (R0)</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LDR  R0, R1, #0     ; load from M[R1]</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Lookup100  .FILL #0   ; entry 0</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#100 ; entry 1</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#200 ; entry 2</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#300 ; entry 3</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#400 ; entry 4</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#500 ; entry 5</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#600 ; entry 6</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#700 ; entry 7</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#800 ; entry 8</a:t>
            </a:r>
            <a:b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2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#900 ; entry 9</a:t>
            </a:r>
            <a:endParaRPr kumimoji="1" lang="en-US" altLang="zh-CN" sz="2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ASCII</a:t>
            </a:r>
            <a:r>
              <a:rPr lang="zh-CN" altLang="en-US" dirty="0">
                <a:ea typeface="宋体" panose="02010600030101010101" pitchFamily="2" charset="-122"/>
              </a:rPr>
              <a:t>码到二进制的转换程序（</a:t>
            </a:r>
            <a:r>
              <a:rPr lang="en-US" altLang="zh-CN" dirty="0">
                <a:ea typeface="宋体" panose="02010600030101010101" pitchFamily="2" charset="-122"/>
              </a:rPr>
              <a:t>1</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4864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Three-digit buffer at ASCIIBUF.</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R1 tells how many digits to convert.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Put resulting decimal number in R0.</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ASCIItoBinary</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AND     R0, R0, #0  ; clear result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 R1, #0  ; test # digits</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BRz</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DoneAtoB</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done if no digits;</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R3,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NegZero</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R3 = -x30</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LEA      R2, ASCIIBUF</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R1</a:t>
            </a:r>
            <a:br>
              <a:rPr kumimoji="1" lang="en-US" altLang="zh-CN" sz="2400" b="1"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#-1 ; points to ones digit</a:t>
            </a:r>
            <a:endParaRPr kumimoji="1" lang="en-US" altLang="zh-CN" sz="2400" b="1" i="0" u="none" strike="noStrike" kern="0" cap="none" spc="0" normalizeH="0" baseline="0" noProof="0" dirty="0" smtClean="0">
              <a:ln>
                <a:noFill/>
              </a:ln>
              <a:solidFill>
                <a:schemeClr val="accent2"/>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4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LDR      R4, R2, #0  ; load digit</a:t>
            </a:r>
            <a:br>
              <a:rPr kumimoji="1" lang="en-US" altLang="zh-CN" sz="24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R4, R4, R3  ; convert to number</a:t>
            </a:r>
            <a:br>
              <a:rPr kumimoji="1" lang="en-US" altLang="zh-CN" sz="24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R4  ; add ones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contrib</a:t>
            </a:r>
            <a:endPar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1"/>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ASCII</a:t>
            </a:r>
            <a:r>
              <a:rPr lang="zh-CN" altLang="en-US" dirty="0">
                <a:ea typeface="宋体" panose="02010600030101010101" pitchFamily="2" charset="-122"/>
              </a:rPr>
              <a:t>码到二进制的转换程序（</a:t>
            </a:r>
            <a:r>
              <a:rPr lang="en-US" altLang="zh-CN" dirty="0">
                <a:ea typeface="宋体" panose="02010600030101010101" pitchFamily="2" charset="-122"/>
              </a:rPr>
              <a:t>2</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599113"/>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 R1, #-1  ; one less digit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BRz</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DoneAtoB</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done if zero</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#-1  ; points to tens digit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LDR  R4, R2, #0   ; load digit</a:t>
            </a:r>
            <a:br>
              <a:rPr kumimoji="1" lang="en-US" altLang="zh-CN" sz="24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R4, R4, R3   ; convert to number</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LEA  R5, Lookup10 ; multiply by 10</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R5, R5, R4</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LDR  R4, R5, #0</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R4   ; adds tens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contrib</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R1, R1, #-1  ; one less digit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BRz</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DoneAtoB</a:t>
            </a: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done if zero</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#-1  ; points to hundreds </a:t>
            </a:r>
            <a:r>
              <a:rPr lang="en-US" altLang="zh-CN" sz="2400" kern="0" noProof="0" dirty="0" smtClean="0">
                <a:ln>
                  <a:noFill/>
                </a:ln>
                <a:effectLst/>
                <a:uLnTx/>
                <a:uFillTx/>
                <a:latin typeface="Times New Roman" panose="02020603050405020304" pitchFamily="18" charset="0"/>
                <a:ea typeface="宋体" panose="02010600030101010101" pitchFamily="2" charset="-122"/>
                <a:cs typeface="Times New Roman" panose="02020603050405020304" pitchFamily="18" charset="0"/>
                <a:sym typeface="+mn-ea"/>
              </a:rPr>
              <a:t>digit</a:t>
            </a:r>
            <a:b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4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ASCII</a:t>
            </a:r>
            <a:r>
              <a:rPr lang="zh-CN" altLang="en-US" dirty="0">
                <a:ea typeface="宋体" panose="02010600030101010101" pitchFamily="2" charset="-122"/>
              </a:rPr>
              <a:t>码到二进制的转换程序（</a:t>
            </a:r>
            <a:r>
              <a:rPr lang="en-US" altLang="zh-CN" dirty="0">
                <a:ea typeface="宋体" panose="02010600030101010101" pitchFamily="2" charset="-122"/>
              </a:rPr>
              <a:t>3</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45465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LDR  R4, R2, #0   ; load digit</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ADD  R4, R4, R3   ; convert to number</a:t>
            </a:r>
            <a:br>
              <a:rPr kumimoji="1" lang="en-US" altLang="zh-CN" sz="2000" b="1" i="0" u="none" strike="noStrike" kern="0" cap="none" spc="0" normalizeH="0" baseline="0" noProof="0" dirty="0" smtClean="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LEA  R5, Lookup100 ; multiply by 100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R5, R5, R4</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LDR  R4, R5, #0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R4   ; adds 100's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contrib</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DoneAtoB</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RET</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NegZero</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xFFD0  ; -x30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ASCIIBUF       .BLKW 4</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Lookup10         .FILL 0</a:t>
            </a:r>
            <a:b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10</a:t>
            </a:r>
            <a:b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20</a:t>
            </a:r>
            <a:b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b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Lookup100      .FILL 0</a:t>
            </a:r>
            <a:b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                         .FILL 100</a:t>
            </a:r>
            <a:b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000" b="1" i="0" u="none" strike="noStrike" kern="0" cap="none" spc="0" normalizeH="0" baseline="0" noProof="0" dirty="0" smtClean="0">
              <a:ln>
                <a:noFill/>
              </a:ln>
              <a:solidFill>
                <a:schemeClr val="accent6"/>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二进制到</a:t>
            </a:r>
            <a:r>
              <a:rPr lang="en-US" altLang="zh-CN" dirty="0">
                <a:ea typeface="宋体" panose="02010600030101010101" pitchFamily="2" charset="-122"/>
              </a:rPr>
              <a:t>ASCII</a:t>
            </a:r>
            <a:r>
              <a:rPr lang="zh-CN" altLang="en-US" dirty="0">
                <a:ea typeface="宋体" panose="02010600030101010101" pitchFamily="2" charset="-122"/>
              </a:rPr>
              <a:t>码转换</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45465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将补码转换为包含</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3</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位数的</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ASCII</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码</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这里需要除以</a:t>
            </a:r>
            <a:r>
              <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100</a:t>
            </a: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来得到百位数</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重复地减</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100</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来做除法</a:t>
            </a:r>
            <a:endPar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endParaRPr kumimoji="1" lang="en-US" altLang="zh-CN" sz="24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zh-CN" altLang="en-US"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转换开始前，需要判断该数的符号</a:t>
            </a:r>
            <a:endParaRPr kumimoji="1" lang="en-US" altLang="zh-CN" sz="2400" b="1"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endParaRPr>
          </a:p>
          <a:p>
            <a:pPr marL="860425" marR="0" lvl="1" indent="-285750" algn="l" defTabSz="914400" rtl="0" eaLnBrk="0" fontAlgn="base" latinLnBrk="0" hangingPunct="0">
              <a:lnSpc>
                <a:spcPct val="100000"/>
              </a:lnSpc>
              <a:spcBef>
                <a:spcPct val="20000"/>
              </a:spcBef>
              <a:spcAft>
                <a:spcPct val="0"/>
              </a:spcAft>
              <a:buClr>
                <a:schemeClr val="hlink"/>
              </a:buClr>
              <a:buSzPct val="55000"/>
              <a:buFont typeface="Wingdings" panose="05000000000000000000" pitchFamily="2" charset="2"/>
              <a:buNone/>
              <a:defRPr/>
            </a:pP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将符号字符</a:t>
            </a:r>
            <a:r>
              <a:rPr kumimoji="1" lang="en-US" altLang="zh-CN"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 (+ or -) </a:t>
            </a:r>
            <a:r>
              <a:rPr kumimoji="1" lang="zh-CN" altLang="en-US" sz="2000" b="0" i="0" u="none" strike="noStrike" kern="0" cap="none" spc="0" normalizeH="0" baseline="0" noProof="0" dirty="0" smtClean="0">
                <a:ln>
                  <a:noFill/>
                </a:ln>
                <a:solidFill>
                  <a:schemeClr val="tx1"/>
                </a:solidFill>
                <a:effectLst/>
                <a:uLnTx/>
                <a:uFillTx/>
                <a:latin typeface="+mn-lt"/>
                <a:ea typeface="宋体" panose="02010600030101010101" pitchFamily="2" charset="-122"/>
                <a:cs typeface="+mn-cs"/>
              </a:rPr>
              <a:t>写入缓存，并将剩下的数变位正数</a:t>
            </a:r>
            <a:endParaRPr kumimoji="1" lang="en-US" altLang="zh-CN" sz="20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二进制到</a:t>
            </a:r>
            <a:r>
              <a:rPr lang="en-US" altLang="zh-CN" dirty="0">
                <a:ea typeface="宋体" panose="02010600030101010101" pitchFamily="2" charset="-122"/>
              </a:rPr>
              <a:t>ASCII</a:t>
            </a:r>
            <a:r>
              <a:rPr lang="zh-CN" altLang="en-US" dirty="0">
                <a:ea typeface="宋体" panose="02010600030101010101" pitchFamily="2" charset="-122"/>
              </a:rPr>
              <a:t>码的转换程序（</a:t>
            </a:r>
            <a:r>
              <a:rPr lang="en-US" altLang="zh-CN" dirty="0">
                <a:ea typeface="宋体" panose="02010600030101010101" pitchFamily="2" charset="-122"/>
              </a:rPr>
              <a:t>1</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51816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R0 is between -999 and +999.</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Put sign character in ASCIIBUF, followed by three</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ASCII digit characters.</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endPar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BinaryToASCII</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LEA R1, ASCIIBUF  ;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pt</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to result string</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#0    ; test sign of value</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BRn</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NegSign</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R2,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ASCIIplus</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store '+'</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STR R2, R1, #0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BRnzp</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Begin100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NegSign</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R2,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ASCIIneg</a:t>
            </a: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 store '-'</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STR R2, R1, #0</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NOT R0, R0            ; convert value to </a:t>
            </a:r>
            <a:r>
              <a:rPr kumimoji="1" lang="en-US" altLang="zh-CN" sz="2000" b="1" i="0" u="none" strike="noStrike" kern="0" cap="none" spc="0" normalizeH="0" baseline="0" noProof="0" dirty="0" err="1"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pos</a:t>
            </a:r>
            <a:b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dirty="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#1</a:t>
            </a:r>
            <a:endParaRPr kumimoji="1"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二进制到</a:t>
            </a:r>
            <a:r>
              <a:rPr lang="en-US" altLang="zh-CN" dirty="0">
                <a:ea typeface="宋体" panose="02010600030101010101" pitchFamily="2" charset="-122"/>
              </a:rPr>
              <a:t>ASCII</a:t>
            </a:r>
            <a:r>
              <a:rPr lang="zh-CN" altLang="en-US" dirty="0">
                <a:ea typeface="宋体" panose="02010600030101010101" pitchFamily="2" charset="-122"/>
              </a:rPr>
              <a:t>码的转换程序（</a:t>
            </a:r>
            <a:r>
              <a:rPr lang="en-US" altLang="zh-CN" dirty="0">
                <a:ea typeface="宋体" panose="02010600030101010101" pitchFamily="2" charset="-122"/>
              </a:rPr>
              <a:t>2</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915400" cy="53340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Begin100        LD      R2, ASCIIoffset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R3, Neg100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Loop100        ADD    R0, R0, R3</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BRn     End100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#1  ; add one to digit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BRnzp  Loop100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End100         STR      R2, R1, #1  ; store ASCII 100's digit</a:t>
            </a:r>
            <a:endPar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R3, Pos100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R3  ; restore last subtract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R2, ASCIIoffset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R3, Neg10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Loop10     ADD        R0, R0, R3</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BRn         End10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#1  ; add one to digit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BRnzp     Loop10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endParaRPr kumimoji="1" lang="en-US" altLang="zh-CN" sz="20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二进制到</a:t>
            </a:r>
            <a:r>
              <a:rPr lang="en-US" altLang="zh-CN" dirty="0">
                <a:ea typeface="宋体" panose="02010600030101010101" pitchFamily="2" charset="-122"/>
              </a:rPr>
              <a:t>ASCII</a:t>
            </a:r>
            <a:r>
              <a:rPr lang="zh-CN" altLang="en-US" dirty="0">
                <a:ea typeface="宋体" panose="02010600030101010101" pitchFamily="2" charset="-122"/>
              </a:rPr>
              <a:t>码的转换程序（</a:t>
            </a:r>
            <a:r>
              <a:rPr lang="en-US" altLang="zh-CN" dirty="0">
                <a:ea typeface="宋体" panose="02010600030101010101" pitchFamily="2" charset="-122"/>
              </a:rPr>
              <a:t>3</a:t>
            </a:r>
            <a:r>
              <a:rPr lang="zh-CN" altLang="en-US" dirty="0">
                <a:ea typeface="宋体" panose="02010600030101010101" pitchFamily="2" charset="-122"/>
              </a:rPr>
              <a:t>）</a:t>
            </a:r>
            <a:endParaRPr lang="zh-CN" altLang="en-US" dirty="0">
              <a:ea typeface="宋体" panose="02010600030101010101" pitchFamily="2" charset="-122"/>
            </a:endParaRPr>
          </a:p>
        </p:txBody>
      </p:sp>
      <p:sp>
        <p:nvSpPr>
          <p:cNvPr id="4" name="Rectangle 3"/>
          <p:cNvSpPr txBox="1">
            <a:spLocks noChangeArrowheads="1"/>
          </p:cNvSpPr>
          <p:nvPr/>
        </p:nvSpPr>
        <p:spPr bwMode="auto">
          <a:xfrm>
            <a:off x="228600" y="1143000"/>
            <a:ext cx="8686800" cy="4953000"/>
          </a:xfrm>
          <a:prstGeom prst="rect">
            <a:avLst/>
          </a:prstGeom>
          <a:noFill/>
          <a:ln w="9525">
            <a:noFill/>
            <a:miter lim="800000"/>
          </a:ln>
          <a:effectLst/>
        </p:spPr>
        <p:txBody>
          <a:bodyPr/>
          <a:lstStyle>
            <a:lvl1pPr algn="l" rtl="0" fontAlgn="base">
              <a:spcBef>
                <a:spcPct val="20000"/>
              </a:spcBef>
              <a:spcAft>
                <a:spcPct val="0"/>
              </a:spcAft>
              <a:buClr>
                <a:schemeClr val="folHlink"/>
              </a:buClr>
              <a:buSzPct val="60000"/>
              <a:buFont typeface="Wingdings" panose="05000000000000000000" pitchFamily="2" charset="2"/>
              <a:defRPr kumimoji="1" sz="3200" b="1">
                <a:solidFill>
                  <a:schemeClr val="tx1"/>
                </a:solidFill>
                <a:latin typeface="+mn-lt"/>
                <a:ea typeface="+mn-ea"/>
                <a:cs typeface="+mn-cs"/>
              </a:defRPr>
            </a:lvl1pPr>
            <a:lvl2pPr marL="860425" indent="-285750" algn="l" rtl="0" fontAlgn="base">
              <a:spcBef>
                <a:spcPct val="20000"/>
              </a:spcBef>
              <a:spcAft>
                <a:spcPct val="0"/>
              </a:spcAft>
              <a:buClr>
                <a:schemeClr val="hlink"/>
              </a:buClr>
              <a:buSzPct val="55000"/>
              <a:buFont typeface="Wingdings" panose="05000000000000000000" pitchFamily="2" charset="2"/>
              <a:defRPr kumimoji="1" sz="2800">
                <a:solidFill>
                  <a:schemeClr val="tx1"/>
                </a:solidFill>
                <a:latin typeface="+mn-lt"/>
                <a:ea typeface="宋体" panose="02010600030101010101" pitchFamily="2" charset="-122"/>
              </a:defRPr>
            </a:lvl2pPr>
            <a:lvl3pPr marL="1279525" indent="-228600" algn="l" rtl="0" fontAlgn="base">
              <a:spcBef>
                <a:spcPct val="20000"/>
              </a:spcBef>
              <a:spcAft>
                <a:spcPct val="0"/>
              </a:spcAft>
              <a:buClr>
                <a:schemeClr val="folHlink"/>
              </a:buClr>
              <a:buSzPct val="50000"/>
              <a:buFont typeface="Wingdings" panose="05000000000000000000" pitchFamily="2" charset="2"/>
              <a:defRPr kumimoji="1" sz="2400">
                <a:solidFill>
                  <a:schemeClr val="tx1"/>
                </a:solidFill>
                <a:latin typeface="+mn-lt"/>
                <a:ea typeface="宋体" panose="02010600030101010101" pitchFamily="2" charset="-122"/>
              </a:defRPr>
            </a:lvl3pPr>
            <a:lvl4pPr marL="1698625" indent="-228600" algn="l" rtl="0" fontAlgn="base">
              <a:spcBef>
                <a:spcPct val="20000"/>
              </a:spcBef>
              <a:spcAft>
                <a:spcPct val="0"/>
              </a:spcAft>
              <a:buClr>
                <a:schemeClr val="accent2"/>
              </a:buClr>
              <a:buSzPct val="55000"/>
              <a:buFont typeface="Wingdings" panose="05000000000000000000" pitchFamily="2" charset="2"/>
              <a:defRPr kumimoji="1" sz="2000">
                <a:solidFill>
                  <a:schemeClr val="tx1"/>
                </a:solidFill>
                <a:latin typeface="+mn-lt"/>
                <a:ea typeface="宋体" panose="02010600030101010101" pitchFamily="2" charset="-122"/>
              </a:defRPr>
            </a:lvl4pPr>
            <a:lvl5pPr marL="21177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5pPr>
            <a:lvl6pPr marL="25749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6pPr>
            <a:lvl7pPr marL="30321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7pPr>
            <a:lvl8pPr marL="34893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8pPr>
            <a:lvl9pPr marL="3946525" indent="-228600" algn="l" rtl="0" fontAlgn="base">
              <a:spcBef>
                <a:spcPct val="20000"/>
              </a:spcBef>
              <a:spcAft>
                <a:spcPct val="0"/>
              </a:spcAft>
              <a:buClr>
                <a:schemeClr val="accent1"/>
              </a:buClr>
              <a:buSzPct val="50000"/>
              <a:buFont typeface="Wingdings" panose="05000000000000000000" pitchFamily="2" charset="2"/>
              <a:defRPr kumimoji="1"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End10          STR     R2, R1, #2   ; store ASCII 10's digit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R0, R0, #10 ; restore last subtract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LD  R2, ASCIIoffset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ADD R2, R2, R0  ; convert one's digit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STR R2, R1, #3   ; store one's digit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RET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ASCIIplus        .FILL x2B   ; plus sign</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ASCIIneg         .FILL x2D   ; neg sign</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ASCIIoffset      .FILL x30   ; zero</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Neg100             .FILL xFF9C ; -100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Pos100              .FILL #100</a:t>
            </a:r>
            <a:b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Neg10               .FILL xFFF6 ; -10</a:t>
            </a:r>
            <a:endParaRPr kumimoji="1" lang="en-US" altLang="zh-CN" sz="2000" b="1" i="0" u="none" strike="noStrike" kern="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en-US" altLang="zh-CN" sz="3200" b="1" i="0" u="none" strike="noStrike" kern="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a:xfrm>
            <a:off x="251460" y="332105"/>
            <a:ext cx="8686800" cy="533400"/>
          </a:xfrm>
        </p:spPr>
        <p:txBody>
          <a:bodyPr vert="horz" wrap="square" lIns="91440" tIns="45720" rIns="91440" bIns="45720" anchor="ctr" anchorCtr="0"/>
          <a:p>
            <a:r>
              <a:rPr lang="zh-CN" altLang="en-US" dirty="0">
                <a:solidFill>
                  <a:schemeClr val="accent6"/>
                </a:solidFill>
                <a:ea typeface="宋体" panose="02010600030101010101" pitchFamily="2" charset="-122"/>
                <a:sym typeface="+mn-ea"/>
              </a:rPr>
              <a:t>模拟计算器</a:t>
            </a:r>
            <a:endParaRPr lang="zh-CN" altLang="en-US" dirty="0">
              <a:solidFill>
                <a:schemeClr val="accent6"/>
              </a:solidFill>
              <a:ea typeface="宋体" panose="02010600030101010101" pitchFamily="2" charset="-122"/>
              <a:sym typeface="+mn-ea"/>
            </a:endParaRPr>
          </a:p>
        </p:txBody>
      </p:sp>
      <p:sp>
        <p:nvSpPr>
          <p:cNvPr id="54275" name="内容占位符 2"/>
          <p:cNvSpPr>
            <a:spLocks noGrp="1"/>
          </p:cNvSpPr>
          <p:nvPr>
            <p:ph idx="1"/>
          </p:nvPr>
        </p:nvSpPr>
        <p:spPr/>
        <p:txBody>
          <a:bodyPr vert="horz" wrap="square" lIns="91440" tIns="45720" rIns="91440" bIns="45720" anchor="t" anchorCtr="0"/>
          <a:p>
            <a:pPr marL="0" indent="0"/>
            <a:r>
              <a:rPr lang="zh-CN" altLang="en-US" dirty="0">
                <a:ea typeface="宋体" panose="02010600030101010101" pitchFamily="2" charset="-122"/>
              </a:rPr>
              <a:t>模拟计算器允许的操作命令：</a:t>
            </a:r>
            <a:endParaRPr lang="en-US" altLang="zh-CN" dirty="0">
              <a:ea typeface="宋体" panose="02010600030101010101" pitchFamily="2" charset="-122"/>
            </a:endParaRPr>
          </a:p>
          <a:p>
            <a:pPr marL="0" indent="0"/>
            <a:r>
              <a:rPr lang="en-US" altLang="zh-CN" dirty="0">
                <a:ea typeface="宋体" panose="02010600030101010101" pitchFamily="2" charset="-122"/>
              </a:rPr>
              <a:t>X </a:t>
            </a:r>
            <a:r>
              <a:rPr lang="zh-CN" altLang="en-US" dirty="0">
                <a:ea typeface="宋体" panose="02010600030101010101" pitchFamily="2" charset="-122"/>
              </a:rPr>
              <a:t>退出模拟器</a:t>
            </a:r>
            <a:endParaRPr lang="en-US" altLang="zh-CN" dirty="0">
              <a:ea typeface="宋体" panose="02010600030101010101" pitchFamily="2" charset="-122"/>
            </a:endParaRPr>
          </a:p>
          <a:p>
            <a:pPr marL="0" indent="0"/>
            <a:r>
              <a:rPr lang="en-US" altLang="zh-CN" dirty="0">
                <a:ea typeface="宋体" panose="02010600030101010101" pitchFamily="2" charset="-122"/>
              </a:rPr>
              <a:t>D </a:t>
            </a:r>
            <a:r>
              <a:rPr lang="zh-CN" altLang="en-US" dirty="0">
                <a:ea typeface="宋体" panose="02010600030101010101" pitchFamily="2" charset="-122"/>
              </a:rPr>
              <a:t>显示栈顶元素</a:t>
            </a:r>
            <a:endParaRPr lang="en-US" altLang="zh-CN" dirty="0">
              <a:ea typeface="宋体" panose="02010600030101010101" pitchFamily="2" charset="-122"/>
            </a:endParaRPr>
          </a:p>
          <a:p>
            <a:pPr marL="0" indent="0"/>
            <a:r>
              <a:rPr lang="en-US" altLang="zh-CN" dirty="0">
                <a:ea typeface="宋体" panose="02010600030101010101" pitchFamily="2" charset="-122"/>
              </a:rPr>
              <a:t>+ </a:t>
            </a:r>
            <a:r>
              <a:rPr lang="zh-CN" altLang="en-US" dirty="0">
                <a:ea typeface="宋体" panose="02010600030101010101" pitchFamily="2" charset="-122"/>
              </a:rPr>
              <a:t>将栈顶的两个元素求和，并替换栈顶</a:t>
            </a:r>
            <a:endParaRPr lang="en-US" altLang="zh-CN" dirty="0">
              <a:ea typeface="宋体" panose="02010600030101010101" pitchFamily="2" charset="-122"/>
            </a:endParaRPr>
          </a:p>
          <a:p>
            <a:pPr marL="0" indent="0"/>
            <a:r>
              <a:rPr lang="zh-CN" altLang="en-US" dirty="0">
                <a:ea typeface="宋体" panose="02010600030101010101" pitchFamily="2" charset="-122"/>
              </a:rPr>
              <a:t>* 将栈顶的两个元素求积，并替换栈顶</a:t>
            </a:r>
            <a:endParaRPr lang="en-US" altLang="zh-CN" dirty="0">
              <a:ea typeface="宋体" panose="02010600030101010101" pitchFamily="2" charset="-122"/>
            </a:endParaRPr>
          </a:p>
          <a:p>
            <a:pPr marL="0" indent="0"/>
            <a:r>
              <a:rPr lang="en-US" altLang="zh-CN" dirty="0">
                <a:ea typeface="宋体" panose="02010600030101010101" pitchFamily="2" charset="-122"/>
              </a:rPr>
              <a:t>-</a:t>
            </a:r>
            <a:r>
              <a:rPr lang="zh-CN" altLang="en-US" dirty="0">
                <a:ea typeface="宋体" panose="02010600030101010101" pitchFamily="2" charset="-122"/>
              </a:rPr>
              <a:t> 对栈顶元素取反</a:t>
            </a:r>
            <a:endParaRPr lang="en-US" altLang="zh-CN" dirty="0">
              <a:ea typeface="宋体" panose="02010600030101010101" pitchFamily="2" charset="-122"/>
            </a:endParaRPr>
          </a:p>
          <a:p>
            <a:pPr marL="0" indent="0"/>
            <a:r>
              <a:rPr lang="en-US" altLang="zh-CN" dirty="0">
                <a:ea typeface="宋体" panose="02010600030101010101" pitchFamily="2" charset="-122"/>
              </a:rPr>
              <a:t>Enter </a:t>
            </a:r>
            <a:r>
              <a:rPr lang="zh-CN" altLang="en-US" dirty="0">
                <a:ea typeface="宋体" panose="02010600030101010101" pitchFamily="2" charset="-122"/>
              </a:rPr>
              <a:t>将键盘输入值压入栈</a:t>
            </a:r>
            <a:endParaRPr lang="zh-CN" altLang="en-US"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8195"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栈的实例</a:t>
            </a:r>
            <a:endParaRPr lang="en-US" altLang="zh-CN" dirty="0">
              <a:ea typeface="宋体" panose="02010600030101010101" pitchFamily="2" charset="-122"/>
            </a:endParaRPr>
          </a:p>
        </p:txBody>
      </p:sp>
      <p:sp>
        <p:nvSpPr>
          <p:cNvPr id="8196" name="Rectangle 3"/>
          <p:cNvSpPr>
            <a:spLocks noGrp="1"/>
          </p:cNvSpPr>
          <p:nvPr>
            <p:ph idx="1"/>
          </p:nvPr>
        </p:nvSpPr>
        <p:spPr/>
        <p:txBody>
          <a:bodyPr vert="horz" wrap="square" lIns="91440" tIns="45720" rIns="91440" bIns="45720" anchor="t" anchorCtr="0"/>
          <a:p>
            <a:pPr marL="0" indent="0"/>
            <a:r>
              <a:rPr lang="zh-CN" altLang="en-US" dirty="0">
                <a:ea typeface="宋体" panose="02010600030101010101" pitchFamily="2" charset="-122"/>
              </a:rPr>
              <a:t>汽车上的硬币盒</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r>
              <a:rPr lang="zh-CN" altLang="en-US" dirty="0">
                <a:ea typeface="宋体" panose="02010600030101010101" pitchFamily="2" charset="-122"/>
              </a:rPr>
              <a:t>弹出来的第一个硬币是最后进去的。</a:t>
            </a:r>
            <a:endParaRPr lang="en-US" altLang="zh-CN" dirty="0">
              <a:ea typeface="宋体" panose="02010600030101010101" pitchFamily="2" charset="-122"/>
            </a:endParaRPr>
          </a:p>
        </p:txBody>
      </p:sp>
      <p:sp>
        <p:nvSpPr>
          <p:cNvPr id="8197" name="Rectangle 4"/>
          <p:cNvSpPr/>
          <p:nvPr/>
        </p:nvSpPr>
        <p:spPr>
          <a:xfrm>
            <a:off x="609600" y="2133600"/>
            <a:ext cx="1371600" cy="22098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198" name="AutoShape 5" descr="Dark downward diagonal"/>
          <p:cNvSpPr/>
          <p:nvPr/>
        </p:nvSpPr>
        <p:spPr>
          <a:xfrm>
            <a:off x="762000" y="2133600"/>
            <a:ext cx="1066800" cy="228600"/>
          </a:xfrm>
          <a:prstGeom prst="roundRect">
            <a:avLst>
              <a:gd name="adj" fmla="val 16667"/>
            </a:avLst>
          </a:prstGeom>
          <a:pattFill prst="dkDnDiag">
            <a:fgClr>
              <a:srgbClr val="996600"/>
            </a:fgClr>
            <a:bgClr>
              <a:srgbClr val="FFFFFF"/>
            </a:bgClr>
          </a:pattFill>
          <a:ln w="12700" cap="flat" cmpd="sng">
            <a:solidFill>
              <a:schemeClr val="tx1"/>
            </a:solidFill>
            <a:prstDash val="solid"/>
            <a:headEnd type="none" w="med" len="med"/>
            <a:tailEnd type="none" w="med" len="med"/>
          </a:ln>
        </p:spPr>
        <p:txBody>
          <a:bodyPr wrap="none" anchor="ctr" anchorCtr="0"/>
          <a:p>
            <a:pPr algn="ctr"/>
            <a:endParaRPr lang="zh-CN" altLang="zh-CN" sz="2400" dirty="0">
              <a:latin typeface="Tahoma" panose="020B0604030504040204" pitchFamily="34" charset="0"/>
              <a:ea typeface="宋体" panose="02010600030101010101" pitchFamily="2" charset="-122"/>
            </a:endParaRPr>
          </a:p>
        </p:txBody>
      </p:sp>
      <p:sp>
        <p:nvSpPr>
          <p:cNvPr id="8199" name="Freeform 17"/>
          <p:cNvSpPr/>
          <p:nvPr/>
        </p:nvSpPr>
        <p:spPr>
          <a:xfrm>
            <a:off x="1054100" y="2362200"/>
            <a:ext cx="393700" cy="1981200"/>
          </a:xfrm>
          <a:custGeom>
            <a:avLst/>
            <a:gdLst>
              <a:gd name="txL" fmla="*/ 0 w 248"/>
              <a:gd name="txT" fmla="*/ 0 h 1248"/>
              <a:gd name="txR" fmla="*/ 248 w 248"/>
              <a:gd name="txB" fmla="*/ 1248 h 1248"/>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8" h="1248">
                <a:moveTo>
                  <a:pt x="200" y="0"/>
                </a:moveTo>
                <a:cubicBezTo>
                  <a:pt x="100" y="48"/>
                  <a:pt x="0" y="96"/>
                  <a:pt x="8" y="144"/>
                </a:cubicBezTo>
                <a:cubicBezTo>
                  <a:pt x="16" y="192"/>
                  <a:pt x="248" y="240"/>
                  <a:pt x="248" y="288"/>
                </a:cubicBezTo>
                <a:cubicBezTo>
                  <a:pt x="248" y="336"/>
                  <a:pt x="8" y="384"/>
                  <a:pt x="8" y="432"/>
                </a:cubicBezTo>
                <a:cubicBezTo>
                  <a:pt x="8" y="480"/>
                  <a:pt x="248" y="528"/>
                  <a:pt x="248" y="576"/>
                </a:cubicBezTo>
                <a:cubicBezTo>
                  <a:pt x="248" y="624"/>
                  <a:pt x="8" y="672"/>
                  <a:pt x="8" y="720"/>
                </a:cubicBezTo>
                <a:cubicBezTo>
                  <a:pt x="8" y="768"/>
                  <a:pt x="248" y="816"/>
                  <a:pt x="248" y="864"/>
                </a:cubicBezTo>
                <a:cubicBezTo>
                  <a:pt x="248" y="912"/>
                  <a:pt x="8" y="960"/>
                  <a:pt x="8" y="1008"/>
                </a:cubicBezTo>
                <a:cubicBezTo>
                  <a:pt x="8" y="1056"/>
                  <a:pt x="248" y="1112"/>
                  <a:pt x="248" y="1152"/>
                </a:cubicBezTo>
                <a:cubicBezTo>
                  <a:pt x="248" y="1192"/>
                  <a:pt x="48" y="1232"/>
                  <a:pt x="8" y="1248"/>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8200" name="Rectangle 18"/>
          <p:cNvSpPr/>
          <p:nvPr/>
        </p:nvSpPr>
        <p:spPr>
          <a:xfrm>
            <a:off x="2768600" y="2133600"/>
            <a:ext cx="1371600" cy="22098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01" name="AutoShape 19" descr="Dark downward diagonal"/>
          <p:cNvSpPr/>
          <p:nvPr/>
        </p:nvSpPr>
        <p:spPr>
          <a:xfrm>
            <a:off x="2921000" y="2362200"/>
            <a:ext cx="1066800" cy="228600"/>
          </a:xfrm>
          <a:prstGeom prst="roundRect">
            <a:avLst>
              <a:gd name="adj" fmla="val 16667"/>
            </a:avLst>
          </a:prstGeom>
          <a:pattFill prst="dkDnDiag">
            <a:fgClr>
              <a:srgbClr val="996600"/>
            </a:fgClr>
            <a:bgClr>
              <a:srgbClr val="FFFFFF"/>
            </a:bgClr>
          </a:pattFill>
          <a:ln w="12700" cap="flat" cmpd="sng">
            <a:solidFill>
              <a:schemeClr val="tx1"/>
            </a:solidFill>
            <a:prstDash val="solid"/>
            <a:headEnd type="none" w="med" len="med"/>
            <a:tailEnd type="none" w="med" len="med"/>
          </a:ln>
        </p:spPr>
        <p:txBody>
          <a:bodyPr wrap="none" anchor="ctr" anchorCtr="0"/>
          <a:p>
            <a:pPr algn="ctr"/>
            <a:endParaRPr lang="zh-CN" altLang="zh-CN" sz="2400" dirty="0">
              <a:latin typeface="Tahoma" panose="020B0604030504040204" pitchFamily="34" charset="0"/>
              <a:ea typeface="宋体" panose="02010600030101010101" pitchFamily="2" charset="-122"/>
            </a:endParaRPr>
          </a:p>
        </p:txBody>
      </p:sp>
      <p:sp>
        <p:nvSpPr>
          <p:cNvPr id="8202" name="Freeform 20"/>
          <p:cNvSpPr/>
          <p:nvPr/>
        </p:nvSpPr>
        <p:spPr>
          <a:xfrm>
            <a:off x="3213100" y="2590800"/>
            <a:ext cx="393700" cy="1752600"/>
          </a:xfrm>
          <a:custGeom>
            <a:avLst/>
            <a:gdLst>
              <a:gd name="txL" fmla="*/ 0 w 248"/>
              <a:gd name="txT" fmla="*/ 0 h 1248"/>
              <a:gd name="txR" fmla="*/ 248 w 248"/>
              <a:gd name="txB" fmla="*/ 1248 h 1248"/>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8" h="1248">
                <a:moveTo>
                  <a:pt x="200" y="0"/>
                </a:moveTo>
                <a:cubicBezTo>
                  <a:pt x="100" y="48"/>
                  <a:pt x="0" y="96"/>
                  <a:pt x="8" y="144"/>
                </a:cubicBezTo>
                <a:cubicBezTo>
                  <a:pt x="16" y="192"/>
                  <a:pt x="248" y="240"/>
                  <a:pt x="248" y="288"/>
                </a:cubicBezTo>
                <a:cubicBezTo>
                  <a:pt x="248" y="336"/>
                  <a:pt x="8" y="384"/>
                  <a:pt x="8" y="432"/>
                </a:cubicBezTo>
                <a:cubicBezTo>
                  <a:pt x="8" y="480"/>
                  <a:pt x="248" y="528"/>
                  <a:pt x="248" y="576"/>
                </a:cubicBezTo>
                <a:cubicBezTo>
                  <a:pt x="248" y="624"/>
                  <a:pt x="8" y="672"/>
                  <a:pt x="8" y="720"/>
                </a:cubicBezTo>
                <a:cubicBezTo>
                  <a:pt x="8" y="768"/>
                  <a:pt x="248" y="816"/>
                  <a:pt x="248" y="864"/>
                </a:cubicBezTo>
                <a:cubicBezTo>
                  <a:pt x="248" y="912"/>
                  <a:pt x="8" y="960"/>
                  <a:pt x="8" y="1008"/>
                </a:cubicBezTo>
                <a:cubicBezTo>
                  <a:pt x="8" y="1056"/>
                  <a:pt x="248" y="1112"/>
                  <a:pt x="248" y="1152"/>
                </a:cubicBezTo>
                <a:cubicBezTo>
                  <a:pt x="248" y="1192"/>
                  <a:pt x="48" y="1232"/>
                  <a:pt x="8" y="1248"/>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8203" name="AutoShape 21"/>
          <p:cNvSpPr/>
          <p:nvPr/>
        </p:nvSpPr>
        <p:spPr>
          <a:xfrm>
            <a:off x="2768600" y="21336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nchorCtr="0"/>
          <a:p>
            <a:pPr algn="ctr"/>
            <a:r>
              <a:rPr lang="en-US" altLang="zh-CN" sz="1400" b="1" dirty="0">
                <a:latin typeface="Arial" panose="020B0604020202020204" pitchFamily="34" charset="0"/>
                <a:ea typeface="宋体" panose="02010600030101010101" pitchFamily="2" charset="-122"/>
              </a:rPr>
              <a:t>1995</a:t>
            </a:r>
            <a:endParaRPr lang="en-US" altLang="zh-CN" sz="2400" b="1" dirty="0">
              <a:latin typeface="Tahoma" panose="020B0604030504040204" pitchFamily="34" charset="0"/>
              <a:ea typeface="宋体" panose="02010600030101010101" pitchFamily="2" charset="-122"/>
            </a:endParaRPr>
          </a:p>
        </p:txBody>
      </p:sp>
      <p:sp>
        <p:nvSpPr>
          <p:cNvPr id="8204" name="Rectangle 22"/>
          <p:cNvSpPr/>
          <p:nvPr/>
        </p:nvSpPr>
        <p:spPr>
          <a:xfrm>
            <a:off x="4927600" y="2133600"/>
            <a:ext cx="1371600" cy="22098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05" name="AutoShape 23" descr="Dark downward diagonal"/>
          <p:cNvSpPr/>
          <p:nvPr/>
        </p:nvSpPr>
        <p:spPr>
          <a:xfrm>
            <a:off x="5080000" y="3048000"/>
            <a:ext cx="1066800" cy="228600"/>
          </a:xfrm>
          <a:prstGeom prst="roundRect">
            <a:avLst>
              <a:gd name="adj" fmla="val 16667"/>
            </a:avLst>
          </a:prstGeom>
          <a:pattFill prst="dkDnDiag">
            <a:fgClr>
              <a:srgbClr val="996600"/>
            </a:fgClr>
            <a:bgClr>
              <a:srgbClr val="FFFFFF"/>
            </a:bgClr>
          </a:pattFill>
          <a:ln w="12700" cap="flat" cmpd="sng">
            <a:solidFill>
              <a:schemeClr val="tx1"/>
            </a:solidFill>
            <a:prstDash val="solid"/>
            <a:headEnd type="none" w="med" len="med"/>
            <a:tailEnd type="none" w="med" len="med"/>
          </a:ln>
        </p:spPr>
        <p:txBody>
          <a:bodyPr wrap="none" anchor="ctr" anchorCtr="0"/>
          <a:p>
            <a:pPr algn="ctr"/>
            <a:endParaRPr lang="zh-CN" altLang="zh-CN" sz="2400" dirty="0">
              <a:latin typeface="Tahoma" panose="020B0604030504040204" pitchFamily="34" charset="0"/>
              <a:ea typeface="宋体" panose="02010600030101010101" pitchFamily="2" charset="-122"/>
            </a:endParaRPr>
          </a:p>
        </p:txBody>
      </p:sp>
      <p:sp>
        <p:nvSpPr>
          <p:cNvPr id="8206" name="Freeform 24"/>
          <p:cNvSpPr/>
          <p:nvPr/>
        </p:nvSpPr>
        <p:spPr>
          <a:xfrm>
            <a:off x="5372100" y="3276600"/>
            <a:ext cx="393700" cy="1066800"/>
          </a:xfrm>
          <a:custGeom>
            <a:avLst/>
            <a:gdLst>
              <a:gd name="txL" fmla="*/ 0 w 248"/>
              <a:gd name="txT" fmla="*/ 0 h 1248"/>
              <a:gd name="txR" fmla="*/ 248 w 248"/>
              <a:gd name="txB" fmla="*/ 1248 h 1248"/>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8" h="1248">
                <a:moveTo>
                  <a:pt x="200" y="0"/>
                </a:moveTo>
                <a:cubicBezTo>
                  <a:pt x="100" y="48"/>
                  <a:pt x="0" y="96"/>
                  <a:pt x="8" y="144"/>
                </a:cubicBezTo>
                <a:cubicBezTo>
                  <a:pt x="16" y="192"/>
                  <a:pt x="248" y="240"/>
                  <a:pt x="248" y="288"/>
                </a:cubicBezTo>
                <a:cubicBezTo>
                  <a:pt x="248" y="336"/>
                  <a:pt x="8" y="384"/>
                  <a:pt x="8" y="432"/>
                </a:cubicBezTo>
                <a:cubicBezTo>
                  <a:pt x="8" y="480"/>
                  <a:pt x="248" y="528"/>
                  <a:pt x="248" y="576"/>
                </a:cubicBezTo>
                <a:cubicBezTo>
                  <a:pt x="248" y="624"/>
                  <a:pt x="8" y="672"/>
                  <a:pt x="8" y="720"/>
                </a:cubicBezTo>
                <a:cubicBezTo>
                  <a:pt x="8" y="768"/>
                  <a:pt x="248" y="816"/>
                  <a:pt x="248" y="864"/>
                </a:cubicBezTo>
                <a:cubicBezTo>
                  <a:pt x="248" y="912"/>
                  <a:pt x="8" y="960"/>
                  <a:pt x="8" y="1008"/>
                </a:cubicBezTo>
                <a:cubicBezTo>
                  <a:pt x="8" y="1056"/>
                  <a:pt x="248" y="1112"/>
                  <a:pt x="248" y="1152"/>
                </a:cubicBezTo>
                <a:cubicBezTo>
                  <a:pt x="248" y="1192"/>
                  <a:pt x="48" y="1232"/>
                  <a:pt x="8" y="1248"/>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8207" name="AutoShape 25"/>
          <p:cNvSpPr/>
          <p:nvPr/>
        </p:nvSpPr>
        <p:spPr>
          <a:xfrm>
            <a:off x="4927600" y="21336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nchorCtr="0"/>
          <a:p>
            <a:pPr algn="ctr"/>
            <a:r>
              <a:rPr lang="en-US" altLang="zh-CN" sz="1400" b="1" dirty="0">
                <a:latin typeface="Arial" panose="020B0604020202020204" pitchFamily="34" charset="0"/>
                <a:ea typeface="宋体" panose="02010600030101010101" pitchFamily="2" charset="-122"/>
              </a:rPr>
              <a:t>1996</a:t>
            </a:r>
            <a:endParaRPr lang="en-US" altLang="zh-CN" sz="2400" b="1" dirty="0">
              <a:latin typeface="Tahoma" panose="020B0604030504040204" pitchFamily="34" charset="0"/>
              <a:ea typeface="宋体" panose="02010600030101010101" pitchFamily="2" charset="-122"/>
            </a:endParaRPr>
          </a:p>
        </p:txBody>
      </p:sp>
      <p:sp>
        <p:nvSpPr>
          <p:cNvPr id="8208" name="AutoShape 26"/>
          <p:cNvSpPr/>
          <p:nvPr/>
        </p:nvSpPr>
        <p:spPr>
          <a:xfrm>
            <a:off x="4927600" y="23622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nchorCtr="0"/>
          <a:p>
            <a:pPr algn="ctr"/>
            <a:r>
              <a:rPr lang="en-US" altLang="zh-CN" sz="1400" b="1" dirty="0">
                <a:latin typeface="Arial" panose="020B0604020202020204" pitchFamily="34" charset="0"/>
                <a:ea typeface="宋体" panose="02010600030101010101" pitchFamily="2" charset="-122"/>
              </a:rPr>
              <a:t>1998</a:t>
            </a:r>
            <a:endParaRPr lang="en-US" altLang="zh-CN" sz="2400" b="1" dirty="0">
              <a:latin typeface="Tahoma" panose="020B0604030504040204" pitchFamily="34" charset="0"/>
              <a:ea typeface="宋体" panose="02010600030101010101" pitchFamily="2" charset="-122"/>
            </a:endParaRPr>
          </a:p>
        </p:txBody>
      </p:sp>
      <p:sp>
        <p:nvSpPr>
          <p:cNvPr id="8209" name="AutoShape 27"/>
          <p:cNvSpPr/>
          <p:nvPr/>
        </p:nvSpPr>
        <p:spPr>
          <a:xfrm>
            <a:off x="4927600" y="25908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nchorCtr="0"/>
          <a:p>
            <a:pPr algn="ctr"/>
            <a:r>
              <a:rPr lang="en-US" altLang="zh-CN" sz="1400" b="1" dirty="0">
                <a:latin typeface="Arial" panose="020B0604020202020204" pitchFamily="34" charset="0"/>
                <a:ea typeface="宋体" panose="02010600030101010101" pitchFamily="2" charset="-122"/>
              </a:rPr>
              <a:t>1982</a:t>
            </a:r>
            <a:endParaRPr lang="en-US" altLang="zh-CN" sz="2400" b="1" dirty="0">
              <a:latin typeface="Tahoma" panose="020B0604030504040204" pitchFamily="34" charset="0"/>
              <a:ea typeface="宋体" panose="02010600030101010101" pitchFamily="2" charset="-122"/>
            </a:endParaRPr>
          </a:p>
        </p:txBody>
      </p:sp>
      <p:sp>
        <p:nvSpPr>
          <p:cNvPr id="8210" name="AutoShape 28"/>
          <p:cNvSpPr/>
          <p:nvPr/>
        </p:nvSpPr>
        <p:spPr>
          <a:xfrm>
            <a:off x="4927600" y="28194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nchorCtr="0"/>
          <a:p>
            <a:pPr algn="ctr"/>
            <a:r>
              <a:rPr lang="en-US" altLang="zh-CN" sz="1400" b="1" dirty="0">
                <a:latin typeface="Arial" panose="020B0604020202020204" pitchFamily="34" charset="0"/>
                <a:ea typeface="宋体" panose="02010600030101010101" pitchFamily="2" charset="-122"/>
              </a:rPr>
              <a:t>1995</a:t>
            </a:r>
            <a:endParaRPr lang="en-US" altLang="zh-CN" sz="2400" b="1" dirty="0">
              <a:latin typeface="Tahoma" panose="020B0604030504040204" pitchFamily="34" charset="0"/>
              <a:ea typeface="宋体" panose="02010600030101010101" pitchFamily="2" charset="-122"/>
            </a:endParaRPr>
          </a:p>
        </p:txBody>
      </p:sp>
      <p:sp>
        <p:nvSpPr>
          <p:cNvPr id="8211" name="Rectangle 29"/>
          <p:cNvSpPr/>
          <p:nvPr/>
        </p:nvSpPr>
        <p:spPr>
          <a:xfrm>
            <a:off x="7086600" y="2133600"/>
            <a:ext cx="1371600" cy="2209800"/>
          </a:xfrm>
          <a:prstGeom prst="rect">
            <a:avLst/>
          </a:prstGeom>
          <a:solidFill>
            <a:schemeClr val="bg1"/>
          </a:solidFill>
          <a:ln w="12700"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a typeface="宋体" panose="02010600030101010101" pitchFamily="2" charset="-122"/>
            </a:endParaRPr>
          </a:p>
        </p:txBody>
      </p:sp>
      <p:sp>
        <p:nvSpPr>
          <p:cNvPr id="8212" name="AutoShape 30" descr="Dark downward diagonal"/>
          <p:cNvSpPr/>
          <p:nvPr/>
        </p:nvSpPr>
        <p:spPr>
          <a:xfrm>
            <a:off x="7239000" y="2819400"/>
            <a:ext cx="1066800" cy="228600"/>
          </a:xfrm>
          <a:prstGeom prst="roundRect">
            <a:avLst>
              <a:gd name="adj" fmla="val 16667"/>
            </a:avLst>
          </a:prstGeom>
          <a:pattFill prst="dkDnDiag">
            <a:fgClr>
              <a:srgbClr val="996600"/>
            </a:fgClr>
            <a:bgClr>
              <a:srgbClr val="FFFFFF"/>
            </a:bgClr>
          </a:pattFill>
          <a:ln w="12700" cap="flat" cmpd="sng">
            <a:solidFill>
              <a:schemeClr val="tx1"/>
            </a:solidFill>
            <a:prstDash val="solid"/>
            <a:headEnd type="none" w="med" len="med"/>
            <a:tailEnd type="none" w="med" len="med"/>
          </a:ln>
        </p:spPr>
        <p:txBody>
          <a:bodyPr wrap="none" anchor="ctr" anchorCtr="0"/>
          <a:p>
            <a:pPr algn="ctr"/>
            <a:endParaRPr lang="zh-CN" altLang="zh-CN" sz="2400" dirty="0">
              <a:latin typeface="Tahoma" panose="020B0604030504040204" pitchFamily="34" charset="0"/>
              <a:ea typeface="宋体" panose="02010600030101010101" pitchFamily="2" charset="-122"/>
            </a:endParaRPr>
          </a:p>
        </p:txBody>
      </p:sp>
      <p:sp>
        <p:nvSpPr>
          <p:cNvPr id="8213" name="Freeform 31"/>
          <p:cNvSpPr/>
          <p:nvPr/>
        </p:nvSpPr>
        <p:spPr>
          <a:xfrm>
            <a:off x="7531100" y="3048000"/>
            <a:ext cx="393700" cy="1295400"/>
          </a:xfrm>
          <a:custGeom>
            <a:avLst/>
            <a:gdLst>
              <a:gd name="txL" fmla="*/ 0 w 248"/>
              <a:gd name="txT" fmla="*/ 0 h 1248"/>
              <a:gd name="txR" fmla="*/ 248 w 248"/>
              <a:gd name="txB" fmla="*/ 1248 h 1248"/>
            </a:gdLst>
            <a:ahLst/>
            <a:cxnLst>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48" h="1248">
                <a:moveTo>
                  <a:pt x="200" y="0"/>
                </a:moveTo>
                <a:cubicBezTo>
                  <a:pt x="100" y="48"/>
                  <a:pt x="0" y="96"/>
                  <a:pt x="8" y="144"/>
                </a:cubicBezTo>
                <a:cubicBezTo>
                  <a:pt x="16" y="192"/>
                  <a:pt x="248" y="240"/>
                  <a:pt x="248" y="288"/>
                </a:cubicBezTo>
                <a:cubicBezTo>
                  <a:pt x="248" y="336"/>
                  <a:pt x="8" y="384"/>
                  <a:pt x="8" y="432"/>
                </a:cubicBezTo>
                <a:cubicBezTo>
                  <a:pt x="8" y="480"/>
                  <a:pt x="248" y="528"/>
                  <a:pt x="248" y="576"/>
                </a:cubicBezTo>
                <a:cubicBezTo>
                  <a:pt x="248" y="624"/>
                  <a:pt x="8" y="672"/>
                  <a:pt x="8" y="720"/>
                </a:cubicBezTo>
                <a:cubicBezTo>
                  <a:pt x="8" y="768"/>
                  <a:pt x="248" y="816"/>
                  <a:pt x="248" y="864"/>
                </a:cubicBezTo>
                <a:cubicBezTo>
                  <a:pt x="248" y="912"/>
                  <a:pt x="8" y="960"/>
                  <a:pt x="8" y="1008"/>
                </a:cubicBezTo>
                <a:cubicBezTo>
                  <a:pt x="8" y="1056"/>
                  <a:pt x="248" y="1112"/>
                  <a:pt x="248" y="1152"/>
                </a:cubicBezTo>
                <a:cubicBezTo>
                  <a:pt x="248" y="1192"/>
                  <a:pt x="48" y="1232"/>
                  <a:pt x="8" y="1248"/>
                </a:cubicBezTo>
              </a:path>
            </a:pathLst>
          </a:custGeom>
          <a:noFill/>
          <a:ln w="38100" cap="flat" cmpd="sng">
            <a:solidFill>
              <a:schemeClr val="tx1">
                <a:alpha val="100000"/>
              </a:schemeClr>
            </a:solidFill>
            <a:prstDash val="solid"/>
            <a:round/>
            <a:headEnd type="none" w="med" len="med"/>
            <a:tailEnd type="none" w="med" len="med"/>
          </a:ln>
        </p:spPr>
        <p:txBody>
          <a:bodyPr/>
          <a:p>
            <a:endParaRPr lang="zh-CN" altLang="en-US"/>
          </a:p>
        </p:txBody>
      </p:sp>
      <p:sp>
        <p:nvSpPr>
          <p:cNvPr id="8214" name="AutoShape 33"/>
          <p:cNvSpPr/>
          <p:nvPr/>
        </p:nvSpPr>
        <p:spPr>
          <a:xfrm>
            <a:off x="7086600" y="21336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nchorCtr="0"/>
          <a:p>
            <a:pPr algn="ctr"/>
            <a:r>
              <a:rPr lang="en-US" altLang="zh-CN" sz="1400" b="1" dirty="0">
                <a:latin typeface="Arial" panose="020B0604020202020204" pitchFamily="34" charset="0"/>
                <a:ea typeface="宋体" panose="02010600030101010101" pitchFamily="2" charset="-122"/>
              </a:rPr>
              <a:t>1998</a:t>
            </a:r>
            <a:endParaRPr lang="en-US" altLang="zh-CN" sz="2400" b="1" dirty="0">
              <a:latin typeface="Tahoma" panose="020B0604030504040204" pitchFamily="34" charset="0"/>
              <a:ea typeface="宋体" panose="02010600030101010101" pitchFamily="2" charset="-122"/>
            </a:endParaRPr>
          </a:p>
        </p:txBody>
      </p:sp>
      <p:sp>
        <p:nvSpPr>
          <p:cNvPr id="8215" name="AutoShape 34"/>
          <p:cNvSpPr/>
          <p:nvPr/>
        </p:nvSpPr>
        <p:spPr>
          <a:xfrm>
            <a:off x="7086600" y="23622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nchorCtr="0"/>
          <a:p>
            <a:pPr algn="ctr"/>
            <a:r>
              <a:rPr lang="en-US" altLang="zh-CN" sz="1400" b="1" dirty="0">
                <a:latin typeface="Arial" panose="020B0604020202020204" pitchFamily="34" charset="0"/>
                <a:ea typeface="宋体" panose="02010600030101010101" pitchFamily="2" charset="-122"/>
              </a:rPr>
              <a:t>1982</a:t>
            </a:r>
            <a:endParaRPr lang="en-US" altLang="zh-CN" sz="2400" b="1" dirty="0">
              <a:latin typeface="Tahoma" panose="020B0604030504040204" pitchFamily="34" charset="0"/>
              <a:ea typeface="宋体" panose="02010600030101010101" pitchFamily="2" charset="-122"/>
            </a:endParaRPr>
          </a:p>
        </p:txBody>
      </p:sp>
      <p:sp>
        <p:nvSpPr>
          <p:cNvPr id="8216" name="AutoShape 35"/>
          <p:cNvSpPr/>
          <p:nvPr/>
        </p:nvSpPr>
        <p:spPr>
          <a:xfrm>
            <a:off x="7086600" y="2590800"/>
            <a:ext cx="1371600" cy="228600"/>
          </a:xfrm>
          <a:prstGeom prst="roundRect">
            <a:avLst>
              <a:gd name="adj" fmla="val 50000"/>
            </a:avLst>
          </a:prstGeom>
          <a:solidFill>
            <a:schemeClr val="folHlink"/>
          </a:solidFill>
          <a:ln w="9525" cap="flat" cmpd="sng">
            <a:solidFill>
              <a:schemeClr val="tx1"/>
            </a:solidFill>
            <a:prstDash val="solid"/>
            <a:headEnd type="none" w="med" len="med"/>
            <a:tailEnd type="none" w="med" len="med"/>
          </a:ln>
        </p:spPr>
        <p:txBody>
          <a:bodyPr wrap="none" anchor="ctr" anchorCtr="0"/>
          <a:p>
            <a:pPr algn="ctr"/>
            <a:r>
              <a:rPr lang="en-US" altLang="zh-CN" sz="1400" b="1" dirty="0">
                <a:latin typeface="Arial" panose="020B0604020202020204" pitchFamily="34" charset="0"/>
                <a:ea typeface="宋体" panose="02010600030101010101" pitchFamily="2" charset="-122"/>
              </a:rPr>
              <a:t>1995</a:t>
            </a:r>
            <a:endParaRPr lang="en-US" altLang="zh-CN" sz="2400" b="1" dirty="0">
              <a:latin typeface="Tahoma" panose="020B0604030504040204" pitchFamily="34" charset="0"/>
              <a:ea typeface="宋体" panose="02010600030101010101" pitchFamily="2" charset="-122"/>
            </a:endParaRPr>
          </a:p>
        </p:txBody>
      </p:sp>
      <p:sp>
        <p:nvSpPr>
          <p:cNvPr id="8217" name="Text Box 46"/>
          <p:cNvSpPr txBox="1"/>
          <p:nvPr/>
        </p:nvSpPr>
        <p:spPr>
          <a:xfrm>
            <a:off x="617538" y="4495800"/>
            <a:ext cx="1211262"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初始状态</a:t>
            </a:r>
            <a:endParaRPr lang="en-US" altLang="zh-CN" dirty="0">
              <a:latin typeface="Arial" panose="020B0604020202020204" pitchFamily="34" charset="0"/>
              <a:ea typeface="宋体" panose="02010600030101010101" pitchFamily="2" charset="-122"/>
            </a:endParaRPr>
          </a:p>
        </p:txBody>
      </p:sp>
      <p:sp>
        <p:nvSpPr>
          <p:cNvPr id="8218" name="Text Box 47"/>
          <p:cNvSpPr txBox="1"/>
          <p:nvPr/>
        </p:nvSpPr>
        <p:spPr>
          <a:xfrm>
            <a:off x="2606675" y="4495800"/>
            <a:ext cx="1722438"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压入一个硬币</a:t>
            </a:r>
            <a:endParaRPr lang="en-US" altLang="zh-CN" dirty="0">
              <a:latin typeface="Arial" panose="020B0604020202020204" pitchFamily="34" charset="0"/>
              <a:ea typeface="宋体" panose="02010600030101010101" pitchFamily="2" charset="-122"/>
            </a:endParaRPr>
          </a:p>
        </p:txBody>
      </p:sp>
      <p:sp>
        <p:nvSpPr>
          <p:cNvPr id="8219" name="Text Box 48"/>
          <p:cNvSpPr txBox="1"/>
          <p:nvPr/>
        </p:nvSpPr>
        <p:spPr>
          <a:xfrm>
            <a:off x="4625975" y="4495800"/>
            <a:ext cx="1981200" cy="708025"/>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再压入三个硬币</a:t>
            </a: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p:txBody>
      </p:sp>
      <p:sp>
        <p:nvSpPr>
          <p:cNvPr id="8220" name="Text Box 49"/>
          <p:cNvSpPr txBox="1"/>
          <p:nvPr/>
        </p:nvSpPr>
        <p:spPr>
          <a:xfrm>
            <a:off x="6911975" y="4495800"/>
            <a:ext cx="1722438"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弹出一个硬币</a:t>
            </a:r>
            <a:endParaRPr lang="en-US" altLang="zh-CN" dirty="0">
              <a:latin typeface="Arial" panose="020B0604020202020204" pitchFamily="34" charset="0"/>
              <a:ea typeface="宋体" panose="02010600030101010101" pitchFamily="2" charset="-122"/>
            </a:endParaRPr>
          </a:p>
        </p:txBody>
      </p:sp>
      <p:sp>
        <p:nvSpPr>
          <p:cNvPr id="9219" name="Rectangle 2"/>
          <p:cNvSpPr>
            <a:spLocks noGrp="1"/>
          </p:cNvSpPr>
          <p:nvPr/>
        </p:nvSpPr>
        <p:spPr>
          <a:xfrm>
            <a:off x="228600" y="5949315"/>
            <a:ext cx="8686800" cy="5334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2800" b="1">
                <a:solidFill>
                  <a:schemeClr val="accent2"/>
                </a:solidFill>
                <a:latin typeface="+mj-lt"/>
                <a:ea typeface="+mj-ea"/>
                <a:cs typeface="+mj-cs"/>
              </a:defRPr>
            </a:lvl1pPr>
            <a:lvl2pPr algn="l" rtl="0" eaLnBrk="0" fontAlgn="base" hangingPunct="0">
              <a:spcBef>
                <a:spcPct val="0"/>
              </a:spcBef>
              <a:spcAft>
                <a:spcPct val="0"/>
              </a:spcAft>
              <a:defRPr sz="2800" b="1">
                <a:solidFill>
                  <a:schemeClr val="accent2"/>
                </a:solidFill>
                <a:latin typeface="Arial" panose="020B0604020202020204" pitchFamily="34" charset="0"/>
              </a:defRPr>
            </a:lvl2pPr>
            <a:lvl3pPr algn="l" rtl="0" eaLnBrk="0" fontAlgn="base" hangingPunct="0">
              <a:spcBef>
                <a:spcPct val="0"/>
              </a:spcBef>
              <a:spcAft>
                <a:spcPct val="0"/>
              </a:spcAft>
              <a:defRPr sz="2800" b="1">
                <a:solidFill>
                  <a:schemeClr val="accent2"/>
                </a:solidFill>
                <a:latin typeface="Arial" panose="020B0604020202020204" pitchFamily="34" charset="0"/>
              </a:defRPr>
            </a:lvl3pPr>
            <a:lvl4pPr algn="l" rtl="0" eaLnBrk="0" fontAlgn="base" hangingPunct="0">
              <a:spcBef>
                <a:spcPct val="0"/>
              </a:spcBef>
              <a:spcAft>
                <a:spcPct val="0"/>
              </a:spcAft>
              <a:defRPr sz="2800" b="1">
                <a:solidFill>
                  <a:schemeClr val="accent2"/>
                </a:solidFill>
                <a:latin typeface="Arial" panose="020B0604020202020204" pitchFamily="34" charset="0"/>
              </a:defRPr>
            </a:lvl4pPr>
            <a:lvl5pPr algn="l" rtl="0" eaLnBrk="0" fontAlgn="base" hangingPunct="0">
              <a:spcBef>
                <a:spcPct val="0"/>
              </a:spcBef>
              <a:spcAft>
                <a:spcPct val="0"/>
              </a:spcAft>
              <a:defRPr sz="2800" b="1">
                <a:solidFill>
                  <a:schemeClr val="accent2"/>
                </a:solidFill>
                <a:latin typeface="Arial" panose="020B0604020202020204" pitchFamily="34" charset="0"/>
              </a:defRPr>
            </a:lvl5pPr>
            <a:lvl6pPr marL="457200" algn="l" rtl="0" eaLnBrk="0" fontAlgn="base" hangingPunct="0">
              <a:spcBef>
                <a:spcPct val="0"/>
              </a:spcBef>
              <a:spcAft>
                <a:spcPct val="0"/>
              </a:spcAft>
              <a:defRPr sz="2800" b="1">
                <a:solidFill>
                  <a:schemeClr val="accent2"/>
                </a:solidFill>
                <a:latin typeface="Arial" panose="020B0604020202020204" pitchFamily="34" charset="0"/>
              </a:defRPr>
            </a:lvl6pPr>
            <a:lvl7pPr marL="914400" algn="l" rtl="0" eaLnBrk="0" fontAlgn="base" hangingPunct="0">
              <a:spcBef>
                <a:spcPct val="0"/>
              </a:spcBef>
              <a:spcAft>
                <a:spcPct val="0"/>
              </a:spcAft>
              <a:defRPr sz="2800" b="1">
                <a:solidFill>
                  <a:schemeClr val="accent2"/>
                </a:solidFill>
                <a:latin typeface="Arial" panose="020B0604020202020204" pitchFamily="34" charset="0"/>
              </a:defRPr>
            </a:lvl7pPr>
            <a:lvl8pPr marL="1371600" algn="l" rtl="0" eaLnBrk="0" fontAlgn="base" hangingPunct="0">
              <a:spcBef>
                <a:spcPct val="0"/>
              </a:spcBef>
              <a:spcAft>
                <a:spcPct val="0"/>
              </a:spcAft>
              <a:defRPr sz="2800" b="1">
                <a:solidFill>
                  <a:schemeClr val="accent2"/>
                </a:solidFill>
                <a:latin typeface="Arial" panose="020B0604020202020204" pitchFamily="34" charset="0"/>
              </a:defRPr>
            </a:lvl8pPr>
            <a:lvl9pPr marL="1828800" algn="l" rtl="0" eaLnBrk="0" fontAlgn="base" hangingPunct="0">
              <a:spcBef>
                <a:spcPct val="0"/>
              </a:spcBef>
              <a:spcAft>
                <a:spcPct val="0"/>
              </a:spcAft>
              <a:defRPr sz="2800" b="1">
                <a:solidFill>
                  <a:schemeClr val="accent2"/>
                </a:solidFill>
                <a:latin typeface="Arial" panose="020B0604020202020204" pitchFamily="34" charset="0"/>
              </a:defRPr>
            </a:lvl9pPr>
          </a:lstStyle>
          <a:p>
            <a:r>
              <a:rPr lang="zh-CN" altLang="en-US" sz="2400" dirty="0">
                <a:ea typeface="宋体" panose="02010600030101010101" pitchFamily="2" charset="-122"/>
              </a:rPr>
              <a:t>生活中还有哪些应用栈的常见？</a:t>
            </a:r>
            <a:endParaRPr lang="zh-CN" altLang="en-US" sz="2400"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xfrm>
            <a:off x="251460" y="188595"/>
            <a:ext cx="8686800" cy="533400"/>
          </a:xfrm>
        </p:spPr>
        <p:txBody>
          <a:bodyPr vert="horz" wrap="square" lIns="91440" tIns="45720" rIns="91440" bIns="45720" anchor="ctr" anchorCtr="0"/>
          <a:p>
            <a:r>
              <a:rPr lang="zh-CN" altLang="en-US" dirty="0">
                <a:ea typeface="宋体" panose="02010600030101010101" pitchFamily="2" charset="-122"/>
              </a:rPr>
              <a:t>计算器概要流程图</a:t>
            </a:r>
            <a:endParaRPr lang="zh-CN" altLang="en-US" dirty="0">
              <a:ea typeface="宋体" panose="02010600030101010101" pitchFamily="2" charset="-122"/>
            </a:endParaRPr>
          </a:p>
        </p:txBody>
      </p:sp>
      <p:sp>
        <p:nvSpPr>
          <p:cNvPr id="4" name="椭圆 3"/>
          <p:cNvSpPr/>
          <p:nvPr/>
        </p:nvSpPr>
        <p:spPr bwMode="auto">
          <a:xfrm>
            <a:off x="1355725" y="836295"/>
            <a:ext cx="741363" cy="360363"/>
          </a:xfrm>
          <a:prstGeom prst="ellipse">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开始</a:t>
            </a:r>
            <a:endParaRPr kumimoji="1" lang="zh-CN" altLang="en-US" sz="14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矩形 4"/>
          <p:cNvSpPr/>
          <p:nvPr/>
        </p:nvSpPr>
        <p:spPr bwMode="auto">
          <a:xfrm>
            <a:off x="1187450" y="1412558"/>
            <a:ext cx="1081088" cy="431800"/>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初始化（如：</a:t>
            </a:r>
            <a:endParaRPr kumimoji="1"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清除栈）</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矩形 6"/>
          <p:cNvSpPr/>
          <p:nvPr/>
        </p:nvSpPr>
        <p:spPr bwMode="auto">
          <a:xfrm>
            <a:off x="1187450" y="1844358"/>
            <a:ext cx="1081088" cy="433388"/>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提示用户</a:t>
            </a:r>
            <a:endParaRPr kumimoji="1" lang="en-US" altLang="zh-CN"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读取字符</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02" name="直接箭头连接符 8"/>
          <p:cNvCxnSpPr>
            <a:stCxn id="4" idx="4"/>
            <a:endCxn id="5" idx="0"/>
          </p:cNvCxnSpPr>
          <p:nvPr/>
        </p:nvCxnSpPr>
        <p:spPr>
          <a:xfrm>
            <a:off x="1725613" y="1196658"/>
            <a:ext cx="1587" cy="215900"/>
          </a:xfrm>
          <a:prstGeom prst="straightConnector1">
            <a:avLst/>
          </a:prstGeom>
          <a:ln w="9525" cap="flat" cmpd="sng">
            <a:solidFill>
              <a:schemeClr val="tx1"/>
            </a:solidFill>
            <a:prstDash val="solid"/>
            <a:miter/>
            <a:headEnd type="none" w="med" len="med"/>
            <a:tailEnd type="triangle" w="med" len="med"/>
          </a:ln>
        </p:spPr>
      </p:cxnSp>
      <p:grpSp>
        <p:nvGrpSpPr>
          <p:cNvPr id="55303" name="组合 42"/>
          <p:cNvGrpSpPr/>
          <p:nvPr/>
        </p:nvGrpSpPr>
        <p:grpSpPr>
          <a:xfrm>
            <a:off x="1530350" y="2461895"/>
            <a:ext cx="317500" cy="276225"/>
            <a:chOff x="1530723" y="2533425"/>
            <a:chExt cx="316505" cy="276999"/>
          </a:xfrm>
        </p:grpSpPr>
        <p:sp>
          <p:nvSpPr>
            <p:cNvPr id="10" name="流程图: 数据 9"/>
            <p:cNvSpPr/>
            <p:nvPr/>
          </p:nvSpPr>
          <p:spPr bwMode="auto">
            <a:xfrm rot="2491672">
              <a:off x="1530723" y="2555712"/>
              <a:ext cx="316505" cy="246752"/>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63" name="文本框 10"/>
            <p:cNvSpPr txBox="1"/>
            <p:nvPr/>
          </p:nvSpPr>
          <p:spPr>
            <a:xfrm>
              <a:off x="1555852" y="2533425"/>
              <a:ext cx="261610" cy="276999"/>
            </a:xfrm>
            <a:prstGeom prst="rect">
              <a:avLst/>
            </a:prstGeom>
            <a:noFill/>
            <a:ln w="9525">
              <a:noFill/>
            </a:ln>
          </p:spPr>
          <p:txBody>
            <a:bodyPr wrap="none">
              <a:spAutoFit/>
            </a:bodyPr>
            <a:p>
              <a:pPr algn="ctr">
                <a:buNone/>
              </a:pPr>
              <a:r>
                <a:rPr lang="en-US" altLang="zh-CN" sz="1200" dirty="0">
                  <a:latin typeface="Times New Roman" panose="02020603050405020304" pitchFamily="18" charset="0"/>
                  <a:ea typeface="宋体" panose="02010600030101010101" pitchFamily="2" charset="-122"/>
                </a:rPr>
                <a:t>x</a:t>
              </a:r>
              <a:endParaRPr lang="zh-CN" altLang="en-US" sz="1200" dirty="0">
                <a:latin typeface="Times New Roman" panose="02020603050405020304" pitchFamily="18" charset="0"/>
                <a:ea typeface="宋体" panose="02010600030101010101" pitchFamily="2" charset="-122"/>
              </a:endParaRPr>
            </a:p>
          </p:txBody>
        </p:sp>
      </p:grpSp>
      <p:sp>
        <p:nvSpPr>
          <p:cNvPr id="28" name="矩形 27"/>
          <p:cNvSpPr/>
          <p:nvPr/>
        </p:nvSpPr>
        <p:spPr bwMode="auto">
          <a:xfrm>
            <a:off x="1127125" y="5444808"/>
            <a:ext cx="1079500" cy="29051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数值压栈</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05" name="直接箭头连接符 29"/>
          <p:cNvCxnSpPr/>
          <p:nvPr/>
        </p:nvCxnSpPr>
        <p:spPr>
          <a:xfrm>
            <a:off x="1677988" y="2760345"/>
            <a:ext cx="3175" cy="190500"/>
          </a:xfrm>
          <a:prstGeom prst="straightConnector1">
            <a:avLst/>
          </a:prstGeom>
          <a:ln w="9525" cap="flat" cmpd="sng">
            <a:solidFill>
              <a:schemeClr val="tx1"/>
            </a:solidFill>
            <a:prstDash val="solid"/>
            <a:miter/>
            <a:headEnd type="none" w="med" len="med"/>
            <a:tailEnd type="triangle" w="med" len="med"/>
          </a:ln>
        </p:spPr>
      </p:cxnSp>
      <p:cxnSp>
        <p:nvCxnSpPr>
          <p:cNvPr id="55306" name="直接箭头连接符 36"/>
          <p:cNvCxnSpPr/>
          <p:nvPr/>
        </p:nvCxnSpPr>
        <p:spPr>
          <a:xfrm>
            <a:off x="1695450" y="2280920"/>
            <a:ext cx="1588" cy="190500"/>
          </a:xfrm>
          <a:prstGeom prst="straightConnector1">
            <a:avLst/>
          </a:prstGeom>
          <a:ln w="9525" cap="flat" cmpd="sng">
            <a:solidFill>
              <a:schemeClr val="tx1"/>
            </a:solidFill>
            <a:prstDash val="solid"/>
            <a:miter/>
            <a:headEnd type="none" w="med" len="med"/>
            <a:tailEnd type="triangle" w="med" len="med"/>
          </a:ln>
        </p:spPr>
      </p:cxnSp>
      <p:cxnSp>
        <p:nvCxnSpPr>
          <p:cNvPr id="55307" name="直接箭头连接符 37"/>
          <p:cNvCxnSpPr/>
          <p:nvPr/>
        </p:nvCxnSpPr>
        <p:spPr>
          <a:xfrm>
            <a:off x="1671638" y="3257233"/>
            <a:ext cx="1587" cy="190500"/>
          </a:xfrm>
          <a:prstGeom prst="straightConnector1">
            <a:avLst/>
          </a:prstGeom>
          <a:ln w="9525" cap="flat" cmpd="sng">
            <a:solidFill>
              <a:schemeClr val="tx1"/>
            </a:solidFill>
            <a:prstDash val="solid"/>
            <a:miter/>
            <a:headEnd type="none" w="med" len="med"/>
            <a:tailEnd type="triangle" w="med" len="med"/>
          </a:ln>
        </p:spPr>
      </p:cxnSp>
      <p:cxnSp>
        <p:nvCxnSpPr>
          <p:cNvPr id="55308" name="直接箭头连接符 38"/>
          <p:cNvCxnSpPr/>
          <p:nvPr/>
        </p:nvCxnSpPr>
        <p:spPr>
          <a:xfrm>
            <a:off x="1676400" y="3760470"/>
            <a:ext cx="3175" cy="190500"/>
          </a:xfrm>
          <a:prstGeom prst="straightConnector1">
            <a:avLst/>
          </a:prstGeom>
          <a:ln w="9525" cap="flat" cmpd="sng">
            <a:solidFill>
              <a:schemeClr val="tx1"/>
            </a:solidFill>
            <a:prstDash val="solid"/>
            <a:miter/>
            <a:headEnd type="none" w="med" len="med"/>
            <a:tailEnd type="triangle" w="med" len="med"/>
          </a:ln>
        </p:spPr>
      </p:cxnSp>
      <p:cxnSp>
        <p:nvCxnSpPr>
          <p:cNvPr id="55309" name="直接箭头连接符 39"/>
          <p:cNvCxnSpPr/>
          <p:nvPr/>
        </p:nvCxnSpPr>
        <p:spPr>
          <a:xfrm>
            <a:off x="1671638" y="4285933"/>
            <a:ext cx="3175" cy="190500"/>
          </a:xfrm>
          <a:prstGeom prst="straightConnector1">
            <a:avLst/>
          </a:prstGeom>
          <a:ln w="9525" cap="flat" cmpd="sng">
            <a:solidFill>
              <a:schemeClr val="tx1"/>
            </a:solidFill>
            <a:prstDash val="solid"/>
            <a:miter/>
            <a:headEnd type="none" w="med" len="med"/>
            <a:tailEnd type="triangle" w="med" len="med"/>
          </a:ln>
        </p:spPr>
      </p:cxnSp>
      <p:cxnSp>
        <p:nvCxnSpPr>
          <p:cNvPr id="55310" name="直接箭头连接符 40"/>
          <p:cNvCxnSpPr/>
          <p:nvPr/>
        </p:nvCxnSpPr>
        <p:spPr>
          <a:xfrm>
            <a:off x="1665288" y="4797108"/>
            <a:ext cx="1587" cy="190500"/>
          </a:xfrm>
          <a:prstGeom prst="straightConnector1">
            <a:avLst/>
          </a:prstGeom>
          <a:ln w="9525" cap="flat" cmpd="sng">
            <a:solidFill>
              <a:schemeClr val="tx1"/>
            </a:solidFill>
            <a:prstDash val="solid"/>
            <a:miter/>
            <a:headEnd type="none" w="med" len="med"/>
            <a:tailEnd type="triangle" w="med" len="med"/>
          </a:ln>
        </p:spPr>
      </p:cxnSp>
      <p:cxnSp>
        <p:nvCxnSpPr>
          <p:cNvPr id="55311" name="直接箭头连接符 41"/>
          <p:cNvCxnSpPr/>
          <p:nvPr/>
        </p:nvCxnSpPr>
        <p:spPr>
          <a:xfrm>
            <a:off x="1671638" y="5252720"/>
            <a:ext cx="1587" cy="190500"/>
          </a:xfrm>
          <a:prstGeom prst="straightConnector1">
            <a:avLst/>
          </a:prstGeom>
          <a:ln w="9525" cap="flat" cmpd="sng">
            <a:solidFill>
              <a:schemeClr val="tx1"/>
            </a:solidFill>
            <a:prstDash val="solid"/>
            <a:miter/>
            <a:headEnd type="none" w="med" len="med"/>
            <a:tailEnd type="triangle" w="med" len="med"/>
          </a:ln>
        </p:spPr>
      </p:cxnSp>
      <p:grpSp>
        <p:nvGrpSpPr>
          <p:cNvPr id="55312" name="组合 43"/>
          <p:cNvGrpSpPr/>
          <p:nvPr/>
        </p:nvGrpSpPr>
        <p:grpSpPr>
          <a:xfrm>
            <a:off x="1506538" y="2960370"/>
            <a:ext cx="330200" cy="277813"/>
            <a:chOff x="1517380" y="2533425"/>
            <a:chExt cx="329848" cy="276999"/>
          </a:xfrm>
        </p:grpSpPr>
        <p:sp>
          <p:nvSpPr>
            <p:cNvPr id="45" name="流程图: 数据 44"/>
            <p:cNvSpPr/>
            <p:nvPr/>
          </p:nvSpPr>
          <p:spPr bwMode="auto">
            <a:xfrm rot="2491672">
              <a:off x="1530066" y="2555585"/>
              <a:ext cx="317162" cy="246924"/>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61" name="文本框 45"/>
            <p:cNvSpPr txBox="1"/>
            <p:nvPr/>
          </p:nvSpPr>
          <p:spPr>
            <a:xfrm>
              <a:off x="1517380" y="2533425"/>
              <a:ext cx="292068" cy="276999"/>
            </a:xfrm>
            <a:prstGeom prst="rect">
              <a:avLst/>
            </a:prstGeom>
            <a:noFill/>
            <a:ln w="9525">
              <a:noFill/>
            </a:ln>
          </p:spPr>
          <p:txBody>
            <a:bodyPr wrap="none">
              <a:spAutoFit/>
            </a:bodyPr>
            <a:p>
              <a:pPr algn="ctr">
                <a:buNone/>
              </a:pPr>
              <a:r>
                <a:rPr lang="en-US" altLang="zh-CN" sz="1200" dirty="0">
                  <a:latin typeface="Times New Roman" panose="02020603050405020304" pitchFamily="18" charset="0"/>
                  <a:ea typeface="宋体" panose="02010600030101010101" pitchFamily="2" charset="-122"/>
                </a:rPr>
                <a:t> c</a:t>
              </a:r>
              <a:endParaRPr lang="en-US" altLang="zh-CN" sz="1200" dirty="0">
                <a:latin typeface="Times New Roman" panose="02020603050405020304" pitchFamily="18" charset="0"/>
                <a:ea typeface="宋体" panose="02010600030101010101" pitchFamily="2" charset="-122"/>
              </a:endParaRPr>
            </a:p>
          </p:txBody>
        </p:sp>
      </p:grpSp>
      <p:grpSp>
        <p:nvGrpSpPr>
          <p:cNvPr id="55313" name="组合 46"/>
          <p:cNvGrpSpPr/>
          <p:nvPr/>
        </p:nvGrpSpPr>
        <p:grpSpPr>
          <a:xfrm>
            <a:off x="1493838" y="3450908"/>
            <a:ext cx="339725" cy="277812"/>
            <a:chOff x="1508564" y="2533425"/>
            <a:chExt cx="338664" cy="276999"/>
          </a:xfrm>
        </p:grpSpPr>
        <p:sp>
          <p:nvSpPr>
            <p:cNvPr id="48" name="流程图: 数据 47"/>
            <p:cNvSpPr/>
            <p:nvPr/>
          </p:nvSpPr>
          <p:spPr bwMode="auto">
            <a:xfrm rot="2491672">
              <a:off x="1530720" y="2555585"/>
              <a:ext cx="316508" cy="246925"/>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59" name="文本框 48"/>
            <p:cNvSpPr txBox="1"/>
            <p:nvPr/>
          </p:nvSpPr>
          <p:spPr>
            <a:xfrm>
              <a:off x="1508564" y="2533425"/>
              <a:ext cx="309700" cy="276999"/>
            </a:xfrm>
            <a:prstGeom prst="rect">
              <a:avLst/>
            </a:prstGeom>
            <a:noFill/>
            <a:ln w="9525">
              <a:noFill/>
            </a:ln>
          </p:spPr>
          <p:txBody>
            <a:bodyPr wrap="none">
              <a:spAutoFit/>
            </a:bodyPr>
            <a:p>
              <a:pPr algn="ctr">
                <a:buNone/>
              </a:pPr>
              <a:r>
                <a:rPr lang="en-US" altLang="zh-CN" sz="1200" dirty="0">
                  <a:latin typeface="Times New Roman" panose="02020603050405020304" pitchFamily="18" charset="0"/>
                  <a:ea typeface="宋体" panose="02010600030101010101" pitchFamily="2" charset="-122"/>
                </a:rPr>
                <a:t> +</a:t>
              </a:r>
              <a:endParaRPr lang="en-US" altLang="zh-CN" sz="1200" dirty="0">
                <a:latin typeface="Times New Roman" panose="02020603050405020304" pitchFamily="18" charset="0"/>
                <a:ea typeface="宋体" panose="02010600030101010101" pitchFamily="2" charset="-122"/>
              </a:endParaRPr>
            </a:p>
          </p:txBody>
        </p:sp>
      </p:grpSp>
      <p:grpSp>
        <p:nvGrpSpPr>
          <p:cNvPr id="55314" name="组合 49"/>
          <p:cNvGrpSpPr/>
          <p:nvPr/>
        </p:nvGrpSpPr>
        <p:grpSpPr>
          <a:xfrm>
            <a:off x="1516063" y="3965258"/>
            <a:ext cx="317500" cy="277812"/>
            <a:chOff x="1530723" y="2533425"/>
            <a:chExt cx="316505" cy="276999"/>
          </a:xfrm>
        </p:grpSpPr>
        <p:sp>
          <p:nvSpPr>
            <p:cNvPr id="51" name="流程图: 数据 50"/>
            <p:cNvSpPr/>
            <p:nvPr/>
          </p:nvSpPr>
          <p:spPr bwMode="auto">
            <a:xfrm rot="2491672">
              <a:off x="1530723" y="2555585"/>
              <a:ext cx="316505" cy="246925"/>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57" name="文本框 51"/>
            <p:cNvSpPr txBox="1"/>
            <p:nvPr/>
          </p:nvSpPr>
          <p:spPr>
            <a:xfrm>
              <a:off x="1532609" y="2533425"/>
              <a:ext cx="261610" cy="276999"/>
            </a:xfrm>
            <a:prstGeom prst="rect">
              <a:avLst/>
            </a:prstGeom>
            <a:noFill/>
            <a:ln w="9525">
              <a:noFill/>
            </a:ln>
          </p:spPr>
          <p:txBody>
            <a:bodyPr wrap="none">
              <a:spAutoFit/>
            </a:bodyPr>
            <a:p>
              <a:pPr algn="ctr">
                <a:buNone/>
              </a:pPr>
              <a:r>
                <a:rPr lang="en-US" altLang="zh-CN" sz="1200" dirty="0">
                  <a:latin typeface="Times New Roman" panose="02020603050405020304" pitchFamily="18" charset="0"/>
                  <a:ea typeface="宋体" panose="02010600030101010101" pitchFamily="2" charset="-122"/>
                </a:rPr>
                <a:t> .</a:t>
              </a:r>
              <a:endParaRPr lang="en-US" altLang="zh-CN" sz="1200" dirty="0">
                <a:latin typeface="Times New Roman" panose="02020603050405020304" pitchFamily="18" charset="0"/>
                <a:ea typeface="宋体" panose="02010600030101010101" pitchFamily="2" charset="-122"/>
              </a:endParaRPr>
            </a:p>
          </p:txBody>
        </p:sp>
      </p:grpSp>
      <p:grpSp>
        <p:nvGrpSpPr>
          <p:cNvPr id="55315" name="组合 52"/>
          <p:cNvGrpSpPr/>
          <p:nvPr/>
        </p:nvGrpSpPr>
        <p:grpSpPr>
          <a:xfrm>
            <a:off x="1501775" y="4498658"/>
            <a:ext cx="320675" cy="276225"/>
            <a:chOff x="1526197" y="2533425"/>
            <a:chExt cx="321031" cy="276999"/>
          </a:xfrm>
        </p:grpSpPr>
        <p:sp>
          <p:nvSpPr>
            <p:cNvPr id="54" name="流程图: 数据 53"/>
            <p:cNvSpPr/>
            <p:nvPr/>
          </p:nvSpPr>
          <p:spPr bwMode="auto">
            <a:xfrm rot="2491672">
              <a:off x="1530965" y="2555712"/>
              <a:ext cx="316263" cy="246751"/>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55" name="文本框 54"/>
            <p:cNvSpPr txBox="1"/>
            <p:nvPr/>
          </p:nvSpPr>
          <p:spPr>
            <a:xfrm>
              <a:off x="1526197" y="2533425"/>
              <a:ext cx="274435" cy="276999"/>
            </a:xfrm>
            <a:prstGeom prst="rect">
              <a:avLst/>
            </a:prstGeom>
            <a:noFill/>
            <a:ln w="9525">
              <a:noFill/>
            </a:ln>
          </p:spPr>
          <p:txBody>
            <a:bodyPr wrap="none">
              <a:spAutoFit/>
            </a:bodyPr>
            <a:p>
              <a:pPr algn="ctr">
                <a:buNone/>
              </a:pPr>
              <a:r>
                <a:rPr lang="en-US" altLang="zh-CN" sz="1200" dirty="0">
                  <a:latin typeface="Times New Roman" panose="02020603050405020304" pitchFamily="18" charset="0"/>
                  <a:ea typeface="宋体" panose="02010600030101010101" pitchFamily="2" charset="-122"/>
                </a:rPr>
                <a:t> -</a:t>
              </a:r>
              <a:endParaRPr lang="en-US" altLang="zh-CN" sz="1200" dirty="0">
                <a:latin typeface="Times New Roman" panose="02020603050405020304" pitchFamily="18" charset="0"/>
                <a:ea typeface="宋体" panose="02010600030101010101" pitchFamily="2" charset="-122"/>
              </a:endParaRPr>
            </a:p>
          </p:txBody>
        </p:sp>
      </p:grpSp>
      <p:grpSp>
        <p:nvGrpSpPr>
          <p:cNvPr id="55316" name="组合 55"/>
          <p:cNvGrpSpPr/>
          <p:nvPr/>
        </p:nvGrpSpPr>
        <p:grpSpPr>
          <a:xfrm>
            <a:off x="1474788" y="5008245"/>
            <a:ext cx="350837" cy="277813"/>
            <a:chOff x="1496541" y="2533425"/>
            <a:chExt cx="350687" cy="276999"/>
          </a:xfrm>
        </p:grpSpPr>
        <p:sp>
          <p:nvSpPr>
            <p:cNvPr id="57" name="流程图: 数据 56"/>
            <p:cNvSpPr/>
            <p:nvPr/>
          </p:nvSpPr>
          <p:spPr bwMode="auto">
            <a:xfrm rot="2491672">
              <a:off x="1531451" y="2555585"/>
              <a:ext cx="315777" cy="246924"/>
            </a:xfrm>
            <a:prstGeom prst="flowChartInputOutpu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8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5353" name="文本框 57"/>
            <p:cNvSpPr txBox="1"/>
            <p:nvPr/>
          </p:nvSpPr>
          <p:spPr>
            <a:xfrm>
              <a:off x="1496541" y="2533425"/>
              <a:ext cx="333746" cy="276999"/>
            </a:xfrm>
            <a:prstGeom prst="rect">
              <a:avLst/>
            </a:prstGeom>
            <a:noFill/>
            <a:ln w="9525">
              <a:noFill/>
            </a:ln>
          </p:spPr>
          <p:txBody>
            <a:bodyPr wrap="none">
              <a:spAutoFit/>
            </a:bodyPr>
            <a:p>
              <a:pPr algn="ctr">
                <a:buNone/>
              </a:pPr>
              <a:r>
                <a:rPr lang="en-US" altLang="zh-CN" sz="1200" dirty="0">
                  <a:latin typeface="Times New Roman" panose="02020603050405020304" pitchFamily="18" charset="0"/>
                  <a:ea typeface="宋体" panose="02010600030101010101" pitchFamily="2" charset="-122"/>
                </a:rPr>
                <a:t> D</a:t>
              </a:r>
              <a:endParaRPr lang="en-US" altLang="zh-CN" sz="1200" dirty="0">
                <a:latin typeface="Times New Roman" panose="02020603050405020304" pitchFamily="18" charset="0"/>
                <a:ea typeface="宋体" panose="02010600030101010101" pitchFamily="2" charset="-122"/>
              </a:endParaRPr>
            </a:p>
          </p:txBody>
        </p:sp>
      </p:grpSp>
      <p:sp>
        <p:nvSpPr>
          <p:cNvPr id="59" name="矩形 58"/>
          <p:cNvSpPr/>
          <p:nvPr/>
        </p:nvSpPr>
        <p:spPr bwMode="auto">
          <a:xfrm>
            <a:off x="2627313" y="2931795"/>
            <a:ext cx="1512888" cy="360363"/>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清除栈</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18" name="直接箭头连接符 59"/>
          <p:cNvCxnSpPr/>
          <p:nvPr/>
        </p:nvCxnSpPr>
        <p:spPr>
          <a:xfrm flipV="1">
            <a:off x="1906588" y="3106420"/>
            <a:ext cx="720725" cy="0"/>
          </a:xfrm>
          <a:prstGeom prst="straightConnector1">
            <a:avLst/>
          </a:prstGeom>
          <a:ln w="9525" cap="flat" cmpd="sng">
            <a:solidFill>
              <a:schemeClr val="tx1"/>
            </a:solidFill>
            <a:prstDash val="solid"/>
            <a:miter/>
            <a:headEnd type="none" w="med" len="med"/>
            <a:tailEnd type="triangle" w="med" len="med"/>
          </a:ln>
        </p:spPr>
      </p:cxnSp>
      <p:sp>
        <p:nvSpPr>
          <p:cNvPr id="55319" name="文本框 64"/>
          <p:cNvSpPr txBox="1"/>
          <p:nvPr/>
        </p:nvSpPr>
        <p:spPr>
          <a:xfrm>
            <a:off x="2008188" y="2780983"/>
            <a:ext cx="488950" cy="339725"/>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宋体" panose="02010600030101010101" pitchFamily="2" charset="-122"/>
              </a:rPr>
              <a:t>Yes</a:t>
            </a:r>
            <a:endParaRPr lang="zh-CN" altLang="en-US" sz="1600" dirty="0">
              <a:latin typeface="Times New Roman" panose="02020603050405020304" pitchFamily="18" charset="0"/>
              <a:ea typeface="宋体" panose="02010600030101010101" pitchFamily="2" charset="-122"/>
            </a:endParaRPr>
          </a:p>
        </p:txBody>
      </p:sp>
      <p:sp>
        <p:nvSpPr>
          <p:cNvPr id="55320" name="文本框 65"/>
          <p:cNvSpPr txBox="1"/>
          <p:nvPr/>
        </p:nvSpPr>
        <p:spPr>
          <a:xfrm>
            <a:off x="1789113" y="3144520"/>
            <a:ext cx="433387" cy="338138"/>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宋体" panose="02010600030101010101" pitchFamily="2" charset="-122"/>
              </a:rPr>
              <a:t>No</a:t>
            </a:r>
            <a:endParaRPr lang="zh-CN" altLang="en-US" sz="1600" dirty="0">
              <a:latin typeface="Times New Roman" panose="02020603050405020304" pitchFamily="18" charset="0"/>
              <a:ea typeface="宋体" panose="02010600030101010101" pitchFamily="2" charset="-122"/>
            </a:endParaRPr>
          </a:p>
        </p:txBody>
      </p:sp>
      <p:sp>
        <p:nvSpPr>
          <p:cNvPr id="69" name="矩形 68"/>
          <p:cNvSpPr/>
          <p:nvPr/>
        </p:nvSpPr>
        <p:spPr bwMode="auto">
          <a:xfrm>
            <a:off x="2627313" y="3431858"/>
            <a:ext cx="1512888" cy="360363"/>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加法操作</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22" name="直接箭头连接符 69"/>
          <p:cNvCxnSpPr/>
          <p:nvPr/>
        </p:nvCxnSpPr>
        <p:spPr>
          <a:xfrm flipV="1">
            <a:off x="1906588" y="3606483"/>
            <a:ext cx="720725" cy="0"/>
          </a:xfrm>
          <a:prstGeom prst="straightConnector1">
            <a:avLst/>
          </a:prstGeom>
          <a:ln w="9525" cap="flat" cmpd="sng">
            <a:solidFill>
              <a:schemeClr val="tx1"/>
            </a:solidFill>
            <a:prstDash val="solid"/>
            <a:miter/>
            <a:headEnd type="none" w="med" len="med"/>
            <a:tailEnd type="triangle" w="med" len="med"/>
          </a:ln>
        </p:spPr>
      </p:cxnSp>
      <p:sp>
        <p:nvSpPr>
          <p:cNvPr id="55323" name="文本框 70"/>
          <p:cNvSpPr txBox="1"/>
          <p:nvPr/>
        </p:nvSpPr>
        <p:spPr>
          <a:xfrm>
            <a:off x="2008188" y="3282633"/>
            <a:ext cx="488950" cy="338137"/>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宋体" panose="02010600030101010101" pitchFamily="2" charset="-122"/>
              </a:rPr>
              <a:t>Yes</a:t>
            </a:r>
            <a:endParaRPr lang="zh-CN" altLang="en-US" sz="1600" dirty="0">
              <a:latin typeface="Times New Roman" panose="02020603050405020304" pitchFamily="18" charset="0"/>
              <a:ea typeface="宋体" panose="02010600030101010101" pitchFamily="2" charset="-122"/>
            </a:endParaRPr>
          </a:p>
        </p:txBody>
      </p:sp>
      <p:sp>
        <p:nvSpPr>
          <p:cNvPr id="55324" name="文本框 71"/>
          <p:cNvSpPr txBox="1"/>
          <p:nvPr/>
        </p:nvSpPr>
        <p:spPr>
          <a:xfrm>
            <a:off x="1789113" y="3644583"/>
            <a:ext cx="433387" cy="338137"/>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宋体" panose="02010600030101010101" pitchFamily="2" charset="-122"/>
              </a:rPr>
              <a:t>No</a:t>
            </a:r>
            <a:endParaRPr lang="zh-CN" altLang="en-US" sz="1600" dirty="0">
              <a:latin typeface="Times New Roman" panose="02020603050405020304" pitchFamily="18" charset="0"/>
              <a:ea typeface="宋体" panose="02010600030101010101" pitchFamily="2" charset="-122"/>
            </a:endParaRPr>
          </a:p>
        </p:txBody>
      </p:sp>
      <p:sp>
        <p:nvSpPr>
          <p:cNvPr id="73" name="矩形 72"/>
          <p:cNvSpPr/>
          <p:nvPr/>
        </p:nvSpPr>
        <p:spPr bwMode="auto">
          <a:xfrm>
            <a:off x="2627313" y="3933508"/>
            <a:ext cx="1512888" cy="360363"/>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乘法操作</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26" name="直接箭头连接符 73"/>
          <p:cNvCxnSpPr/>
          <p:nvPr/>
        </p:nvCxnSpPr>
        <p:spPr>
          <a:xfrm flipV="1">
            <a:off x="1906588" y="4108133"/>
            <a:ext cx="720725" cy="0"/>
          </a:xfrm>
          <a:prstGeom prst="straightConnector1">
            <a:avLst/>
          </a:prstGeom>
          <a:ln w="9525" cap="flat" cmpd="sng">
            <a:solidFill>
              <a:schemeClr val="tx1"/>
            </a:solidFill>
            <a:prstDash val="solid"/>
            <a:miter/>
            <a:headEnd type="none" w="med" len="med"/>
            <a:tailEnd type="triangle" w="med" len="med"/>
          </a:ln>
        </p:spPr>
      </p:cxnSp>
      <p:sp>
        <p:nvSpPr>
          <p:cNvPr id="55327" name="文本框 74"/>
          <p:cNvSpPr txBox="1"/>
          <p:nvPr/>
        </p:nvSpPr>
        <p:spPr>
          <a:xfrm>
            <a:off x="2008188" y="3782695"/>
            <a:ext cx="488950" cy="338138"/>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宋体" panose="02010600030101010101" pitchFamily="2" charset="-122"/>
              </a:rPr>
              <a:t>Yes</a:t>
            </a:r>
            <a:endParaRPr lang="zh-CN" altLang="en-US" sz="1600" dirty="0">
              <a:latin typeface="Times New Roman" panose="02020603050405020304" pitchFamily="18" charset="0"/>
              <a:ea typeface="宋体" panose="02010600030101010101" pitchFamily="2" charset="-122"/>
            </a:endParaRPr>
          </a:p>
        </p:txBody>
      </p:sp>
      <p:sp>
        <p:nvSpPr>
          <p:cNvPr id="55328" name="文本框 75"/>
          <p:cNvSpPr txBox="1"/>
          <p:nvPr/>
        </p:nvSpPr>
        <p:spPr>
          <a:xfrm>
            <a:off x="1789113" y="4144645"/>
            <a:ext cx="433387" cy="339725"/>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宋体" panose="02010600030101010101" pitchFamily="2" charset="-122"/>
              </a:rPr>
              <a:t>No</a:t>
            </a:r>
            <a:endParaRPr lang="zh-CN" altLang="en-US" sz="1600" dirty="0">
              <a:latin typeface="Times New Roman" panose="02020603050405020304" pitchFamily="18" charset="0"/>
              <a:ea typeface="宋体" panose="02010600030101010101" pitchFamily="2" charset="-122"/>
            </a:endParaRPr>
          </a:p>
        </p:txBody>
      </p:sp>
      <p:sp>
        <p:nvSpPr>
          <p:cNvPr id="77" name="矩形 76"/>
          <p:cNvSpPr/>
          <p:nvPr/>
        </p:nvSpPr>
        <p:spPr bwMode="auto">
          <a:xfrm>
            <a:off x="2627313" y="4478020"/>
            <a:ext cx="1512888" cy="360363"/>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取反操作</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30" name="直接箭头连接符 77"/>
          <p:cNvCxnSpPr/>
          <p:nvPr/>
        </p:nvCxnSpPr>
        <p:spPr>
          <a:xfrm flipV="1">
            <a:off x="1906588" y="4652645"/>
            <a:ext cx="720725" cy="0"/>
          </a:xfrm>
          <a:prstGeom prst="straightConnector1">
            <a:avLst/>
          </a:prstGeom>
          <a:ln w="9525" cap="flat" cmpd="sng">
            <a:solidFill>
              <a:schemeClr val="tx1"/>
            </a:solidFill>
            <a:prstDash val="solid"/>
            <a:miter/>
            <a:headEnd type="none" w="med" len="med"/>
            <a:tailEnd type="triangle" w="med" len="med"/>
          </a:ln>
        </p:spPr>
      </p:cxnSp>
      <p:sp>
        <p:nvSpPr>
          <p:cNvPr id="55331" name="文本框 78"/>
          <p:cNvSpPr txBox="1"/>
          <p:nvPr/>
        </p:nvSpPr>
        <p:spPr>
          <a:xfrm>
            <a:off x="2008188" y="4327208"/>
            <a:ext cx="488950" cy="338137"/>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宋体" panose="02010600030101010101" pitchFamily="2" charset="-122"/>
              </a:rPr>
              <a:t>Yes</a:t>
            </a:r>
            <a:endParaRPr lang="zh-CN" altLang="en-US" sz="1600" dirty="0">
              <a:latin typeface="Times New Roman" panose="02020603050405020304" pitchFamily="18" charset="0"/>
              <a:ea typeface="宋体" panose="02010600030101010101" pitchFamily="2" charset="-122"/>
            </a:endParaRPr>
          </a:p>
        </p:txBody>
      </p:sp>
      <p:sp>
        <p:nvSpPr>
          <p:cNvPr id="55332" name="文本框 79"/>
          <p:cNvSpPr txBox="1"/>
          <p:nvPr/>
        </p:nvSpPr>
        <p:spPr>
          <a:xfrm>
            <a:off x="1789113" y="4689158"/>
            <a:ext cx="433387" cy="339725"/>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宋体" panose="02010600030101010101" pitchFamily="2" charset="-122"/>
              </a:rPr>
              <a:t>No</a:t>
            </a:r>
            <a:endParaRPr lang="zh-CN" altLang="en-US" sz="1600" dirty="0">
              <a:latin typeface="Times New Roman" panose="02020603050405020304" pitchFamily="18" charset="0"/>
              <a:ea typeface="宋体" panose="02010600030101010101" pitchFamily="2" charset="-122"/>
            </a:endParaRPr>
          </a:p>
        </p:txBody>
      </p:sp>
      <p:sp>
        <p:nvSpPr>
          <p:cNvPr id="81" name="矩形 80"/>
          <p:cNvSpPr/>
          <p:nvPr/>
        </p:nvSpPr>
        <p:spPr bwMode="auto">
          <a:xfrm>
            <a:off x="2627313" y="4978083"/>
            <a:ext cx="1512888" cy="360363"/>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05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显示</a:t>
            </a:r>
            <a:endParaRPr kumimoji="1" lang="en-US" altLang="zh-CN" sz="105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二进制至</a:t>
            </a:r>
            <a:r>
              <a:rPr kumimoji="0" lang="en-US" altLang="zh-CN" sz="105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ASCII</a:t>
            </a:r>
            <a:r>
              <a:rPr kumimoji="0" lang="zh-CN" altLang="en-US" sz="105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码转换</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34" name="直接箭头连接符 81"/>
          <p:cNvCxnSpPr/>
          <p:nvPr/>
        </p:nvCxnSpPr>
        <p:spPr>
          <a:xfrm flipV="1">
            <a:off x="1906588" y="5152708"/>
            <a:ext cx="720725" cy="0"/>
          </a:xfrm>
          <a:prstGeom prst="straightConnector1">
            <a:avLst/>
          </a:prstGeom>
          <a:ln w="9525" cap="flat" cmpd="sng">
            <a:solidFill>
              <a:schemeClr val="tx1"/>
            </a:solidFill>
            <a:prstDash val="solid"/>
            <a:miter/>
            <a:headEnd type="none" w="med" len="med"/>
            <a:tailEnd type="triangle" w="med" len="med"/>
          </a:ln>
        </p:spPr>
      </p:cxnSp>
      <p:sp>
        <p:nvSpPr>
          <p:cNvPr id="55335" name="文本框 82"/>
          <p:cNvSpPr txBox="1"/>
          <p:nvPr/>
        </p:nvSpPr>
        <p:spPr>
          <a:xfrm>
            <a:off x="2008188" y="4827270"/>
            <a:ext cx="488950" cy="338138"/>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宋体" panose="02010600030101010101" pitchFamily="2" charset="-122"/>
              </a:rPr>
              <a:t>Yes</a:t>
            </a:r>
            <a:endParaRPr lang="zh-CN" altLang="en-US" sz="1600" dirty="0">
              <a:latin typeface="Times New Roman" panose="02020603050405020304" pitchFamily="18" charset="0"/>
              <a:ea typeface="宋体" panose="02010600030101010101" pitchFamily="2" charset="-122"/>
            </a:endParaRPr>
          </a:p>
        </p:txBody>
      </p:sp>
      <p:sp>
        <p:nvSpPr>
          <p:cNvPr id="55336" name="文本框 83"/>
          <p:cNvSpPr txBox="1"/>
          <p:nvPr/>
        </p:nvSpPr>
        <p:spPr>
          <a:xfrm>
            <a:off x="1789113" y="5189220"/>
            <a:ext cx="433387" cy="339725"/>
          </a:xfrm>
          <a:prstGeom prst="rect">
            <a:avLst/>
          </a:prstGeom>
          <a:noFill/>
          <a:ln w="9525">
            <a:noFill/>
          </a:ln>
        </p:spPr>
        <p:txBody>
          <a:bodyPr wrap="none">
            <a:spAutoFit/>
          </a:bodyPr>
          <a:p>
            <a:pPr>
              <a:buNone/>
            </a:pPr>
            <a:r>
              <a:rPr lang="en-US" altLang="zh-CN" sz="1600" dirty="0">
                <a:latin typeface="Times New Roman" panose="02020603050405020304" pitchFamily="18" charset="0"/>
                <a:ea typeface="宋体" panose="02010600030101010101" pitchFamily="2" charset="-122"/>
              </a:rPr>
              <a:t>No</a:t>
            </a:r>
            <a:endParaRPr lang="zh-CN" altLang="en-US" sz="1600" dirty="0">
              <a:latin typeface="Times New Roman" panose="02020603050405020304" pitchFamily="18" charset="0"/>
              <a:ea typeface="宋体" panose="02010600030101010101" pitchFamily="2" charset="-122"/>
            </a:endParaRPr>
          </a:p>
        </p:txBody>
      </p:sp>
      <p:cxnSp>
        <p:nvCxnSpPr>
          <p:cNvPr id="55337" name="直接连接符 85"/>
          <p:cNvCxnSpPr>
            <a:stCxn id="59" idx="3"/>
          </p:cNvCxnSpPr>
          <p:nvPr/>
        </p:nvCxnSpPr>
        <p:spPr>
          <a:xfrm>
            <a:off x="4140200" y="3112770"/>
            <a:ext cx="720725" cy="7938"/>
          </a:xfrm>
          <a:prstGeom prst="line">
            <a:avLst/>
          </a:prstGeom>
          <a:ln w="9525" cap="flat" cmpd="sng">
            <a:solidFill>
              <a:schemeClr val="tx1"/>
            </a:solidFill>
            <a:prstDash val="solid"/>
            <a:miter/>
            <a:headEnd type="none" w="med" len="med"/>
            <a:tailEnd type="none" w="med" len="med"/>
          </a:ln>
        </p:spPr>
      </p:cxnSp>
      <p:cxnSp>
        <p:nvCxnSpPr>
          <p:cNvPr id="55338" name="直接箭头连接符 86"/>
          <p:cNvCxnSpPr/>
          <p:nvPr/>
        </p:nvCxnSpPr>
        <p:spPr>
          <a:xfrm flipV="1">
            <a:off x="4140200" y="3606483"/>
            <a:ext cx="720725" cy="0"/>
          </a:xfrm>
          <a:prstGeom prst="straightConnector1">
            <a:avLst/>
          </a:prstGeom>
          <a:ln w="9525" cap="flat" cmpd="sng">
            <a:solidFill>
              <a:schemeClr val="tx1"/>
            </a:solidFill>
            <a:prstDash val="solid"/>
            <a:miter/>
            <a:headEnd type="none" w="med" len="med"/>
            <a:tailEnd type="triangle" w="med" len="med"/>
          </a:ln>
        </p:spPr>
      </p:cxnSp>
      <p:cxnSp>
        <p:nvCxnSpPr>
          <p:cNvPr id="55339" name="直接箭头连接符 88"/>
          <p:cNvCxnSpPr/>
          <p:nvPr/>
        </p:nvCxnSpPr>
        <p:spPr>
          <a:xfrm flipV="1">
            <a:off x="4151313" y="4092258"/>
            <a:ext cx="720725" cy="0"/>
          </a:xfrm>
          <a:prstGeom prst="straightConnector1">
            <a:avLst/>
          </a:prstGeom>
          <a:ln w="9525" cap="flat" cmpd="sng">
            <a:solidFill>
              <a:schemeClr val="tx1"/>
            </a:solidFill>
            <a:prstDash val="solid"/>
            <a:miter/>
            <a:headEnd type="none" w="med" len="med"/>
            <a:tailEnd type="triangle" w="med" len="med"/>
          </a:ln>
        </p:spPr>
      </p:cxnSp>
      <p:cxnSp>
        <p:nvCxnSpPr>
          <p:cNvPr id="55340" name="直接箭头连接符 89"/>
          <p:cNvCxnSpPr/>
          <p:nvPr/>
        </p:nvCxnSpPr>
        <p:spPr>
          <a:xfrm flipV="1">
            <a:off x="4140200" y="4665345"/>
            <a:ext cx="720725" cy="1588"/>
          </a:xfrm>
          <a:prstGeom prst="straightConnector1">
            <a:avLst/>
          </a:prstGeom>
          <a:ln w="9525" cap="flat" cmpd="sng">
            <a:solidFill>
              <a:schemeClr val="tx1"/>
            </a:solidFill>
            <a:prstDash val="solid"/>
            <a:miter/>
            <a:headEnd type="none" w="med" len="med"/>
            <a:tailEnd type="triangle" w="med" len="med"/>
          </a:ln>
        </p:spPr>
      </p:cxnSp>
      <p:cxnSp>
        <p:nvCxnSpPr>
          <p:cNvPr id="55341" name="直接箭头连接符 90"/>
          <p:cNvCxnSpPr/>
          <p:nvPr/>
        </p:nvCxnSpPr>
        <p:spPr>
          <a:xfrm flipV="1">
            <a:off x="4140200" y="5154295"/>
            <a:ext cx="720725" cy="0"/>
          </a:xfrm>
          <a:prstGeom prst="straightConnector1">
            <a:avLst/>
          </a:prstGeom>
          <a:ln w="9525" cap="flat" cmpd="sng">
            <a:solidFill>
              <a:schemeClr val="tx1"/>
            </a:solidFill>
            <a:prstDash val="solid"/>
            <a:miter/>
            <a:headEnd type="none" w="med" len="med"/>
            <a:tailEnd type="triangle" w="med" len="med"/>
          </a:ln>
        </p:spPr>
      </p:cxnSp>
      <p:cxnSp>
        <p:nvCxnSpPr>
          <p:cNvPr id="55342" name="直接连接符 91"/>
          <p:cNvCxnSpPr/>
          <p:nvPr/>
        </p:nvCxnSpPr>
        <p:spPr>
          <a:xfrm flipV="1">
            <a:off x="4860925" y="3115945"/>
            <a:ext cx="6350" cy="2833688"/>
          </a:xfrm>
          <a:prstGeom prst="line">
            <a:avLst/>
          </a:prstGeom>
          <a:ln w="9525" cap="flat" cmpd="sng">
            <a:solidFill>
              <a:schemeClr val="tx1"/>
            </a:solidFill>
            <a:prstDash val="solid"/>
            <a:miter/>
            <a:headEnd type="none" w="med" len="med"/>
            <a:tailEnd type="none" w="med" len="med"/>
          </a:ln>
        </p:spPr>
      </p:cxnSp>
      <p:cxnSp>
        <p:nvCxnSpPr>
          <p:cNvPr id="55343" name="直接连接符 96"/>
          <p:cNvCxnSpPr/>
          <p:nvPr/>
        </p:nvCxnSpPr>
        <p:spPr>
          <a:xfrm>
            <a:off x="1677988" y="5949633"/>
            <a:ext cx="3189287" cy="0"/>
          </a:xfrm>
          <a:prstGeom prst="line">
            <a:avLst/>
          </a:prstGeom>
          <a:ln w="9525" cap="flat" cmpd="sng">
            <a:solidFill>
              <a:schemeClr val="tx1"/>
            </a:solidFill>
            <a:prstDash val="solid"/>
            <a:miter/>
            <a:headEnd type="none" w="med" len="med"/>
            <a:tailEnd type="none" w="med" len="med"/>
          </a:ln>
        </p:spPr>
      </p:cxnSp>
      <p:cxnSp>
        <p:nvCxnSpPr>
          <p:cNvPr id="55344" name="直接连接符 100"/>
          <p:cNvCxnSpPr>
            <a:endCxn id="28" idx="2"/>
          </p:cNvCxnSpPr>
          <p:nvPr/>
        </p:nvCxnSpPr>
        <p:spPr>
          <a:xfrm flipV="1">
            <a:off x="1665288" y="5735320"/>
            <a:ext cx="1587" cy="228600"/>
          </a:xfrm>
          <a:prstGeom prst="line">
            <a:avLst/>
          </a:prstGeom>
          <a:ln w="9525" cap="flat" cmpd="sng">
            <a:solidFill>
              <a:schemeClr val="tx1"/>
            </a:solidFill>
            <a:prstDash val="solid"/>
            <a:miter/>
            <a:headEnd type="none" w="med" len="med"/>
            <a:tailEnd type="none" w="med" len="med"/>
          </a:ln>
        </p:spPr>
      </p:cxnSp>
      <p:sp>
        <p:nvSpPr>
          <p:cNvPr id="107" name="矩形 106"/>
          <p:cNvSpPr/>
          <p:nvPr/>
        </p:nvSpPr>
        <p:spPr bwMode="auto">
          <a:xfrm>
            <a:off x="2411413" y="6235383"/>
            <a:ext cx="1296988" cy="290513"/>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wrap="none"/>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提示用户读取字符</a:t>
            </a:r>
            <a:endParaRPr kumimoji="1" lang="zh-CN" altLang="en-US" sz="1200" b="0"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endParaRPr>
          </a:p>
        </p:txBody>
      </p:sp>
      <p:cxnSp>
        <p:nvCxnSpPr>
          <p:cNvPr id="55346" name="直接箭头连接符 107"/>
          <p:cNvCxnSpPr>
            <a:endCxn id="107" idx="0"/>
          </p:cNvCxnSpPr>
          <p:nvPr/>
        </p:nvCxnSpPr>
        <p:spPr>
          <a:xfrm>
            <a:off x="3059113" y="5949633"/>
            <a:ext cx="0" cy="285750"/>
          </a:xfrm>
          <a:prstGeom prst="straightConnector1">
            <a:avLst/>
          </a:prstGeom>
          <a:ln w="9525" cap="flat" cmpd="sng">
            <a:solidFill>
              <a:schemeClr val="tx1"/>
            </a:solidFill>
            <a:prstDash val="solid"/>
            <a:miter/>
            <a:headEnd type="none" w="med" len="med"/>
            <a:tailEnd type="triangle" w="med" len="med"/>
          </a:ln>
        </p:spPr>
      </p:cxnSp>
      <p:cxnSp>
        <p:nvCxnSpPr>
          <p:cNvPr id="55347" name="直接连接符 112"/>
          <p:cNvCxnSpPr/>
          <p:nvPr/>
        </p:nvCxnSpPr>
        <p:spPr>
          <a:xfrm flipV="1">
            <a:off x="493713" y="2361883"/>
            <a:ext cx="0" cy="4308475"/>
          </a:xfrm>
          <a:prstGeom prst="line">
            <a:avLst/>
          </a:prstGeom>
          <a:ln w="9525" cap="flat" cmpd="sng">
            <a:solidFill>
              <a:schemeClr val="tx1"/>
            </a:solidFill>
            <a:prstDash val="solid"/>
            <a:miter/>
            <a:headEnd type="none" w="med" len="med"/>
            <a:tailEnd type="none" w="med" len="med"/>
          </a:ln>
        </p:spPr>
      </p:cxnSp>
      <p:cxnSp>
        <p:nvCxnSpPr>
          <p:cNvPr id="55348" name="直接连接符 114"/>
          <p:cNvCxnSpPr/>
          <p:nvPr/>
        </p:nvCxnSpPr>
        <p:spPr>
          <a:xfrm>
            <a:off x="493713" y="6670358"/>
            <a:ext cx="2565400" cy="0"/>
          </a:xfrm>
          <a:prstGeom prst="line">
            <a:avLst/>
          </a:prstGeom>
          <a:ln w="9525" cap="flat" cmpd="sng">
            <a:solidFill>
              <a:schemeClr val="tx1"/>
            </a:solidFill>
            <a:prstDash val="solid"/>
            <a:miter/>
            <a:headEnd type="none" w="med" len="med"/>
            <a:tailEnd type="none" w="med" len="med"/>
          </a:ln>
        </p:spPr>
      </p:cxnSp>
      <p:cxnSp>
        <p:nvCxnSpPr>
          <p:cNvPr id="55349" name="直接连接符 117"/>
          <p:cNvCxnSpPr/>
          <p:nvPr/>
        </p:nvCxnSpPr>
        <p:spPr>
          <a:xfrm flipV="1">
            <a:off x="3059113" y="6551295"/>
            <a:ext cx="1587" cy="119063"/>
          </a:xfrm>
          <a:prstGeom prst="line">
            <a:avLst/>
          </a:prstGeom>
          <a:ln w="9525" cap="flat" cmpd="sng">
            <a:solidFill>
              <a:schemeClr val="tx1"/>
            </a:solidFill>
            <a:prstDash val="solid"/>
            <a:miter/>
            <a:headEnd type="none" w="med" len="med"/>
            <a:tailEnd type="none" w="med" len="med"/>
          </a:ln>
        </p:spPr>
      </p:cxnSp>
      <p:cxnSp>
        <p:nvCxnSpPr>
          <p:cNvPr id="55350" name="直接箭头连接符 119"/>
          <p:cNvCxnSpPr/>
          <p:nvPr/>
        </p:nvCxnSpPr>
        <p:spPr>
          <a:xfrm flipV="1">
            <a:off x="493713" y="2355533"/>
            <a:ext cx="1212850" cy="6350"/>
          </a:xfrm>
          <a:prstGeom prst="straightConnector1">
            <a:avLst/>
          </a:prstGeom>
          <a:ln w="9525" cap="flat" cmpd="sng">
            <a:solidFill>
              <a:schemeClr val="tx1"/>
            </a:solidFill>
            <a:prstDash val="solid"/>
            <a:miter/>
            <a:headEnd type="none" w="med" len="med"/>
            <a:tailEnd type="triangle" w="med" len="med"/>
          </a:ln>
        </p:spPr>
      </p:cxnSp>
      <p:sp>
        <p:nvSpPr>
          <p:cNvPr id="55351" name="内容占位符 2"/>
          <p:cNvSpPr>
            <a:spLocks noGrp="1"/>
          </p:cNvSpPr>
          <p:nvPr>
            <p:ph idx="1"/>
          </p:nvPr>
        </p:nvSpPr>
        <p:spPr>
          <a:xfrm>
            <a:off x="5165725" y="2003108"/>
            <a:ext cx="3582988" cy="3249612"/>
          </a:xfrm>
        </p:spPr>
        <p:txBody>
          <a:bodyPr vert="horz" wrap="square" lIns="91440" tIns="45720" rIns="91440" bIns="45720" anchor="t" anchorCtr="0"/>
          <a:p>
            <a:pPr marL="0" indent="0"/>
            <a:r>
              <a:rPr lang="zh-CN" altLang="en-US" sz="2000" dirty="0">
                <a:ea typeface="宋体" panose="02010600030101010101" pitchFamily="2" charset="-122"/>
              </a:rPr>
              <a:t>模拟计算器允许的操作命令：</a:t>
            </a:r>
            <a:endParaRPr lang="en-US" altLang="zh-CN" sz="2000" dirty="0">
              <a:ea typeface="宋体" panose="02010600030101010101" pitchFamily="2" charset="-122"/>
            </a:endParaRPr>
          </a:p>
          <a:p>
            <a:pPr marL="0" indent="0"/>
            <a:r>
              <a:rPr lang="en-US" altLang="zh-CN" sz="2000" dirty="0">
                <a:ea typeface="宋体" panose="02010600030101010101" pitchFamily="2" charset="-122"/>
              </a:rPr>
              <a:t>X </a:t>
            </a:r>
            <a:r>
              <a:rPr lang="zh-CN" altLang="en-US" sz="2000" dirty="0">
                <a:ea typeface="宋体" panose="02010600030101010101" pitchFamily="2" charset="-122"/>
              </a:rPr>
              <a:t>退出模拟器</a:t>
            </a:r>
            <a:endParaRPr lang="en-US" altLang="zh-CN" sz="2000" dirty="0">
              <a:ea typeface="宋体" panose="02010600030101010101" pitchFamily="2" charset="-122"/>
            </a:endParaRPr>
          </a:p>
          <a:p>
            <a:pPr marL="0" indent="0"/>
            <a:r>
              <a:rPr lang="en-US" altLang="zh-CN" sz="2000" dirty="0">
                <a:ea typeface="宋体" panose="02010600030101010101" pitchFamily="2" charset="-122"/>
              </a:rPr>
              <a:t>D </a:t>
            </a:r>
            <a:r>
              <a:rPr lang="zh-CN" altLang="en-US" sz="2000" dirty="0">
                <a:ea typeface="宋体" panose="02010600030101010101" pitchFamily="2" charset="-122"/>
              </a:rPr>
              <a:t>显示栈顶元素</a:t>
            </a:r>
            <a:endParaRPr lang="en-US" altLang="zh-CN" sz="2000" dirty="0">
              <a:ea typeface="宋体" panose="02010600030101010101" pitchFamily="2" charset="-122"/>
            </a:endParaRPr>
          </a:p>
          <a:p>
            <a:pPr marL="0" indent="0"/>
            <a:r>
              <a:rPr lang="en-US" altLang="zh-CN" sz="2000" dirty="0">
                <a:ea typeface="宋体" panose="02010600030101010101" pitchFamily="2" charset="-122"/>
              </a:rPr>
              <a:t>+ </a:t>
            </a:r>
            <a:r>
              <a:rPr lang="zh-CN" altLang="en-US" sz="2000" dirty="0">
                <a:ea typeface="宋体" panose="02010600030101010101" pitchFamily="2" charset="-122"/>
              </a:rPr>
              <a:t>将栈顶的两个元素求和，并替换栈顶</a:t>
            </a:r>
            <a:endParaRPr lang="en-US" altLang="zh-CN" sz="2000" dirty="0">
              <a:ea typeface="宋体" panose="02010600030101010101" pitchFamily="2" charset="-122"/>
            </a:endParaRPr>
          </a:p>
          <a:p>
            <a:pPr marL="0" indent="0"/>
            <a:r>
              <a:rPr lang="zh-CN" altLang="en-US" sz="2000" dirty="0">
                <a:ea typeface="宋体" panose="02010600030101010101" pitchFamily="2" charset="-122"/>
              </a:rPr>
              <a:t>* 将栈顶的两个元素求积，并替换栈顶</a:t>
            </a:r>
            <a:endParaRPr lang="en-US" altLang="zh-CN" sz="2000" dirty="0">
              <a:ea typeface="宋体" panose="02010600030101010101" pitchFamily="2" charset="-122"/>
            </a:endParaRPr>
          </a:p>
          <a:p>
            <a:pPr marL="0" indent="0"/>
            <a:r>
              <a:rPr lang="en-US" altLang="zh-CN" sz="2000" dirty="0">
                <a:ea typeface="宋体" panose="02010600030101010101" pitchFamily="2" charset="-122"/>
              </a:rPr>
              <a:t>-</a:t>
            </a:r>
            <a:r>
              <a:rPr lang="zh-CN" altLang="en-US" sz="2000" dirty="0">
                <a:ea typeface="宋体" panose="02010600030101010101" pitchFamily="2" charset="-122"/>
              </a:rPr>
              <a:t> 对栈顶元素取反</a:t>
            </a:r>
            <a:endParaRPr lang="en-US" altLang="zh-CN" sz="2000" dirty="0">
              <a:ea typeface="宋体" panose="02010600030101010101" pitchFamily="2" charset="-122"/>
            </a:endParaRPr>
          </a:p>
          <a:p>
            <a:pPr marL="0" indent="0"/>
            <a:r>
              <a:rPr lang="en-US" altLang="zh-CN" sz="2000" dirty="0">
                <a:ea typeface="宋体" panose="02010600030101010101" pitchFamily="2" charset="-122"/>
              </a:rPr>
              <a:t>Enter </a:t>
            </a:r>
            <a:r>
              <a:rPr lang="zh-CN" altLang="en-US" sz="2000" dirty="0">
                <a:ea typeface="宋体" panose="02010600030101010101" pitchFamily="2" charset="-122"/>
              </a:rPr>
              <a:t>将键盘输入值压入栈</a:t>
            </a:r>
            <a:endParaRPr lang="zh-CN" altLang="en-US" sz="2000" dirty="0">
              <a:ea typeface="宋体" panose="0201060003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p:txBody>
          <a:bodyPr vert="horz" wrap="square" lIns="91440" tIns="45720" rIns="91440" bIns="45720" anchor="ctr" anchorCtr="0"/>
          <a:p>
            <a:endParaRPr lang="zh-CN" altLang="en-US" dirty="0">
              <a:ea typeface="宋体" panose="02010600030101010101" pitchFamily="2" charset="-122"/>
            </a:endParaRPr>
          </a:p>
        </p:txBody>
      </p:sp>
      <p:sp>
        <p:nvSpPr>
          <p:cNvPr id="56323" name="内容占位符 2"/>
          <p:cNvSpPr>
            <a:spLocks noGrp="1"/>
          </p:cNvSpPr>
          <p:nvPr>
            <p:ph idx="1"/>
          </p:nvPr>
        </p:nvSpPr>
        <p:spPr/>
        <p:txBody>
          <a:bodyPr vert="horz" wrap="square" lIns="91440" tIns="45720" rIns="91440" bIns="45720" anchor="t" anchorCtr="0"/>
          <a:p>
            <a:pPr marL="0" indent="0"/>
            <a:r>
              <a:rPr lang="en-US" altLang="zh-CN" dirty="0">
                <a:ea typeface="宋体" panose="02010600030101010101" pitchFamily="2" charset="-122"/>
              </a:rPr>
              <a:t>Ex 10.10</a:t>
            </a:r>
            <a:endParaRPr lang="en-US" altLang="zh-CN" dirty="0">
              <a:ea typeface="宋体" panose="02010600030101010101" pitchFamily="2" charset="-122"/>
            </a:endParaRPr>
          </a:p>
          <a:p>
            <a:pPr marL="0" indent="0"/>
            <a:r>
              <a:rPr lang="en-US" altLang="zh-CN" dirty="0">
                <a:ea typeface="宋体" panose="02010600030101010101" pitchFamily="2" charset="-122"/>
              </a:rPr>
              <a:t>• Ex 10.14 (advanced)</a:t>
            </a:r>
            <a:endParaRPr lang="zh-CN" altLang="en-US" dirty="0">
              <a:ea typeface="宋体" panose="02010600030101010101" pitchFamily="2" charset="-122"/>
            </a:endParaRPr>
          </a:p>
        </p:txBody>
      </p:sp>
      <p:sp>
        <p:nvSpPr>
          <p:cNvPr id="56324"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9219" name="Rectangle 2"/>
          <p:cNvSpPr>
            <a:spLocks noGrp="1"/>
          </p:cNvSpPr>
          <p:nvPr>
            <p:ph type="title"/>
          </p:nvPr>
        </p:nvSpPr>
        <p:spPr>
          <a:xfrm>
            <a:off x="251460" y="476250"/>
            <a:ext cx="8686800" cy="533400"/>
          </a:xfrm>
        </p:spPr>
        <p:txBody>
          <a:bodyPr vert="horz" wrap="square" lIns="91440" tIns="45720" rIns="91440" bIns="45720" anchor="ctr" anchorCtr="0"/>
          <a:p>
            <a:r>
              <a:rPr lang="zh-CN" altLang="en-US" dirty="0">
                <a:ea typeface="宋体" panose="02010600030101010101" pitchFamily="2" charset="-122"/>
                <a:sym typeface="+mn-ea"/>
              </a:rPr>
              <a:t>栈的实现：硬件栈</a:t>
            </a:r>
            <a:endParaRPr lang="en-US" altLang="zh-CN" dirty="0">
              <a:ea typeface="宋体" panose="02010600030101010101" pitchFamily="2" charset="-122"/>
            </a:endParaRPr>
          </a:p>
        </p:txBody>
      </p:sp>
      <p:sp>
        <p:nvSpPr>
          <p:cNvPr id="9220" name="Rectangle 3"/>
          <p:cNvSpPr>
            <a:spLocks noGrp="1"/>
          </p:cNvSpPr>
          <p:nvPr>
            <p:ph idx="1"/>
          </p:nvPr>
        </p:nvSpPr>
        <p:spPr>
          <a:xfrm>
            <a:off x="250825" y="1052513"/>
            <a:ext cx="8686800" cy="5472112"/>
          </a:xfrm>
        </p:spPr>
        <p:txBody>
          <a:bodyPr vert="horz" wrap="square" lIns="91440" tIns="45720" rIns="91440" bIns="45720" anchor="t" anchorCtr="0"/>
          <a:p>
            <a:pPr marL="0" indent="0"/>
            <a:r>
              <a:rPr lang="zh-CN" altLang="en-US" dirty="0">
                <a:ea typeface="宋体" panose="02010600030101010101" pitchFamily="2" charset="-122"/>
              </a:rPr>
              <a:t>硬件栈：在寄存器间移动数据</a:t>
            </a:r>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en-US" altLang="zh-CN" dirty="0">
              <a:ea typeface="宋体" panose="02010600030101010101" pitchFamily="2" charset="-122"/>
            </a:endParaRPr>
          </a:p>
          <a:p>
            <a:pPr marL="0" indent="0"/>
            <a:endParaRPr lang="zh-CN" altLang="en-US" dirty="0">
              <a:ea typeface="宋体" panose="02010600030101010101" pitchFamily="2" charset="-122"/>
            </a:endParaRPr>
          </a:p>
          <a:p>
            <a:pPr marL="0" indent="0"/>
            <a:r>
              <a:rPr lang="zh-CN" altLang="en-US" dirty="0">
                <a:ea typeface="宋体" panose="02010600030101010101" pitchFamily="2" charset="-122"/>
              </a:rPr>
              <a:t>每压入一个栈元素，栈中所有元素都将一起‘移动’</a:t>
            </a:r>
            <a:endParaRPr lang="en-US" altLang="zh-CN" dirty="0">
              <a:ea typeface="宋体" panose="02010600030101010101" pitchFamily="2" charset="-122"/>
            </a:endParaRPr>
          </a:p>
          <a:p>
            <a:pPr marL="0" indent="0"/>
            <a:r>
              <a:rPr lang="zh-CN" altLang="en-US" dirty="0">
                <a:ea typeface="宋体" panose="02010600030101010101" pitchFamily="2" charset="-122"/>
              </a:rPr>
              <a:t>栈的访问总是针对第一个元素，该寄存器标识为‘</a:t>
            </a:r>
            <a:r>
              <a:rPr lang="en-US" altLang="zh-CN" dirty="0">
                <a:ea typeface="宋体" panose="02010600030101010101" pitchFamily="2" charset="-122"/>
              </a:rPr>
              <a:t>TOP</a:t>
            </a:r>
            <a:r>
              <a:rPr lang="zh-CN" altLang="en-US" dirty="0">
                <a:ea typeface="宋体" panose="02010600030101010101" pitchFamily="2" charset="-122"/>
              </a:rPr>
              <a:t>’</a:t>
            </a:r>
            <a:endParaRPr lang="en-US" altLang="zh-CN" dirty="0">
              <a:ea typeface="宋体" panose="02010600030101010101" pitchFamily="2" charset="-122"/>
            </a:endParaRPr>
          </a:p>
          <a:p>
            <a:pPr marL="0" indent="0"/>
            <a:endParaRPr lang="en-US" altLang="zh-CN" dirty="0">
              <a:ea typeface="宋体" panose="02010600030101010101" pitchFamily="2" charset="-122"/>
            </a:endParaRPr>
          </a:p>
        </p:txBody>
      </p:sp>
      <p:sp>
        <p:nvSpPr>
          <p:cNvPr id="9221" name="Rectangle 4"/>
          <p:cNvSpPr/>
          <p:nvPr/>
        </p:nvSpPr>
        <p:spPr>
          <a:xfrm>
            <a:off x="574675"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22" name="Rectangle 5"/>
          <p:cNvSpPr/>
          <p:nvPr/>
        </p:nvSpPr>
        <p:spPr>
          <a:xfrm>
            <a:off x="574675"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23" name="Rectangle 6"/>
          <p:cNvSpPr/>
          <p:nvPr/>
        </p:nvSpPr>
        <p:spPr>
          <a:xfrm>
            <a:off x="574675"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24" name="Rectangle 7"/>
          <p:cNvSpPr/>
          <p:nvPr/>
        </p:nvSpPr>
        <p:spPr>
          <a:xfrm>
            <a:off x="574675"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25" name="Rectangle 8"/>
          <p:cNvSpPr/>
          <p:nvPr/>
        </p:nvSpPr>
        <p:spPr>
          <a:xfrm>
            <a:off x="574675"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26" name="Rectangle 9"/>
          <p:cNvSpPr/>
          <p:nvPr/>
        </p:nvSpPr>
        <p:spPr>
          <a:xfrm>
            <a:off x="1108075" y="2209800"/>
            <a:ext cx="609600" cy="3048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Arial" panose="020B0604020202020204" pitchFamily="34" charset="0"/>
                <a:ea typeface="宋体" panose="02010600030101010101" pitchFamily="2" charset="-122"/>
              </a:rPr>
              <a:t>Yes</a:t>
            </a:r>
            <a:endParaRPr lang="en-US" altLang="zh-CN" sz="1800" dirty="0">
              <a:latin typeface="Arial" panose="020B0604020202020204" pitchFamily="34" charset="0"/>
              <a:ea typeface="宋体" panose="02010600030101010101" pitchFamily="2" charset="-122"/>
            </a:endParaRPr>
          </a:p>
        </p:txBody>
      </p:sp>
      <p:sp>
        <p:nvSpPr>
          <p:cNvPr id="9227" name="Text Box 10"/>
          <p:cNvSpPr txBox="1"/>
          <p:nvPr/>
        </p:nvSpPr>
        <p:spPr>
          <a:xfrm>
            <a:off x="106363" y="2170113"/>
            <a:ext cx="941387" cy="369887"/>
          </a:xfrm>
          <a:prstGeom prst="rect">
            <a:avLst/>
          </a:prstGeom>
          <a:noFill/>
          <a:ln w="9525">
            <a:noFill/>
          </a:ln>
        </p:spPr>
        <p:txBody>
          <a:bodyPr wrap="none">
            <a:spAutoFit/>
          </a:bodyPr>
          <a:p>
            <a:pPr algn="r"/>
            <a:r>
              <a:rPr lang="zh-CN" altLang="en-US" sz="1800" dirty="0">
                <a:latin typeface="Arial" panose="020B0604020202020204" pitchFamily="34" charset="0"/>
                <a:ea typeface="宋体" panose="02010600030101010101" pitchFamily="2" charset="-122"/>
              </a:rPr>
              <a:t>空标志</a:t>
            </a:r>
            <a:r>
              <a:rPr lang="en-US"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9228" name="Text Box 11"/>
          <p:cNvSpPr txBox="1"/>
          <p:nvPr/>
        </p:nvSpPr>
        <p:spPr>
          <a:xfrm>
            <a:off x="1978025" y="2628900"/>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9229" name="Line 12"/>
          <p:cNvSpPr/>
          <p:nvPr/>
        </p:nvSpPr>
        <p:spPr>
          <a:xfrm flipH="1">
            <a:off x="1793875" y="2819400"/>
            <a:ext cx="228600" cy="0"/>
          </a:xfrm>
          <a:prstGeom prst="line">
            <a:avLst/>
          </a:prstGeom>
          <a:ln w="28575" cap="flat" cmpd="sng">
            <a:solidFill>
              <a:schemeClr val="tx1"/>
            </a:solidFill>
            <a:prstDash val="solid"/>
            <a:headEnd type="none" w="med" len="med"/>
            <a:tailEnd type="triangle" w="med" len="med"/>
          </a:ln>
        </p:spPr>
      </p:sp>
      <p:sp>
        <p:nvSpPr>
          <p:cNvPr id="9230" name="Rectangle 31"/>
          <p:cNvSpPr/>
          <p:nvPr/>
        </p:nvSpPr>
        <p:spPr>
          <a:xfrm>
            <a:off x="2743200"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9231" name="Rectangle 32"/>
          <p:cNvSpPr/>
          <p:nvPr/>
        </p:nvSpPr>
        <p:spPr>
          <a:xfrm>
            <a:off x="2743200"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32" name="Rectangle 33"/>
          <p:cNvSpPr/>
          <p:nvPr/>
        </p:nvSpPr>
        <p:spPr>
          <a:xfrm>
            <a:off x="2743200"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33" name="Rectangle 34"/>
          <p:cNvSpPr/>
          <p:nvPr/>
        </p:nvSpPr>
        <p:spPr>
          <a:xfrm>
            <a:off x="2743200"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34" name="Rectangle 35"/>
          <p:cNvSpPr/>
          <p:nvPr/>
        </p:nvSpPr>
        <p:spPr>
          <a:xfrm>
            <a:off x="2743200"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35" name="Rectangle 36"/>
          <p:cNvSpPr/>
          <p:nvPr/>
        </p:nvSpPr>
        <p:spPr>
          <a:xfrm>
            <a:off x="3276600" y="2209800"/>
            <a:ext cx="609600" cy="3048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Arial" panose="020B0604020202020204" pitchFamily="34" charset="0"/>
                <a:ea typeface="宋体" panose="02010600030101010101" pitchFamily="2" charset="-122"/>
              </a:rPr>
              <a:t>No</a:t>
            </a:r>
            <a:endParaRPr lang="en-US" altLang="zh-CN" sz="1800" dirty="0">
              <a:latin typeface="Arial" panose="020B0604020202020204" pitchFamily="34" charset="0"/>
              <a:ea typeface="宋体" panose="02010600030101010101" pitchFamily="2" charset="-122"/>
            </a:endParaRPr>
          </a:p>
        </p:txBody>
      </p:sp>
      <p:sp>
        <p:nvSpPr>
          <p:cNvPr id="9236" name="Text Box 37"/>
          <p:cNvSpPr txBox="1"/>
          <p:nvPr/>
        </p:nvSpPr>
        <p:spPr>
          <a:xfrm>
            <a:off x="2274888" y="2170113"/>
            <a:ext cx="941387" cy="369887"/>
          </a:xfrm>
          <a:prstGeom prst="rect">
            <a:avLst/>
          </a:prstGeom>
          <a:noFill/>
          <a:ln w="9525">
            <a:noFill/>
          </a:ln>
        </p:spPr>
        <p:txBody>
          <a:bodyPr wrap="none">
            <a:spAutoFit/>
          </a:bodyPr>
          <a:p>
            <a:pPr algn="r"/>
            <a:r>
              <a:rPr lang="zh-CN" altLang="en-US" sz="1800" dirty="0">
                <a:latin typeface="Arial" panose="020B0604020202020204" pitchFamily="34" charset="0"/>
                <a:ea typeface="宋体" panose="02010600030101010101" pitchFamily="2" charset="-122"/>
              </a:rPr>
              <a:t>空标志</a:t>
            </a:r>
            <a:r>
              <a:rPr lang="en-US"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9237" name="Text Box 38"/>
          <p:cNvSpPr txBox="1"/>
          <p:nvPr/>
        </p:nvSpPr>
        <p:spPr>
          <a:xfrm>
            <a:off x="4146550" y="2628900"/>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9238" name="Line 39"/>
          <p:cNvSpPr/>
          <p:nvPr/>
        </p:nvSpPr>
        <p:spPr>
          <a:xfrm flipH="1">
            <a:off x="3962400" y="2819400"/>
            <a:ext cx="228600" cy="0"/>
          </a:xfrm>
          <a:prstGeom prst="line">
            <a:avLst/>
          </a:prstGeom>
          <a:ln w="28575" cap="flat" cmpd="sng">
            <a:solidFill>
              <a:schemeClr val="tx1"/>
            </a:solidFill>
            <a:prstDash val="solid"/>
            <a:headEnd type="none" w="med" len="med"/>
            <a:tailEnd type="triangle" w="med" len="med"/>
          </a:ln>
        </p:spPr>
      </p:sp>
      <p:sp>
        <p:nvSpPr>
          <p:cNvPr id="9239" name="Rectangle 40"/>
          <p:cNvSpPr/>
          <p:nvPr/>
        </p:nvSpPr>
        <p:spPr>
          <a:xfrm>
            <a:off x="4911725"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#12</a:t>
            </a:r>
            <a:endParaRPr lang="en-US" altLang="zh-CN" dirty="0">
              <a:latin typeface="Arial" panose="020B0604020202020204" pitchFamily="34" charset="0"/>
              <a:ea typeface="宋体" panose="02010600030101010101" pitchFamily="2" charset="-122"/>
            </a:endParaRPr>
          </a:p>
        </p:txBody>
      </p:sp>
      <p:sp>
        <p:nvSpPr>
          <p:cNvPr id="9240" name="Rectangle 41"/>
          <p:cNvSpPr/>
          <p:nvPr/>
        </p:nvSpPr>
        <p:spPr>
          <a:xfrm>
            <a:off x="4911725"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9241" name="Rectangle 42"/>
          <p:cNvSpPr/>
          <p:nvPr/>
        </p:nvSpPr>
        <p:spPr>
          <a:xfrm>
            <a:off x="4911725"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9242" name="Rectangle 43"/>
          <p:cNvSpPr/>
          <p:nvPr/>
        </p:nvSpPr>
        <p:spPr>
          <a:xfrm>
            <a:off x="4911725"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9243" name="Rectangle 44"/>
          <p:cNvSpPr/>
          <p:nvPr/>
        </p:nvSpPr>
        <p:spPr>
          <a:xfrm>
            <a:off x="4911725"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44" name="Rectangle 45"/>
          <p:cNvSpPr/>
          <p:nvPr/>
        </p:nvSpPr>
        <p:spPr>
          <a:xfrm>
            <a:off x="5445125" y="2209800"/>
            <a:ext cx="609600" cy="3048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Arial" panose="020B0604020202020204" pitchFamily="34" charset="0"/>
                <a:ea typeface="宋体" panose="02010600030101010101" pitchFamily="2" charset="-122"/>
              </a:rPr>
              <a:t>No</a:t>
            </a:r>
            <a:endParaRPr lang="en-US" altLang="zh-CN" sz="1800" dirty="0">
              <a:latin typeface="Arial" panose="020B0604020202020204" pitchFamily="34" charset="0"/>
              <a:ea typeface="宋体" panose="02010600030101010101" pitchFamily="2" charset="-122"/>
            </a:endParaRPr>
          </a:p>
        </p:txBody>
      </p:sp>
      <p:sp>
        <p:nvSpPr>
          <p:cNvPr id="9245" name="Text Box 46"/>
          <p:cNvSpPr txBox="1"/>
          <p:nvPr/>
        </p:nvSpPr>
        <p:spPr>
          <a:xfrm>
            <a:off x="4443413" y="2170113"/>
            <a:ext cx="941387" cy="369887"/>
          </a:xfrm>
          <a:prstGeom prst="rect">
            <a:avLst/>
          </a:prstGeom>
          <a:noFill/>
          <a:ln w="9525">
            <a:noFill/>
          </a:ln>
        </p:spPr>
        <p:txBody>
          <a:bodyPr wrap="none">
            <a:spAutoFit/>
          </a:bodyPr>
          <a:p>
            <a:pPr algn="r"/>
            <a:r>
              <a:rPr lang="zh-CN" altLang="en-US" sz="1800" dirty="0">
                <a:latin typeface="Arial" panose="020B0604020202020204" pitchFamily="34" charset="0"/>
                <a:ea typeface="宋体" panose="02010600030101010101" pitchFamily="2" charset="-122"/>
              </a:rPr>
              <a:t>空标志</a:t>
            </a:r>
            <a:r>
              <a:rPr lang="en-US"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9246" name="Text Box 47"/>
          <p:cNvSpPr txBox="1"/>
          <p:nvPr/>
        </p:nvSpPr>
        <p:spPr>
          <a:xfrm>
            <a:off x="6315075" y="2628900"/>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9247" name="Line 48"/>
          <p:cNvSpPr/>
          <p:nvPr/>
        </p:nvSpPr>
        <p:spPr>
          <a:xfrm flipH="1">
            <a:off x="6130925" y="2819400"/>
            <a:ext cx="228600" cy="0"/>
          </a:xfrm>
          <a:prstGeom prst="line">
            <a:avLst/>
          </a:prstGeom>
          <a:ln w="28575" cap="flat" cmpd="sng">
            <a:solidFill>
              <a:schemeClr val="tx1"/>
            </a:solidFill>
            <a:prstDash val="solid"/>
            <a:headEnd type="none" w="med" len="med"/>
            <a:tailEnd type="triangle" w="med" len="med"/>
          </a:ln>
        </p:spPr>
      </p:sp>
      <p:sp>
        <p:nvSpPr>
          <p:cNvPr id="9248" name="Rectangle 49"/>
          <p:cNvSpPr/>
          <p:nvPr/>
        </p:nvSpPr>
        <p:spPr>
          <a:xfrm>
            <a:off x="7080250"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9249" name="Rectangle 50"/>
          <p:cNvSpPr/>
          <p:nvPr/>
        </p:nvSpPr>
        <p:spPr>
          <a:xfrm>
            <a:off x="7080250"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9250" name="Rectangle 51"/>
          <p:cNvSpPr/>
          <p:nvPr/>
        </p:nvSpPr>
        <p:spPr>
          <a:xfrm>
            <a:off x="7080250"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51" name="Rectangle 52"/>
          <p:cNvSpPr/>
          <p:nvPr/>
        </p:nvSpPr>
        <p:spPr>
          <a:xfrm>
            <a:off x="7080250"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52" name="Rectangle 53"/>
          <p:cNvSpPr/>
          <p:nvPr/>
        </p:nvSpPr>
        <p:spPr>
          <a:xfrm>
            <a:off x="7080250"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9253" name="Rectangle 54"/>
          <p:cNvSpPr/>
          <p:nvPr/>
        </p:nvSpPr>
        <p:spPr>
          <a:xfrm>
            <a:off x="7613650" y="2209800"/>
            <a:ext cx="609600" cy="3048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dirty="0">
                <a:latin typeface="Arial" panose="020B0604020202020204" pitchFamily="34" charset="0"/>
                <a:ea typeface="宋体" panose="02010600030101010101" pitchFamily="2" charset="-122"/>
              </a:rPr>
              <a:t>No</a:t>
            </a:r>
            <a:endParaRPr lang="en-US" altLang="zh-CN" sz="1800" dirty="0">
              <a:latin typeface="Arial" panose="020B0604020202020204" pitchFamily="34" charset="0"/>
              <a:ea typeface="宋体" panose="02010600030101010101" pitchFamily="2" charset="-122"/>
            </a:endParaRPr>
          </a:p>
        </p:txBody>
      </p:sp>
      <p:sp>
        <p:nvSpPr>
          <p:cNvPr id="9254" name="Text Box 55"/>
          <p:cNvSpPr txBox="1"/>
          <p:nvPr/>
        </p:nvSpPr>
        <p:spPr>
          <a:xfrm>
            <a:off x="6611938" y="2170113"/>
            <a:ext cx="941387" cy="369887"/>
          </a:xfrm>
          <a:prstGeom prst="rect">
            <a:avLst/>
          </a:prstGeom>
          <a:noFill/>
          <a:ln w="9525">
            <a:noFill/>
          </a:ln>
        </p:spPr>
        <p:txBody>
          <a:bodyPr wrap="none">
            <a:spAutoFit/>
          </a:bodyPr>
          <a:p>
            <a:pPr algn="r"/>
            <a:r>
              <a:rPr lang="zh-CN" altLang="en-US" sz="1800" dirty="0">
                <a:latin typeface="Arial" panose="020B0604020202020204" pitchFamily="34" charset="0"/>
                <a:ea typeface="宋体" panose="02010600030101010101" pitchFamily="2" charset="-122"/>
              </a:rPr>
              <a:t>空标志</a:t>
            </a:r>
            <a:r>
              <a:rPr lang="en-US" altLang="zh-CN" sz="1800" dirty="0">
                <a:latin typeface="Arial" panose="020B0604020202020204" pitchFamily="34" charset="0"/>
                <a:ea typeface="宋体" panose="02010600030101010101" pitchFamily="2" charset="-122"/>
              </a:rPr>
              <a:t>:</a:t>
            </a:r>
            <a:endParaRPr lang="en-US" altLang="zh-CN" sz="1800" dirty="0">
              <a:latin typeface="Arial" panose="020B0604020202020204" pitchFamily="34" charset="0"/>
              <a:ea typeface="宋体" panose="02010600030101010101" pitchFamily="2" charset="-122"/>
            </a:endParaRPr>
          </a:p>
        </p:txBody>
      </p:sp>
      <p:sp>
        <p:nvSpPr>
          <p:cNvPr id="9255" name="Text Box 56"/>
          <p:cNvSpPr txBox="1"/>
          <p:nvPr/>
        </p:nvSpPr>
        <p:spPr>
          <a:xfrm>
            <a:off x="8483600" y="2628900"/>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9256" name="Line 57"/>
          <p:cNvSpPr/>
          <p:nvPr/>
        </p:nvSpPr>
        <p:spPr>
          <a:xfrm flipH="1">
            <a:off x="8299450" y="2819400"/>
            <a:ext cx="228600" cy="0"/>
          </a:xfrm>
          <a:prstGeom prst="line">
            <a:avLst/>
          </a:prstGeom>
          <a:ln w="28575" cap="flat" cmpd="sng">
            <a:solidFill>
              <a:schemeClr val="tx1"/>
            </a:solidFill>
            <a:prstDash val="solid"/>
            <a:headEnd type="none" w="med" len="med"/>
            <a:tailEnd type="triangle" w="med" len="med"/>
          </a:ln>
        </p:spPr>
      </p:sp>
      <p:sp>
        <p:nvSpPr>
          <p:cNvPr id="9257" name="Text Box 58"/>
          <p:cNvSpPr txBox="1"/>
          <p:nvPr/>
        </p:nvSpPr>
        <p:spPr>
          <a:xfrm>
            <a:off x="495300" y="4648200"/>
            <a:ext cx="1211263"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初始状态</a:t>
            </a:r>
            <a:endParaRPr lang="en-US" altLang="zh-CN" dirty="0">
              <a:latin typeface="Arial" panose="020B0604020202020204" pitchFamily="34" charset="0"/>
              <a:ea typeface="宋体" panose="02010600030101010101" pitchFamily="2" charset="-122"/>
            </a:endParaRPr>
          </a:p>
        </p:txBody>
      </p:sp>
      <p:sp>
        <p:nvSpPr>
          <p:cNvPr id="9258" name="Text Box 59"/>
          <p:cNvSpPr txBox="1"/>
          <p:nvPr/>
        </p:nvSpPr>
        <p:spPr>
          <a:xfrm>
            <a:off x="2571750" y="4648200"/>
            <a:ext cx="1468438"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压入一次后</a:t>
            </a:r>
            <a:endParaRPr lang="en-US" altLang="zh-CN" dirty="0">
              <a:latin typeface="Arial" panose="020B0604020202020204" pitchFamily="34" charset="0"/>
              <a:ea typeface="宋体" panose="02010600030101010101" pitchFamily="2" charset="-122"/>
            </a:endParaRPr>
          </a:p>
        </p:txBody>
      </p:sp>
      <p:sp>
        <p:nvSpPr>
          <p:cNvPr id="9259" name="Text Box 60"/>
          <p:cNvSpPr txBox="1"/>
          <p:nvPr/>
        </p:nvSpPr>
        <p:spPr>
          <a:xfrm>
            <a:off x="4660900" y="4648200"/>
            <a:ext cx="1724025"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再压入三次后</a:t>
            </a:r>
            <a:endParaRPr lang="en-US" altLang="zh-CN" dirty="0">
              <a:latin typeface="Arial" panose="020B0604020202020204" pitchFamily="34" charset="0"/>
              <a:ea typeface="宋体" panose="02010600030101010101" pitchFamily="2" charset="-122"/>
            </a:endParaRPr>
          </a:p>
        </p:txBody>
      </p:sp>
      <p:sp>
        <p:nvSpPr>
          <p:cNvPr id="9260" name="Text Box 61"/>
          <p:cNvSpPr txBox="1"/>
          <p:nvPr/>
        </p:nvSpPr>
        <p:spPr>
          <a:xfrm>
            <a:off x="6994525" y="4648200"/>
            <a:ext cx="1466850"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弹出两次后</a:t>
            </a:r>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0243"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在内存中的实现：软件机制</a:t>
            </a:r>
            <a:endParaRPr lang="en-US" altLang="zh-CN" dirty="0">
              <a:ea typeface="宋体" panose="02010600030101010101" pitchFamily="2" charset="-122"/>
            </a:endParaRPr>
          </a:p>
        </p:txBody>
      </p:sp>
      <p:sp>
        <p:nvSpPr>
          <p:cNvPr id="10244" name="Rectangle 3"/>
          <p:cNvSpPr>
            <a:spLocks noGrp="1"/>
          </p:cNvSpPr>
          <p:nvPr>
            <p:ph idx="1"/>
          </p:nvPr>
        </p:nvSpPr>
        <p:spPr>
          <a:xfrm>
            <a:off x="228600" y="1143000"/>
            <a:ext cx="8841740" cy="5310505"/>
          </a:xfrm>
        </p:spPr>
        <p:txBody>
          <a:bodyPr vert="horz" wrap="square" lIns="91440" tIns="45720" rIns="91440" bIns="45720" anchor="t" anchorCtr="0"/>
          <a:p>
            <a:pPr marL="0" indent="0"/>
            <a:r>
              <a:rPr lang="zh-CN" altLang="en-US" dirty="0">
                <a:ea typeface="宋体" panose="02010600030101010101" pitchFamily="2" charset="-122"/>
              </a:rPr>
              <a:t>数据在内存单元之间不需要移动</a:t>
            </a:r>
            <a:endParaRPr lang="en-US" altLang="zh-CN" dirty="0">
              <a:ea typeface="宋体" panose="02010600030101010101" pitchFamily="2" charset="-122"/>
            </a:endParaRPr>
          </a:p>
          <a:p>
            <a:pPr marL="0" indent="0"/>
            <a:r>
              <a:rPr lang="zh-CN" altLang="en-US" dirty="0">
                <a:ea typeface="宋体" panose="02010600030101010101" pitchFamily="2" charset="-122"/>
              </a:rPr>
              <a:t>通过修改栈指针（</a:t>
            </a:r>
            <a:r>
              <a:rPr lang="en-US" altLang="zh-CN" dirty="0">
                <a:ea typeface="宋体" panose="02010600030101010101" pitchFamily="2" charset="-122"/>
              </a:rPr>
              <a:t>TOP</a:t>
            </a:r>
            <a:r>
              <a:rPr lang="zh-CN" altLang="en-US" dirty="0">
                <a:ea typeface="宋体" panose="02010600030101010101" pitchFamily="2" charset="-122"/>
              </a:rPr>
              <a:t>）：</a:t>
            </a:r>
            <a:r>
              <a:rPr lang="en-US" altLang="zh-CN" dirty="0">
                <a:ea typeface="宋体" panose="02010600030101010101" pitchFamily="2" charset="-122"/>
              </a:rPr>
              <a:t>TOP</a:t>
            </a:r>
            <a:r>
              <a:rPr lang="zh-CN" altLang="en-US" dirty="0">
                <a:ea typeface="宋体" panose="02010600030101010101" pitchFamily="2" charset="-122"/>
              </a:rPr>
              <a:t>总是指向最近压入的数据</a:t>
            </a:r>
            <a:endParaRPr lang="en-US" altLang="zh-CN" dirty="0">
              <a:ea typeface="宋体" panose="02010600030101010101" pitchFamily="2" charset="-122"/>
            </a:endParaRPr>
          </a:p>
          <a:p>
            <a:pPr marL="0" indent="0"/>
            <a:endParaRPr lang="en-US" altLang="zh-CN" dirty="0">
              <a:ea typeface="宋体" panose="02010600030101010101" pitchFamily="2" charset="-122"/>
            </a:endParaRPr>
          </a:p>
        </p:txBody>
      </p:sp>
      <p:sp>
        <p:nvSpPr>
          <p:cNvPr id="10245" name="Rectangle 4"/>
          <p:cNvSpPr/>
          <p:nvPr/>
        </p:nvSpPr>
        <p:spPr>
          <a:xfrm>
            <a:off x="574675"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46" name="Rectangle 5"/>
          <p:cNvSpPr/>
          <p:nvPr/>
        </p:nvSpPr>
        <p:spPr>
          <a:xfrm>
            <a:off x="574675"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47" name="Rectangle 6"/>
          <p:cNvSpPr/>
          <p:nvPr/>
        </p:nvSpPr>
        <p:spPr>
          <a:xfrm>
            <a:off x="574675"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48" name="Rectangle 7"/>
          <p:cNvSpPr/>
          <p:nvPr/>
        </p:nvSpPr>
        <p:spPr>
          <a:xfrm>
            <a:off x="574675"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49" name="Rectangle 8"/>
          <p:cNvSpPr/>
          <p:nvPr/>
        </p:nvSpPr>
        <p:spPr>
          <a:xfrm>
            <a:off x="574675"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50" name="Text Box 11"/>
          <p:cNvSpPr txBox="1"/>
          <p:nvPr/>
        </p:nvSpPr>
        <p:spPr>
          <a:xfrm>
            <a:off x="1978025" y="4205288"/>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0251" name="Line 12"/>
          <p:cNvSpPr/>
          <p:nvPr/>
        </p:nvSpPr>
        <p:spPr>
          <a:xfrm flipH="1">
            <a:off x="1793875" y="4395788"/>
            <a:ext cx="228600" cy="0"/>
          </a:xfrm>
          <a:prstGeom prst="line">
            <a:avLst/>
          </a:prstGeom>
          <a:ln w="28575" cap="flat" cmpd="sng">
            <a:solidFill>
              <a:schemeClr val="tx1"/>
            </a:solidFill>
            <a:prstDash val="solid"/>
            <a:headEnd type="none" w="med" len="med"/>
            <a:tailEnd type="triangle" w="med" len="med"/>
          </a:ln>
        </p:spPr>
      </p:sp>
      <p:sp>
        <p:nvSpPr>
          <p:cNvPr id="10252" name="Rectangle 13"/>
          <p:cNvSpPr/>
          <p:nvPr/>
        </p:nvSpPr>
        <p:spPr>
          <a:xfrm>
            <a:off x="2743200"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53" name="Rectangle 14"/>
          <p:cNvSpPr/>
          <p:nvPr/>
        </p:nvSpPr>
        <p:spPr>
          <a:xfrm>
            <a:off x="2743200"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54" name="Rectangle 15"/>
          <p:cNvSpPr/>
          <p:nvPr/>
        </p:nvSpPr>
        <p:spPr>
          <a:xfrm>
            <a:off x="2743200"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55" name="Rectangle 16"/>
          <p:cNvSpPr/>
          <p:nvPr/>
        </p:nvSpPr>
        <p:spPr>
          <a:xfrm>
            <a:off x="2743200" y="4191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0256" name="Rectangle 17"/>
          <p:cNvSpPr/>
          <p:nvPr/>
        </p:nvSpPr>
        <p:spPr>
          <a:xfrm>
            <a:off x="2743200"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57" name="Text Box 20"/>
          <p:cNvSpPr txBox="1"/>
          <p:nvPr/>
        </p:nvSpPr>
        <p:spPr>
          <a:xfrm>
            <a:off x="4191000" y="4220528"/>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0258" name="Line 21"/>
          <p:cNvSpPr/>
          <p:nvPr/>
        </p:nvSpPr>
        <p:spPr>
          <a:xfrm flipH="1">
            <a:off x="3962400" y="4373563"/>
            <a:ext cx="228600" cy="0"/>
          </a:xfrm>
          <a:prstGeom prst="line">
            <a:avLst/>
          </a:prstGeom>
          <a:ln w="28575" cap="flat" cmpd="sng">
            <a:solidFill>
              <a:schemeClr val="tx1"/>
            </a:solidFill>
            <a:prstDash val="solid"/>
            <a:headEnd type="none" w="med" len="med"/>
            <a:tailEnd type="triangle" w="med" len="med"/>
          </a:ln>
        </p:spPr>
      </p:sp>
      <p:sp>
        <p:nvSpPr>
          <p:cNvPr id="10259" name="Rectangle 24"/>
          <p:cNvSpPr/>
          <p:nvPr/>
        </p:nvSpPr>
        <p:spPr>
          <a:xfrm>
            <a:off x="4911725" y="3787775"/>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10260" name="Rectangle 25"/>
          <p:cNvSpPr/>
          <p:nvPr/>
        </p:nvSpPr>
        <p:spPr>
          <a:xfrm>
            <a:off x="4911725" y="4168775"/>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0261" name="Rectangle 26"/>
          <p:cNvSpPr/>
          <p:nvPr/>
        </p:nvSpPr>
        <p:spPr>
          <a:xfrm>
            <a:off x="4909820" y="342392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62" name="Rectangle 31"/>
          <p:cNvSpPr/>
          <p:nvPr/>
        </p:nvSpPr>
        <p:spPr>
          <a:xfrm>
            <a:off x="7080250" y="295402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63" name="Rectangle 32"/>
          <p:cNvSpPr/>
          <p:nvPr/>
        </p:nvSpPr>
        <p:spPr>
          <a:xfrm>
            <a:off x="7080250" y="333502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10264" name="Rectangle 33"/>
          <p:cNvSpPr/>
          <p:nvPr/>
        </p:nvSpPr>
        <p:spPr>
          <a:xfrm>
            <a:off x="7080250" y="371602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10265" name="Rectangle 34"/>
          <p:cNvSpPr/>
          <p:nvPr/>
        </p:nvSpPr>
        <p:spPr>
          <a:xfrm>
            <a:off x="7080250" y="409702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0266" name="Rectangle 35"/>
          <p:cNvSpPr/>
          <p:nvPr/>
        </p:nvSpPr>
        <p:spPr>
          <a:xfrm>
            <a:off x="7080250" y="257302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67" name="Text Box 40"/>
          <p:cNvSpPr txBox="1"/>
          <p:nvPr/>
        </p:nvSpPr>
        <p:spPr>
          <a:xfrm>
            <a:off x="495300" y="5165725"/>
            <a:ext cx="1211263"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初始状态</a:t>
            </a:r>
            <a:endParaRPr lang="en-US" altLang="zh-CN" dirty="0">
              <a:latin typeface="Arial" panose="020B0604020202020204" pitchFamily="34" charset="0"/>
              <a:ea typeface="宋体" panose="02010600030101010101" pitchFamily="2" charset="-122"/>
            </a:endParaRPr>
          </a:p>
        </p:txBody>
      </p:sp>
      <p:sp>
        <p:nvSpPr>
          <p:cNvPr id="10268" name="Text Box 41"/>
          <p:cNvSpPr txBox="1"/>
          <p:nvPr/>
        </p:nvSpPr>
        <p:spPr>
          <a:xfrm>
            <a:off x="2571750" y="5165725"/>
            <a:ext cx="1468438"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压入一次后</a:t>
            </a:r>
            <a:endParaRPr lang="en-US" altLang="zh-CN" dirty="0">
              <a:latin typeface="Arial" panose="020B0604020202020204" pitchFamily="34" charset="0"/>
              <a:ea typeface="宋体" panose="02010600030101010101" pitchFamily="2" charset="-122"/>
            </a:endParaRPr>
          </a:p>
        </p:txBody>
      </p:sp>
      <p:sp>
        <p:nvSpPr>
          <p:cNvPr id="10269" name="Text Box 42"/>
          <p:cNvSpPr txBox="1"/>
          <p:nvPr/>
        </p:nvSpPr>
        <p:spPr>
          <a:xfrm>
            <a:off x="4789488" y="5165725"/>
            <a:ext cx="1466850"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压入两次后</a:t>
            </a:r>
            <a:endParaRPr lang="en-US" altLang="zh-CN" dirty="0">
              <a:latin typeface="Arial" panose="020B0604020202020204" pitchFamily="34" charset="0"/>
              <a:ea typeface="宋体" panose="02010600030101010101" pitchFamily="2" charset="-122"/>
            </a:endParaRPr>
          </a:p>
        </p:txBody>
      </p:sp>
      <p:sp>
        <p:nvSpPr>
          <p:cNvPr id="10270" name="Text Box 43"/>
          <p:cNvSpPr txBox="1"/>
          <p:nvPr/>
        </p:nvSpPr>
        <p:spPr>
          <a:xfrm>
            <a:off x="6994525" y="5165725"/>
            <a:ext cx="1466850"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压入三次后</a:t>
            </a:r>
            <a:endParaRPr lang="en-US" altLang="zh-CN" dirty="0">
              <a:solidFill>
                <a:srgbClr val="CE0000"/>
              </a:solidFill>
              <a:latin typeface="Arial" panose="020B0604020202020204" pitchFamily="34" charset="0"/>
              <a:ea typeface="宋体" panose="02010600030101010101" pitchFamily="2" charset="-122"/>
            </a:endParaRPr>
          </a:p>
        </p:txBody>
      </p:sp>
      <p:sp>
        <p:nvSpPr>
          <p:cNvPr id="10271" name="Rectangle 44"/>
          <p:cNvSpPr/>
          <p:nvPr/>
        </p:nvSpPr>
        <p:spPr>
          <a:xfrm>
            <a:off x="5715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x4000</a:t>
            </a:r>
            <a:endParaRPr lang="en-US" altLang="zh-CN" dirty="0">
              <a:latin typeface="Arial" panose="020B0604020202020204" pitchFamily="34" charset="0"/>
              <a:ea typeface="宋体" panose="02010600030101010101" pitchFamily="2" charset="-122"/>
            </a:endParaRPr>
          </a:p>
        </p:txBody>
      </p:sp>
      <p:sp>
        <p:nvSpPr>
          <p:cNvPr id="10272" name="Rectangle 45"/>
          <p:cNvSpPr/>
          <p:nvPr/>
        </p:nvSpPr>
        <p:spPr>
          <a:xfrm>
            <a:off x="27432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x3FFF</a:t>
            </a:r>
            <a:endParaRPr lang="en-US" altLang="zh-CN" dirty="0">
              <a:latin typeface="Arial" panose="020B0604020202020204" pitchFamily="34" charset="0"/>
              <a:ea typeface="宋体" panose="02010600030101010101" pitchFamily="2" charset="-122"/>
            </a:endParaRPr>
          </a:p>
        </p:txBody>
      </p:sp>
      <p:sp>
        <p:nvSpPr>
          <p:cNvPr id="10273" name="Rectangle 46"/>
          <p:cNvSpPr/>
          <p:nvPr/>
        </p:nvSpPr>
        <p:spPr>
          <a:xfrm>
            <a:off x="49149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x3FFE</a:t>
            </a:r>
            <a:endParaRPr lang="en-US" altLang="zh-CN" dirty="0">
              <a:latin typeface="Arial" panose="020B0604020202020204" pitchFamily="34" charset="0"/>
              <a:ea typeface="宋体" panose="02010600030101010101" pitchFamily="2" charset="-122"/>
            </a:endParaRPr>
          </a:p>
        </p:txBody>
      </p:sp>
      <p:sp>
        <p:nvSpPr>
          <p:cNvPr id="10274" name="Rectangle 47"/>
          <p:cNvSpPr/>
          <p:nvPr/>
        </p:nvSpPr>
        <p:spPr>
          <a:xfrm>
            <a:off x="70866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x3FFD</a:t>
            </a:r>
            <a:endParaRPr lang="en-US" altLang="zh-CN" dirty="0">
              <a:latin typeface="Arial" panose="020B0604020202020204" pitchFamily="34" charset="0"/>
              <a:ea typeface="宋体" panose="02010600030101010101" pitchFamily="2" charset="-122"/>
            </a:endParaRPr>
          </a:p>
        </p:txBody>
      </p:sp>
      <p:sp>
        <p:nvSpPr>
          <p:cNvPr id="10275" name="Text Box 48"/>
          <p:cNvSpPr txBox="1"/>
          <p:nvPr/>
        </p:nvSpPr>
        <p:spPr>
          <a:xfrm>
            <a:off x="170815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0276" name="Text Box 49"/>
          <p:cNvSpPr txBox="1"/>
          <p:nvPr/>
        </p:nvSpPr>
        <p:spPr>
          <a:xfrm>
            <a:off x="388620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0277" name="Text Box 50"/>
          <p:cNvSpPr txBox="1"/>
          <p:nvPr/>
        </p:nvSpPr>
        <p:spPr>
          <a:xfrm>
            <a:off x="606425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0278" name="Text Box 51"/>
          <p:cNvSpPr txBox="1"/>
          <p:nvPr/>
        </p:nvSpPr>
        <p:spPr>
          <a:xfrm>
            <a:off x="824230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0279" name="Text Box 52"/>
          <p:cNvSpPr txBox="1"/>
          <p:nvPr/>
        </p:nvSpPr>
        <p:spPr>
          <a:xfrm>
            <a:off x="179388" y="6457950"/>
            <a:ext cx="3616325" cy="400050"/>
          </a:xfrm>
          <a:prstGeom prst="rect">
            <a:avLst/>
          </a:prstGeom>
          <a:noFill/>
          <a:ln w="9525">
            <a:noFill/>
          </a:ln>
        </p:spPr>
        <p:txBody>
          <a:bodyPr wrap="none">
            <a:spAutoFit/>
          </a:bodyPr>
          <a:p>
            <a:r>
              <a:rPr lang="zh-CN" altLang="en-US" b="1" dirty="0">
                <a:latin typeface="Arial" panose="020B0604020202020204" pitchFamily="34" charset="0"/>
                <a:ea typeface="宋体" panose="02010600030101010101" pitchFamily="2" charset="-122"/>
              </a:rPr>
              <a:t>假定用</a:t>
            </a:r>
            <a:r>
              <a:rPr lang="en-US" altLang="zh-CN" b="1" dirty="0">
                <a:latin typeface="Arial" panose="020B0604020202020204" pitchFamily="34" charset="0"/>
                <a:ea typeface="宋体" panose="02010600030101010101" pitchFamily="2" charset="-122"/>
              </a:rPr>
              <a:t>R6</a:t>
            </a:r>
            <a:r>
              <a:rPr lang="zh-CN" altLang="en-US" b="1" dirty="0">
                <a:latin typeface="Arial" panose="020B0604020202020204" pitchFamily="34" charset="0"/>
                <a:ea typeface="宋体" panose="02010600030101010101" pitchFamily="2" charset="-122"/>
              </a:rPr>
              <a:t>寄存器保存</a:t>
            </a:r>
            <a:r>
              <a:rPr lang="en-US" altLang="zh-CN" b="1" dirty="0">
                <a:latin typeface="Arial" panose="020B0604020202020204" pitchFamily="34" charset="0"/>
                <a:ea typeface="宋体" panose="02010600030101010101" pitchFamily="2" charset="-122"/>
              </a:rPr>
              <a:t>TOP</a:t>
            </a:r>
            <a:r>
              <a:rPr lang="zh-CN" altLang="en-US" b="1" dirty="0">
                <a:latin typeface="Arial" panose="020B0604020202020204" pitchFamily="34" charset="0"/>
                <a:ea typeface="宋体" panose="02010600030101010101" pitchFamily="2" charset="-122"/>
              </a:rPr>
              <a:t>指针</a:t>
            </a:r>
            <a:endParaRPr lang="en-US" altLang="zh-CN" b="1" dirty="0">
              <a:latin typeface="Arial" panose="020B0604020202020204" pitchFamily="34" charset="0"/>
              <a:ea typeface="宋体" panose="02010600030101010101" pitchFamily="2" charset="-122"/>
            </a:endParaRPr>
          </a:p>
        </p:txBody>
      </p:sp>
      <p:sp>
        <p:nvSpPr>
          <p:cNvPr id="10280" name="Text Box 38"/>
          <p:cNvSpPr txBox="1"/>
          <p:nvPr/>
        </p:nvSpPr>
        <p:spPr>
          <a:xfrm>
            <a:off x="8489950" y="3355658"/>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0281" name="Line 39"/>
          <p:cNvSpPr/>
          <p:nvPr/>
        </p:nvSpPr>
        <p:spPr>
          <a:xfrm flipH="1">
            <a:off x="8305800" y="3546158"/>
            <a:ext cx="228600" cy="0"/>
          </a:xfrm>
          <a:prstGeom prst="line">
            <a:avLst/>
          </a:prstGeom>
          <a:ln w="28575" cap="flat" cmpd="sng">
            <a:solidFill>
              <a:schemeClr val="tx1"/>
            </a:solidFill>
            <a:prstDash val="solid"/>
            <a:headEnd type="none" w="med" len="med"/>
            <a:tailEnd type="triangle" w="med" len="med"/>
          </a:ln>
        </p:spPr>
      </p:sp>
      <p:sp>
        <p:nvSpPr>
          <p:cNvPr id="10282" name="Text Box 29"/>
          <p:cNvSpPr txBox="1"/>
          <p:nvPr/>
        </p:nvSpPr>
        <p:spPr>
          <a:xfrm>
            <a:off x="6340158" y="3789045"/>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0283" name="Line 30"/>
          <p:cNvSpPr/>
          <p:nvPr/>
        </p:nvSpPr>
        <p:spPr>
          <a:xfrm flipH="1">
            <a:off x="6083618" y="4000500"/>
            <a:ext cx="228600" cy="0"/>
          </a:xfrm>
          <a:prstGeom prst="line">
            <a:avLst/>
          </a:prstGeom>
          <a:ln w="28575" cap="flat" cmpd="sng">
            <a:solidFill>
              <a:schemeClr val="tx1"/>
            </a:solidFill>
            <a:prstDash val="solid"/>
            <a:headEnd type="none" w="med" len="med"/>
            <a:tailEnd type="triangle" w="med" len="med"/>
          </a:ln>
        </p:spPr>
      </p:sp>
      <p:sp>
        <p:nvSpPr>
          <p:cNvPr id="10284" name="Rectangle 13"/>
          <p:cNvSpPr/>
          <p:nvPr/>
        </p:nvSpPr>
        <p:spPr>
          <a:xfrm>
            <a:off x="4908550" y="3044825"/>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85" name="Rectangle 13"/>
          <p:cNvSpPr/>
          <p:nvPr/>
        </p:nvSpPr>
        <p:spPr>
          <a:xfrm>
            <a:off x="4908550" y="2655888"/>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0286" name="Text Box 40"/>
          <p:cNvSpPr txBox="1"/>
          <p:nvPr/>
        </p:nvSpPr>
        <p:spPr>
          <a:xfrm>
            <a:off x="295275" y="5661025"/>
            <a:ext cx="1555750" cy="400050"/>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TOP=x4000</a:t>
            </a:r>
            <a:endParaRPr lang="en-US" altLang="zh-CN" dirty="0">
              <a:latin typeface="Arial" panose="020B0604020202020204" pitchFamily="34" charset="0"/>
              <a:ea typeface="宋体" panose="02010600030101010101" pitchFamily="2" charset="-122"/>
            </a:endParaRPr>
          </a:p>
        </p:txBody>
      </p:sp>
      <p:sp>
        <p:nvSpPr>
          <p:cNvPr id="10287" name="Text Box 40"/>
          <p:cNvSpPr txBox="1"/>
          <p:nvPr/>
        </p:nvSpPr>
        <p:spPr>
          <a:xfrm>
            <a:off x="2514600" y="5661025"/>
            <a:ext cx="1638300" cy="1016000"/>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M[TOP]=#18</a:t>
            </a: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p:txBody>
      </p:sp>
      <p:sp>
        <p:nvSpPr>
          <p:cNvPr id="10288" name="Text Box 40"/>
          <p:cNvSpPr txBox="1"/>
          <p:nvPr/>
        </p:nvSpPr>
        <p:spPr>
          <a:xfrm>
            <a:off x="4737100" y="5661025"/>
            <a:ext cx="1639888" cy="708025"/>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M[TOP]=#31</a:t>
            </a:r>
            <a:endParaRPr lang="en-US" altLang="zh-CN" dirty="0">
              <a:latin typeface="Arial" panose="020B0604020202020204" pitchFamily="34" charset="0"/>
              <a:ea typeface="宋体" panose="02010600030101010101" pitchFamily="2" charset="-122"/>
            </a:endParaRPr>
          </a:p>
        </p:txBody>
      </p:sp>
      <p:sp>
        <p:nvSpPr>
          <p:cNvPr id="10289" name="Text Box 40"/>
          <p:cNvSpPr txBox="1"/>
          <p:nvPr/>
        </p:nvSpPr>
        <p:spPr>
          <a:xfrm>
            <a:off x="6921500" y="5661025"/>
            <a:ext cx="1606550" cy="708025"/>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M[TOP]=#5</a:t>
            </a:r>
            <a:endParaRPr lang="en-US" altLang="zh-CN"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1267" name="Rectangle 2"/>
          <p:cNvSpPr>
            <a:spLocks noGrp="1"/>
          </p:cNvSpPr>
          <p:nvPr>
            <p:ph type="title"/>
          </p:nvPr>
        </p:nvSpPr>
        <p:spPr/>
        <p:txBody>
          <a:bodyPr vert="horz" wrap="square" lIns="91440" tIns="45720" rIns="91440" bIns="45720" anchor="ctr" anchorCtr="0"/>
          <a:p>
            <a:r>
              <a:rPr lang="zh-CN" altLang="en-US" dirty="0">
                <a:ea typeface="宋体" panose="02010600030101010101" pitchFamily="2" charset="-122"/>
              </a:rPr>
              <a:t>在内存中的实现：软件机制</a:t>
            </a:r>
            <a:endParaRPr lang="en-US" altLang="zh-CN" dirty="0">
              <a:ea typeface="宋体" panose="02010600030101010101" pitchFamily="2" charset="-122"/>
            </a:endParaRPr>
          </a:p>
        </p:txBody>
      </p:sp>
      <p:sp>
        <p:nvSpPr>
          <p:cNvPr id="11268" name="Rectangle 3"/>
          <p:cNvSpPr>
            <a:spLocks noGrp="1"/>
          </p:cNvSpPr>
          <p:nvPr>
            <p:ph idx="1"/>
          </p:nvPr>
        </p:nvSpPr>
        <p:spPr>
          <a:xfrm>
            <a:off x="250825" y="1196975"/>
            <a:ext cx="8686800" cy="5310188"/>
          </a:xfrm>
        </p:spPr>
        <p:txBody>
          <a:bodyPr vert="horz" wrap="square" lIns="91440" tIns="45720" rIns="91440" bIns="45720" anchor="t" anchorCtr="0"/>
          <a:p>
            <a:pPr marL="0" indent="0"/>
            <a:r>
              <a:rPr lang="zh-CN" altLang="en-US" dirty="0">
                <a:ea typeface="宋体" panose="02010600030101010101" pitchFamily="2" charset="-122"/>
              </a:rPr>
              <a:t>弹出过程</a:t>
            </a:r>
            <a:endParaRPr lang="en-US" altLang="zh-CN" dirty="0">
              <a:ea typeface="宋体" panose="02010600030101010101" pitchFamily="2" charset="-122"/>
            </a:endParaRPr>
          </a:p>
        </p:txBody>
      </p:sp>
      <p:sp>
        <p:nvSpPr>
          <p:cNvPr id="11269" name="Rectangle 4"/>
          <p:cNvSpPr/>
          <p:nvPr/>
        </p:nvSpPr>
        <p:spPr>
          <a:xfrm>
            <a:off x="574675"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70" name="Rectangle 5"/>
          <p:cNvSpPr/>
          <p:nvPr/>
        </p:nvSpPr>
        <p:spPr>
          <a:xfrm>
            <a:off x="574675"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11271" name="Rectangle 6"/>
          <p:cNvSpPr/>
          <p:nvPr/>
        </p:nvSpPr>
        <p:spPr>
          <a:xfrm>
            <a:off x="574675"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11272" name="Rectangle 7"/>
          <p:cNvSpPr/>
          <p:nvPr/>
        </p:nvSpPr>
        <p:spPr>
          <a:xfrm>
            <a:off x="574675"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1273" name="Rectangle 8"/>
          <p:cNvSpPr/>
          <p:nvPr/>
        </p:nvSpPr>
        <p:spPr>
          <a:xfrm>
            <a:off x="574675" y="2286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74" name="Rectangle 13"/>
          <p:cNvSpPr/>
          <p:nvPr/>
        </p:nvSpPr>
        <p:spPr>
          <a:xfrm>
            <a:off x="2743200"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75" name="Rectangle 14"/>
          <p:cNvSpPr/>
          <p:nvPr/>
        </p:nvSpPr>
        <p:spPr>
          <a:xfrm>
            <a:off x="2743200"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11276" name="Rectangle 15"/>
          <p:cNvSpPr/>
          <p:nvPr/>
        </p:nvSpPr>
        <p:spPr>
          <a:xfrm>
            <a:off x="2743200"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11277" name="Rectangle 16"/>
          <p:cNvSpPr/>
          <p:nvPr/>
        </p:nvSpPr>
        <p:spPr>
          <a:xfrm>
            <a:off x="2743200"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1278" name="Rectangle 17"/>
          <p:cNvSpPr/>
          <p:nvPr/>
        </p:nvSpPr>
        <p:spPr>
          <a:xfrm>
            <a:off x="2743200" y="2286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79" name="Rectangle 24"/>
          <p:cNvSpPr/>
          <p:nvPr/>
        </p:nvSpPr>
        <p:spPr>
          <a:xfrm>
            <a:off x="4911725"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#31</a:t>
            </a:r>
            <a:endParaRPr lang="en-US" altLang="zh-CN" dirty="0">
              <a:latin typeface="Arial" panose="020B0604020202020204" pitchFamily="34" charset="0"/>
              <a:ea typeface="宋体" panose="02010600030101010101" pitchFamily="2" charset="-122"/>
            </a:endParaRPr>
          </a:p>
        </p:txBody>
      </p:sp>
      <p:sp>
        <p:nvSpPr>
          <p:cNvPr id="11280" name="Rectangle 25"/>
          <p:cNvSpPr/>
          <p:nvPr/>
        </p:nvSpPr>
        <p:spPr>
          <a:xfrm>
            <a:off x="4911725"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1281" name="Rectangle 26"/>
          <p:cNvSpPr/>
          <p:nvPr/>
        </p:nvSpPr>
        <p:spPr>
          <a:xfrm>
            <a:off x="4908550" y="2275205"/>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82" name="Rectangle 31"/>
          <p:cNvSpPr/>
          <p:nvPr/>
        </p:nvSpPr>
        <p:spPr>
          <a:xfrm>
            <a:off x="7080250" y="2667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83" name="Rectangle 32"/>
          <p:cNvSpPr/>
          <p:nvPr/>
        </p:nvSpPr>
        <p:spPr>
          <a:xfrm>
            <a:off x="7080250" y="3048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11284" name="Rectangle 33"/>
          <p:cNvSpPr/>
          <p:nvPr/>
        </p:nvSpPr>
        <p:spPr>
          <a:xfrm>
            <a:off x="7080250" y="3429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#23</a:t>
            </a:r>
            <a:endParaRPr lang="en-US" altLang="zh-CN" dirty="0">
              <a:latin typeface="Arial" panose="020B0604020202020204" pitchFamily="34" charset="0"/>
              <a:ea typeface="宋体" panose="02010600030101010101" pitchFamily="2" charset="-122"/>
            </a:endParaRPr>
          </a:p>
        </p:txBody>
      </p:sp>
      <p:sp>
        <p:nvSpPr>
          <p:cNvPr id="11285" name="Rectangle 34"/>
          <p:cNvSpPr/>
          <p:nvPr/>
        </p:nvSpPr>
        <p:spPr>
          <a:xfrm>
            <a:off x="7080250" y="3810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#18</a:t>
            </a:r>
            <a:endParaRPr lang="en-US" altLang="zh-CN" dirty="0">
              <a:latin typeface="Arial" panose="020B0604020202020204" pitchFamily="34" charset="0"/>
              <a:ea typeface="宋体" panose="02010600030101010101" pitchFamily="2" charset="-122"/>
            </a:endParaRPr>
          </a:p>
        </p:txBody>
      </p:sp>
      <p:sp>
        <p:nvSpPr>
          <p:cNvPr id="11286" name="Rectangle 35"/>
          <p:cNvSpPr/>
          <p:nvPr/>
        </p:nvSpPr>
        <p:spPr>
          <a:xfrm>
            <a:off x="7080250" y="22860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287" name="Text Box 40"/>
          <p:cNvSpPr txBox="1"/>
          <p:nvPr/>
        </p:nvSpPr>
        <p:spPr>
          <a:xfrm>
            <a:off x="495300" y="5165725"/>
            <a:ext cx="1211263"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初始状态</a:t>
            </a:r>
            <a:endParaRPr lang="en-US" altLang="zh-CN" dirty="0">
              <a:latin typeface="Arial" panose="020B0604020202020204" pitchFamily="34" charset="0"/>
              <a:ea typeface="宋体" panose="02010600030101010101" pitchFamily="2" charset="-122"/>
            </a:endParaRPr>
          </a:p>
        </p:txBody>
      </p:sp>
      <p:sp>
        <p:nvSpPr>
          <p:cNvPr id="11288" name="Text Box 41"/>
          <p:cNvSpPr txBox="1"/>
          <p:nvPr/>
        </p:nvSpPr>
        <p:spPr>
          <a:xfrm>
            <a:off x="2571750" y="5165725"/>
            <a:ext cx="1468438"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弹出一次后</a:t>
            </a:r>
            <a:endParaRPr lang="en-US" altLang="zh-CN" dirty="0">
              <a:latin typeface="Arial" panose="020B0604020202020204" pitchFamily="34" charset="0"/>
              <a:ea typeface="宋体" panose="02010600030101010101" pitchFamily="2" charset="-122"/>
            </a:endParaRPr>
          </a:p>
        </p:txBody>
      </p:sp>
      <p:sp>
        <p:nvSpPr>
          <p:cNvPr id="11289" name="Text Box 42"/>
          <p:cNvSpPr txBox="1"/>
          <p:nvPr/>
        </p:nvSpPr>
        <p:spPr>
          <a:xfrm>
            <a:off x="4789488" y="5165725"/>
            <a:ext cx="1466850"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弹出两次后</a:t>
            </a:r>
            <a:endParaRPr lang="en-US" altLang="zh-CN" dirty="0">
              <a:latin typeface="Arial" panose="020B0604020202020204" pitchFamily="34" charset="0"/>
              <a:ea typeface="宋体" panose="02010600030101010101" pitchFamily="2" charset="-122"/>
            </a:endParaRPr>
          </a:p>
        </p:txBody>
      </p:sp>
      <p:sp>
        <p:nvSpPr>
          <p:cNvPr id="11290" name="Text Box 43"/>
          <p:cNvSpPr txBox="1"/>
          <p:nvPr/>
        </p:nvSpPr>
        <p:spPr>
          <a:xfrm>
            <a:off x="6994525" y="5165725"/>
            <a:ext cx="1466850" cy="400050"/>
          </a:xfrm>
          <a:prstGeom prst="rect">
            <a:avLst/>
          </a:prstGeom>
          <a:noFill/>
          <a:ln w="9525">
            <a:noFill/>
          </a:ln>
        </p:spPr>
        <p:txBody>
          <a:bodyPr wrap="none">
            <a:spAutoFit/>
          </a:bodyPr>
          <a:p>
            <a:pPr algn="ctr"/>
            <a:r>
              <a:rPr lang="zh-CN" altLang="en-US" dirty="0">
                <a:solidFill>
                  <a:srgbClr val="CE0000"/>
                </a:solidFill>
                <a:latin typeface="Arial" panose="020B0604020202020204" pitchFamily="34" charset="0"/>
                <a:ea typeface="宋体" panose="02010600030101010101" pitchFamily="2" charset="-122"/>
              </a:rPr>
              <a:t>再压入一次</a:t>
            </a:r>
            <a:endParaRPr lang="en-US" altLang="zh-CN" dirty="0">
              <a:solidFill>
                <a:srgbClr val="CE0000"/>
              </a:solidFill>
              <a:latin typeface="Arial" panose="020B0604020202020204" pitchFamily="34" charset="0"/>
              <a:ea typeface="宋体" panose="02010600030101010101" pitchFamily="2" charset="-122"/>
            </a:endParaRPr>
          </a:p>
        </p:txBody>
      </p:sp>
      <p:sp>
        <p:nvSpPr>
          <p:cNvPr id="11291" name="Rectangle 44"/>
          <p:cNvSpPr/>
          <p:nvPr/>
        </p:nvSpPr>
        <p:spPr>
          <a:xfrm>
            <a:off x="5715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x3FFD</a:t>
            </a:r>
            <a:endParaRPr lang="en-US" altLang="zh-CN" dirty="0">
              <a:latin typeface="Arial" panose="020B0604020202020204" pitchFamily="34" charset="0"/>
              <a:ea typeface="宋体" panose="02010600030101010101" pitchFamily="2" charset="-122"/>
            </a:endParaRPr>
          </a:p>
        </p:txBody>
      </p:sp>
      <p:sp>
        <p:nvSpPr>
          <p:cNvPr id="11292" name="Rectangle 45"/>
          <p:cNvSpPr/>
          <p:nvPr/>
        </p:nvSpPr>
        <p:spPr>
          <a:xfrm>
            <a:off x="27432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x3FFE</a:t>
            </a:r>
            <a:endParaRPr lang="en-US" altLang="zh-CN" dirty="0">
              <a:latin typeface="Arial" panose="020B0604020202020204" pitchFamily="34" charset="0"/>
              <a:ea typeface="宋体" panose="02010600030101010101" pitchFamily="2" charset="-122"/>
            </a:endParaRPr>
          </a:p>
        </p:txBody>
      </p:sp>
      <p:sp>
        <p:nvSpPr>
          <p:cNvPr id="11293" name="Rectangle 46"/>
          <p:cNvSpPr/>
          <p:nvPr/>
        </p:nvSpPr>
        <p:spPr>
          <a:xfrm>
            <a:off x="49149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x3FFF</a:t>
            </a:r>
            <a:endParaRPr lang="en-US" altLang="zh-CN" dirty="0">
              <a:latin typeface="Arial" panose="020B0604020202020204" pitchFamily="34" charset="0"/>
              <a:ea typeface="宋体" panose="02010600030101010101" pitchFamily="2" charset="-122"/>
            </a:endParaRPr>
          </a:p>
        </p:txBody>
      </p:sp>
      <p:sp>
        <p:nvSpPr>
          <p:cNvPr id="11294" name="Rectangle 47"/>
          <p:cNvSpPr/>
          <p:nvPr/>
        </p:nvSpPr>
        <p:spPr>
          <a:xfrm>
            <a:off x="7086600" y="4724400"/>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x3FFE</a:t>
            </a:r>
            <a:endParaRPr lang="en-US" altLang="zh-CN" dirty="0">
              <a:latin typeface="Arial" panose="020B0604020202020204" pitchFamily="34" charset="0"/>
              <a:ea typeface="宋体" panose="02010600030101010101" pitchFamily="2" charset="-122"/>
            </a:endParaRPr>
          </a:p>
        </p:txBody>
      </p:sp>
      <p:sp>
        <p:nvSpPr>
          <p:cNvPr id="11295" name="Text Box 48"/>
          <p:cNvSpPr txBox="1"/>
          <p:nvPr/>
        </p:nvSpPr>
        <p:spPr>
          <a:xfrm>
            <a:off x="170815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1296" name="Text Box 49"/>
          <p:cNvSpPr txBox="1"/>
          <p:nvPr/>
        </p:nvSpPr>
        <p:spPr>
          <a:xfrm>
            <a:off x="388620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1297" name="Text Box 50"/>
          <p:cNvSpPr txBox="1"/>
          <p:nvPr/>
        </p:nvSpPr>
        <p:spPr>
          <a:xfrm>
            <a:off x="606425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1298" name="Text Box 51"/>
          <p:cNvSpPr txBox="1"/>
          <p:nvPr/>
        </p:nvSpPr>
        <p:spPr>
          <a:xfrm>
            <a:off x="8242300" y="4724400"/>
            <a:ext cx="4762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R6</a:t>
            </a:r>
            <a:endParaRPr lang="en-US" altLang="zh-CN" dirty="0">
              <a:latin typeface="Arial" panose="020B0604020202020204" pitchFamily="34" charset="0"/>
              <a:ea typeface="宋体" panose="02010600030101010101" pitchFamily="2" charset="-122"/>
            </a:endParaRPr>
          </a:p>
        </p:txBody>
      </p:sp>
      <p:sp>
        <p:nvSpPr>
          <p:cNvPr id="11299" name="Text Box 52"/>
          <p:cNvSpPr txBox="1"/>
          <p:nvPr/>
        </p:nvSpPr>
        <p:spPr>
          <a:xfrm>
            <a:off x="179388" y="6457950"/>
            <a:ext cx="5751512" cy="400050"/>
          </a:xfrm>
          <a:prstGeom prst="rect">
            <a:avLst/>
          </a:prstGeom>
          <a:noFill/>
          <a:ln w="9525">
            <a:noFill/>
          </a:ln>
        </p:spPr>
        <p:txBody>
          <a:bodyPr wrap="none">
            <a:spAutoFit/>
          </a:bodyPr>
          <a:p>
            <a:r>
              <a:rPr lang="zh-CN" altLang="en-US" b="1" dirty="0">
                <a:latin typeface="Arial" panose="020B0604020202020204" pitchFamily="34" charset="0"/>
                <a:ea typeface="宋体" panose="02010600030101010101" pitchFamily="2" charset="-122"/>
              </a:rPr>
              <a:t>假定用</a:t>
            </a:r>
            <a:r>
              <a:rPr lang="en-US" altLang="zh-CN" b="1" dirty="0">
                <a:latin typeface="Arial" panose="020B0604020202020204" pitchFamily="34" charset="0"/>
                <a:ea typeface="宋体" panose="02010600030101010101" pitchFamily="2" charset="-122"/>
              </a:rPr>
              <a:t>R6</a:t>
            </a:r>
            <a:r>
              <a:rPr lang="zh-CN" altLang="en-US" b="1" dirty="0">
                <a:latin typeface="Arial" panose="020B0604020202020204" pitchFamily="34" charset="0"/>
                <a:ea typeface="宋体" panose="02010600030101010101" pitchFamily="2" charset="-122"/>
              </a:rPr>
              <a:t>寄存器保存</a:t>
            </a:r>
            <a:r>
              <a:rPr lang="en-US" altLang="zh-CN" b="1" dirty="0">
                <a:latin typeface="Arial" panose="020B0604020202020204" pitchFamily="34" charset="0"/>
                <a:ea typeface="宋体" panose="02010600030101010101" pitchFamily="2" charset="-122"/>
              </a:rPr>
              <a:t>TOP</a:t>
            </a:r>
            <a:r>
              <a:rPr lang="zh-CN" altLang="en-US" b="1" dirty="0">
                <a:latin typeface="Arial" panose="020B0604020202020204" pitchFamily="34" charset="0"/>
                <a:ea typeface="宋体" panose="02010600030101010101" pitchFamily="2" charset="-122"/>
              </a:rPr>
              <a:t>指针，</a:t>
            </a:r>
            <a:r>
              <a:rPr lang="en-US" altLang="zh-CN" b="1" dirty="0">
                <a:latin typeface="Arial" panose="020B0604020202020204" pitchFamily="34" charset="0"/>
                <a:ea typeface="宋体" panose="02010600030101010101" pitchFamily="2" charset="-122"/>
              </a:rPr>
              <a:t>R0</a:t>
            </a:r>
            <a:r>
              <a:rPr lang="zh-CN" altLang="en-US" b="1" dirty="0">
                <a:latin typeface="Arial" panose="020B0604020202020204" pitchFamily="34" charset="0"/>
                <a:ea typeface="宋体" panose="02010600030101010101" pitchFamily="2" charset="-122"/>
              </a:rPr>
              <a:t>保存读出数据</a:t>
            </a:r>
            <a:endParaRPr lang="en-US" altLang="zh-CN" b="1" dirty="0">
              <a:latin typeface="Arial" panose="020B0604020202020204" pitchFamily="34" charset="0"/>
              <a:ea typeface="宋体" panose="02010600030101010101" pitchFamily="2" charset="-122"/>
            </a:endParaRPr>
          </a:p>
        </p:txBody>
      </p:sp>
      <p:sp>
        <p:nvSpPr>
          <p:cNvPr id="11300" name="Text Box 38"/>
          <p:cNvSpPr txBox="1"/>
          <p:nvPr/>
        </p:nvSpPr>
        <p:spPr>
          <a:xfrm>
            <a:off x="8489950" y="3357563"/>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1301" name="Line 39"/>
          <p:cNvSpPr/>
          <p:nvPr/>
        </p:nvSpPr>
        <p:spPr>
          <a:xfrm flipH="1">
            <a:off x="8305800" y="3548063"/>
            <a:ext cx="228600" cy="0"/>
          </a:xfrm>
          <a:prstGeom prst="line">
            <a:avLst/>
          </a:prstGeom>
          <a:ln w="28575" cap="flat" cmpd="sng">
            <a:solidFill>
              <a:schemeClr val="tx1"/>
            </a:solidFill>
            <a:prstDash val="solid"/>
            <a:headEnd type="none" w="med" len="med"/>
            <a:tailEnd type="triangle" w="med" len="med"/>
          </a:ln>
        </p:spPr>
      </p:sp>
      <p:sp>
        <p:nvSpPr>
          <p:cNvPr id="11302" name="Rectangle 13"/>
          <p:cNvSpPr/>
          <p:nvPr/>
        </p:nvSpPr>
        <p:spPr>
          <a:xfrm>
            <a:off x="4908550" y="3044825"/>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#5</a:t>
            </a:r>
            <a:endParaRPr lang="en-US" altLang="zh-CN" dirty="0">
              <a:latin typeface="Arial" panose="020B0604020202020204" pitchFamily="34" charset="0"/>
              <a:ea typeface="宋体" panose="02010600030101010101" pitchFamily="2" charset="-122"/>
            </a:endParaRPr>
          </a:p>
        </p:txBody>
      </p:sp>
      <p:sp>
        <p:nvSpPr>
          <p:cNvPr id="11303" name="Rectangle 13"/>
          <p:cNvSpPr/>
          <p:nvPr/>
        </p:nvSpPr>
        <p:spPr>
          <a:xfrm>
            <a:off x="4908550" y="2655888"/>
            <a:ext cx="1143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anose="02010600030101010101" pitchFamily="2" charset="-122"/>
              </a:rPr>
              <a:t>/ / / / / /</a:t>
            </a:r>
            <a:endParaRPr lang="en-US" altLang="zh-CN" dirty="0">
              <a:latin typeface="Arial" panose="020B0604020202020204" pitchFamily="34" charset="0"/>
              <a:ea typeface="宋体" panose="02010600030101010101" pitchFamily="2" charset="-122"/>
            </a:endParaRPr>
          </a:p>
        </p:txBody>
      </p:sp>
      <p:sp>
        <p:nvSpPr>
          <p:cNvPr id="11304" name="Text Box 40"/>
          <p:cNvSpPr txBox="1"/>
          <p:nvPr/>
        </p:nvSpPr>
        <p:spPr>
          <a:xfrm>
            <a:off x="258763" y="5661025"/>
            <a:ext cx="1627187" cy="400050"/>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TOP=x3FFD</a:t>
            </a:r>
            <a:endParaRPr lang="en-US" altLang="zh-CN" dirty="0">
              <a:latin typeface="Arial" panose="020B0604020202020204" pitchFamily="34" charset="0"/>
              <a:ea typeface="宋体" panose="02010600030101010101" pitchFamily="2" charset="-122"/>
            </a:endParaRPr>
          </a:p>
        </p:txBody>
      </p:sp>
      <p:sp>
        <p:nvSpPr>
          <p:cNvPr id="11305" name="Text Box 40"/>
          <p:cNvSpPr txBox="1"/>
          <p:nvPr/>
        </p:nvSpPr>
        <p:spPr>
          <a:xfrm>
            <a:off x="4572000" y="5516563"/>
            <a:ext cx="1973263" cy="1016000"/>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R0=M[TOP]=31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R6=X3FFF</a:t>
            </a:r>
            <a:endParaRPr lang="en-US" altLang="zh-CN" dirty="0">
              <a:latin typeface="Arial" panose="020B0604020202020204" pitchFamily="34" charset="0"/>
              <a:ea typeface="宋体" panose="02010600030101010101" pitchFamily="2" charset="-122"/>
            </a:endParaRPr>
          </a:p>
        </p:txBody>
      </p:sp>
      <p:sp>
        <p:nvSpPr>
          <p:cNvPr id="11306" name="Text Box 40"/>
          <p:cNvSpPr txBox="1"/>
          <p:nvPr/>
        </p:nvSpPr>
        <p:spPr>
          <a:xfrm>
            <a:off x="6899275" y="5516563"/>
            <a:ext cx="1639888" cy="1323975"/>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R6=X3FFE</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M[TOP]=#23</a:t>
            </a:r>
            <a:endParaRPr lang="en-US" altLang="zh-CN" dirty="0">
              <a:latin typeface="Arial" panose="020B0604020202020204" pitchFamily="34" charset="0"/>
              <a:ea typeface="宋体" panose="02010600030101010101" pitchFamily="2" charset="-122"/>
            </a:endParaRPr>
          </a:p>
          <a:p>
            <a:pPr algn="ctr"/>
            <a:endParaRPr lang="en-US" altLang="zh-CN" dirty="0">
              <a:latin typeface="Arial" panose="020B0604020202020204" pitchFamily="34" charset="0"/>
              <a:ea typeface="宋体" panose="02010600030101010101" pitchFamily="2" charset="-122"/>
            </a:endParaRPr>
          </a:p>
        </p:txBody>
      </p:sp>
      <p:sp>
        <p:nvSpPr>
          <p:cNvPr id="11307" name="Text Box 11"/>
          <p:cNvSpPr txBox="1"/>
          <p:nvPr/>
        </p:nvSpPr>
        <p:spPr>
          <a:xfrm>
            <a:off x="1979613" y="3068638"/>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1308" name="Line 12"/>
          <p:cNvSpPr/>
          <p:nvPr/>
        </p:nvSpPr>
        <p:spPr>
          <a:xfrm flipH="1">
            <a:off x="1795463" y="3259138"/>
            <a:ext cx="228600" cy="0"/>
          </a:xfrm>
          <a:prstGeom prst="line">
            <a:avLst/>
          </a:prstGeom>
          <a:ln w="28575" cap="flat" cmpd="sng">
            <a:solidFill>
              <a:schemeClr val="tx1"/>
            </a:solidFill>
            <a:prstDash val="solid"/>
            <a:headEnd type="none" w="med" len="med"/>
            <a:tailEnd type="triangle" w="med" len="med"/>
          </a:ln>
        </p:spPr>
      </p:sp>
      <p:sp>
        <p:nvSpPr>
          <p:cNvPr id="11309" name="Text Box 20"/>
          <p:cNvSpPr txBox="1"/>
          <p:nvPr/>
        </p:nvSpPr>
        <p:spPr>
          <a:xfrm>
            <a:off x="4140200" y="3429000"/>
            <a:ext cx="654050" cy="366713"/>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1310" name="Line 21"/>
          <p:cNvSpPr/>
          <p:nvPr/>
        </p:nvSpPr>
        <p:spPr>
          <a:xfrm flipH="1">
            <a:off x="3956050" y="3619500"/>
            <a:ext cx="228600" cy="0"/>
          </a:xfrm>
          <a:prstGeom prst="line">
            <a:avLst/>
          </a:prstGeom>
          <a:ln w="28575" cap="flat" cmpd="sng">
            <a:solidFill>
              <a:schemeClr val="tx1"/>
            </a:solidFill>
            <a:prstDash val="solid"/>
            <a:headEnd type="none" w="med" len="med"/>
            <a:tailEnd type="triangle" w="med" len="med"/>
          </a:ln>
        </p:spPr>
      </p:sp>
      <p:sp>
        <p:nvSpPr>
          <p:cNvPr id="11311" name="Text Box 40"/>
          <p:cNvSpPr txBox="1"/>
          <p:nvPr/>
        </p:nvSpPr>
        <p:spPr>
          <a:xfrm>
            <a:off x="2484438" y="5516563"/>
            <a:ext cx="1830387" cy="1016000"/>
          </a:xfrm>
          <a:prstGeom prst="rect">
            <a:avLst/>
          </a:prstGeom>
          <a:noFill/>
          <a:ln w="9525">
            <a:noFill/>
          </a:ln>
        </p:spPr>
        <p:txBody>
          <a:bodyPr wrap="none">
            <a:spAutoFit/>
          </a:bodyPr>
          <a:p>
            <a:pPr algn="ctr"/>
            <a:r>
              <a:rPr lang="en-US" altLang="zh-CN" dirty="0">
                <a:latin typeface="Arial" panose="020B0604020202020204" pitchFamily="34" charset="0"/>
                <a:ea typeface="宋体" panose="02010600030101010101" pitchFamily="2" charset="-122"/>
              </a:rPr>
              <a:t>R0=M[TOP]=5</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TOP=TOP+1</a:t>
            </a:r>
            <a:endParaRPr lang="en-US" altLang="zh-CN" dirty="0">
              <a:latin typeface="Arial" panose="020B0604020202020204" pitchFamily="34" charset="0"/>
              <a:ea typeface="宋体" panose="02010600030101010101" pitchFamily="2" charset="-122"/>
            </a:endParaRPr>
          </a:p>
          <a:p>
            <a:pPr algn="ctr"/>
            <a:r>
              <a:rPr lang="en-US" altLang="zh-CN" dirty="0">
                <a:latin typeface="Arial" panose="020B0604020202020204" pitchFamily="34" charset="0"/>
                <a:ea typeface="宋体" panose="02010600030101010101" pitchFamily="2" charset="-122"/>
              </a:rPr>
              <a:t>R6=X3FFE</a:t>
            </a:r>
            <a:endParaRPr lang="en-US" altLang="zh-CN" dirty="0">
              <a:latin typeface="Arial" panose="020B0604020202020204" pitchFamily="34" charset="0"/>
              <a:ea typeface="宋体" panose="02010600030101010101" pitchFamily="2" charset="-122"/>
            </a:endParaRPr>
          </a:p>
        </p:txBody>
      </p:sp>
      <p:sp>
        <p:nvSpPr>
          <p:cNvPr id="11312" name="Text Box 29"/>
          <p:cNvSpPr txBox="1"/>
          <p:nvPr/>
        </p:nvSpPr>
        <p:spPr>
          <a:xfrm>
            <a:off x="6300788" y="3789363"/>
            <a:ext cx="654050" cy="366712"/>
          </a:xfrm>
          <a:prstGeom prst="rect">
            <a:avLst/>
          </a:prstGeom>
          <a:noFill/>
          <a:ln w="9525">
            <a:noFill/>
          </a:ln>
        </p:spPr>
        <p:txBody>
          <a:bodyPr wrap="none">
            <a:spAutoFit/>
          </a:bodyPr>
          <a:p>
            <a:r>
              <a:rPr lang="en-US" altLang="zh-CN" sz="1800" b="1" dirty="0">
                <a:latin typeface="Arial" panose="020B0604020202020204" pitchFamily="34" charset="0"/>
                <a:ea typeface="宋体" panose="02010600030101010101" pitchFamily="2" charset="-122"/>
              </a:rPr>
              <a:t>TOP</a:t>
            </a:r>
            <a:endParaRPr lang="en-US" altLang="zh-CN" dirty="0">
              <a:latin typeface="Arial" panose="020B0604020202020204" pitchFamily="34" charset="0"/>
              <a:ea typeface="宋体" panose="02010600030101010101" pitchFamily="2" charset="-122"/>
            </a:endParaRPr>
          </a:p>
        </p:txBody>
      </p:sp>
      <p:sp>
        <p:nvSpPr>
          <p:cNvPr id="11313" name="Line 30"/>
          <p:cNvSpPr/>
          <p:nvPr/>
        </p:nvSpPr>
        <p:spPr>
          <a:xfrm flipH="1">
            <a:off x="6116638" y="3979863"/>
            <a:ext cx="228600" cy="0"/>
          </a:xfrm>
          <a:prstGeom prst="line">
            <a:avLst/>
          </a:prstGeom>
          <a:ln w="28575" cap="flat" cmpd="sng">
            <a:solidFill>
              <a:schemeClr val="tx1"/>
            </a:solidFill>
            <a:prstDash val="solid"/>
            <a:headEnd type="none" w="med" len="med"/>
            <a:tailEnd type="triangle" w="med" len="med"/>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灯片编号占位符 3"/>
          <p:cNvSpPr txBox="1">
            <a:spLocks noGrp="1"/>
          </p:cNvSpPr>
          <p:nvPr>
            <p:ph type="sldNum" sz="quarter" idx="10"/>
          </p:nvPr>
        </p:nvSpPr>
        <p:spPr/>
        <p:txBody>
          <a:bodyPr/>
          <a:lstStyle>
            <a:lvl1pPr marL="0" lvl="0"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000" b="0" i="0" u="none" kern="1200" baseline="0">
                <a:solidFill>
                  <a:schemeClr val="tx1"/>
                </a:solidFill>
                <a:latin typeface="Arial" panose="020B0604020202020204" pitchFamily="34" charset="0"/>
                <a:ea typeface="+mn-ea"/>
                <a:cs typeface="+mn-cs"/>
              </a:defRPr>
            </a:lvl5pPr>
          </a:lstStyle>
          <a:p>
            <a:pPr lvl="0" algn="r"/>
            <a:r>
              <a:rPr lang="en-US" altLang="zh-CN" dirty="0">
                <a:ea typeface="宋体" panose="02010600030101010101" pitchFamily="2" charset="-122"/>
              </a:rPr>
              <a:t>10-</a:t>
            </a:r>
            <a:fld id="{9A0DB2DC-4C9A-4742-B13C-FB6460FD3503}" type="slidenum">
              <a:rPr lang="en-US" altLang="zh-CN" dirty="0">
                <a:ea typeface="宋体" panose="02010600030101010101" pitchFamily="2" charset="-122"/>
              </a:rPr>
            </a:fld>
            <a:endParaRPr lang="en-US" altLang="zh-CN" dirty="0">
              <a:ea typeface="宋体" panose="02010600030101010101" pitchFamily="2" charset="-122"/>
            </a:endParaRPr>
          </a:p>
        </p:txBody>
      </p:sp>
      <p:sp>
        <p:nvSpPr>
          <p:cNvPr id="12291" name="Rectangle 2"/>
          <p:cNvSpPr>
            <a:spLocks noGrp="1"/>
          </p:cNvSpPr>
          <p:nvPr>
            <p:ph type="title"/>
          </p:nvPr>
        </p:nvSpPr>
        <p:spPr/>
        <p:txBody>
          <a:bodyPr vert="horz" wrap="square" lIns="91440" tIns="45720" rIns="91440" bIns="45720" anchor="ctr" anchorCtr="0"/>
          <a:p>
            <a:r>
              <a:rPr lang="en-US" altLang="zh-CN" dirty="0">
                <a:ea typeface="宋体" panose="02010600030101010101" pitchFamily="2" charset="-122"/>
              </a:rPr>
              <a:t>LC-3:</a:t>
            </a:r>
            <a:r>
              <a:rPr lang="zh-CN" altLang="en-US" dirty="0">
                <a:ea typeface="宋体" panose="02010600030101010101" pitchFamily="2" charset="-122"/>
              </a:rPr>
              <a:t>基本</a:t>
            </a:r>
            <a:r>
              <a:rPr lang="en-US" altLang="zh-CN" dirty="0">
                <a:ea typeface="宋体" panose="02010600030101010101" pitchFamily="2" charset="-122"/>
              </a:rPr>
              <a:t> Push </a:t>
            </a:r>
            <a:r>
              <a:rPr lang="zh-CN" altLang="en-US" dirty="0">
                <a:ea typeface="宋体" panose="02010600030101010101" pitchFamily="2" charset="-122"/>
              </a:rPr>
              <a:t>和 </a:t>
            </a:r>
            <a:r>
              <a:rPr lang="en-US" altLang="zh-CN" dirty="0">
                <a:ea typeface="宋体" panose="02010600030101010101" pitchFamily="2" charset="-122"/>
              </a:rPr>
              <a:t>Pop </a:t>
            </a:r>
            <a:r>
              <a:rPr lang="zh-CN" altLang="en-US" dirty="0">
                <a:ea typeface="宋体" panose="02010600030101010101" pitchFamily="2" charset="-122"/>
              </a:rPr>
              <a:t>操作的实现指令</a:t>
            </a:r>
            <a:endParaRPr lang="en-US" altLang="zh-CN" dirty="0">
              <a:ea typeface="宋体" panose="02010600030101010101" pitchFamily="2" charset="-122"/>
            </a:endParaRPr>
          </a:p>
        </p:txBody>
      </p:sp>
      <p:sp>
        <p:nvSpPr>
          <p:cNvPr id="12292" name="Rectangle 3"/>
          <p:cNvSpPr>
            <a:spLocks noGrp="1"/>
          </p:cNvSpPr>
          <p:nvPr>
            <p:ph idx="1"/>
          </p:nvPr>
        </p:nvSpPr>
        <p:spPr/>
        <p:txBody>
          <a:bodyPr vert="horz" wrap="square" lIns="91440" tIns="45720" rIns="91440" bIns="45720" anchor="t" anchorCtr="0"/>
          <a:p>
            <a:pPr marL="0" indent="0"/>
            <a:r>
              <a:rPr lang="en-US" altLang="zh-CN" dirty="0">
                <a:ea typeface="宋体" panose="02010600030101010101" pitchFamily="2" charset="-122"/>
              </a:rPr>
              <a:t>For our implementation, stack grows downward</a:t>
            </a:r>
            <a:br>
              <a:rPr lang="en-US" altLang="zh-CN" dirty="0">
                <a:ea typeface="宋体" panose="02010600030101010101" pitchFamily="2" charset="-122"/>
              </a:rPr>
            </a:br>
            <a:r>
              <a:rPr lang="en-US" altLang="zh-CN" dirty="0">
                <a:ea typeface="宋体" panose="02010600030101010101" pitchFamily="2" charset="-122"/>
              </a:rPr>
              <a:t>(when item added, TOP moves closer to 0)</a:t>
            </a:r>
            <a:endParaRPr lang="en-US" altLang="zh-CN" dirty="0">
              <a:ea typeface="宋体" panose="02010600030101010101" pitchFamily="2" charset="-122"/>
            </a:endParaRPr>
          </a:p>
          <a:p>
            <a:pPr marL="0" indent="0"/>
            <a:endParaRPr lang="en-US" altLang="zh-CN" dirty="0">
              <a:solidFill>
                <a:srgbClr val="CE0000"/>
              </a:solidFill>
              <a:ea typeface="宋体" panose="02010600030101010101" pitchFamily="2" charset="-122"/>
            </a:endParaRPr>
          </a:p>
          <a:p>
            <a:pPr marL="0" indent="0"/>
            <a:r>
              <a:rPr lang="en-US" altLang="zh-CN" dirty="0">
                <a:solidFill>
                  <a:srgbClr val="CE0000"/>
                </a:solidFill>
                <a:ea typeface="宋体" panose="02010600030101010101" pitchFamily="2" charset="-122"/>
              </a:rPr>
              <a:t>Push</a:t>
            </a:r>
            <a:endParaRPr lang="en-US" altLang="zh-CN" dirty="0">
              <a:ea typeface="宋体" panose="02010600030101010101" pitchFamily="2" charset="-122"/>
            </a:endParaRPr>
          </a:p>
          <a:p>
            <a:pPr marL="0" indent="0"/>
            <a:r>
              <a:rPr lang="en-US" altLang="zh-CN" dirty="0">
                <a:latin typeface="Courier New" panose="02070309020205020404" charset="0"/>
                <a:ea typeface="宋体" panose="02010600030101010101" pitchFamily="2" charset="-122"/>
              </a:rPr>
              <a:t>      ADD  R6, R6, #-1 </a:t>
            </a:r>
            <a:r>
              <a:rPr lang="en-US" altLang="zh-CN" dirty="0">
                <a:solidFill>
                  <a:srgbClr val="009900"/>
                </a:solidFill>
                <a:latin typeface="Courier New" panose="02070309020205020404" charset="0"/>
                <a:ea typeface="宋体" panose="02010600030101010101" pitchFamily="2" charset="-122"/>
              </a:rPr>
              <a:t>; decrement stack ptr</a:t>
            </a:r>
            <a:br>
              <a:rPr lang="en-US" altLang="zh-CN" dirty="0">
                <a:latin typeface="Courier New" panose="02070309020205020404" charset="0"/>
                <a:ea typeface="宋体" panose="02010600030101010101" pitchFamily="2" charset="-122"/>
              </a:rPr>
            </a:br>
            <a:r>
              <a:rPr lang="en-US" altLang="zh-CN" dirty="0">
                <a:latin typeface="Courier New" panose="02070309020205020404" charset="0"/>
                <a:ea typeface="宋体" panose="02010600030101010101" pitchFamily="2" charset="-122"/>
              </a:rPr>
              <a:t>      STR  R0, R6, #0  </a:t>
            </a:r>
            <a:r>
              <a:rPr lang="en-US" altLang="zh-CN" dirty="0">
                <a:solidFill>
                  <a:srgbClr val="009900"/>
                </a:solidFill>
                <a:latin typeface="Courier New" panose="02070309020205020404" charset="0"/>
                <a:ea typeface="宋体" panose="02010600030101010101" pitchFamily="2" charset="-122"/>
              </a:rPr>
              <a:t>; store data (R0)</a:t>
            </a:r>
            <a:endParaRPr lang="en-US" altLang="zh-CN" dirty="0">
              <a:latin typeface="Courier New" panose="02070309020205020404" charset="0"/>
              <a:ea typeface="宋体" panose="02010600030101010101" pitchFamily="2" charset="-122"/>
            </a:endParaRPr>
          </a:p>
          <a:p>
            <a:pPr marL="0" indent="0"/>
            <a:endParaRPr lang="en-US" altLang="zh-CN" dirty="0">
              <a:ea typeface="宋体" panose="02010600030101010101" pitchFamily="2" charset="-122"/>
            </a:endParaRPr>
          </a:p>
          <a:p>
            <a:pPr marL="0" indent="0"/>
            <a:r>
              <a:rPr lang="en-US" altLang="zh-CN" dirty="0">
                <a:solidFill>
                  <a:srgbClr val="CE0000"/>
                </a:solidFill>
                <a:ea typeface="宋体" panose="02010600030101010101" pitchFamily="2" charset="-122"/>
              </a:rPr>
              <a:t>Pop</a:t>
            </a:r>
            <a:endParaRPr lang="en-US" altLang="zh-CN" dirty="0">
              <a:ea typeface="宋体" panose="02010600030101010101" pitchFamily="2" charset="-122"/>
            </a:endParaRPr>
          </a:p>
          <a:p>
            <a:pPr marL="0" indent="0"/>
            <a:r>
              <a:rPr lang="en-US" altLang="zh-CN" dirty="0">
                <a:latin typeface="Courier New" panose="02070309020205020404" charset="0"/>
                <a:ea typeface="宋体" panose="02010600030101010101" pitchFamily="2" charset="-122"/>
              </a:rPr>
              <a:t>      LDR  R0, R6, #0  </a:t>
            </a:r>
            <a:r>
              <a:rPr lang="en-US" altLang="zh-CN" dirty="0">
                <a:solidFill>
                  <a:srgbClr val="009900"/>
                </a:solidFill>
                <a:latin typeface="Courier New" panose="02070309020205020404" charset="0"/>
                <a:ea typeface="宋体" panose="02010600030101010101" pitchFamily="2" charset="-122"/>
              </a:rPr>
              <a:t>; load data from TOP</a:t>
            </a:r>
            <a:br>
              <a:rPr lang="en-US" altLang="zh-CN" dirty="0">
                <a:latin typeface="Courier New" panose="02070309020205020404" charset="0"/>
                <a:ea typeface="宋体" panose="02010600030101010101" pitchFamily="2" charset="-122"/>
              </a:rPr>
            </a:br>
            <a:r>
              <a:rPr lang="en-US" altLang="zh-CN" dirty="0">
                <a:latin typeface="Courier New" panose="02070309020205020404" charset="0"/>
                <a:ea typeface="宋体" panose="02010600030101010101" pitchFamily="2" charset="-122"/>
              </a:rPr>
              <a:t>      ADD  R6, R6, #1  </a:t>
            </a:r>
            <a:r>
              <a:rPr lang="en-US" altLang="zh-CN" dirty="0">
                <a:solidFill>
                  <a:srgbClr val="009900"/>
                </a:solidFill>
                <a:latin typeface="Courier New" panose="02070309020205020404" charset="0"/>
                <a:ea typeface="宋体" panose="02010600030101010101" pitchFamily="2" charset="-122"/>
              </a:rPr>
              <a:t>; decrement stack ptr</a:t>
            </a:r>
            <a:endParaRPr lang="en-US" altLang="zh-CN" dirty="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YzcyYzVjNmZmMDFhYjY5ZTY3ZDdiZGUxNjVhY2Q5ZTcifQ=="/>
</p:tagLst>
</file>

<file path=ppt/theme/theme1.xml><?xml version="1.0" encoding="utf-8"?>
<a:theme xmlns:a="http://schemas.openxmlformats.org/drawingml/2006/main" name="PattPatel">
  <a:themeElements>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ttPat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attPate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ttPate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ttPate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ttPate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ttPate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ttPate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ttPate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C:\My Documents\ece206\mh-slides\PattPatel.pot</Template>
  <TotalTime>0</TotalTime>
  <Words>17266</Words>
  <Application>WPS 演示</Application>
  <PresentationFormat>全屏显示(4:3)</PresentationFormat>
  <Paragraphs>1155</Paragraphs>
  <Slides>51</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6" baseType="lpstr">
      <vt:lpstr>Arial</vt:lpstr>
      <vt:lpstr>宋体</vt:lpstr>
      <vt:lpstr>Wingdings</vt:lpstr>
      <vt:lpstr>Garamond</vt:lpstr>
      <vt:lpstr>Times New Roman</vt:lpstr>
      <vt:lpstr>Tahoma</vt:lpstr>
      <vt:lpstr>Franklin Gothic Book</vt:lpstr>
      <vt:lpstr>Courier New</vt:lpstr>
      <vt:lpstr>微软雅黑</vt:lpstr>
      <vt:lpstr>Arial Unicode MS</vt:lpstr>
      <vt:lpstr>Wingdings</vt:lpstr>
      <vt:lpstr>Comic Sans MS</vt:lpstr>
      <vt:lpstr>PattPatel</vt:lpstr>
      <vt:lpstr>Visio.Drawing.11</vt:lpstr>
      <vt:lpstr>Equation.KSEE3</vt:lpstr>
      <vt:lpstr>Chapter 10 栈</vt:lpstr>
      <vt:lpstr>第十章简介</vt:lpstr>
      <vt:lpstr>栈: 一种抽象数据类型</vt:lpstr>
      <vt:lpstr>栈的基本结构</vt:lpstr>
      <vt:lpstr>栈的实例</vt:lpstr>
      <vt:lpstr>栈的实现：硬件栈</vt:lpstr>
      <vt:lpstr>在内存中的实现：软件机制</vt:lpstr>
      <vt:lpstr>在内存中的实现：软件机制</vt:lpstr>
      <vt:lpstr>LC-3:基本 Push 和 Pop 操作的实现指令</vt:lpstr>
      <vt:lpstr>完善Push 和 Pop操作</vt:lpstr>
      <vt:lpstr>支持下溢出检测的POP操作（入口 R6  返回 R0,R5）</vt:lpstr>
      <vt:lpstr>支持上溢出检测的Push操作（入口 R6 R0 返回R5）</vt:lpstr>
      <vt:lpstr>最终版PUSH和POP代码</vt:lpstr>
      <vt:lpstr>小结</vt:lpstr>
      <vt:lpstr>中断驱动I/O(第二部分)</vt:lpstr>
      <vt:lpstr>程序状态</vt:lpstr>
      <vt:lpstr>处理器状态寄存器</vt:lpstr>
      <vt:lpstr>中断机制需要保存哪些状态</vt:lpstr>
      <vt:lpstr>什么时候/在哪里保存程序状态？</vt:lpstr>
      <vt:lpstr>Supervisor Stack</vt:lpstr>
      <vt:lpstr> 中断的启动   </vt:lpstr>
      <vt:lpstr>中断的执行</vt:lpstr>
      <vt:lpstr>LC-3内存布局总结</vt:lpstr>
      <vt:lpstr>中断返回</vt:lpstr>
      <vt:lpstr>Example (1)</vt:lpstr>
      <vt:lpstr>Example (2)</vt:lpstr>
      <vt:lpstr>Example (3)</vt:lpstr>
      <vt:lpstr>Example (4)</vt:lpstr>
      <vt:lpstr>Example (5)</vt:lpstr>
      <vt:lpstr>Example (6)</vt:lpstr>
      <vt:lpstr>中断程序的设计-实验</vt:lpstr>
      <vt:lpstr>中断程序的设计-实验</vt:lpstr>
      <vt:lpstr>程序组成</vt:lpstr>
      <vt:lpstr>基于栈的算术运算 </vt:lpstr>
      <vt:lpstr>基于栈的加法运算流程图</vt:lpstr>
      <vt:lpstr>基于栈的加法运算程序</vt:lpstr>
      <vt:lpstr>基于栈的加法运算程序</vt:lpstr>
      <vt:lpstr>数据类型转换</vt:lpstr>
      <vt:lpstr>ASCII 到 二进制</vt:lpstr>
      <vt:lpstr>查表乘法</vt:lpstr>
      <vt:lpstr>查找表代码</vt:lpstr>
      <vt:lpstr>ASCII码到二进制的转换程序（1）</vt:lpstr>
      <vt:lpstr>ASCII码到二进制的转换程序（2）</vt:lpstr>
      <vt:lpstr>ASCII码到二进制的转换程序（3）</vt:lpstr>
      <vt:lpstr>二进制到ASCII码转换</vt:lpstr>
      <vt:lpstr>二进制到ASCII码的转换程序（1）</vt:lpstr>
      <vt:lpstr>二进制到ASCII码的转换程序（2）</vt:lpstr>
      <vt:lpstr>二进制到ASCII码的转换程序（3）</vt:lpstr>
      <vt:lpstr>模拟计算器</vt:lpstr>
      <vt:lpstr>计算器概要流程图</vt:lpstr>
      <vt:lpstr>PowerPoint 演示文稿</vt:lpstr>
    </vt:vector>
  </TitlesOfParts>
  <Company>North Carolina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Greg Byrd</dc:creator>
  <cp:lastModifiedBy>奇异</cp:lastModifiedBy>
  <cp:revision>146</cp:revision>
  <cp:lastPrinted>1999-01-05T13:39:00Z</cp:lastPrinted>
  <dcterms:created xsi:type="dcterms:W3CDTF">2000-06-30T15:30:00Z</dcterms:created>
  <dcterms:modified xsi:type="dcterms:W3CDTF">2024-06-16T04:28:33Z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7429E3E4D8D847CEB6CB9513B218457F_12</vt:lpwstr>
  </property>
  <property fmtid="{D5CDD505-2E9C-101B-9397-08002B2CF9AE}" pid="3" name="KSOProductBuildVer">
    <vt:lpwstr>2052-12.1.0.16929</vt:lpwstr>
  </property>
</Properties>
</file>