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472" r:id="rId2"/>
    <p:sldId id="874" r:id="rId3"/>
    <p:sldId id="913" r:id="rId4"/>
    <p:sldId id="914" r:id="rId5"/>
    <p:sldId id="887" r:id="rId6"/>
    <p:sldId id="890" r:id="rId7"/>
    <p:sldId id="892" r:id="rId8"/>
    <p:sldId id="891" r:id="rId9"/>
    <p:sldId id="880" r:id="rId10"/>
    <p:sldId id="893" r:id="rId11"/>
    <p:sldId id="894" r:id="rId12"/>
    <p:sldId id="896" r:id="rId13"/>
    <p:sldId id="897" r:id="rId14"/>
    <p:sldId id="895" r:id="rId15"/>
    <p:sldId id="917" r:id="rId16"/>
    <p:sldId id="918" r:id="rId17"/>
    <p:sldId id="900" r:id="rId18"/>
    <p:sldId id="907" r:id="rId19"/>
    <p:sldId id="901" r:id="rId20"/>
    <p:sldId id="915" r:id="rId21"/>
    <p:sldId id="905" r:id="rId22"/>
    <p:sldId id="903" r:id="rId23"/>
    <p:sldId id="912" r:id="rId24"/>
    <p:sldId id="904" r:id="rId25"/>
    <p:sldId id="909" r:id="rId26"/>
    <p:sldId id="916" r:id="rId27"/>
    <p:sldId id="910" r:id="rId28"/>
    <p:sldId id="911" r:id="rId29"/>
    <p:sldId id="875" r:id="rId30"/>
    <p:sldId id="919" r:id="rId3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CC66"/>
    <a:srgbClr val="00FFFF"/>
    <a:srgbClr val="CCFFCC"/>
    <a:srgbClr val="99FF99"/>
    <a:srgbClr val="FF99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2" autoAdjust="0"/>
  </p:normalViewPr>
  <p:slideViewPr>
    <p:cSldViewPr>
      <p:cViewPr varScale="1">
        <p:scale>
          <a:sx n="93" d="100"/>
          <a:sy n="93" d="100"/>
        </p:scale>
        <p:origin x="1600" y="68"/>
      </p:cViewPr>
      <p:guideLst>
        <p:guide orient="horz" pos="2069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6E99771-A573-45CE-A92A-95E9EBBBB15B}" type="datetimeFigureOut">
              <a:rPr lang="zh-CN" altLang="en-US"/>
              <a:pPr>
                <a:defRPr/>
              </a:pPr>
              <a:t>2022/9/19</a:t>
            </a:fld>
            <a:endParaRPr lang="en-US"/>
          </a:p>
        </p:txBody>
      </p:sp>
      <p:sp>
        <p:nvSpPr>
          <p:cNvPr id="1638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524000" y="514350"/>
            <a:ext cx="60944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36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08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4FB8954-8A86-4311-9776-BA2F2B4C1FF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1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B04AA15B-F07F-445E-A0CF-A11142A615FD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13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15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78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16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56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17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18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19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20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4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93106A95-F7F2-4AB5-86D2-3EAE8256BD5E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备注占位符 2"/>
              <p:cNvSpPr>
                <a:spLocks noGrp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r>
                  <a:rPr lang="zh-CN" altLang="en-US" sz="1800" kern="100" dirty="0">
                    <a:effectLst/>
                    <a:ea typeface="宋体" panose="02010600030101010101" pitchFamily="2" charset="-122"/>
                    <a:cs typeface="Arial" panose="020B0604020202020204" pitchFamily="34" charset="0"/>
                  </a:rPr>
                  <a:t>例题</a:t>
                </a:r>
                <a14:m>
                  <m:oMath xmlns:m="http://schemas.openxmlformats.org/officeDocument/2006/math">
                    <m:r>
                      <a:rPr lang="en-US" altLang="zh-CN" sz="1800" b="0" i="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zh-CN" altLang="en-US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的结果：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𝑑𝑢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1,1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𝑑𝑥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2+</m:t>
                        </m:r>
                        <m:func>
                          <m:func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func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𝑑𝑦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4579" name="备注占位符 2"/>
              <p:cNvSpPr>
                <a:spLocks noGrp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r>
                  <a:rPr lang="zh-CN" altLang="en-US" sz="1800" kern="100" dirty="0">
                    <a:effectLst/>
                    <a:ea typeface="宋体" panose="02010600030101010101" pitchFamily="2" charset="-122"/>
                    <a:cs typeface="Arial" panose="020B0604020202020204" pitchFamily="34" charset="0"/>
                  </a:rPr>
                  <a:t>例题</a:t>
                </a:r>
                <a:r>
                  <a:rPr lang="en-US" altLang="zh-CN" sz="1800" b="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1800" b="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的结果：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𝑑𝑢</a:t>
                </a:r>
                <a:r>
                  <a:rPr lang="zh-CN" altLang="zh-CN" sz="1800" i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1,1)=2𝑑𝑥+</a:t>
                </a:r>
                <a:r>
                  <a:rPr lang="zh-CN" altLang="zh-CN" sz="1800" i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2+ln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⁡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2 )𝑑𝑦</a:t>
                </a:r>
                <a:endParaRPr lang="zh-CN" altLang="en-US" dirty="0"/>
              </a:p>
            </p:txBody>
          </p:sp>
        </mc:Fallback>
      </mc:AlternateContent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26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36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27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28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2FC69801-A161-485A-B733-BC3EC880AAAB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3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9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2FC69801-A161-485A-B733-BC3EC880AAAB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4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C5B0EF6D-01D1-4811-A05B-6AEB8EBD0B9C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4CD0E115-0B2A-4FB8-B8F7-CA52DE5D5F52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7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D46FF068-6782-42E2-8398-A659734F2B5A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8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9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3B1B5DF1-630E-40DD-A030-2C0988FEE803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10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4F7B0-C53D-4A4D-A0FE-3E03CD407F3F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429C3-6F10-4AD4-975D-34F86486B7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8898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164BC-84FE-400D-A70E-4507F7A3BC97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EC337-E1DB-4443-AAD4-0C7F0439AF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104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3F746-D0EE-4BE3-9812-A15ABE6BDC19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A653C-1965-4F78-8E3E-F84217DC551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030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9727C-D534-4342-A13D-D3B7C094D53A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ABE67-DC9C-4373-AB60-D2068AB1F77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6084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D897B-AB9D-440A-B77A-58538A593CB0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BA17B-AD9C-4F9F-8EA1-FE7A8EF2DC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832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BADEF-A6E3-450C-A81F-0796D4DC0337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E2FB2-C45F-4A92-9907-98B1419391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674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99081-1E1E-4614-8123-FF75972E6F44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60C7D-A2C0-4192-B7DA-85047FADA0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72673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96E63-8F88-4D80-BC4D-8D7731043405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695B-0BC0-4E4A-8F71-E8C92FA9C1E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1342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1C560-B9BD-48C5-9AA6-468A03AD700C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FAB33-4FF6-4358-B586-94AF73E1B8A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983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5C0F9-A920-49DC-91A9-16FD2537EBDF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1793C-9EA5-4681-A579-2E1C049101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4118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5FA8B-58C7-4428-9B4F-EA21406D3E07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F00E4-F100-4535-8C5E-AE8602FF92E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307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001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E8016B-1858-4F28-ACD7-8DFFFA27C9C3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4A1B89-FA4B-4375-8B50-5EB25DAD802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1052513"/>
            <a:ext cx="37084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052513"/>
            <a:ext cx="6692900" cy="4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2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"/>
          <p:cNvSpPr>
            <a:spLocks noGrp="1"/>
          </p:cNvSpPr>
          <p:nvPr>
            <p:ph type="ctrTitle" idx="4294967295"/>
          </p:nvPr>
        </p:nvSpPr>
        <p:spPr>
          <a:xfrm>
            <a:off x="-36513" y="2132013"/>
            <a:ext cx="9144001" cy="792162"/>
          </a:xfrm>
        </p:spPr>
        <p:txBody>
          <a:bodyPr/>
          <a:lstStyle/>
          <a:p>
            <a:pPr algn="ctr"/>
            <a:r>
              <a:rPr lang="zh-CN" altLang="en-US" sz="4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 学 分 析（</a:t>
            </a:r>
            <a:r>
              <a:rPr lang="en-US" altLang="zh-CN" sz="4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4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副标题 4"/>
          <p:cNvSpPr txBox="1">
            <a:spLocks noChangeArrowheads="1"/>
          </p:cNvSpPr>
          <p:nvPr/>
        </p:nvSpPr>
        <p:spPr bwMode="auto">
          <a:xfrm>
            <a:off x="2771775" y="3643313"/>
            <a:ext cx="31019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授课教师：刘强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              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463" y="500063"/>
            <a:ext cx="802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深圳大学-数学与计算科学学院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F1B92D-64DC-4B36-8E90-A7EA0C31603F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2CB0-E1C2-40A1-A4D4-DBEB3527B50F}" type="slidenum">
              <a:rPr lang="zh-CN" alt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1557" y="1385481"/>
                <a:ext cx="77048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70C0"/>
                    </a:solidFill>
                  </a:rPr>
                  <a:t>例题</a:t>
                </a:r>
                <a:r>
                  <a:rPr lang="zh-CN" altLang="en-US" sz="3200" dirty="0"/>
                  <a:t>：求偏导数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7" y="1385481"/>
                <a:ext cx="7704856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2057" t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71567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888338"/>
              </p:ext>
            </p:extLst>
          </p:nvPr>
        </p:nvGraphicFramePr>
        <p:xfrm>
          <a:off x="663575" y="1370013"/>
          <a:ext cx="7961313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000" imgH="965160" progId="Equation.DSMT4">
                  <p:embed/>
                </p:oleObj>
              </mc:Choice>
              <mc:Fallback>
                <p:oleObj name="Equation" r:id="rId3" imgW="299700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370013"/>
                        <a:ext cx="7961313" cy="2563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4650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122487"/>
              </p:ext>
            </p:extLst>
          </p:nvPr>
        </p:nvGraphicFramePr>
        <p:xfrm>
          <a:off x="1066800" y="3277518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8384" imgH="411480" progId="Equation.3">
                  <p:embed/>
                </p:oleObj>
              </mc:Choice>
              <mc:Fallback>
                <p:oleObj name="Equation" r:id="rId3" imgW="1478384" imgH="411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7518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2913" y="1990056"/>
            <a:ext cx="8305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1" charset="-122"/>
              </a:rPr>
              <a:t>例如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1" charset="-12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楷体_GB2312" pitchFamily="1" charset="-122"/>
              </a:rPr>
              <a:t>三元函数 </a:t>
            </a:r>
            <a:r>
              <a:rPr kumimoji="1" lang="en-US" altLang="zh-CN" sz="2800" i="1" dirty="0">
                <a:latin typeface="Times New Roman" pitchFamily="18" charset="0"/>
                <a:ea typeface="楷体_GB2312" pitchFamily="1" charset="-122"/>
              </a:rPr>
              <a:t>u = f </a:t>
            </a:r>
            <a:r>
              <a:rPr kumimoji="1"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楷体_GB2312" pitchFamily="1" charset="-122"/>
              </a:rPr>
              <a:t>x , y , z</a:t>
            </a:r>
            <a:r>
              <a:rPr kumimoji="1" lang="en-US" altLang="zh-CN" sz="2800" dirty="0">
                <a:latin typeface="Times New Roman" pitchFamily="18" charset="0"/>
                <a:ea typeface="楷体_GB2312" pitchFamily="1" charset="-122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楷体_GB2312" pitchFamily="1" charset="-122"/>
              </a:rPr>
              <a:t>在点 </a:t>
            </a:r>
            <a:r>
              <a:rPr kumimoji="1"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楷体_GB2312" pitchFamily="1" charset="-122"/>
              </a:rPr>
              <a:t>x , y , z</a:t>
            </a:r>
            <a:r>
              <a:rPr kumimoji="1" lang="en-US" altLang="zh-CN" sz="2800" dirty="0">
                <a:latin typeface="Times New Roman" pitchFamily="18" charset="0"/>
                <a:ea typeface="楷体_GB2312" pitchFamily="1" charset="-122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楷体_GB2312" pitchFamily="1" charset="-122"/>
              </a:rPr>
              <a:t>处对 </a:t>
            </a:r>
            <a:r>
              <a:rPr kumimoji="1" lang="en-US" altLang="zh-CN" sz="2800" i="1" dirty="0">
                <a:latin typeface="Times New Roman" pitchFamily="18" charset="0"/>
                <a:ea typeface="楷体_GB2312" pitchFamily="1" charset="-122"/>
              </a:rPr>
              <a:t>x </a:t>
            </a:r>
            <a:r>
              <a:rPr kumimoji="1" lang="zh-CN" altLang="en-US" sz="2800" dirty="0">
                <a:latin typeface="Times New Roman" pitchFamily="18" charset="0"/>
                <a:ea typeface="楷体_GB2312" pitchFamily="1" charset="-122"/>
              </a:rPr>
              <a:t>的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468313" y="1340768"/>
            <a:ext cx="7086600" cy="5572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mbria" pitchFamily="18" charset="0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mbria" pitchFamily="18" charset="0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mbria" pitchFamily="18" charset="0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mbria" pitchFamily="18" charset="0"/>
                <a:ea typeface="华文中宋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mbria" pitchFamily="18" charset="0"/>
                <a:ea typeface="华文中宋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mbria" pitchFamily="18" charset="0"/>
                <a:ea typeface="华文中宋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mbria" pitchFamily="18" charset="0"/>
                <a:ea typeface="华文中宋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mbria" pitchFamily="18" charset="0"/>
                <a:ea typeface="华文中宋" pitchFamily="2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500" kern="0" dirty="0">
                <a:solidFill>
                  <a:schemeClr val="tx1"/>
                </a:solidFill>
                <a:ea typeface="楷体_GB2312" pitchFamily="1" charset="-122"/>
              </a:rPr>
              <a:t>偏导数的概念可以推广到二元以上的函数 </a:t>
            </a:r>
            <a:r>
              <a:rPr lang="en-US" altLang="zh-CN" sz="2500" kern="0" dirty="0">
                <a:solidFill>
                  <a:schemeClr val="tx1"/>
                </a:solidFill>
                <a:ea typeface="楷体_GB2312" pitchFamily="1" charset="-122"/>
              </a:rPr>
              <a:t>.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33208"/>
              </p:ext>
            </p:extLst>
          </p:nvPr>
        </p:nvGraphicFramePr>
        <p:xfrm>
          <a:off x="2895600" y="3087018"/>
          <a:ext cx="5191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66455" imgH="899208" progId="Equation.3">
                  <p:embed/>
                </p:oleObj>
              </mc:Choice>
              <mc:Fallback>
                <p:oleObj name="Equation" r:id="rId5" imgW="5166455" imgH="8992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87018"/>
                        <a:ext cx="5191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99055"/>
              </p:ext>
            </p:extLst>
          </p:nvPr>
        </p:nvGraphicFramePr>
        <p:xfrm>
          <a:off x="3713163" y="3074318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3537" imgH="373464" progId="Equation.3">
                  <p:embed/>
                </p:oleObj>
              </mc:Choice>
              <mc:Fallback>
                <p:oleObj name="Equation" r:id="rId7" imgW="2293537" imgH="37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3074318"/>
                        <a:ext cx="232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83366"/>
              </p:ext>
            </p:extLst>
          </p:nvPr>
        </p:nvGraphicFramePr>
        <p:xfrm>
          <a:off x="6108700" y="3074318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59379" imgH="373464" progId="Equation.3">
                  <p:embed/>
                </p:oleObj>
              </mc:Choice>
              <mc:Fallback>
                <p:oleObj name="Equation" r:id="rId9" imgW="1859379" imgH="37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074318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34622"/>
              </p:ext>
            </p:extLst>
          </p:nvPr>
        </p:nvGraphicFramePr>
        <p:xfrm>
          <a:off x="5410200" y="3633118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3903" imgH="289656" progId="Equation.3">
                  <p:embed/>
                </p:oleObj>
              </mc:Choice>
              <mc:Fallback>
                <p:oleObj name="Equation" r:id="rId11" imgW="403903" imgH="2896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33118"/>
                        <a:ext cx="431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886231"/>
              </p:ext>
            </p:extLst>
          </p:nvPr>
        </p:nvGraphicFramePr>
        <p:xfrm>
          <a:off x="4191000" y="3099718"/>
          <a:ext cx="9652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7253" imgH="289656" progId="Equation.3">
                  <p:embed/>
                </p:oleObj>
              </mc:Choice>
              <mc:Fallback>
                <p:oleObj name="Equation" r:id="rId13" imgW="937253" imgH="2896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99718"/>
                        <a:ext cx="9652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41774"/>
              </p:ext>
            </p:extLst>
          </p:nvPr>
        </p:nvGraphicFramePr>
        <p:xfrm>
          <a:off x="971550" y="4230018"/>
          <a:ext cx="204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11734" imgH="464832" progId="Equation.3">
                  <p:embed/>
                </p:oleObj>
              </mc:Choice>
              <mc:Fallback>
                <p:oleObj name="Equation" r:id="rId15" imgW="2011734" imgH="4648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30018"/>
                        <a:ext cx="2044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11785"/>
              </p:ext>
            </p:extLst>
          </p:nvPr>
        </p:nvGraphicFramePr>
        <p:xfrm>
          <a:off x="900113" y="5157118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88827" imgH="411480" progId="Equation.3">
                  <p:embed/>
                </p:oleObj>
              </mc:Choice>
              <mc:Fallback>
                <p:oleObj name="Equation" r:id="rId17" imgW="1988827" imgH="411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118"/>
                        <a:ext cx="201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32655"/>
              </p:ext>
            </p:extLst>
          </p:nvPr>
        </p:nvGraphicFramePr>
        <p:xfrm>
          <a:off x="6781800" y="3175918"/>
          <a:ext cx="225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8170" imgH="213408" progId="Equation.3">
                  <p:embed/>
                </p:oleObj>
              </mc:Choice>
              <mc:Fallback>
                <p:oleObj name="Equation" r:id="rId19" imgW="198170" imgH="213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175918"/>
                        <a:ext cx="2254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468313" y="2636168"/>
            <a:ext cx="2438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楷体_GB2312" pitchFamily="1" charset="-122"/>
              </a:rPr>
              <a:t>偏导数定义为</a:t>
            </a:r>
          </a:p>
        </p:txBody>
      </p:sp>
    </p:spTree>
    <p:extLst>
      <p:ext uri="{BB962C8B-B14F-4D97-AF65-F5344CB8AC3E}">
        <p14:creationId xmlns:p14="http://schemas.microsoft.com/office/powerpoint/2010/main" val="5434883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7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1557" y="1385481"/>
                <a:ext cx="7704856" cy="1555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70C0"/>
                    </a:solidFill>
                  </a:rPr>
                  <a:t>例题</a:t>
                </a:r>
                <a:r>
                  <a:rPr lang="zh-CN" altLang="en-US" sz="3200" dirty="0"/>
                  <a:t>：求三元函数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zh-CN" altLang="en-US" sz="3200" dirty="0"/>
                  <a:t>的偏导数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𝑧</m:t>
                        </m:r>
                      </m:den>
                    </m:f>
                    <m:r>
                      <a:rPr lang="en-US" altLang="zh-CN" sz="3200" b="0" i="1" smtClean="0">
                        <a:latin typeface="Cambria Math"/>
                      </a:rPr>
                      <m:t> :</m:t>
                    </m:r>
                  </m:oMath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𝑢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/>
                        </a:rPr>
                        <m:t>sin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⁡(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).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7" y="1385481"/>
                <a:ext cx="7704856" cy="1555041"/>
              </a:xfrm>
              <a:prstGeom prst="rect">
                <a:avLst/>
              </a:prstGeom>
              <a:blipFill rotWithShape="1">
                <a:blip r:embed="rId3"/>
                <a:stretch>
                  <a:fillRect l="-2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463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120611-153A-4437-A806-4A1F2728B176}"/>
                  </a:ext>
                </a:extLst>
              </p:cNvPr>
              <p:cNvSpPr/>
              <p:nvPr/>
            </p:nvSpPr>
            <p:spPr>
              <a:xfrm>
                <a:off x="395536" y="1530167"/>
                <a:ext cx="8352928" cy="3141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0070C0"/>
                    </a:solidFill>
                  </a:rPr>
                  <a:t>例题</a:t>
                </a:r>
                <a:r>
                  <a:rPr lang="zh-CN" altLang="en-US" sz="3200" b="1" dirty="0">
                    <a:latin typeface="Cambria Math" panose="02040503050406030204" pitchFamily="18" charset="0"/>
                  </a:rPr>
                  <a:t>：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求下列函数在原点的偏导数，讨论它在原点的连续性</a:t>
                </a:r>
                <a:endParaRPr lang="en-US" altLang="zh-CN" sz="3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0,                 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120611-153A-4437-A806-4A1F2728B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30167"/>
                <a:ext cx="8352928" cy="3141822"/>
              </a:xfrm>
              <a:prstGeom prst="rect">
                <a:avLst/>
              </a:prstGeom>
              <a:blipFill>
                <a:blip r:embed="rId3"/>
                <a:stretch>
                  <a:fillRect l="-1898" r="-1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03767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全微分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124744"/>
                <a:ext cx="8490923" cy="5610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       定义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dirty="0">
                    <a:latin typeface="+mn-ea"/>
                    <a:ea typeface="+mn-ea"/>
                  </a:rPr>
                  <a:t>：设函数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的某邻域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上有定义，对于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中的点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处的全增量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可表示为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𝑧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𝑜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𝜌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                   </m:t>
                      </m:r>
                    </m:oMath>
                  </m:oMathPara>
                </a14:m>
                <a:br>
                  <a:rPr lang="en-US" altLang="zh-CN" sz="2400" dirty="0">
                    <a:latin typeface="+mn-ea"/>
                    <a:ea typeface="+mn-ea"/>
                  </a:rPr>
                </a:br>
                <a:endParaRPr lang="en-US" altLang="zh-CN" sz="2400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是仅与点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有关的常数</a:t>
                </a:r>
                <a:r>
                  <a:rPr lang="en-US" altLang="zh-CN" sz="24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𝑜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是高阶无穷小量，则称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可微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  <a:r>
                  <a:rPr lang="zh-CN" altLang="en-US" sz="2400" dirty="0">
                    <a:latin typeface="+mn-ea"/>
                    <a:ea typeface="+mn-ea"/>
                  </a:rPr>
                  <a:t> 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为函数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全微分，记作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𝑑𝑧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𝑑𝑓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24744"/>
                <a:ext cx="8490923" cy="5610126"/>
              </a:xfrm>
              <a:prstGeom prst="rect">
                <a:avLst/>
              </a:prstGeom>
              <a:blipFill>
                <a:blip r:embed="rId3"/>
                <a:stretch>
                  <a:fillRect l="-1077" r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8148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全微分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124744"/>
                <a:ext cx="8490923" cy="365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       注记</a:t>
                </a:r>
                <a:r>
                  <a:rPr lang="zh-CN" altLang="en-US" sz="2400" dirty="0">
                    <a:latin typeface="+mn-ea"/>
                    <a:ea typeface="+mn-ea"/>
                  </a:rPr>
                  <a:t>：有时，函数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处可微定义中的全增量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也可以等价地表示为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𝑧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                   </m:t>
                      </m:r>
                    </m:oMath>
                  </m:oMathPara>
                </a14:m>
                <a:br>
                  <a:rPr lang="en-US" altLang="zh-CN" sz="2400" dirty="0">
                    <a:latin typeface="+mn-ea"/>
                    <a:ea typeface="+mn-ea"/>
                  </a:rPr>
                </a:br>
                <a:endParaRPr lang="en-US" altLang="zh-CN" sz="2400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n-ea"/>
                    <a:ea typeface="+mn-ea"/>
                  </a:rPr>
                  <a:t>其中</a:t>
                </a:r>
                <a:endParaRPr lang="en-US" altLang="zh-CN" sz="2400" b="0" i="1" dirty="0"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Δ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Δ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→(0,0)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𝛼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→(0,0)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24744"/>
                <a:ext cx="8490923" cy="3657733"/>
              </a:xfrm>
              <a:prstGeom prst="rect">
                <a:avLst/>
              </a:prstGeom>
              <a:blipFill>
                <a:blip r:embed="rId3"/>
                <a:stretch>
                  <a:fillRect l="-1077" r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C4B5ADF-BB90-0CA3-AACF-80EFE7756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65446"/>
              </p:ext>
            </p:extLst>
          </p:nvPr>
        </p:nvGraphicFramePr>
        <p:xfrm>
          <a:off x="539552" y="5157192"/>
          <a:ext cx="81565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15692" imgH="228699" progId="Equation.DSMT4">
                  <p:embed/>
                </p:oleObj>
              </mc:Choice>
              <mc:Fallback>
                <p:oleObj r:id="rId4" imgW="2515692" imgH="228699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157192"/>
                        <a:ext cx="8156575" cy="741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1308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全微分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95288" y="1557338"/>
          <a:ext cx="82804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25956" imgH="723586" progId="Equation.DSMT4">
                  <p:embed/>
                </p:oleObj>
              </mc:Choice>
              <mc:Fallback>
                <p:oleObj r:id="rId3" imgW="3325956" imgH="72358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8280400" cy="1801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339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全微分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00327"/>
              </p:ext>
            </p:extLst>
          </p:nvPr>
        </p:nvGraphicFramePr>
        <p:xfrm>
          <a:off x="418157" y="1268760"/>
          <a:ext cx="8042275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92080" imgH="965160" progId="Equation.DSMT4">
                  <p:embed/>
                </p:oleObj>
              </mc:Choice>
              <mc:Fallback>
                <p:oleObj r:id="rId3" imgW="26920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57" y="1268760"/>
                        <a:ext cx="8042275" cy="288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35707" y="4797772"/>
            <a:ext cx="6592888" cy="527050"/>
          </a:xfrm>
          <a:prstGeom prst="rect">
            <a:avLst/>
          </a:prstGeom>
          <a:solidFill>
            <a:schemeClr val="bg1"/>
          </a:solidFill>
          <a:ln w="9525">
            <a:solidFill>
              <a:srgbClr val="99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函数的偏导数存在，但不一定可微！！！</a:t>
            </a:r>
          </a:p>
        </p:txBody>
      </p:sp>
    </p:spTree>
    <p:extLst>
      <p:ext uri="{BB962C8B-B14F-4D97-AF65-F5344CB8AC3E}">
        <p14:creationId xmlns:p14="http://schemas.microsoft.com/office/powerpoint/2010/main" val="2257446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全微分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51965"/>
              </p:ext>
            </p:extLst>
          </p:nvPr>
        </p:nvGraphicFramePr>
        <p:xfrm>
          <a:off x="324495" y="1412776"/>
          <a:ext cx="813593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7095" imgH="710891" progId="Equation.DSMT4">
                  <p:embed/>
                </p:oleObj>
              </mc:Choice>
              <mc:Fallback>
                <p:oleObj r:id="rId3" imgW="3237095" imgH="710891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95" y="1412776"/>
                        <a:ext cx="8135937" cy="178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3943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" y="142875"/>
            <a:ext cx="6310313" cy="83661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17</a:t>
            </a:r>
            <a:r>
              <a:rPr lang="zh-CN" altLang="en-US" b="1" dirty="0">
                <a:solidFill>
                  <a:schemeClr val="tx1"/>
                </a:solidFill>
              </a:rPr>
              <a:t>章   多元函数微分学</a:t>
            </a:r>
            <a:endParaRPr lang="zh-CN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35150"/>
            <a:ext cx="7777162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§1   </a:t>
            </a:r>
            <a:r>
              <a:rPr lang="zh-CN" altLang="en-US" sz="3200" dirty="0"/>
              <a:t>可微性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§2   </a:t>
            </a:r>
            <a:r>
              <a:rPr lang="zh-CN" altLang="en-US" sz="3200" dirty="0"/>
              <a:t>复合函数微分法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§3   </a:t>
            </a:r>
            <a:r>
              <a:rPr lang="zh-CN" altLang="en-US" sz="3200" dirty="0"/>
              <a:t>方向导数与梯度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§4   </a:t>
            </a:r>
            <a:r>
              <a:rPr lang="zh-CN" altLang="en-US" sz="3200" dirty="0"/>
              <a:t>泰勒公式与极值问题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345BB7-E7D6-43C3-B41F-5122DB38ECCD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DFFE3-6EC1-4B57-8BF6-7C051FA341AB}" type="slidenum">
              <a:rPr lang="zh-CN" alt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全微分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0109" y="1340768"/>
                <a:ext cx="8916387" cy="402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0070C0"/>
                    </a:solidFill>
                  </a:rPr>
                  <a:t>       注记</a:t>
                </a:r>
                <a:r>
                  <a:rPr lang="zh-CN" altLang="en-US" sz="3200" dirty="0"/>
                  <a:t>：偏导数连续并不是函数可微的必要条件，例如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:</m:t>
                    </m:r>
                  </m:oMath>
                </a14:m>
                <a:endParaRPr lang="en-US" altLang="zh-CN" sz="3200" b="0" i="1" dirty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func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=0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在原点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zh-CN" altLang="en-US" sz="2800" dirty="0"/>
                  <a:t>可微，但偏导数在原点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zh-CN" altLang="en-US" sz="2800" dirty="0"/>
                  <a:t>处不连续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" y="1340768"/>
                <a:ext cx="8916387" cy="4026936"/>
              </a:xfrm>
              <a:prstGeom prst="rect">
                <a:avLst/>
              </a:prstGeom>
              <a:blipFill>
                <a:blip r:embed="rId3"/>
                <a:stretch>
                  <a:fillRect l="-1778" b="-3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13577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全微分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9F3F5-637D-9ADE-986D-3BE03249A131}"/>
                  </a:ext>
                </a:extLst>
              </p:cNvPr>
              <p:cNvSpPr txBox="1"/>
              <p:nvPr/>
            </p:nvSpPr>
            <p:spPr>
              <a:xfrm>
                <a:off x="120109" y="1340768"/>
                <a:ext cx="8916387" cy="255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>
                    <a:solidFill>
                      <a:srgbClr val="0070C0"/>
                    </a:solidFill>
                  </a:rPr>
                  <a:t>       例题</a:t>
                </a:r>
                <a:r>
                  <a:rPr lang="zh-CN" altLang="en-US" sz="2800" dirty="0"/>
                  <a:t>：求</a:t>
                </a:r>
                <a:endParaRPr lang="en-US" altLang="zh-CN" sz="28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dirty="0"/>
                  <a:t>     1. 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𝑥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𝑦</m:t>
                        </m:r>
                      </m:e>
                    </m:d>
                    <m:r>
                      <a:rPr lang="en-US" altLang="zh-CN" sz="2800"/>
                      <m:t>=</m:t>
                    </m:r>
                    <m:r>
                      <a:rPr lang="en-US" altLang="zh-CN" sz="2800"/>
                      <m:t>𝑥𝑦</m:t>
                    </m:r>
                    <m:r>
                      <a:rPr lang="en-US" altLang="zh-CN" sz="2800"/>
                      <m:t>+</m:t>
                    </m:r>
                    <m:r>
                      <a:rPr lang="en-US" altLang="zh-CN" sz="2800"/>
                      <m:t>𝑦</m:t>
                    </m:r>
                    <m:func>
                      <m:funcPr>
                        <m:ctrlPr>
                          <a:rPr lang="zh-CN" altLang="zh-CN" sz="280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/>
                          <m:t>ln</m:t>
                        </m:r>
                      </m:fName>
                      <m:e>
                        <m:r>
                          <a:rPr lang="en-US" altLang="zh-CN" sz="2800"/>
                          <m:t>(</m:t>
                        </m:r>
                        <m:sSup>
                          <m:sSupPr>
                            <m:ctrlPr>
                              <a:rPr lang="zh-CN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𝑥</m:t>
                            </m:r>
                          </m:e>
                          <m:sup>
                            <m:r>
                              <a:rPr lang="en-US" altLang="zh-CN" sz="2800"/>
                              <m:t>2</m:t>
                            </m:r>
                          </m:sup>
                        </m:sSup>
                        <m:r>
                          <a:rPr lang="en-US" altLang="zh-CN" sz="2800"/>
                          <m:t>+</m:t>
                        </m:r>
                        <m:sSup>
                          <m:sSupPr>
                            <m:ctrlPr>
                              <a:rPr lang="zh-CN" altLang="zh-CN" sz="2800"/>
                            </m:ctrlPr>
                          </m:sSupPr>
                          <m:e>
                            <m:r>
                              <a:rPr lang="en-US" altLang="zh-CN" sz="2800"/>
                              <m:t>𝑦</m:t>
                            </m:r>
                          </m:e>
                          <m:sup>
                            <m:r>
                              <a:rPr lang="en-US" altLang="zh-CN" sz="2800"/>
                              <m:t>2</m:t>
                            </m:r>
                          </m:sup>
                        </m:sSup>
                        <m:r>
                          <a:rPr lang="en-US" altLang="zh-CN" sz="2800"/>
                          <m:t>)</m:t>
                        </m:r>
                      </m:e>
                    </m:func>
                  </m:oMath>
                </a14:m>
                <a:r>
                  <a:rPr lang="zh-CN" altLang="en-US" sz="2800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2800"/>
                      <m:t>(1,1)</m:t>
                    </m:r>
                  </m:oMath>
                </a14:m>
                <a:r>
                  <a:rPr lang="zh-CN" altLang="en-US" sz="2800" dirty="0"/>
                  <a:t>处的全微分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dirty="0"/>
                  <a:t>     2. </a:t>
                </a:r>
                <a:r>
                  <a:rPr lang="zh-CN" altLang="en-US" sz="280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2800"/>
                      <m:t>𝑓</m:t>
                    </m:r>
                    <m:d>
                      <m:dPr>
                        <m:ctrlPr>
                          <a:rPr lang="en-US" altLang="zh-CN" sz="2800"/>
                        </m:ctrlPr>
                      </m:dPr>
                      <m:e>
                        <m:r>
                          <a:rPr lang="en-US" altLang="zh-CN" sz="2800"/>
                          <m:t>𝑥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𝑦</m:t>
                        </m:r>
                        <m:r>
                          <a:rPr lang="en-US" altLang="zh-CN" sz="2800"/>
                          <m:t>,</m:t>
                        </m:r>
                        <m:r>
                          <a:rPr lang="en-US" altLang="zh-CN" sz="2800"/>
                          <m:t>𝑧</m:t>
                        </m:r>
                      </m:e>
                    </m:d>
                    <m:r>
                      <a:rPr lang="en-US" altLang="zh-CN" sz="2800"/>
                      <m:t>=</m:t>
                    </m:r>
                    <m:r>
                      <a:rPr lang="en-US" altLang="zh-CN" sz="2800"/>
                      <m:t>𝑥</m:t>
                    </m:r>
                    <m:sSup>
                      <m:sSupPr>
                        <m:ctrlPr>
                          <a:rPr lang="en-US" altLang="zh-CN" sz="2800"/>
                        </m:ctrlPr>
                      </m:sSupPr>
                      <m:e>
                        <m:r>
                          <a:rPr lang="en-US" altLang="zh-CN" sz="2800"/>
                          <m:t>𝑦</m:t>
                        </m:r>
                      </m:e>
                      <m:sup>
                        <m:r>
                          <a:rPr lang="en-US" altLang="zh-CN" sz="2800"/>
                          <m:t>𝑧</m:t>
                        </m:r>
                      </m:sup>
                    </m:sSup>
                  </m:oMath>
                </a14:m>
                <a:r>
                  <a:rPr lang="zh-CN" altLang="en-US" sz="2800" dirty="0"/>
                  <a:t>的全微分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9F3F5-637D-9ADE-986D-3BE03249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" y="1340768"/>
                <a:ext cx="8916387" cy="2559611"/>
              </a:xfrm>
              <a:prstGeom prst="rect">
                <a:avLst/>
              </a:prstGeom>
              <a:blipFill>
                <a:blip r:embed="rId3"/>
                <a:stretch>
                  <a:fillRect r="-54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9897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全微分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5288" y="1557338"/>
          <a:ext cx="799623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13000" imgH="457200" progId="Equation.DSMT4">
                  <p:embed/>
                </p:oleObj>
              </mc:Choice>
              <mc:Fallback>
                <p:oleObj r:id="rId3" imgW="32130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7996237" cy="1138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3943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1" charset="-122"/>
              </a:rPr>
              <a:t>重要关系</a:t>
            </a:r>
            <a:r>
              <a:rPr lang="en-US" altLang="zh-CN" sz="2800">
                <a:ea typeface="楷体_GB2312" pitchFamily="1" charset="-122"/>
              </a:rPr>
              <a:t>: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916238" y="2205038"/>
            <a:ext cx="425450" cy="576262"/>
            <a:chOff x="0" y="0"/>
            <a:chExt cx="333" cy="593"/>
          </a:xfrm>
        </p:grpSpPr>
        <p:sp>
          <p:nvSpPr>
            <p:cNvPr id="19478" name="Line 4"/>
            <p:cNvSpPr>
              <a:spLocks noChangeShapeType="1"/>
            </p:cNvSpPr>
            <p:nvPr/>
          </p:nvSpPr>
          <p:spPr bwMode="auto">
            <a:xfrm>
              <a:off x="0" y="0"/>
              <a:ext cx="333" cy="5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5"/>
            <p:cNvSpPr>
              <a:spLocks noChangeShapeType="1"/>
            </p:cNvSpPr>
            <p:nvPr/>
          </p:nvSpPr>
          <p:spPr bwMode="auto">
            <a:xfrm flipH="1">
              <a:off x="93" y="96"/>
              <a:ext cx="99" cy="3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3708400" y="1700213"/>
            <a:ext cx="1439863" cy="360362"/>
            <a:chOff x="0" y="0"/>
            <a:chExt cx="1060" cy="384"/>
          </a:xfrm>
        </p:grpSpPr>
        <p:sp>
          <p:nvSpPr>
            <p:cNvPr id="19475" name="Line 7"/>
            <p:cNvSpPr>
              <a:spLocks noChangeShapeType="1"/>
            </p:cNvSpPr>
            <p:nvPr/>
          </p:nvSpPr>
          <p:spPr bwMode="auto">
            <a:xfrm>
              <a:off x="0" y="117"/>
              <a:ext cx="10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Line 8"/>
            <p:cNvSpPr>
              <a:spLocks noChangeShapeType="1"/>
            </p:cNvSpPr>
            <p:nvPr/>
          </p:nvSpPr>
          <p:spPr bwMode="auto">
            <a:xfrm>
              <a:off x="0" y="254"/>
              <a:ext cx="10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9"/>
            <p:cNvSpPr>
              <a:spLocks noChangeShapeType="1"/>
            </p:cNvSpPr>
            <p:nvPr/>
          </p:nvSpPr>
          <p:spPr bwMode="auto">
            <a:xfrm>
              <a:off x="432" y="0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4643438" y="3284538"/>
            <a:ext cx="498475" cy="423862"/>
            <a:chOff x="0" y="0"/>
            <a:chExt cx="314" cy="510"/>
          </a:xfrm>
        </p:grpSpPr>
        <p:sp>
          <p:nvSpPr>
            <p:cNvPr id="19473" name="Line 11"/>
            <p:cNvSpPr>
              <a:spLocks noChangeShapeType="1"/>
            </p:cNvSpPr>
            <p:nvPr/>
          </p:nvSpPr>
          <p:spPr bwMode="auto">
            <a:xfrm>
              <a:off x="157" y="0"/>
              <a:ext cx="0" cy="5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12"/>
            <p:cNvSpPr>
              <a:spLocks noChangeShapeType="1"/>
            </p:cNvSpPr>
            <p:nvPr/>
          </p:nvSpPr>
          <p:spPr bwMode="auto">
            <a:xfrm>
              <a:off x="0" y="196"/>
              <a:ext cx="314" cy="1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030663" y="3290888"/>
            <a:ext cx="0" cy="3952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 flipH="1">
            <a:off x="5435600" y="2276475"/>
            <a:ext cx="425450" cy="576263"/>
            <a:chOff x="0" y="0"/>
            <a:chExt cx="333" cy="593"/>
          </a:xfrm>
        </p:grpSpPr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0" y="0"/>
              <a:ext cx="333" cy="5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93" y="96"/>
              <a:ext cx="99" cy="3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1547813" y="1625600"/>
            <a:ext cx="5638800" cy="2667000"/>
            <a:chOff x="0" y="0"/>
            <a:chExt cx="3552" cy="1680"/>
          </a:xfrm>
        </p:grpSpPr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>
              <a:off x="2304" y="0"/>
              <a:ext cx="124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ea typeface="楷体_GB2312" pitchFamily="1" charset="-122"/>
                </a:rPr>
                <a:t>偏导数存在</a:t>
              </a:r>
            </a:p>
          </p:txBody>
        </p:sp>
        <p:sp>
          <p:nvSpPr>
            <p:cNvPr id="19468" name="Rectangle 19"/>
            <p:cNvSpPr>
              <a:spLocks noChangeArrowheads="1"/>
            </p:cNvSpPr>
            <p:nvPr/>
          </p:nvSpPr>
          <p:spPr bwMode="auto">
            <a:xfrm>
              <a:off x="1178" y="672"/>
              <a:ext cx="124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ea typeface="楷体_GB2312" pitchFamily="1" charset="-122"/>
                </a:rPr>
                <a:t>函数可微</a:t>
              </a:r>
            </a:p>
          </p:txBody>
        </p:sp>
        <p:sp>
          <p:nvSpPr>
            <p:cNvPr id="19469" name="Rectangle 20"/>
            <p:cNvSpPr>
              <a:spLocks noChangeArrowheads="1"/>
            </p:cNvSpPr>
            <p:nvPr/>
          </p:nvSpPr>
          <p:spPr bwMode="auto">
            <a:xfrm>
              <a:off x="1069" y="1296"/>
              <a:ext cx="14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ea typeface="楷体_GB2312" pitchFamily="1" charset="-122"/>
                </a:rPr>
                <a:t>偏导数连续</a:t>
              </a:r>
            </a:p>
          </p:txBody>
        </p:sp>
        <p:sp>
          <p:nvSpPr>
            <p:cNvPr id="1947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24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ea typeface="楷体_GB2312" pitchFamily="1" charset="-122"/>
                </a:rPr>
                <a:t>函数连续</a:t>
              </a:r>
            </a:p>
          </p:txBody>
        </p:sp>
      </p:grpSp>
      <p:sp>
        <p:nvSpPr>
          <p:cNvPr id="20502" name="Freeform 22"/>
          <p:cNvSpPr>
            <a:spLocks/>
          </p:cNvSpPr>
          <p:nvPr/>
        </p:nvSpPr>
        <p:spPr bwMode="auto">
          <a:xfrm>
            <a:off x="5434013" y="2235200"/>
            <a:ext cx="990600" cy="762000"/>
          </a:xfrm>
          <a:custGeom>
            <a:avLst/>
            <a:gdLst>
              <a:gd name="T0" fmla="*/ 0 w 624"/>
              <a:gd name="T1" fmla="*/ 2147483647 h 480"/>
              <a:gd name="T2" fmla="*/ 2147483647 w 624"/>
              <a:gd name="T3" fmla="*/ 2147483647 h 480"/>
              <a:gd name="T4" fmla="*/ 2147483647 w 62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Freeform 23"/>
          <p:cNvSpPr>
            <a:spLocks/>
          </p:cNvSpPr>
          <p:nvPr/>
        </p:nvSpPr>
        <p:spPr bwMode="auto">
          <a:xfrm flipH="1">
            <a:off x="2411413" y="2205038"/>
            <a:ext cx="990600" cy="762000"/>
          </a:xfrm>
          <a:custGeom>
            <a:avLst/>
            <a:gdLst>
              <a:gd name="T0" fmla="*/ 0 w 624"/>
              <a:gd name="T1" fmla="*/ 2147483647 h 480"/>
              <a:gd name="T2" fmla="*/ 2147483647 w 624"/>
              <a:gd name="T3" fmla="*/ 2147483647 h 480"/>
              <a:gd name="T4" fmla="*/ 2147483647 w 62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25400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270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93" grpId="0" animBg="1"/>
      <p:bldP spid="20502" grpId="0" animBg="1"/>
      <p:bldP spid="205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812273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可微性的几何意义及应用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5288" y="1628775"/>
          <a:ext cx="823595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79760" imgH="1091880" progId="Equation.DSMT4">
                  <p:embed/>
                </p:oleObj>
              </mc:Choice>
              <mc:Fallback>
                <p:oleObj r:id="rId3" imgW="3479760" imgH="1091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8235950" cy="2584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75981F-6A41-4CB1-B387-CCAF9CFED583}"/>
                  </a:ext>
                </a:extLst>
              </p:cNvPr>
              <p:cNvSpPr txBox="1"/>
              <p:nvPr/>
            </p:nvSpPr>
            <p:spPr>
              <a:xfrm>
                <a:off x="395288" y="4725144"/>
                <a:ext cx="8235950" cy="5232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经过点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且垂直于平面的直线称为曲面在点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法线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75981F-6A41-4CB1-B387-CCAF9CFED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4725144"/>
                <a:ext cx="8235950" cy="523220"/>
              </a:xfrm>
              <a:prstGeom prst="rect">
                <a:avLst/>
              </a:prstGeom>
              <a:blipFill>
                <a:blip r:embed="rId6"/>
                <a:stretch>
                  <a:fillRect l="-1402" t="-10000" r="-443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3943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812273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可微性的几何意义及应用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>
                <a:extLst>
                  <a:ext uri="{FF2B5EF4-FFF2-40B4-BE49-F238E27FC236}">
                    <a16:creationId xmlns:a16="http://schemas.microsoft.com/office/drawing/2014/main" id="{4F3A5088-7A35-4B8F-AD9F-E8474D4EDB51}"/>
                  </a:ext>
                </a:extLst>
              </p:cNvPr>
              <p:cNvSpPr txBox="1"/>
              <p:nvPr/>
            </p:nvSpPr>
            <p:spPr>
              <a:xfrm>
                <a:off x="395536" y="1484784"/>
                <a:ext cx="8274899" cy="2220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0070C0"/>
                    </a:solidFill>
                  </a:rPr>
                  <a:t>定理</a:t>
                </a:r>
                <a:r>
                  <a:rPr lang="zh-CN" altLang="en-US" sz="3200" dirty="0"/>
                  <a:t>：曲面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于点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 存在不平行于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3200" dirty="0"/>
                  <a:t>轴的切平面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II</m:t>
                    </m:r>
                  </m:oMath>
                </a14:m>
                <a:r>
                  <a:rPr lang="zh-CN" altLang="en-US" sz="3200" dirty="0"/>
                  <a:t>的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充分必要</a:t>
                </a:r>
                <a:r>
                  <a:rPr lang="zh-CN" altLang="en-US" sz="3200" dirty="0"/>
                  <a:t>条件是函数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20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可微</a:t>
                </a:r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2">
                <a:extLst>
                  <a:ext uri="{FF2B5EF4-FFF2-40B4-BE49-F238E27FC236}">
                    <a16:creationId xmlns:a16="http://schemas.microsoft.com/office/drawing/2014/main" id="{4F3A5088-7A35-4B8F-AD9F-E8474D4ED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8274899" cy="2220288"/>
              </a:xfrm>
              <a:prstGeom prst="rect">
                <a:avLst/>
              </a:prstGeom>
              <a:blipFill>
                <a:blip r:embed="rId3"/>
                <a:stretch>
                  <a:fillRect l="-1763" b="-7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8458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812273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可微性的几何意义及应用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2">
                <a:extLst>
                  <a:ext uri="{FF2B5EF4-FFF2-40B4-BE49-F238E27FC236}">
                    <a16:creationId xmlns:a16="http://schemas.microsoft.com/office/drawing/2014/main" id="{4F3A5088-7A35-4B8F-AD9F-E8474D4EDB51}"/>
                  </a:ext>
                </a:extLst>
              </p:cNvPr>
              <p:cNvSpPr txBox="1"/>
              <p:nvPr/>
            </p:nvSpPr>
            <p:spPr>
              <a:xfrm>
                <a:off x="197768" y="1340768"/>
                <a:ext cx="8748464" cy="54389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0070C0"/>
                    </a:solidFill>
                  </a:rPr>
                  <a:t>       定理</a:t>
                </a:r>
                <a:r>
                  <a:rPr lang="zh-CN" altLang="en-US" sz="3200" dirty="0"/>
                  <a:t>：函数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于点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 处可微， 则存在经过点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的切平面，且切平面方程为</a:t>
                </a:r>
                <a:r>
                  <a:rPr lang="en-US" altLang="zh-CN" sz="32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同时，经过点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的法线方程为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TextBox 2">
                <a:extLst>
                  <a:ext uri="{FF2B5EF4-FFF2-40B4-BE49-F238E27FC236}">
                    <a16:creationId xmlns:a16="http://schemas.microsoft.com/office/drawing/2014/main" id="{4F3A5088-7A35-4B8F-AD9F-E8474D4ED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8" y="1340768"/>
                <a:ext cx="8748464" cy="5438989"/>
              </a:xfrm>
              <a:prstGeom prst="rect">
                <a:avLst/>
              </a:prstGeom>
              <a:blipFill>
                <a:blip r:embed="rId3"/>
                <a:stretch>
                  <a:fillRect l="-1597" r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3666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812273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可微性的几何意义及应用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68498"/>
              </p:ext>
            </p:extLst>
          </p:nvPr>
        </p:nvGraphicFramePr>
        <p:xfrm>
          <a:off x="338138" y="1679575"/>
          <a:ext cx="8294687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04960" imgH="888840" progId="Equation.DSMT4">
                  <p:embed/>
                </p:oleObj>
              </mc:Choice>
              <mc:Fallback>
                <p:oleObj name="Equation" r:id="rId3" imgW="350496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679575"/>
                        <a:ext cx="8294687" cy="210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3984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812273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可微性的几何意义及应用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966EC09-8C12-4FF6-A462-FC27FEA39BA2}"/>
                  </a:ext>
                </a:extLst>
              </p:cNvPr>
              <p:cNvSpPr txBox="1"/>
              <p:nvPr/>
            </p:nvSpPr>
            <p:spPr>
              <a:xfrm>
                <a:off x="1547664" y="1857018"/>
                <a:ext cx="49572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1.08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3.96</m:t>
                        </m:r>
                      </m:sup>
                    </m:sSup>
                  </m:oMath>
                </a14:m>
                <a:r>
                  <a:rPr lang="zh-CN" altLang="en-US" sz="4000" dirty="0"/>
                  <a:t>的近似值？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966EC09-8C12-4FF6-A462-FC27FEA39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57018"/>
                <a:ext cx="4957255" cy="707886"/>
              </a:xfrm>
              <a:prstGeom prst="rect">
                <a:avLst/>
              </a:prstGeom>
              <a:blipFill>
                <a:blip r:embed="rId3"/>
                <a:stretch>
                  <a:fillRect l="-4428" t="-18966" r="-3075" b="-3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495073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142875"/>
            <a:ext cx="1928812" cy="836613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    业</a:t>
            </a:r>
            <a:endParaRPr lang="zh-CN" altLang="zh-CN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7777163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110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(1),(3) ,(5) ,(7).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2.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110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3.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110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4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.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50BB1-0D96-4BED-B528-242F8AF0F12C}" type="slidenum">
              <a:rPr lang="zh-CN" alt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pPr>
                <a:defRPr/>
              </a:pPr>
              <a:t>2022年9月19日</a:t>
            </a:fld>
            <a:endParaRPr 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3CA5-6AAC-40CD-8636-2CA54FBF3C19}" type="slidenum">
              <a:rPr lang="zh-CN" altLang="en-US"/>
              <a:pPr>
                <a:defRPr/>
              </a:pPr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583585-1101-49BF-8069-0128A15E2880}"/>
                  </a:ext>
                </a:extLst>
              </p:cNvPr>
              <p:cNvSpPr txBox="1"/>
              <p:nvPr/>
            </p:nvSpPr>
            <p:spPr>
              <a:xfrm>
                <a:off x="0" y="1412776"/>
                <a:ext cx="9036496" cy="457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n/>
                    <a:solidFill>
                      <a:schemeClr val="accent4"/>
                    </a:solidFill>
                  </a:rPr>
                  <a:t>        </a:t>
                </a:r>
                <a:r>
                  <a:rPr lang="zh-CN" altLang="en-US" sz="2800" b="1" dirty="0">
                    <a:ln/>
                    <a:solidFill>
                      <a:schemeClr val="accent2"/>
                    </a:solidFill>
                  </a:rPr>
                  <a:t>定义：</a:t>
                </a: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n/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b="0" i="1" dirty="0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n/>
                    <a:solidFill>
                      <a:schemeClr val="accent4"/>
                    </a:solidFill>
                  </a:rPr>
                  <a:t>. </a:t>
                </a: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n/>
                    <a:solidFill>
                      <a:schemeClr val="accent4"/>
                    </a:solidFill>
                  </a:rPr>
                  <a:t>,</a:t>
                </a: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b="0" i="1" dirty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某邻域内有定义，则当极限</a:t>
                </a:r>
                <a:endParaRPr lang="en-US" altLang="zh-CN" sz="2800" dirty="0">
                  <a:ln/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1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1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2800" b="1" i="1" dirty="0">
                  <a:ln/>
                  <a:solidFill>
                    <a:schemeClr val="accent4"/>
                  </a:solidFill>
                </a:endParaRPr>
              </a:p>
              <a:p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存在时，称这个极限为函数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的偏导数</a:t>
                </a:r>
                <a:r>
                  <a:rPr lang="en-US" altLang="zh-CN" sz="2800" dirty="0">
                    <a:ln/>
                    <a:solidFill>
                      <a:schemeClr val="accent4"/>
                    </a:solidFill>
                  </a:rPr>
                  <a:t>,</a:t>
                </a: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记作</a:t>
                </a:r>
                <a:endParaRPr lang="en-US" altLang="zh-CN" sz="2800" dirty="0">
                  <a:ln/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i="1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i="1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800" i="1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8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ln/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583585-1101-49BF-8069-0128A15E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2776"/>
                <a:ext cx="9036496" cy="457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91740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142875"/>
            <a:ext cx="1928812" cy="836613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    业</a:t>
            </a:r>
            <a:endParaRPr lang="zh-CN" altLang="zh-CN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7777163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111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6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2.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111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8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(1).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3.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111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9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(2).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4.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111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12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.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2022年9月19日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50BB1-0D96-4BED-B528-242F8AF0F12C}" type="slidenum">
              <a:rPr lang="zh-CN" alt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98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pPr>
                <a:defRPr/>
              </a:pPr>
              <a:t>2022年9月19日</a:t>
            </a:fld>
            <a:endParaRPr 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3CA5-6AAC-40CD-8636-2CA54FBF3C19}" type="slidenum">
              <a:rPr lang="zh-CN" altLang="en-US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583585-1101-49BF-8069-0128A15E2880}"/>
                  </a:ext>
                </a:extLst>
              </p:cNvPr>
              <p:cNvSpPr txBox="1"/>
              <p:nvPr/>
            </p:nvSpPr>
            <p:spPr>
              <a:xfrm>
                <a:off x="0" y="1412776"/>
                <a:ext cx="9036496" cy="4684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        </a:t>
                </a:r>
                <a:r>
                  <a:rPr lang="zh-CN" altLang="en-US" sz="2800" dirty="0">
                    <a:ln/>
                    <a:solidFill>
                      <a:schemeClr val="accent2"/>
                    </a:solidFill>
                  </a:rPr>
                  <a:t>定义：</a:t>
                </a: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n/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b="0" i="1" dirty="0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n/>
                    <a:solidFill>
                      <a:schemeClr val="accent4"/>
                    </a:solidFill>
                  </a:rPr>
                  <a:t>. </a:t>
                </a: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n/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n/>
                    <a:solidFill>
                      <a:schemeClr val="accent4"/>
                    </a:solidFill>
                  </a:rPr>
                  <a:t>,</a:t>
                </a: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dirty="0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b="0" i="1" dirty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某一邻域内有定义，则当极限</a:t>
                </a:r>
                <a:endParaRPr lang="en-US" altLang="zh-CN" sz="2800" dirty="0">
                  <a:ln/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80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zh-CN" sz="280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8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b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zh-CN" sz="28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ln/>
                  <a:solidFill>
                    <a:schemeClr val="accent4"/>
                  </a:solidFill>
                </a:endParaRPr>
              </a:p>
              <a:p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存在时，称这个极限为函数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n/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的偏导数</a:t>
                </a:r>
                <a:r>
                  <a:rPr lang="en-US" altLang="zh-CN" sz="2800" dirty="0">
                    <a:ln/>
                    <a:solidFill>
                      <a:schemeClr val="accent4"/>
                    </a:solidFill>
                  </a:rPr>
                  <a:t>,</a:t>
                </a:r>
                <a:r>
                  <a:rPr lang="zh-CN" altLang="en-US" sz="2800" dirty="0">
                    <a:ln/>
                    <a:solidFill>
                      <a:schemeClr val="accent4"/>
                    </a:solidFill>
                  </a:rPr>
                  <a:t>记作</a:t>
                </a:r>
                <a:endParaRPr lang="en-US" altLang="zh-CN" sz="2800" dirty="0">
                  <a:ln/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0" i="1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80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0" i="1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0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80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800" b="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sz="2800" b="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800" b="0" i="1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80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800" b="0" i="1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800" b="0" i="1" smtClean="0">
                                      <a:ln/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>
                                  <a:ln/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>
                              <a:ln/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800" b="0" i="1" smtClean="0">
                          <a:ln/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ln/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583585-1101-49BF-8069-0128A15E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2776"/>
                <a:ext cx="9036496" cy="4684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8389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pPr>
                <a:defRPr/>
              </a:pPr>
              <a:t>2022年9月19日</a:t>
            </a:fld>
            <a:endParaRPr 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2443F-BFAF-49B0-9437-BE1C054C7BE2}" type="slidenum">
              <a:rPr lang="zh-CN" altLang="en-US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850" y="1314450"/>
          <a:ext cx="854075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600" imgH="1257300" progId="Equation.DSMT4">
                  <p:embed/>
                </p:oleObj>
              </mc:Choice>
              <mc:Fallback>
                <p:oleObj name="Equation" r:id="rId3" imgW="3149600" imgH="1257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14450"/>
                        <a:ext cx="8540750" cy="340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32607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333375"/>
            <a:ext cx="33020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644900"/>
            <a:ext cx="307975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pPr>
                <a:defRPr/>
              </a:pPr>
              <a:t>2022年9月19日</a:t>
            </a:fld>
            <a:endParaRPr lang="en-US" dirty="0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E1583-A610-46E9-9DEB-8FFEB856023D}" type="slidenum">
              <a:rPr lang="zh-CN" alt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694411"/>
              </p:ext>
            </p:extLst>
          </p:nvPr>
        </p:nvGraphicFramePr>
        <p:xfrm>
          <a:off x="1547713" y="1412776"/>
          <a:ext cx="5616575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954" imgH="3866667" progId="PBrush">
                  <p:embed/>
                </p:oleObj>
              </mc:Choice>
              <mc:Fallback>
                <p:oleObj r:id="rId3" imgW="4686954" imgH="38666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713" y="1412776"/>
                        <a:ext cx="5616575" cy="4635500"/>
                      </a:xfrm>
                      <a:prstGeom prst="rect">
                        <a:avLst/>
                      </a:prstGeom>
                      <a:noFill/>
                      <a:ln w="317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2491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pPr>
                <a:defRPr/>
              </a:pPr>
              <a:t>2022年9月19日</a:t>
            </a:fld>
            <a:endParaRPr 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9FB67-A09F-4165-B1B1-8E6153711A60}" type="slidenum">
              <a:rPr lang="zh-CN" altLang="en-US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7638" y="1484313"/>
          <a:ext cx="8816975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51200" imgH="1346200" progId="Equation.DSMT4">
                  <p:embed/>
                </p:oleObj>
              </mc:Choice>
              <mc:Fallback>
                <p:oleObj name="Equation" r:id="rId3" imgW="3251200" imgH="1346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1484313"/>
                        <a:ext cx="8816975" cy="3649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1913" y="115888"/>
            <a:ext cx="442941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§1.1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可微性</a:t>
            </a:r>
            <a:r>
              <a:rPr lang="en-US" altLang="zh-CN" sz="3600" b="1" dirty="0">
                <a:latin typeface="+mj-lt"/>
                <a:ea typeface="+mj-ea"/>
                <a:cs typeface="+mj-cs"/>
              </a:rPr>
              <a:t>-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偏导数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1557" y="1385481"/>
                <a:ext cx="77048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70C0"/>
                    </a:solidFill>
                  </a:rPr>
                  <a:t>例题</a:t>
                </a:r>
                <a:r>
                  <a:rPr lang="zh-CN" altLang="en-US" sz="3200" dirty="0"/>
                  <a:t>：求偏导数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7" y="1385481"/>
                <a:ext cx="7704856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2057" t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1069</TotalTime>
  <Pages>0</Pages>
  <Words>1118</Words>
  <Characters>0</Characters>
  <Application>Microsoft Office PowerPoint</Application>
  <DocSecurity>0</DocSecurity>
  <PresentationFormat>全屏显示(4:3)</PresentationFormat>
  <Lines>0</Lines>
  <Paragraphs>139</Paragraphs>
  <Slides>30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黑体</vt:lpstr>
      <vt:lpstr>华文中宋</vt:lpstr>
      <vt:lpstr>微软雅黑</vt:lpstr>
      <vt:lpstr>Arial</vt:lpstr>
      <vt:lpstr>Calibri</vt:lpstr>
      <vt:lpstr>Cambria</vt:lpstr>
      <vt:lpstr>Cambria Math</vt:lpstr>
      <vt:lpstr>Times New Roman</vt:lpstr>
      <vt:lpstr>Wingdings</vt:lpstr>
      <vt:lpstr>Profile</vt:lpstr>
      <vt:lpstr>Equation</vt:lpstr>
      <vt:lpstr>PBrush</vt:lpstr>
      <vt:lpstr>Equation.DSMT4</vt:lpstr>
      <vt:lpstr>数 学 分 析（3）</vt:lpstr>
      <vt:lpstr>第17章   多元函数微分学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   业</vt:lpstr>
      <vt:lpstr>作    业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matliu</dc:creator>
  <cp:lastModifiedBy>liu qiang</cp:lastModifiedBy>
  <cp:revision>2169</cp:revision>
  <cp:lastPrinted>1899-12-30T00:00:00Z</cp:lastPrinted>
  <dcterms:created xsi:type="dcterms:W3CDTF">2011-05-10T00:13:05Z</dcterms:created>
  <dcterms:modified xsi:type="dcterms:W3CDTF">2022-09-19T13:47:56Z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