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472" r:id="rId2"/>
    <p:sldId id="874" r:id="rId3"/>
    <p:sldId id="913" r:id="rId4"/>
    <p:sldId id="926" r:id="rId5"/>
    <p:sldId id="927" r:id="rId6"/>
    <p:sldId id="928" r:id="rId7"/>
    <p:sldId id="932" r:id="rId8"/>
    <p:sldId id="929" r:id="rId9"/>
    <p:sldId id="931" r:id="rId10"/>
    <p:sldId id="933" r:id="rId11"/>
    <p:sldId id="930" r:id="rId12"/>
    <p:sldId id="934" r:id="rId13"/>
    <p:sldId id="935" r:id="rId14"/>
    <p:sldId id="924" r:id="rId15"/>
    <p:sldId id="936" r:id="rId16"/>
    <p:sldId id="937" r:id="rId17"/>
  </p:sldIdLst>
  <p:sldSz cx="9144000" cy="6858000" type="screen4x3"/>
  <p:notesSz cx="9144000" cy="6858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CC66"/>
    <a:srgbClr val="00FFFF"/>
    <a:srgbClr val="CCFFCC"/>
    <a:srgbClr val="99FF99"/>
    <a:srgbClr val="FF99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52" autoAdjust="0"/>
  </p:normalViewPr>
  <p:slideViewPr>
    <p:cSldViewPr showGuides="1">
      <p:cViewPr varScale="1">
        <p:scale>
          <a:sx n="76" d="100"/>
          <a:sy n="76" d="100"/>
        </p:scale>
        <p:origin x="1646" y="46"/>
      </p:cViewPr>
      <p:guideLst>
        <p:guide orient="horz" pos="2069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E99771-A573-45CE-A92A-95E9EBBBB15B}" type="datetimeFigureOut">
              <a:rPr lang="zh-CN" altLang="en-US"/>
              <a:t>2024/9/18</a:t>
            </a:fld>
            <a:endParaRPr lang="en-US"/>
          </a:p>
        </p:txBody>
      </p:sp>
      <p:sp>
        <p:nvSpPr>
          <p:cNvPr id="1638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524000" y="514350"/>
            <a:ext cx="609441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36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08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FB8954-8A86-4311-9776-BA2F2B4C1FF5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04AA15B-F07F-445E-A0CF-A11142A615FD}" type="slidenum">
              <a:rPr lang="zh-CN" altLang="en-US" smtClean="0">
                <a:latin typeface="Calibri" panose="020F0502020204030204" pitchFamily="34" charset="0"/>
              </a:rPr>
              <a:t>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40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40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34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5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47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0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3106A95-F7F2-4AB5-86D2-3EAE8256BD5E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8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03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6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8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1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5913" y="514350"/>
            <a:ext cx="3430587" cy="257175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FC69801-A161-485A-B733-BC3EC880AAAB}" type="slidenum">
              <a:rPr lang="zh-CN" altLang="en-US" smtClean="0">
                <a:latin typeface="Calibri" panose="020F0502020204030204" pitchFamily="34" charset="0"/>
              </a:rPr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4F7B0-C53D-4A4D-A0FE-3E03CD407F3F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29C3-6F10-4AD4-975D-34F86486B71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64BC-84FE-400D-A70E-4507F7A3BC97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EC337-E1DB-4443-AAD4-0C7F0439AF8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03835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6265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3F746-D0EE-4BE3-9812-A15ABE6BDC19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A653C-1965-4F78-8E3E-F84217DC551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9727C-D534-4342-A13D-D3B7C094D53A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ABE67-DC9C-4373-AB60-D2068AB1F77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D897B-AB9D-440A-B77A-58538A593CB0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BA17B-AD9C-4F9F-8EA1-FE7A8EF2DC9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BADEF-A6E3-450C-A81F-0796D4DC0337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E2FB2-C45F-4A92-9907-98B14193916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99081-1E1E-4614-8123-FF75972E6F44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60C7D-A2C0-4192-B7DA-85047FADA00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96E63-8F88-4D80-BC4D-8D7731043405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1695B-0BC0-4E4A-8F71-E8C92FA9C1E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1C560-B9BD-48C5-9AA6-468A03AD700C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FAB33-4FF6-4358-B586-94AF73E1B8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5C0F9-A920-49DC-91A9-16FD2537EBDF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1793C-9EA5-4681-A579-2E1C049101C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5FA8B-58C7-4428-9B4F-EA21406D3E07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F00E4-F100-4535-8C5E-AE8602FF92E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001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AE8016B-1858-4F28-ACD7-8DFFFA27C9C3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4A1B89-FA4B-4375-8B50-5EB25DAD8025}" type="slidenum">
              <a:rPr lang="zh-CN" altLang="en-US"/>
              <a:t>‹#›</a:t>
            </a:fld>
            <a:endParaRPr 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1052513"/>
            <a:ext cx="37084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1052513"/>
            <a:ext cx="6692900" cy="4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anose="02040503050406030204" pitchFamily="18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anose="02040503050406030204" pitchFamily="18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anose="02040503050406030204" pitchFamily="18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anose="02040503050406030204" pitchFamily="18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anose="02040503050406030204" pitchFamily="18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anose="02040503050406030204" pitchFamily="18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anose="02040503050406030204" pitchFamily="18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anose="02040503050406030204" pitchFamily="18" charset="0"/>
          <a:ea typeface="华文中宋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"/>
          <p:cNvSpPr>
            <a:spLocks noGrp="1"/>
          </p:cNvSpPr>
          <p:nvPr>
            <p:ph type="ctrTitle" idx="4294967295"/>
          </p:nvPr>
        </p:nvSpPr>
        <p:spPr>
          <a:xfrm>
            <a:off x="-36513" y="2132013"/>
            <a:ext cx="9144001" cy="792162"/>
          </a:xfrm>
        </p:spPr>
        <p:txBody>
          <a:bodyPr/>
          <a:lstStyle/>
          <a:p>
            <a:pPr algn="ctr"/>
            <a:r>
              <a:rPr lang="zh-CN" altLang="en-US" sz="4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学 分 析（</a:t>
            </a:r>
            <a:r>
              <a:rPr lang="en-US" altLang="zh-CN" sz="4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4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副标题 4"/>
          <p:cNvSpPr txBox="1">
            <a:spLocks noChangeArrowheads="1"/>
          </p:cNvSpPr>
          <p:nvPr/>
        </p:nvSpPr>
        <p:spPr bwMode="auto">
          <a:xfrm>
            <a:off x="2771775" y="3643313"/>
            <a:ext cx="31019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授课教师：刘强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463" y="500063"/>
            <a:ext cx="802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深圳大学-数学与计算科学学院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F1B92D-64DC-4B36-8E90-A7EA0C31603F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2CB0-E1C2-40A1-A4D4-DBEB3527B50F}" type="slidenum">
              <a:rPr lang="zh-CN" altLang="en-US"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C4D903AC-39EC-A92E-FAD4-E9DDCB9AA7E0}"/>
                  </a:ext>
                </a:extLst>
              </p:cNvPr>
              <p:cNvSpPr txBox="1"/>
              <p:nvPr/>
            </p:nvSpPr>
            <p:spPr>
              <a:xfrm>
                <a:off x="395536" y="1628800"/>
                <a:ext cx="8208912" cy="742960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例题</a:t>
                </a:r>
                <a:r>
                  <a:rPr lang="en-US" altLang="zh-CN" sz="3200" dirty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r>
                  <a:rPr lang="zh-CN" altLang="en-US" sz="3200" dirty="0">
                    <a:solidFill>
                      <a:schemeClr val="accent4"/>
                    </a:solidFill>
                  </a:rPr>
                  <a:t>：求函数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的导数</a:t>
                </a:r>
                <a:r>
                  <a:rPr lang="en-US" altLang="zh-CN" sz="3200" b="0" dirty="0">
                    <a:solidFill>
                      <a:schemeClr val="accent4"/>
                    </a:solidFill>
                  </a:rPr>
                  <a:t>.</a:t>
                </a:r>
                <a:endParaRPr lang="en-US" altLang="zh-CN" sz="3200" b="0" i="1" dirty="0">
                  <a:solidFill>
                    <a:schemeClr val="accent4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C4D903AC-39EC-A92E-FAD4-E9DDCB9A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8800"/>
                <a:ext cx="8208912" cy="742960"/>
              </a:xfrm>
              <a:prstGeom prst="rect">
                <a:avLst/>
              </a:prstGeom>
              <a:blipFill>
                <a:blip r:embed="rId3"/>
                <a:stretch>
                  <a:fillRect l="-1930" b="-25203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7947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C4D903AC-39EC-A92E-FAD4-E9DDCB9AA7E0}"/>
                  </a:ext>
                </a:extLst>
              </p:cNvPr>
              <p:cNvSpPr txBox="1"/>
              <p:nvPr/>
            </p:nvSpPr>
            <p:spPr>
              <a:xfrm>
                <a:off x="395536" y="1628800"/>
                <a:ext cx="8208912" cy="1163588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例题</a:t>
                </a:r>
                <a:r>
                  <a:rPr lang="en-US" altLang="zh-CN" sz="3200" dirty="0">
                    <a:solidFill>
                      <a:schemeClr val="accent2">
                        <a:lumMod val="75000"/>
                      </a:schemeClr>
                    </a:solidFill>
                  </a:rPr>
                  <a:t>5</a:t>
                </a:r>
                <a:r>
                  <a:rPr lang="zh-CN" altLang="en-US" sz="3200" dirty="0">
                    <a:solidFill>
                      <a:schemeClr val="accent4"/>
                    </a:solidFill>
                  </a:rPr>
                  <a:t>：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32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3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可微</a:t>
                </a:r>
                <a:r>
                  <a:rPr lang="en-US" altLang="zh-CN" sz="3200" b="0" dirty="0">
                    <a:solidFill>
                      <a:schemeClr val="accent4"/>
                    </a:solidFill>
                  </a:rPr>
                  <a:t>, 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3200" b="0" i="1" dirty="0">
                    <a:solidFill>
                      <a:schemeClr val="accent4"/>
                    </a:solidFill>
                    <a:latin typeface="Cambria Math"/>
                  </a:rPr>
                  <a:t> 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和</a:t>
                </a:r>
                <a:r>
                  <a:rPr lang="zh-CN" altLang="en-US" sz="3200" b="0" i="1" dirty="0">
                    <a:solidFill>
                      <a:schemeClr val="accent4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3200" b="0" i="1" dirty="0">
                    <a:solidFill>
                      <a:schemeClr val="accent4"/>
                    </a:solidFill>
                    <a:latin typeface="Cambria Math"/>
                  </a:rPr>
                  <a:t>.</a:t>
                </a:r>
              </a:p>
            </p:txBody>
          </p:sp>
        </mc:Choice>
        <mc:Fallback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C4D903AC-39EC-A92E-FAD4-E9DDCB9A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8800"/>
                <a:ext cx="8208912" cy="1163588"/>
              </a:xfrm>
              <a:prstGeom prst="rect">
                <a:avLst/>
              </a:prstGeom>
              <a:blipFill>
                <a:blip r:embed="rId3"/>
                <a:stretch>
                  <a:fillRect l="-1930" b="-1563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6184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24B2477A-2A40-C8EA-8C6D-3175A9D5C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12779"/>
              </p:ext>
            </p:extLst>
          </p:nvPr>
        </p:nvGraphicFramePr>
        <p:xfrm>
          <a:off x="468313" y="1369715"/>
          <a:ext cx="8207375" cy="522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73400" imgH="1955800" progId="Equation.DSMT4">
                  <p:embed/>
                </p:oleObj>
              </mc:Choice>
              <mc:Fallback>
                <p:oleObj r:id="rId3" imgW="3073400" imgH="1955800" progId="Equation.DSMT4">
                  <p:embed/>
                  <p:pic>
                    <p:nvPicPr>
                      <p:cNvPr id="32771" name="Object 3">
                        <a:extLst>
                          <a:ext uri="{FF2B5EF4-FFF2-40B4-BE49-F238E27FC236}">
                            <a16:creationId xmlns:a16="http://schemas.microsoft.com/office/drawing/2014/main" id="{7D6A9F6A-C541-40BE-BA47-7195B7B0F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69715"/>
                        <a:ext cx="8207375" cy="5227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603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61F37E-E866-5D9F-A65C-6A971C7E1548}"/>
                  </a:ext>
                </a:extLst>
              </p:cNvPr>
              <p:cNvSpPr txBox="1"/>
              <p:nvPr/>
            </p:nvSpPr>
            <p:spPr>
              <a:xfrm>
                <a:off x="395536" y="1624732"/>
                <a:ext cx="7848872" cy="2214837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       例题</a:t>
                </a:r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r>
                  <a:rPr lang="zh-CN" altLang="en-US" sz="3200" dirty="0">
                    <a:solidFill>
                      <a:schemeClr val="accent4"/>
                    </a:solidFill>
                  </a:rPr>
                  <a:t>：求函数</a:t>
                </a:r>
                <a:endParaRPr lang="en-US" altLang="zh-CN" sz="3200" b="0" i="1" dirty="0">
                  <a:solidFill>
                    <a:schemeClr val="accent4"/>
                  </a:solidFill>
                  <a:latin typeface="Cambria Math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func>
                        <m:func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3200" dirty="0">
                  <a:solidFill>
                    <a:schemeClr val="accent4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chemeClr val="accent4"/>
                    </a:solidFill>
                  </a:rPr>
                  <a:t>的全微分</a:t>
                </a:r>
                <a:r>
                  <a:rPr lang="en-US" altLang="zh-CN" sz="3200" dirty="0">
                    <a:solidFill>
                      <a:schemeClr val="accent4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61F37E-E866-5D9F-A65C-6A971C7E1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4732"/>
                <a:ext cx="7848872" cy="2214837"/>
              </a:xfrm>
              <a:prstGeom prst="rect">
                <a:avLst/>
              </a:prstGeom>
              <a:blipFill>
                <a:blip r:embed="rId3"/>
                <a:stretch>
                  <a:fillRect l="-2019" b="-8242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7930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5263" y="142875"/>
            <a:ext cx="1928812" cy="836613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 业</a:t>
            </a:r>
            <a:endParaRPr lang="zh-CN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7777163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117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页，第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(5) ,(6).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117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页，第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117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页，第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50BB1-0D96-4BED-B528-242F8AF0F12C}" type="slidenum">
              <a:rPr lang="zh-CN" altLang="en-US"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2">
                <a:extLst>
                  <a:ext uri="{FF2B5EF4-FFF2-40B4-BE49-F238E27FC236}">
                    <a16:creationId xmlns:a16="http://schemas.microsoft.com/office/drawing/2014/main" id="{8CB674F8-D934-354F-FAD1-D6E909AFC9B2}"/>
                  </a:ext>
                </a:extLst>
              </p:cNvPr>
              <p:cNvSpPr txBox="1"/>
              <p:nvPr/>
            </p:nvSpPr>
            <p:spPr>
              <a:xfrm>
                <a:off x="395536" y="1624732"/>
                <a:ext cx="8208912" cy="3362202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例题</a:t>
                </a:r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r>
                  <a:rPr lang="zh-CN" altLang="en-US" sz="3200" dirty="0">
                    <a:solidFill>
                      <a:schemeClr val="accent4"/>
                    </a:solidFill>
                  </a:rPr>
                  <a:t>：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上可微，且满足方程</a:t>
                </a:r>
                <a:endParaRPr lang="en-US" altLang="zh-CN" sz="3200" b="0" i="1" dirty="0">
                  <a:solidFill>
                    <a:schemeClr val="accent4"/>
                  </a:solidFill>
                  <a:latin typeface="Cambria Math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b="0" dirty="0">
                  <a:solidFill>
                    <a:schemeClr val="accent4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3200" b="0" dirty="0">
                    <a:solidFill>
                      <a:schemeClr val="accent4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. 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证明：在极坐标中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只是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的函数，即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extBox 2">
                <a:extLst>
                  <a:ext uri="{FF2B5EF4-FFF2-40B4-BE49-F238E27FC236}">
                    <a16:creationId xmlns:a16="http://schemas.microsoft.com/office/drawing/2014/main" id="{8CB674F8-D934-354F-FAD1-D6E909AFC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4732"/>
                <a:ext cx="8208912" cy="3362202"/>
              </a:xfrm>
              <a:prstGeom prst="rect">
                <a:avLst/>
              </a:prstGeom>
              <a:blipFill>
                <a:blip r:embed="rId3"/>
                <a:stretch>
                  <a:fillRect l="-1930" b="-1630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952272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D15BCE0-E234-58B8-0C2D-B40A4CA47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30645"/>
              </p:ext>
            </p:extLst>
          </p:nvPr>
        </p:nvGraphicFramePr>
        <p:xfrm>
          <a:off x="827584" y="1531205"/>
          <a:ext cx="7202487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700" imgH="1422400" progId="Equation.DSMT4">
                  <p:embed/>
                </p:oleObj>
              </mc:Choice>
              <mc:Fallback>
                <p:oleObj name="Equation" r:id="rId3" imgW="2552700" imgH="1422400" progId="Equation.DSMT4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27A5587C-3327-4472-BB46-D3317419C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531205"/>
                        <a:ext cx="7202487" cy="401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3400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" y="142875"/>
            <a:ext cx="6310313" cy="836613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17</a:t>
            </a:r>
            <a:r>
              <a:rPr lang="zh-CN" altLang="en-US" b="1" dirty="0">
                <a:solidFill>
                  <a:schemeClr val="tx1"/>
                </a:solidFill>
              </a:rPr>
              <a:t>章   多元函数微分学</a:t>
            </a:r>
            <a:endParaRPr lang="zh-CN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35150"/>
            <a:ext cx="7777162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/>
              <a:t>§1   </a:t>
            </a:r>
            <a:r>
              <a:rPr lang="zh-CN" altLang="en-US" sz="3200" dirty="0"/>
              <a:t>可微性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§2   </a:t>
            </a:r>
            <a:r>
              <a:rPr lang="zh-CN" altLang="en-US" sz="3200" dirty="0">
                <a:solidFill>
                  <a:srgbClr val="0070C0"/>
                </a:solidFill>
              </a:rPr>
              <a:t>复合函数微分法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200" dirty="0"/>
              <a:t>§3   </a:t>
            </a:r>
            <a:r>
              <a:rPr lang="zh-CN" altLang="en-US" sz="3200" dirty="0"/>
              <a:t>方向导数与梯度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3200" dirty="0"/>
              <a:t>§4   </a:t>
            </a:r>
            <a:r>
              <a:rPr lang="zh-CN" altLang="en-US" sz="3200" dirty="0"/>
              <a:t>泰勒公式与极值问题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345BB7-E7D6-43C3-B41F-5122DB38ECCD}" type="datetime2">
              <a:rPr lang="zh-CN" altLang="en-US"/>
              <a:t>2024年9月18日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DFFE3-6EC1-4B57-8BF6-7C051FA341AB}" type="slidenum">
              <a:rPr lang="zh-CN" alt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3CA5-6AAC-40CD-8636-2CA54FBF3C19}" type="slidenum">
              <a:rPr lang="zh-CN" altLang="en-US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4338AF-A003-B960-B859-33A8CC491BAE}"/>
                  </a:ext>
                </a:extLst>
              </p:cNvPr>
              <p:cNvSpPr txBox="1"/>
              <p:nvPr/>
            </p:nvSpPr>
            <p:spPr>
              <a:xfrm>
                <a:off x="179512" y="1236883"/>
                <a:ext cx="8856984" cy="4670125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600" b="1" dirty="0">
                    <a:solidFill>
                      <a:schemeClr val="accent2">
                        <a:lumMod val="75000"/>
                      </a:schemeClr>
                    </a:solidFill>
                  </a:rPr>
                  <a:t>链式法则</a:t>
                </a:r>
                <a:r>
                  <a:rPr lang="zh-CN" altLang="en-US" sz="3600" dirty="0">
                    <a:solidFill>
                      <a:schemeClr val="accent4"/>
                    </a:solidFill>
                  </a:rPr>
                  <a:t>：</a:t>
                </a:r>
                <a:endParaRPr lang="en-US" altLang="zh-CN" sz="3600" dirty="0">
                  <a:solidFill>
                    <a:schemeClr val="accent4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sz="3200" b="0" dirty="0">
                    <a:solidFill>
                      <a:schemeClr val="accent4"/>
                    </a:solidFill>
                  </a:rPr>
                  <a:t>       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 都是可微函数，则复合函数 </a:t>
                </a:r>
                <a14:m>
                  <m:oMath xmlns:m="http://schemas.openxmlformats.org/officeDocument/2006/math"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3200" b="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3200" b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3200" b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3200" b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可微，且 </a:t>
                </a:r>
                <a:endParaRPr lang="en-US" altLang="zh-CN" sz="3200" b="0" dirty="0">
                  <a:solidFill>
                    <a:schemeClr val="accent4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b="0" i="1" dirty="0">
                  <a:solidFill>
                    <a:schemeClr val="accent4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4338AF-A003-B960-B859-33A8CC49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36883"/>
                <a:ext cx="8856984" cy="4670125"/>
              </a:xfrm>
              <a:prstGeom prst="rect">
                <a:avLst/>
              </a:prstGeom>
              <a:blipFill>
                <a:blip r:embed="rId3"/>
                <a:stretch>
                  <a:fillRect l="-2063" r="-1719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3CA5-6AAC-40CD-8636-2CA54FBF3C19}" type="slidenum">
              <a:rPr lang="zh-CN" altLang="en-US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2">
                <a:extLst>
                  <a:ext uri="{FF2B5EF4-FFF2-40B4-BE49-F238E27FC236}">
                    <a16:creationId xmlns:a16="http://schemas.microsoft.com/office/drawing/2014/main" id="{10A8BB3B-1413-4324-4174-80CE6A75A6DC}"/>
                  </a:ext>
                </a:extLst>
              </p:cNvPr>
              <p:cNvSpPr txBox="1"/>
              <p:nvPr/>
            </p:nvSpPr>
            <p:spPr>
              <a:xfrm>
                <a:off x="323528" y="1272943"/>
                <a:ext cx="8604448" cy="5180393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600" b="1" dirty="0">
                    <a:solidFill>
                      <a:schemeClr val="accent2">
                        <a:lumMod val="75000"/>
                      </a:schemeClr>
                    </a:solidFill>
                  </a:rPr>
                  <a:t>链式法则</a:t>
                </a:r>
                <a:r>
                  <a:rPr lang="zh-CN" altLang="en-US" sz="3600" dirty="0">
                    <a:solidFill>
                      <a:schemeClr val="accent4"/>
                    </a:solidFill>
                  </a:rPr>
                  <a:t>：</a:t>
                </a:r>
                <a:endParaRPr lang="en-US" altLang="zh-CN" sz="3600" dirty="0">
                  <a:solidFill>
                    <a:schemeClr val="accent4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sz="3200" b="0" dirty="0">
                    <a:solidFill>
                      <a:schemeClr val="accent4"/>
                    </a:solidFill>
                  </a:rPr>
                  <a:t>       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 都是</a:t>
                </a:r>
                <a:r>
                  <a:rPr lang="zh-CN" altLang="en-US" sz="3200" b="0" dirty="0">
                    <a:solidFill>
                      <a:srgbClr val="FF0000"/>
                    </a:solidFill>
                  </a:rPr>
                  <a:t>可微函数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，则复合函数 </a:t>
                </a:r>
                <a14:m>
                  <m:oMath xmlns:m="http://schemas.openxmlformats.org/officeDocument/2006/math"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3200" b="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32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2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3200" b="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3200" b="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3200" b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3200" b="0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可微，且 </a:t>
                </a:r>
                <a:endParaRPr lang="en-US" altLang="zh-CN" sz="3200" b="0" dirty="0">
                  <a:solidFill>
                    <a:schemeClr val="accent4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3200" b="0" i="1" dirty="0">
                  <a:solidFill>
                    <a:schemeClr val="accent4"/>
                  </a:solidFill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3200" b="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3200" b="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32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b="0" i="1" dirty="0">
                  <a:solidFill>
                    <a:schemeClr val="accent4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" name="TextBox 2">
                <a:extLst>
                  <a:ext uri="{FF2B5EF4-FFF2-40B4-BE49-F238E27FC236}">
                    <a16:creationId xmlns:a16="http://schemas.microsoft.com/office/drawing/2014/main" id="{10A8BB3B-1413-4324-4174-80CE6A75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72943"/>
                <a:ext cx="8604448" cy="5180393"/>
              </a:xfrm>
              <a:prstGeom prst="rect">
                <a:avLst/>
              </a:prstGeom>
              <a:blipFill>
                <a:blip r:embed="rId3"/>
                <a:stretch>
                  <a:fillRect l="-2123" r="-425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5947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3CA5-6AAC-40CD-8636-2CA54FBF3C19}" type="slidenum">
              <a:rPr lang="zh-CN" altLang="en-US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327C92-033E-C1CD-96C3-856DCF5D6797}"/>
                  </a:ext>
                </a:extLst>
              </p:cNvPr>
              <p:cNvSpPr txBox="1"/>
              <p:nvPr/>
            </p:nvSpPr>
            <p:spPr>
              <a:xfrm>
                <a:off x="251520" y="1340768"/>
                <a:ext cx="8784976" cy="4428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</a:rPr>
                  <a:t>注</a:t>
                </a:r>
                <a:r>
                  <a:rPr lang="zh-CN" altLang="en-US" sz="32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/>
                  <a:t>. </a:t>
                </a:r>
                <a:r>
                  <a:rPr lang="zh-CN" altLang="en-US" sz="3200" dirty="0"/>
                  <a:t>计算复合函数</a:t>
                </a:r>
                <a:endParaRPr lang="en-US" altLang="zh-CN" sz="3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的偏导数，只需要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存在偏导数即可</a:t>
                </a:r>
                <a:r>
                  <a:rPr lang="en-US" altLang="zh-CN" sz="3200" dirty="0"/>
                  <a:t>. </a:t>
                </a:r>
                <a:r>
                  <a:rPr lang="zh-CN" altLang="en-US" sz="3200" dirty="0"/>
                  <a:t>但函数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的</a:t>
                </a:r>
                <a:r>
                  <a:rPr lang="zh-CN" altLang="en-US" sz="3200" dirty="0">
                    <a:solidFill>
                      <a:srgbClr val="FF0000"/>
                    </a:solidFill>
                  </a:rPr>
                  <a:t>可微条件</a:t>
                </a:r>
                <a:r>
                  <a:rPr lang="zh-CN" altLang="en-US" sz="3200" dirty="0"/>
                  <a:t>不可缺少</a:t>
                </a:r>
                <a:r>
                  <a:rPr lang="en-US" altLang="zh-CN" sz="3200" dirty="0"/>
                  <a:t>.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327C92-033E-C1CD-96C3-856DCF5D6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784976" cy="4428713"/>
              </a:xfrm>
              <a:prstGeom prst="rect">
                <a:avLst/>
              </a:prstGeom>
              <a:blipFill>
                <a:blip r:embed="rId3"/>
                <a:stretch>
                  <a:fillRect l="-1735" r="-208" b="-3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04003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象 1">
                <a:extLst>
                  <a:ext uri="{FF2B5EF4-FFF2-40B4-BE49-F238E27FC236}">
                    <a16:creationId xmlns:a16="http://schemas.microsoft.com/office/drawing/2014/main" id="{1A45074A-94C2-6074-A24E-62820CA1154B}"/>
                  </a:ext>
                </a:extLst>
              </p:cNvPr>
              <p:cNvSpPr txBox="1"/>
              <p:nvPr/>
            </p:nvSpPr>
            <p:spPr bwMode="auto">
              <a:xfrm>
                <a:off x="104442" y="1275214"/>
                <a:ext cx="8860045" cy="5229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:r>
                  <a:rPr lang="zh-CN" altLang="en-US" sz="3200" b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反例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：下面不可微函数的复合函数存在偏导数，但不可用链式法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br>
                  <a:rPr lang="zh-CN" altLang="en-US" sz="3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3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sSup>
                                      <m:sSupPr>
                                        <m:ctrlPr>
                                          <a:rPr lang="zh-CN" altLang="en-US" sz="3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3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zh-CN" altLang="en-US" sz="3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zh-CN" altLang="en-US" sz="3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3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zh-CN" altLang="en-US" sz="3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≠0,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3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zh-CN" altLang="en-US" sz="3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zh-CN" altLang="en-US" sz="3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zh-CN" altLang="en-US" sz="3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zh-CN" altLang="en-US" sz="3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=0.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sz="3200" dirty="0">
                    <a:solidFill>
                      <a:srgbClr val="0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 </a:t>
                </a:r>
              </a:p>
              <a:p>
                <a:pPr/>
                <a:endParaRPr lang="en-US" altLang="zh-CN" sz="3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因此，对外函数𝑓的可微性假设是不能省略的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　　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对象 1">
                <a:extLst>
                  <a:ext uri="{FF2B5EF4-FFF2-40B4-BE49-F238E27FC236}">
                    <a16:creationId xmlns:a16="http://schemas.microsoft.com/office/drawing/2014/main" id="{1A45074A-94C2-6074-A24E-62820CA1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42" y="1275214"/>
                <a:ext cx="8860045" cy="5229200"/>
              </a:xfrm>
              <a:prstGeom prst="rect">
                <a:avLst/>
              </a:prstGeom>
              <a:blipFill>
                <a:blip r:embed="rId3"/>
                <a:stretch>
                  <a:fillRect l="-1648" t="-1395" r="-343"/>
                </a:stretch>
              </a:blip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8928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93CA5-6AAC-40CD-8636-2CA54FBF3C19}" type="slidenum">
              <a:rPr lang="zh-CN" altLang="en-US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2">
                <a:extLst>
                  <a:ext uri="{FF2B5EF4-FFF2-40B4-BE49-F238E27FC236}">
                    <a16:creationId xmlns:a16="http://schemas.microsoft.com/office/drawing/2014/main" id="{10A8BB3B-1413-4324-4174-80CE6A75A6DC}"/>
                  </a:ext>
                </a:extLst>
              </p:cNvPr>
              <p:cNvSpPr txBox="1"/>
              <p:nvPr/>
            </p:nvSpPr>
            <p:spPr>
              <a:xfrm>
                <a:off x="323528" y="1272943"/>
                <a:ext cx="8604448" cy="3853876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链式法则</a:t>
                </a:r>
                <a:r>
                  <a:rPr lang="zh-CN" altLang="en-US" sz="2800" dirty="0">
                    <a:solidFill>
                      <a:schemeClr val="accent4"/>
                    </a:solidFill>
                  </a:rPr>
                  <a:t>：</a:t>
                </a:r>
                <a:endParaRPr lang="en-US" altLang="zh-CN" sz="2800" dirty="0">
                  <a:solidFill>
                    <a:schemeClr val="accent4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sz="2800" b="0" dirty="0">
                    <a:solidFill>
                      <a:schemeClr val="accent4"/>
                    </a:solidFill>
                  </a:rPr>
                  <a:t>       </a:t>
                </a:r>
                <a:r>
                  <a:rPr lang="zh-CN" altLang="en-US" sz="2800" b="0" dirty="0">
                    <a:solidFill>
                      <a:schemeClr val="accent4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8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800" b="0" dirty="0">
                    <a:solidFill>
                      <a:schemeClr val="accent4"/>
                    </a:solidFill>
                  </a:rPr>
                  <a:t>是可微函数</a:t>
                </a:r>
                <a:r>
                  <a:rPr lang="en-US" altLang="zh-CN" sz="2800" b="0" dirty="0">
                    <a:solidFill>
                      <a:schemeClr val="accent4"/>
                    </a:solidFill>
                  </a:rPr>
                  <a:t>, </a:t>
                </a:r>
                <a:r>
                  <a:rPr lang="zh-CN" altLang="en-US" sz="2800" b="0" dirty="0">
                    <a:solidFill>
                      <a:schemeClr val="accent4"/>
                    </a:solidFill>
                  </a:rPr>
                  <a:t>函数</a:t>
                </a:r>
                <a:r>
                  <a:rPr lang="en-US" altLang="zh-CN" sz="2800" b="0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0" i="1" dirty="0">
                    <a:solidFill>
                      <a:schemeClr val="accent4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0" dirty="0"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800" dirty="0">
                    <a:solidFill>
                      <a:schemeClr val="accent4"/>
                    </a:solidFill>
                  </a:rPr>
                  <a:t>偏导数存在</a:t>
                </a:r>
                <a:r>
                  <a:rPr lang="zh-CN" altLang="en-US" sz="2800" b="0" dirty="0">
                    <a:solidFill>
                      <a:schemeClr val="accent4"/>
                    </a:solidFill>
                  </a:rPr>
                  <a:t>，则复合函数 </a:t>
                </a:r>
                <a14:m>
                  <m:oMath xmlns:m="http://schemas.openxmlformats.org/officeDocument/2006/math">
                    <m:r>
                      <a:rPr lang="en-US" altLang="zh-CN" sz="28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b="0" dirty="0">
                    <a:solidFill>
                      <a:schemeClr val="accent4"/>
                    </a:solidFill>
                  </a:rPr>
                  <a:t> </a:t>
                </a:r>
                <a:r>
                  <a:rPr lang="zh-CN" altLang="en-US" sz="2800" b="0" dirty="0">
                    <a:solidFill>
                      <a:schemeClr val="accent4"/>
                    </a:solidFill>
                  </a:rPr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accent4"/>
                    </a:solidFill>
                  </a:rPr>
                  <a:t>可微，且 </a:t>
                </a:r>
                <a:endParaRPr lang="en-US" altLang="zh-CN" sz="2800" b="0" dirty="0">
                  <a:solidFill>
                    <a:schemeClr val="accent4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2800" b="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8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8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b="0" i="1" dirty="0">
                  <a:solidFill>
                    <a:schemeClr val="accent4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" name="TextBox 2">
                <a:extLst>
                  <a:ext uri="{FF2B5EF4-FFF2-40B4-BE49-F238E27FC236}">
                    <a16:creationId xmlns:a16="http://schemas.microsoft.com/office/drawing/2014/main" id="{10A8BB3B-1413-4324-4174-80CE6A75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72943"/>
                <a:ext cx="8604448" cy="3853876"/>
              </a:xfrm>
              <a:prstGeom prst="rect">
                <a:avLst/>
              </a:prstGeom>
              <a:blipFill>
                <a:blip r:embed="rId3"/>
                <a:stretch>
                  <a:fillRect l="-1415" r="-71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23032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67647FF2-DBC0-5403-1B0C-FD5395BD8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599082"/>
              </p:ext>
            </p:extLst>
          </p:nvPr>
        </p:nvGraphicFramePr>
        <p:xfrm>
          <a:off x="410543" y="1512958"/>
          <a:ext cx="7808913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03500" imgH="1371600" progId="Equation.DSMT4">
                  <p:embed/>
                </p:oleObj>
              </mc:Choice>
              <mc:Fallback>
                <p:oleObj r:id="rId3" imgW="2603500" imgH="1371600" progId="Equation.DSMT4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1EDE7738-CAFC-40E1-AFC9-0BD1BC6EF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43" y="1512958"/>
                        <a:ext cx="7808913" cy="4117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5073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253087" cy="7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复合函数微分法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92FA53-154A-4F15-9354-F5A81A2B6900}" type="datetime2">
              <a:rPr lang="zh-CN" altLang="en-US"/>
              <a:t>2024年9月18日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92753-DCFE-58F6-6BDA-AD590B69BBA2}"/>
                  </a:ext>
                </a:extLst>
              </p:cNvPr>
              <p:cNvSpPr txBox="1"/>
              <p:nvPr/>
            </p:nvSpPr>
            <p:spPr>
              <a:xfrm>
                <a:off x="539552" y="1484784"/>
                <a:ext cx="8136904" cy="1806328"/>
              </a:xfrm>
              <a:prstGeom prst="rect">
                <a:avLst/>
              </a:prstGeom>
              <a:ln w="3175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例题</a:t>
                </a:r>
                <a:r>
                  <a:rPr lang="en-US" altLang="zh-CN" sz="3200" b="1" dirty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r>
                  <a:rPr lang="zh-CN" altLang="en-US" sz="3200" dirty="0">
                    <a:solidFill>
                      <a:schemeClr val="accent4"/>
                    </a:solidFill>
                  </a:rPr>
                  <a:t>：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sz="32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altLang="zh-CN" sz="32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3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32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3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32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3200" b="0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32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3200" b="0" dirty="0">
                    <a:solidFill>
                      <a:schemeClr val="accent4"/>
                    </a:solidFill>
                  </a:rPr>
                  <a:t>, </a:t>
                </a:r>
                <a:r>
                  <a:rPr lang="zh-CN" altLang="en-US" sz="3200" b="0" dirty="0">
                    <a:solidFill>
                      <a:schemeClr val="accent4"/>
                    </a:solidFill>
                  </a:rPr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sz="3200" b="0" i="1" dirty="0">
                    <a:solidFill>
                      <a:schemeClr val="accent4"/>
                    </a:solidFill>
                    <a:latin typeface="Cambria Math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92753-DCFE-58F6-6BDA-AD590B69B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8136904" cy="1806328"/>
              </a:xfrm>
              <a:prstGeom prst="rect">
                <a:avLst/>
              </a:prstGeom>
              <a:blipFill>
                <a:blip r:embed="rId3"/>
                <a:stretch>
                  <a:fillRect l="-1948" b="-3704"/>
                </a:stretch>
              </a:blipFill>
              <a:ln w="31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0305"/>
      </p:ext>
    </p:extLst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MzYTI0ZmJiMTNlZDZiNjMxMGQ0YjQyNzdjZmVhNzQ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Cambria"/>
        <a:ea typeface="华文中宋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</TotalTime>
  <Words>605</Words>
  <Application>Microsoft Office PowerPoint</Application>
  <PresentationFormat>全屏显示(4:3)</PresentationFormat>
  <Paragraphs>93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微软雅黑</vt:lpstr>
      <vt:lpstr>Arial</vt:lpstr>
      <vt:lpstr>Calibri</vt:lpstr>
      <vt:lpstr>Cambria</vt:lpstr>
      <vt:lpstr>Cambria Math</vt:lpstr>
      <vt:lpstr>Wingdings</vt:lpstr>
      <vt:lpstr>Profile</vt:lpstr>
      <vt:lpstr>Equation.DSMT4</vt:lpstr>
      <vt:lpstr>Equation</vt:lpstr>
      <vt:lpstr>数 学 分 析（3）</vt:lpstr>
      <vt:lpstr>第17章   多元函数微分学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    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matliu</dc:creator>
  <cp:lastModifiedBy>强 刘</cp:lastModifiedBy>
  <cp:revision>2251</cp:revision>
  <cp:lastPrinted>2411-12-30T00:00:00Z</cp:lastPrinted>
  <dcterms:created xsi:type="dcterms:W3CDTF">2011-05-10T00:13:00Z</dcterms:created>
  <dcterms:modified xsi:type="dcterms:W3CDTF">2024-09-18T12:31:13Z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F3A1D085DC1E4C5893551EBFC175F643_12</vt:lpwstr>
  </property>
</Properties>
</file>