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1"/>
  </p:notesMasterIdLst>
  <p:sldIdLst>
    <p:sldId id="256" r:id="rId2"/>
    <p:sldId id="257" r:id="rId3"/>
    <p:sldId id="258" r:id="rId4"/>
    <p:sldId id="287" r:id="rId5"/>
    <p:sldId id="274" r:id="rId6"/>
    <p:sldId id="260" r:id="rId7"/>
    <p:sldId id="275" r:id="rId8"/>
    <p:sldId id="276" r:id="rId9"/>
    <p:sldId id="279" r:id="rId10"/>
    <p:sldId id="277" r:id="rId11"/>
    <p:sldId id="278" r:id="rId12"/>
    <p:sldId id="280" r:id="rId13"/>
    <p:sldId id="281" r:id="rId14"/>
    <p:sldId id="282" r:id="rId15"/>
    <p:sldId id="284" r:id="rId16"/>
    <p:sldId id="288" r:id="rId17"/>
    <p:sldId id="286" r:id="rId18"/>
    <p:sldId id="267" r:id="rId19"/>
    <p:sldId id="28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60"/>
  </p:normalViewPr>
  <p:slideViewPr>
    <p:cSldViewPr>
      <p:cViewPr varScale="1">
        <p:scale>
          <a:sx n="82" d="100"/>
          <a:sy n="82" d="100"/>
        </p:scale>
        <p:origin x="141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1E426-506A-4EB7-96EA-C1F3EDAB100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B04B2-861A-4C95-A24A-12981646B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0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49F17852-88E2-4383-9323-AFF73FD3FA36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1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D1EDA361-EBAA-4783-8D17-E567095C1B18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2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30CF0-75E1-4053-887D-B1538C8EAEA2}" type="datetime2">
              <a:rPr lang="zh-CN" altLang="en-US"/>
              <a:pPr>
                <a:defRPr/>
              </a:pPr>
              <a:t>2024年9月18日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9CCE9-7BB8-49FD-9FDB-7148EBB6417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9577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5FE23-EBDC-4A02-AACB-34D0B6A1B7D4}" type="datetime2">
              <a:rPr lang="zh-CN" altLang="en-US"/>
              <a:pPr>
                <a:defRPr/>
              </a:pPr>
              <a:t>2024年9月18日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CF1D4-345D-4A6B-9A63-8819EAAC33E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031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03835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6265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B7042-89BB-456A-A344-53D4B7143F6D}" type="datetime2">
              <a:rPr lang="zh-CN" altLang="en-US"/>
              <a:pPr>
                <a:defRPr/>
              </a:pPr>
              <a:t>2024年9月18日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04C95-57EC-4846-B1D9-9F2A4A608CB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3090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5DD46-EE38-47FF-BEF0-70B37DAEDFFC}" type="datetime2">
              <a:rPr lang="zh-CN" altLang="en-US"/>
              <a:pPr>
                <a:defRPr/>
              </a:pPr>
              <a:t>2024年9月18日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85FFE-A842-4E55-96ED-237B4EC0DB7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36890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1F249-AF14-47F1-A92F-A6B327A01BC3}" type="datetime2">
              <a:rPr lang="zh-CN" altLang="en-US"/>
              <a:pPr>
                <a:defRPr/>
              </a:pPr>
              <a:t>2024年9月18日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42C4C-4FFD-46CB-971E-830434BE259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1744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37CC4-A07F-4168-ABD0-FB82CA856269}" type="datetime2">
              <a:rPr lang="zh-CN" altLang="en-US"/>
              <a:pPr>
                <a:defRPr/>
              </a:pPr>
              <a:t>2024年9月18日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54618-A427-4C02-964B-2AAE353B2FA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82483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D558B-EC76-4244-A4D4-BC06947B2E31}" type="datetime2">
              <a:rPr lang="zh-CN" altLang="en-US"/>
              <a:pPr>
                <a:defRPr/>
              </a:pPr>
              <a:t>2024年9月18日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09D7-1C1A-426F-9D99-EADC20C2307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9037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A234C-68F6-4C39-AB99-3A136B14137D}" type="datetime2">
              <a:rPr lang="zh-CN" altLang="en-US"/>
              <a:pPr>
                <a:defRPr/>
              </a:pPr>
              <a:t>2024年9月18日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DF02-1E6A-485E-8932-029630DA8ED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475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BF0A1-C534-48D2-A402-431622CFED69}" type="datetime2">
              <a:rPr lang="zh-CN" altLang="en-US"/>
              <a:pPr>
                <a:defRPr/>
              </a:pPr>
              <a:t>2024年9月18日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CE3E8-F3E4-42F0-89AD-DD1DF6D9A50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37268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1CE4D-DFD9-406F-B041-A925086080C6}" type="datetime2">
              <a:rPr lang="zh-CN" altLang="en-US"/>
              <a:pPr>
                <a:defRPr/>
              </a:pPr>
              <a:t>2024年9月18日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834DF-E5E8-4442-8357-768457E1ED0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04220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FD800-C54F-4636-889D-7D003081ED28}" type="datetime2">
              <a:rPr lang="zh-CN" altLang="en-US"/>
              <a:pPr>
                <a:defRPr/>
              </a:pPr>
              <a:t>2024年9月18日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06470-11CB-45A9-9D68-BCE4D12A776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14952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001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98CAFA4-FBE3-404D-9B5C-76542AFD27FF}" type="datetime2">
              <a:rPr lang="zh-CN" altLang="en-US"/>
              <a:pPr>
                <a:defRPr/>
              </a:pPr>
              <a:t>2024年9月18日</a:t>
            </a:fld>
            <a:endParaRPr lang="en-US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B7CD0FF-435F-40EC-BE4F-EC8637DBC60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1052513"/>
            <a:ext cx="3708400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1052513"/>
            <a:ext cx="6692900" cy="47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6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>
    <p:wip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F1B92D-64DC-4B36-8E90-A7EA0C31603F}" type="datetime2">
              <a:rPr lang="zh-CN" altLang="en-US"/>
              <a:pPr>
                <a:defRPr/>
              </a:pPr>
              <a:t>2024年9月18日</a:t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270EF-FF59-489D-8AA1-B2F6811A934F}" type="slidenum">
              <a:rPr lang="zh-CN" alt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0" name="标题 3"/>
          <p:cNvSpPr>
            <a:spLocks noGrp="1"/>
          </p:cNvSpPr>
          <p:nvPr>
            <p:ph type="ctrTitle" idx="4294967295"/>
          </p:nvPr>
        </p:nvSpPr>
        <p:spPr>
          <a:xfrm>
            <a:off x="0" y="1989138"/>
            <a:ext cx="9144000" cy="792162"/>
          </a:xfrm>
        </p:spPr>
        <p:txBody>
          <a:bodyPr/>
          <a:lstStyle/>
          <a:p>
            <a:pPr algn="ctr"/>
            <a:r>
              <a:rPr lang="zh-CN" altLang="en-US" sz="4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 学 分 析（</a:t>
            </a:r>
            <a:r>
              <a:rPr lang="en-US" altLang="zh-CN" sz="4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4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sz="4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副标题 4"/>
          <p:cNvSpPr txBox="1">
            <a:spLocks noChangeArrowheads="1"/>
          </p:cNvSpPr>
          <p:nvPr/>
        </p:nvSpPr>
        <p:spPr bwMode="auto">
          <a:xfrm>
            <a:off x="2771775" y="3573016"/>
            <a:ext cx="31019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授课教师：刘强</a:t>
            </a:r>
            <a:endParaRPr lang="en-US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            </a:t>
            </a:r>
            <a:endParaRPr lang="en-US" sz="3200" dirty="0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spcBef>
                <a:spcPct val="20000"/>
              </a:spcBef>
            </a:pPr>
            <a:endParaRPr 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44463" y="500063"/>
            <a:ext cx="8027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深圳大学-数学与统计学院</a:t>
            </a:r>
          </a:p>
        </p:txBody>
      </p:sp>
    </p:spTree>
    <p:extLst>
      <p:ext uri="{BB962C8B-B14F-4D97-AF65-F5344CB8AC3E}">
        <p14:creationId xmlns:p14="http://schemas.microsoft.com/office/powerpoint/2010/main" val="248634208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411413" y="260350"/>
            <a:ext cx="4352474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§3</a:t>
            </a:r>
            <a:r>
              <a:rPr lang="en-US" altLang="zh-CN" sz="3600" dirty="0"/>
              <a:t>  </a:t>
            </a:r>
            <a:r>
              <a:rPr lang="zh-CN" altLang="en-US" sz="3600" dirty="0"/>
              <a:t>方向导数与梯度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64C553-BDDD-4CC9-A3CA-D28858B04FBD}"/>
                  </a:ext>
                </a:extLst>
              </p:cNvPr>
              <p:cNvSpPr txBox="1"/>
              <p:nvPr/>
            </p:nvSpPr>
            <p:spPr>
              <a:xfrm>
                <a:off x="72008" y="1159121"/>
                <a:ext cx="9036496" cy="485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ln/>
                    <a:solidFill>
                      <a:schemeClr val="accent4"/>
                    </a:solidFill>
                  </a:rPr>
                  <a:t>        </a:t>
                </a:r>
                <a:r>
                  <a:rPr lang="zh-CN" altLang="en-US" sz="2400" b="1" dirty="0">
                    <a:ln/>
                    <a:solidFill>
                      <a:schemeClr val="accent2"/>
                    </a:solidFill>
                  </a:rPr>
                  <a:t>定义：</a:t>
                </a:r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设三元函数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2400" dirty="0">
                    <a:ln/>
                    <a:solidFill>
                      <a:schemeClr val="accent4"/>
                    </a:solidFill>
                  </a:rPr>
                  <a:t> </a:t>
                </a:r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在点</a:t>
                </a:r>
                <a:r>
                  <a:rPr lang="en-US" altLang="zh-CN" sz="2400" dirty="0">
                    <a:ln/>
                    <a:solidFill>
                      <a:schemeClr val="accent4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n/>
                    <a:solidFill>
                      <a:schemeClr val="accent4"/>
                    </a:solidFill>
                  </a:rPr>
                  <a:t> </a:t>
                </a:r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的某邻域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内有定义</a:t>
                </a:r>
                <a:r>
                  <a:rPr lang="en-US" altLang="zh-CN" sz="2400" dirty="0">
                    <a:ln/>
                    <a:solidFill>
                      <a:schemeClr val="accent4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en-US" altLang="zh-CN" sz="2400" dirty="0">
                    <a:ln/>
                    <a:solidFill>
                      <a:schemeClr val="accent4"/>
                    </a:solidFill>
                  </a:rPr>
                  <a:t> </a:t>
                </a:r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为从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出发的射线</a:t>
                </a:r>
                <a:r>
                  <a:rPr lang="en-US" altLang="zh-CN" sz="2400" dirty="0">
                    <a:ln/>
                    <a:solidFill>
                      <a:schemeClr val="accent4"/>
                    </a:solidFill>
                  </a:rPr>
                  <a:t>, </a:t>
                </a:r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上且含于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400" i="1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内的任一点，以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两点间的距离</a:t>
                </a:r>
                <a:r>
                  <a:rPr lang="en-US" altLang="zh-CN" sz="2400" dirty="0">
                    <a:ln/>
                    <a:solidFill>
                      <a:schemeClr val="accent4"/>
                    </a:solidFill>
                  </a:rPr>
                  <a:t>. </a:t>
                </a:r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若极限</a:t>
                </a:r>
                <a:endParaRPr lang="en-US" altLang="zh-CN" sz="2400" dirty="0">
                  <a:ln/>
                  <a:solidFill>
                    <a:schemeClr val="accent4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24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en-US" altLang="zh-CN" sz="24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1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4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sz="24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altLang="zh-CN" sz="2400" b="1" i="1" dirty="0">
                  <a:ln/>
                  <a:solidFill>
                    <a:schemeClr val="accent4"/>
                  </a:solidFill>
                </a:endParaRPr>
              </a:p>
              <a:p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存在时，称这个极限为函数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沿方向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acc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的</a:t>
                </a:r>
                <a:r>
                  <a:rPr lang="zh-CN" altLang="en-US" sz="2400" dirty="0">
                    <a:ln/>
                    <a:solidFill>
                      <a:srgbClr val="0000FF"/>
                    </a:solidFill>
                  </a:rPr>
                  <a:t>方向导数</a:t>
                </a:r>
                <a:r>
                  <a:rPr lang="en-US" altLang="zh-CN" sz="2400" dirty="0">
                    <a:ln/>
                    <a:solidFill>
                      <a:schemeClr val="accent4"/>
                    </a:solidFill>
                  </a:rPr>
                  <a:t>,</a:t>
                </a:r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记作</a:t>
                </a:r>
                <a:endParaRPr lang="en-US" altLang="zh-CN" sz="2400" dirty="0">
                  <a:ln/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sz="2400" i="1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sz="24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0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b="0" i="1" smtClean="0">
                                          <a:ln/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0" i="1" smtClean="0">
                                          <a:ln/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24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n/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64C553-BDDD-4CC9-A3CA-D28858B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" y="1159121"/>
                <a:ext cx="9036496" cy="48542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1592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25CB9B9F-28E9-4963-A47E-E744876B9A5D}"/>
              </a:ext>
            </a:extLst>
          </p:cNvPr>
          <p:cNvGrpSpPr/>
          <p:nvPr/>
        </p:nvGrpSpPr>
        <p:grpSpPr>
          <a:xfrm>
            <a:off x="5785687" y="3861048"/>
            <a:ext cx="3322817" cy="2925126"/>
            <a:chOff x="5076055" y="3933057"/>
            <a:chExt cx="3322817" cy="292512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2C1E22D-E6FC-47F3-9426-20912C70E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6055" y="3933057"/>
              <a:ext cx="3322817" cy="292512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3B96C39-55AB-4BE1-B439-C2CAB68AC4C0}"/>
                    </a:ext>
                  </a:extLst>
                </p:cNvPr>
                <p:cNvSpPr txBox="1"/>
                <p:nvPr/>
              </p:nvSpPr>
              <p:spPr>
                <a:xfrm>
                  <a:off x="5364088" y="6237312"/>
                  <a:ext cx="1817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3B96C39-55AB-4BE1-B439-C2CAB68AC4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88" y="6237312"/>
                  <a:ext cx="18171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333" t="-43478" r="-103333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025BB4A-4064-437A-9D31-6E2C7FD9236E}"/>
                    </a:ext>
                  </a:extLst>
                </p:cNvPr>
                <p:cNvSpPr txBox="1"/>
                <p:nvPr/>
              </p:nvSpPr>
              <p:spPr>
                <a:xfrm>
                  <a:off x="7524328" y="4653136"/>
                  <a:ext cx="130740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025BB4A-4064-437A-9D31-6E2C7FD92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328" y="4653136"/>
                  <a:ext cx="130740" cy="317972"/>
                </a:xfrm>
                <a:prstGeom prst="rect">
                  <a:avLst/>
                </a:prstGeom>
                <a:blipFill>
                  <a:blip r:embed="rId4"/>
                  <a:stretch>
                    <a:fillRect l="-71429" t="-39623" r="-123810"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76B6E25E-28E9-4DD6-BE31-D50D31D0FB67}"/>
                    </a:ext>
                  </a:extLst>
                </p:cNvPr>
                <p:cNvSpPr txBox="1"/>
                <p:nvPr/>
              </p:nvSpPr>
              <p:spPr>
                <a:xfrm>
                  <a:off x="6156176" y="4005064"/>
                  <a:ext cx="1674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76B6E25E-28E9-4DD6-BE31-D50D31D0F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176" y="4005064"/>
                  <a:ext cx="16748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5714" t="-43478" r="-107143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1F9FF28-2674-47F1-8469-5FEE0FCF11A4}"/>
                    </a:ext>
                  </a:extLst>
                </p:cNvPr>
                <p:cNvSpPr txBox="1"/>
                <p:nvPr/>
              </p:nvSpPr>
              <p:spPr>
                <a:xfrm>
                  <a:off x="8100392" y="5420459"/>
                  <a:ext cx="1851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1F9FF28-2674-47F1-8469-5FEE0FCF1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392" y="5420459"/>
                  <a:ext cx="18511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2258" t="-43478" r="-100000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67CC30F-A32A-412E-A4CB-1703B3BEBD43}"/>
                    </a:ext>
                  </a:extLst>
                </p:cNvPr>
                <p:cNvSpPr txBox="1"/>
                <p:nvPr/>
              </p:nvSpPr>
              <p:spPr>
                <a:xfrm>
                  <a:off x="6567743" y="5678364"/>
                  <a:ext cx="1961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altLang="zh-CN" dirty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67CC30F-A32A-412E-A4CB-1703B3BEB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743" y="5678364"/>
                  <a:ext cx="19614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1250" r="-3125" b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29BDDE5-1AE3-4229-AE8B-A7FC11AF26BF}"/>
                    </a:ext>
                  </a:extLst>
                </p:cNvPr>
                <p:cNvSpPr txBox="1"/>
                <p:nvPr/>
              </p:nvSpPr>
              <p:spPr>
                <a:xfrm>
                  <a:off x="6558119" y="4852804"/>
                  <a:ext cx="179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en-US" altLang="zh-CN" dirty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29BDDE5-1AE3-4229-AE8B-A7FC11AF2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8119" y="4852804"/>
                  <a:ext cx="17934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3333" r="-13333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66E5D17-8DFC-4B7A-99DF-B0FE602CE190}"/>
                    </a:ext>
                  </a:extLst>
                </p:cNvPr>
                <p:cNvSpPr txBox="1"/>
                <p:nvPr/>
              </p:nvSpPr>
              <p:spPr>
                <a:xfrm>
                  <a:off x="7092280" y="5257120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altLang="zh-CN" dirty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66E5D17-8DFC-4B7A-99DF-B0FE602CE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280" y="5257120"/>
                  <a:ext cx="19774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6250" t="-2222" r="-28125" b="-3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/>
              <p:nvPr/>
            </p:nvSpPr>
            <p:spPr>
              <a:xfrm>
                <a:off x="251520" y="1477521"/>
                <a:ext cx="8496944" cy="3652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17.6</a:t>
                </a:r>
                <a:r>
                  <a:rPr lang="zh-CN" altLang="en-US" sz="2800" dirty="0"/>
                  <a:t>：若函数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可微，则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/>
                  <a:t>沿任一方向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zh-CN" altLang="en-US" sz="2800" dirty="0"/>
                  <a:t>的方向导数都存在，并且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800" b="0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sz="2800" dirty="0"/>
                  <a:t>为方向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zh-CN" altLang="en-US" sz="2800" dirty="0"/>
                  <a:t>与坐标轴的方向夹角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77521"/>
                <a:ext cx="8496944" cy="3652282"/>
              </a:xfrm>
              <a:prstGeom prst="rect">
                <a:avLst/>
              </a:prstGeom>
              <a:blipFill>
                <a:blip r:embed="rId10"/>
                <a:stretch>
                  <a:fillRect l="-1435" b="-3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2">
            <a:extLst>
              <a:ext uri="{FF2B5EF4-FFF2-40B4-BE49-F238E27FC236}">
                <a16:creationId xmlns:a16="http://schemas.microsoft.com/office/drawing/2014/main" id="{1B91347E-B3F7-4DAB-9226-BB1BF8A67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60350"/>
            <a:ext cx="4352474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§3</a:t>
            </a:r>
            <a:r>
              <a:rPr lang="en-US" altLang="zh-CN" sz="3600" dirty="0"/>
              <a:t>  </a:t>
            </a:r>
            <a:r>
              <a:rPr lang="zh-CN" altLang="en-US" sz="3600" dirty="0"/>
              <a:t>方向导数与梯度</a:t>
            </a:r>
          </a:p>
        </p:txBody>
      </p:sp>
    </p:spTree>
    <p:extLst>
      <p:ext uri="{BB962C8B-B14F-4D97-AF65-F5344CB8AC3E}">
        <p14:creationId xmlns:p14="http://schemas.microsoft.com/office/powerpoint/2010/main" val="3969802019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/>
              <p:nvPr/>
            </p:nvSpPr>
            <p:spPr>
              <a:xfrm>
                <a:off x="251520" y="1484784"/>
                <a:ext cx="8712968" cy="1403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例题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800" dirty="0"/>
                  <a:t>：求函数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2800" dirty="0"/>
                  <a:t>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(1,1,1)</m:t>
                    </m:r>
                  </m:oMath>
                </a14:m>
                <a:r>
                  <a:rPr lang="zh-CN" altLang="en-US" sz="2800" dirty="0"/>
                  <a:t>处沿方向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=(2,−2,1)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/>
                  <a:t>方向导数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8712968" cy="1403526"/>
              </a:xfrm>
              <a:prstGeom prst="rect">
                <a:avLst/>
              </a:prstGeom>
              <a:blipFill>
                <a:blip r:embed="rId2"/>
                <a:stretch>
                  <a:fillRect l="-1399" b="-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2">
            <a:extLst>
              <a:ext uri="{FF2B5EF4-FFF2-40B4-BE49-F238E27FC236}">
                <a16:creationId xmlns:a16="http://schemas.microsoft.com/office/drawing/2014/main" id="{1B91347E-B3F7-4DAB-9226-BB1BF8A67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60350"/>
            <a:ext cx="4352474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§3</a:t>
            </a:r>
            <a:r>
              <a:rPr lang="en-US" altLang="zh-CN" sz="3600" dirty="0"/>
              <a:t>  </a:t>
            </a:r>
            <a:r>
              <a:rPr lang="zh-CN" altLang="en-US" sz="3600" dirty="0"/>
              <a:t>方向导数与梯度</a:t>
            </a:r>
          </a:p>
        </p:txBody>
      </p:sp>
    </p:spTree>
    <p:extLst>
      <p:ext uri="{BB962C8B-B14F-4D97-AF65-F5344CB8AC3E}">
        <p14:creationId xmlns:p14="http://schemas.microsoft.com/office/powerpoint/2010/main" val="1720461293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/>
              <p:nvPr/>
            </p:nvSpPr>
            <p:spPr>
              <a:xfrm>
                <a:off x="251520" y="1484784"/>
                <a:ext cx="8424936" cy="1411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例题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800" dirty="0"/>
                  <a:t>：求函数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在沿</m:t>
                    </m:r>
                  </m:oMath>
                </a14:m>
                <a:r>
                  <a:rPr lang="zh-CN" altLang="en-US" sz="2800" dirty="0"/>
                  <a:t>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(1,1,1)</m:t>
                    </m:r>
                  </m:oMath>
                </a14:m>
                <a:r>
                  <a:rPr lang="zh-CN" altLang="en-US" sz="2800" dirty="0"/>
                  <a:t>到点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(2,3,4)</m:t>
                    </m:r>
                  </m:oMath>
                </a14:m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/>
                  <a:t>方向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zh-CN" altLang="en-US" sz="2800" dirty="0"/>
                  <a:t>上的方向导数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8424936" cy="1411669"/>
              </a:xfrm>
              <a:prstGeom prst="rect">
                <a:avLst/>
              </a:prstGeom>
              <a:blipFill>
                <a:blip r:embed="rId2"/>
                <a:stretch>
                  <a:fillRect b="-8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2">
            <a:extLst>
              <a:ext uri="{FF2B5EF4-FFF2-40B4-BE49-F238E27FC236}">
                <a16:creationId xmlns:a16="http://schemas.microsoft.com/office/drawing/2014/main" id="{1B91347E-B3F7-4DAB-9226-BB1BF8A67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60350"/>
            <a:ext cx="4352474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§3</a:t>
            </a:r>
            <a:r>
              <a:rPr lang="en-US" altLang="zh-CN" sz="3600" dirty="0"/>
              <a:t>  </a:t>
            </a:r>
            <a:r>
              <a:rPr lang="zh-CN" altLang="en-US" sz="3600" dirty="0"/>
              <a:t>方向导数与梯度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7D2AB71-0976-410C-246B-9A9CFDD8CA8A}"/>
                  </a:ext>
                </a:extLst>
              </p:cNvPr>
              <p:cNvSpPr txBox="1"/>
              <p:nvPr/>
            </p:nvSpPr>
            <p:spPr>
              <a:xfrm>
                <a:off x="277882" y="3989860"/>
                <a:ext cx="8619535" cy="1411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例题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sz="2800" dirty="0"/>
                  <a:t>：求函数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2800" dirty="0"/>
                  <a:t>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(1,1,1)</m:t>
                    </m:r>
                  </m:oMath>
                </a14:m>
                <a:r>
                  <a:rPr lang="zh-CN" altLang="en-US" sz="2800" dirty="0"/>
                  <a:t>处，沿到点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(2,3,4)</m:t>
                    </m:r>
                  </m:oMath>
                </a14:m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/>
                  <a:t>方向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zh-CN" altLang="en-US" sz="2800" dirty="0"/>
                  <a:t>上的方向导数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7D2AB71-0976-410C-246B-9A9CFDD8C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82" y="3989860"/>
                <a:ext cx="8619535" cy="1411669"/>
              </a:xfrm>
              <a:prstGeom prst="rect">
                <a:avLst/>
              </a:prstGeom>
              <a:blipFill>
                <a:blip r:embed="rId3"/>
                <a:stretch>
                  <a:fillRect l="-1485" b="-8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454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/>
              <p:nvPr/>
            </p:nvSpPr>
            <p:spPr>
              <a:xfrm>
                <a:off x="179512" y="1268760"/>
                <a:ext cx="8496944" cy="5281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800" dirty="0"/>
                  <a:t>：若函数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处存在所有自变量的偏导数，则称</a:t>
                </a:r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向量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sz="2800" dirty="0"/>
                  <a:t>为函数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/>
                  <a:t>的梯度，记作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grad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向量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rad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/>
                  <a:t>的长度（或模）为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grad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68760"/>
                <a:ext cx="8496944" cy="5281254"/>
              </a:xfrm>
              <a:prstGeom prst="rect">
                <a:avLst/>
              </a:prstGeom>
              <a:blipFill>
                <a:blip r:embed="rId2"/>
                <a:stretch>
                  <a:fillRect l="-1435" r="-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2">
            <a:extLst>
              <a:ext uri="{FF2B5EF4-FFF2-40B4-BE49-F238E27FC236}">
                <a16:creationId xmlns:a16="http://schemas.microsoft.com/office/drawing/2014/main" id="{1B91347E-B3F7-4DAB-9226-BB1BF8A67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60350"/>
            <a:ext cx="4352474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§3</a:t>
            </a:r>
            <a:r>
              <a:rPr lang="en-US" altLang="zh-CN" sz="3600" dirty="0"/>
              <a:t>  </a:t>
            </a:r>
            <a:r>
              <a:rPr lang="zh-CN" altLang="en-US" sz="3600" dirty="0"/>
              <a:t>方向导数与梯度</a:t>
            </a:r>
          </a:p>
        </p:txBody>
      </p:sp>
    </p:spTree>
    <p:extLst>
      <p:ext uri="{BB962C8B-B14F-4D97-AF65-F5344CB8AC3E}">
        <p14:creationId xmlns:p14="http://schemas.microsoft.com/office/powerpoint/2010/main" val="4189122074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B91347E-B3F7-4DAB-9226-BB1BF8A67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60350"/>
            <a:ext cx="4352474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§3</a:t>
            </a:r>
            <a:r>
              <a:rPr lang="en-US" altLang="zh-CN" sz="3600" dirty="0"/>
              <a:t>  </a:t>
            </a:r>
            <a:r>
              <a:rPr lang="zh-CN" altLang="en-US" sz="3600" dirty="0"/>
              <a:t>方向导数与梯度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21D647-E708-47E4-BE4B-44AC2E6A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0" y="1261539"/>
            <a:ext cx="9144000" cy="533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33366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/>
              <p:nvPr/>
            </p:nvSpPr>
            <p:spPr>
              <a:xfrm>
                <a:off x="251520" y="1484784"/>
                <a:ext cx="8712968" cy="130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例题</a:t>
                </a:r>
                <a:r>
                  <a:rPr lang="zh-CN" altLang="en-US" sz="2800" dirty="0"/>
                  <a:t>：求函数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2800" dirty="0"/>
                  <a:t>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(1,1,1)</m:t>
                    </m:r>
                  </m:oMath>
                </a14:m>
                <a:r>
                  <a:rPr lang="zh-CN" altLang="en-US" sz="2800" dirty="0"/>
                  <a:t>处的梯度，以及梯度的模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8712968" cy="1307987"/>
              </a:xfrm>
              <a:prstGeom prst="rect">
                <a:avLst/>
              </a:prstGeom>
              <a:blipFill>
                <a:blip r:embed="rId2"/>
                <a:stretch>
                  <a:fillRect l="-1399" b="-12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2">
            <a:extLst>
              <a:ext uri="{FF2B5EF4-FFF2-40B4-BE49-F238E27FC236}">
                <a16:creationId xmlns:a16="http://schemas.microsoft.com/office/drawing/2014/main" id="{1B91347E-B3F7-4DAB-9226-BB1BF8A67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60350"/>
            <a:ext cx="4352474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§3</a:t>
            </a:r>
            <a:r>
              <a:rPr lang="en-US" altLang="zh-CN" sz="3600" dirty="0"/>
              <a:t>  </a:t>
            </a:r>
            <a:r>
              <a:rPr lang="zh-CN" altLang="en-US" sz="3600" dirty="0"/>
              <a:t>方向导数与梯度</a:t>
            </a:r>
          </a:p>
        </p:txBody>
      </p:sp>
    </p:spTree>
    <p:extLst>
      <p:ext uri="{BB962C8B-B14F-4D97-AF65-F5344CB8AC3E}">
        <p14:creationId xmlns:p14="http://schemas.microsoft.com/office/powerpoint/2010/main" val="726916382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B91347E-B3F7-4DAB-9226-BB1BF8A67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60350"/>
            <a:ext cx="4352474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§3</a:t>
            </a:r>
            <a:r>
              <a:rPr lang="en-US" altLang="zh-CN" sz="3600" dirty="0"/>
              <a:t>  </a:t>
            </a:r>
            <a:r>
              <a:rPr lang="zh-CN" altLang="en-US" sz="3600" dirty="0"/>
              <a:t>方向导数与梯度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BC22C5-0BF2-ACB1-5929-B1C0EB137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2" y="1357362"/>
            <a:ext cx="8316416" cy="52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69316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6725" y="2349153"/>
            <a:ext cx="7777163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1. </a:t>
            </a:r>
            <a:r>
              <a:rPr lang="zh-CN" altLang="en-US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第</a:t>
            </a:r>
            <a:r>
              <a:rPr lang="en-US" altLang="zh-CN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120</a:t>
            </a:r>
            <a:r>
              <a:rPr lang="zh-CN" altLang="en-US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页，第</a:t>
            </a:r>
            <a:r>
              <a:rPr lang="en-US" altLang="zh-CN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1, 2, 3</a:t>
            </a:r>
            <a:r>
              <a:rPr lang="zh-CN" altLang="en-US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题</a:t>
            </a:r>
            <a:r>
              <a:rPr lang="en-US" altLang="zh-CN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.</a:t>
            </a:r>
            <a:endParaRPr lang="zh-CN" altLang="en-US" sz="3200" kern="0" dirty="0"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288" y="1424831"/>
            <a:ext cx="4586287" cy="708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Times New Roman" pitchFamily="18" charset="0"/>
              </a:rPr>
              <a:t>作业：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6E5ABD4A-EE42-4919-A8E3-49F0E1334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60350"/>
            <a:ext cx="4352474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§3</a:t>
            </a:r>
            <a:r>
              <a:rPr lang="en-US" altLang="zh-CN" sz="3600" dirty="0"/>
              <a:t>  </a:t>
            </a:r>
            <a:r>
              <a:rPr lang="zh-CN" altLang="en-US" sz="3600" dirty="0"/>
              <a:t>方向导数与梯度</a:t>
            </a:r>
          </a:p>
        </p:txBody>
      </p:sp>
    </p:spTree>
    <p:extLst>
      <p:ext uri="{BB962C8B-B14F-4D97-AF65-F5344CB8AC3E}">
        <p14:creationId xmlns:p14="http://schemas.microsoft.com/office/powerpoint/2010/main" val="2947673197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5" y="2349153"/>
            <a:ext cx="90010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http://neuralnetworksanddeeplearning.com/</a:t>
            </a:r>
            <a:endParaRPr lang="zh-CN" altLang="en-US" sz="3200" kern="0" dirty="0"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288" y="1424831"/>
            <a:ext cx="4586287" cy="708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Times New Roman" pitchFamily="18" charset="0"/>
              </a:rPr>
              <a:t>课外学习：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6E5ABD4A-EE42-4919-A8E3-49F0E1334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60350"/>
            <a:ext cx="4352474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§3</a:t>
            </a:r>
            <a:r>
              <a:rPr lang="en-US" altLang="zh-CN" sz="3600" dirty="0"/>
              <a:t>  </a:t>
            </a:r>
            <a:r>
              <a:rPr lang="zh-CN" altLang="en-US" sz="3600" dirty="0"/>
              <a:t>方向导数与梯度</a:t>
            </a:r>
          </a:p>
        </p:txBody>
      </p:sp>
    </p:spTree>
    <p:extLst>
      <p:ext uri="{BB962C8B-B14F-4D97-AF65-F5344CB8AC3E}">
        <p14:creationId xmlns:p14="http://schemas.microsoft.com/office/powerpoint/2010/main" val="2559569494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350" y="142875"/>
            <a:ext cx="7318970" cy="836613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第</a:t>
            </a:r>
            <a:r>
              <a:rPr lang="en-US" altLang="zh-CN" b="1" dirty="0">
                <a:solidFill>
                  <a:schemeClr val="tx1"/>
                </a:solidFill>
              </a:rPr>
              <a:t>17</a:t>
            </a:r>
            <a:r>
              <a:rPr lang="zh-CN" altLang="en-US" b="1" dirty="0">
                <a:solidFill>
                  <a:schemeClr val="tx1"/>
                </a:solidFill>
              </a:rPr>
              <a:t>章   多元函数微分学</a:t>
            </a:r>
            <a:endParaRPr 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835150"/>
            <a:ext cx="7777162" cy="4762500"/>
          </a:xfrm>
        </p:spPr>
        <p:txBody>
          <a:bodyPr/>
          <a:lstStyle/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en-US" altLang="zh-CN" sz="3200" dirty="0"/>
              <a:t>§1   </a:t>
            </a:r>
            <a:r>
              <a:rPr lang="zh-CN" altLang="en-US" sz="3200" dirty="0"/>
              <a:t>可微性</a:t>
            </a:r>
            <a:endParaRPr lang="en-US" altLang="zh-CN" sz="3200" dirty="0"/>
          </a:p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en-US" altLang="zh-CN" sz="3200" dirty="0"/>
              <a:t>§2   </a:t>
            </a:r>
            <a:r>
              <a:rPr lang="zh-CN" altLang="en-US" sz="3200" dirty="0"/>
              <a:t>复合函数微分法</a:t>
            </a:r>
            <a:endParaRPr lang="en-US" altLang="zh-CN" sz="3200" dirty="0"/>
          </a:p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§3   </a:t>
            </a:r>
            <a:r>
              <a:rPr lang="zh-CN" altLang="en-US" sz="3200" dirty="0">
                <a:solidFill>
                  <a:srgbClr val="0000FF"/>
                </a:solidFill>
              </a:rPr>
              <a:t>方向导数与梯度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en-US" altLang="zh-CN" sz="3200" dirty="0"/>
              <a:t>§4   </a:t>
            </a:r>
            <a:r>
              <a:rPr lang="zh-CN" altLang="en-US" sz="3200" dirty="0"/>
              <a:t>泰勒公式与极值问题</a:t>
            </a:r>
            <a:endParaRPr lang="en-US" altLang="zh-CN" sz="32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345BB7-E7D6-43C3-B41F-5122DB38ECCD}" type="datetime2">
              <a:rPr lang="zh-CN" altLang="en-US"/>
              <a:pPr>
                <a:defRPr/>
              </a:pPr>
              <a:t>2024年9月18日</a:t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DF144-6F20-4E1A-B591-7627BBDA85F5}" type="slidenum">
              <a:rPr lang="zh-CN" alt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7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411413" y="260350"/>
            <a:ext cx="4352474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§3</a:t>
            </a:r>
            <a:r>
              <a:rPr lang="en-US" altLang="zh-CN" sz="3600" dirty="0"/>
              <a:t>  </a:t>
            </a:r>
            <a:r>
              <a:rPr lang="zh-CN" altLang="en-US" sz="3600" dirty="0"/>
              <a:t>方向导数与梯度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64C553-BDDD-4CC9-A3CA-D28858B04FBD}"/>
                  </a:ext>
                </a:extLst>
              </p:cNvPr>
              <p:cNvSpPr txBox="1"/>
              <p:nvPr/>
            </p:nvSpPr>
            <p:spPr>
              <a:xfrm>
                <a:off x="72008" y="1159121"/>
                <a:ext cx="9036496" cy="485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ln/>
                    <a:solidFill>
                      <a:schemeClr val="accent4"/>
                    </a:solidFill>
                  </a:rPr>
                  <a:t>        </a:t>
                </a:r>
                <a:r>
                  <a:rPr lang="zh-CN" altLang="en-US" sz="2400" b="1" dirty="0">
                    <a:ln/>
                    <a:solidFill>
                      <a:schemeClr val="accent2"/>
                    </a:solidFill>
                  </a:rPr>
                  <a:t>定义：</a:t>
                </a:r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设二元函数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>
                    <a:ln/>
                    <a:solidFill>
                      <a:schemeClr val="accent4"/>
                    </a:solidFill>
                  </a:rPr>
                  <a:t> </a:t>
                </a:r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在点</a:t>
                </a:r>
                <a:r>
                  <a:rPr lang="en-US" altLang="zh-CN" sz="2400" dirty="0">
                    <a:ln/>
                    <a:solidFill>
                      <a:schemeClr val="accent4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n/>
                    <a:solidFill>
                      <a:schemeClr val="accent4"/>
                    </a:solidFill>
                  </a:rPr>
                  <a:t> </a:t>
                </a:r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的某邻域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内有定义</a:t>
                </a:r>
                <a:r>
                  <a:rPr lang="en-US" altLang="zh-CN" sz="2400" dirty="0">
                    <a:ln/>
                    <a:solidFill>
                      <a:schemeClr val="accent4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en-US" altLang="zh-CN" sz="2400" dirty="0">
                    <a:ln/>
                    <a:solidFill>
                      <a:schemeClr val="accent4"/>
                    </a:solidFill>
                  </a:rPr>
                  <a:t> </a:t>
                </a:r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为从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出发的射线</a:t>
                </a:r>
                <a:r>
                  <a:rPr lang="en-US" altLang="zh-CN" sz="2400" dirty="0">
                    <a:ln/>
                    <a:solidFill>
                      <a:schemeClr val="accent4"/>
                    </a:solidFill>
                  </a:rPr>
                  <a:t>, </a:t>
                </a:r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上且含于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400" i="1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内的任一点，以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两点间的距离</a:t>
                </a:r>
                <a:r>
                  <a:rPr lang="en-US" altLang="zh-CN" sz="2400" dirty="0">
                    <a:ln/>
                    <a:solidFill>
                      <a:schemeClr val="accent4"/>
                    </a:solidFill>
                  </a:rPr>
                  <a:t>. </a:t>
                </a:r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若极限</a:t>
                </a:r>
                <a:endParaRPr lang="en-US" altLang="zh-CN" sz="2400" dirty="0">
                  <a:ln/>
                  <a:solidFill>
                    <a:schemeClr val="accent4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24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en-US" altLang="zh-CN" sz="24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1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sz="24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altLang="zh-CN" sz="2400" b="1" i="1" dirty="0">
                  <a:ln/>
                  <a:solidFill>
                    <a:schemeClr val="accent4"/>
                  </a:solidFill>
                </a:endParaRPr>
              </a:p>
              <a:p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存在时，称这个极限为函数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沿方向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acc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的</a:t>
                </a:r>
                <a:r>
                  <a:rPr lang="zh-CN" altLang="en-US" sz="2400" dirty="0">
                    <a:ln/>
                    <a:solidFill>
                      <a:srgbClr val="0000FF"/>
                    </a:solidFill>
                  </a:rPr>
                  <a:t>方向导数</a:t>
                </a:r>
                <a:r>
                  <a:rPr lang="en-US" altLang="zh-CN" sz="2400" dirty="0">
                    <a:ln/>
                    <a:solidFill>
                      <a:schemeClr val="accent4"/>
                    </a:solidFill>
                  </a:rPr>
                  <a:t>,</a:t>
                </a:r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记作</a:t>
                </a:r>
                <a:endParaRPr lang="en-US" altLang="zh-CN" sz="2400" dirty="0">
                  <a:ln/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400" i="1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sz="24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0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b="0" i="1" smtClean="0">
                                          <a:ln/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0" i="1" smtClean="0">
                                          <a:ln/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24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n/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64C553-BDDD-4CC9-A3CA-D28858B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" y="1159121"/>
                <a:ext cx="9036496" cy="48542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23243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411413" y="260350"/>
            <a:ext cx="4352474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§3</a:t>
            </a:r>
            <a:r>
              <a:rPr lang="en-US" altLang="zh-CN" sz="3600" dirty="0"/>
              <a:t>  </a:t>
            </a:r>
            <a:r>
              <a:rPr lang="zh-CN" altLang="en-US" sz="3600" dirty="0"/>
              <a:t>方向导数与梯度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64C553-BDDD-4CC9-A3CA-D28858B04FBD}"/>
                  </a:ext>
                </a:extLst>
              </p:cNvPr>
              <p:cNvSpPr txBox="1"/>
              <p:nvPr/>
            </p:nvSpPr>
            <p:spPr>
              <a:xfrm>
                <a:off x="72008" y="1159121"/>
                <a:ext cx="9036496" cy="5020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ln/>
                    <a:solidFill>
                      <a:schemeClr val="accent4"/>
                    </a:solidFill>
                  </a:rPr>
                  <a:t>       </a:t>
                </a:r>
                <a:r>
                  <a:rPr lang="zh-CN" altLang="en-US" sz="2400" b="1" dirty="0">
                    <a:ln/>
                    <a:solidFill>
                      <a:srgbClr val="0000FF"/>
                    </a:solidFill>
                  </a:rPr>
                  <a:t> 注</a:t>
                </a:r>
                <a:r>
                  <a:rPr lang="zh-CN" altLang="en-US" sz="2400" b="1" dirty="0">
                    <a:ln/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设二元函数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>
                    <a:ln/>
                    <a:solidFill>
                      <a:schemeClr val="accent4"/>
                    </a:solidFill>
                  </a:rPr>
                  <a:t> </a:t>
                </a:r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在点</a:t>
                </a:r>
                <a:r>
                  <a:rPr lang="en-US" altLang="zh-CN" sz="2400" dirty="0">
                    <a:ln/>
                    <a:solidFill>
                      <a:schemeClr val="accent4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n/>
                    <a:solidFill>
                      <a:schemeClr val="accent4"/>
                    </a:solidFill>
                  </a:rPr>
                  <a:t> </a:t>
                </a:r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处沿方向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acc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的方向导数存在</a:t>
                </a:r>
                <a:r>
                  <a:rPr lang="en-US" altLang="zh-CN" sz="2400" dirty="0">
                    <a:ln/>
                    <a:solidFill>
                      <a:schemeClr val="accent4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的方向角为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即射线上的任意点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都可以表示为</a:t>
                </a:r>
                <a:endParaRPr lang="en-US" altLang="zh-CN" sz="2400" dirty="0">
                  <a:ln/>
                  <a:solidFill>
                    <a:schemeClr val="accent4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4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4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>
                  <a:ln/>
                  <a:solidFill>
                    <a:schemeClr val="accent4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n/>
                    <a:solidFill>
                      <a:schemeClr val="accent4"/>
                    </a:solidFill>
                  </a:rPr>
                  <a:t>则</a:t>
                </a:r>
                <a:endParaRPr lang="en-US" altLang="zh-CN" sz="2400" dirty="0">
                  <a:ln/>
                  <a:solidFill>
                    <a:schemeClr val="accent4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>
                                          <a:ln/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n/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2400" b="1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4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24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en-US" altLang="zh-CN" sz="24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1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  <m:oMath xmlns:m="http://schemas.openxmlformats.org/officeDocument/2006/math">
                      <m:r>
                        <a:rPr lang="en-US" altLang="zh-CN" sz="2400" b="1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                   =</m:t>
                      </m:r>
                      <m:limLow>
                        <m:limLowPr>
                          <m:ctrlP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CN" sz="24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sz="24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1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 dirty="0">
                  <a:ln/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64C553-BDDD-4CC9-A3CA-D28858B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" y="1159121"/>
                <a:ext cx="9036496" cy="5020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A66329C-B4D8-55B5-1192-9BD460FDD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89" y="2893535"/>
            <a:ext cx="2293325" cy="185209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3482D20-CEB9-33AD-D695-AF1FFFAABD3A}"/>
              </a:ext>
            </a:extLst>
          </p:cNvPr>
          <p:cNvCxnSpPr/>
          <p:nvPr/>
        </p:nvCxnSpPr>
        <p:spPr bwMode="auto">
          <a:xfrm flipV="1">
            <a:off x="6815552" y="3001042"/>
            <a:ext cx="1656184" cy="151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弧形 8">
            <a:extLst>
              <a:ext uri="{FF2B5EF4-FFF2-40B4-BE49-F238E27FC236}">
                <a16:creationId xmlns:a16="http://schemas.microsoft.com/office/drawing/2014/main" id="{71BAE940-3642-5D7A-5305-E46ED1915FA6}"/>
              </a:ext>
            </a:extLst>
          </p:cNvPr>
          <p:cNvSpPr/>
          <p:nvPr/>
        </p:nvSpPr>
        <p:spPr bwMode="auto">
          <a:xfrm>
            <a:off x="6801790" y="4250658"/>
            <a:ext cx="576064" cy="555947"/>
          </a:xfrm>
          <a:prstGeom prst="arc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BA88A04-B188-23C7-2A9A-7DAC893965B9}"/>
                  </a:ext>
                </a:extLst>
              </p:cNvPr>
              <p:cNvSpPr txBox="1"/>
              <p:nvPr/>
            </p:nvSpPr>
            <p:spPr>
              <a:xfrm>
                <a:off x="7409737" y="4152392"/>
                <a:ext cx="187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BA88A04-B188-23C7-2A9A-7DAC89396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737" y="4152392"/>
                <a:ext cx="187872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832015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411413" y="260350"/>
            <a:ext cx="4352474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§3</a:t>
            </a:r>
            <a:r>
              <a:rPr lang="en-US" altLang="zh-CN" sz="3600" dirty="0"/>
              <a:t>  </a:t>
            </a:r>
            <a:r>
              <a:rPr lang="zh-CN" altLang="en-US" sz="3600" dirty="0"/>
              <a:t>方向导数与梯度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44D97CD-1A12-4790-9C3C-7D19A3B3D14E}"/>
                  </a:ext>
                </a:extLst>
              </p:cNvPr>
              <p:cNvSpPr txBox="1"/>
              <p:nvPr/>
            </p:nvSpPr>
            <p:spPr>
              <a:xfrm>
                <a:off x="539552" y="1484784"/>
                <a:ext cx="7920880" cy="202991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</a:rPr>
                  <a:t>       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例题</a:t>
                </a:r>
                <a:r>
                  <a:rPr lang="zh-CN" altLang="en-US" sz="2800" dirty="0"/>
                  <a:t>：讨论函数</a:t>
                </a:r>
                <a:endParaRPr lang="en-US" altLang="zh-CN" sz="2800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CN" sz="2800" b="0" dirty="0"/>
              </a:p>
              <a:p>
                <a:endParaRPr lang="en-US" altLang="zh-CN" dirty="0"/>
              </a:p>
              <a:p>
                <a:r>
                  <a:rPr lang="zh-CN" altLang="en-US" sz="2800" dirty="0"/>
                  <a:t>在原点处的方向导数和偏导数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44D97CD-1A12-4790-9C3C-7D19A3B3D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84784"/>
                <a:ext cx="7920880" cy="2029915"/>
              </a:xfrm>
              <a:prstGeom prst="rect">
                <a:avLst/>
              </a:prstGeom>
              <a:blipFill>
                <a:blip r:embed="rId2"/>
                <a:stretch>
                  <a:fillRect l="-1458" t="-2671" b="-6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925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/>
              <p:nvPr/>
            </p:nvSpPr>
            <p:spPr>
              <a:xfrm>
                <a:off x="827584" y="1477521"/>
                <a:ext cx="7704856" cy="3103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      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例题</a:t>
                </a:r>
                <a:r>
                  <a:rPr lang="zh-CN" altLang="en-US" sz="2800" dirty="0"/>
                  <a:t>：讨论函数</a:t>
                </a:r>
                <a:endParaRPr lang="en-US" altLang="zh-CN" sz="2800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0,                  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b="0" dirty="0"/>
              </a:p>
              <a:p>
                <a:endParaRPr lang="en-US" altLang="zh-CN" dirty="0"/>
              </a:p>
              <a:p>
                <a:r>
                  <a:rPr lang="zh-CN" altLang="en-US" sz="2800" dirty="0"/>
                  <a:t>在原点处的方向导数和偏导数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77521"/>
                <a:ext cx="7704856" cy="3103607"/>
              </a:xfrm>
              <a:prstGeom prst="rect">
                <a:avLst/>
              </a:prstGeom>
              <a:blipFill>
                <a:blip r:embed="rId2"/>
                <a:stretch>
                  <a:fillRect l="-1661" t="-1965" b="-4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2">
            <a:extLst>
              <a:ext uri="{FF2B5EF4-FFF2-40B4-BE49-F238E27FC236}">
                <a16:creationId xmlns:a16="http://schemas.microsoft.com/office/drawing/2014/main" id="{1B91347E-B3F7-4DAB-9226-BB1BF8A67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60350"/>
            <a:ext cx="4352474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§3</a:t>
            </a:r>
            <a:r>
              <a:rPr lang="en-US" altLang="zh-CN" sz="3600" dirty="0"/>
              <a:t>  </a:t>
            </a:r>
            <a:r>
              <a:rPr lang="zh-CN" altLang="en-US" sz="3600" dirty="0"/>
              <a:t>方向导数与梯度</a:t>
            </a:r>
          </a:p>
        </p:txBody>
      </p:sp>
    </p:spTree>
    <p:extLst>
      <p:ext uri="{BB962C8B-B14F-4D97-AF65-F5344CB8AC3E}">
        <p14:creationId xmlns:p14="http://schemas.microsoft.com/office/powerpoint/2010/main" val="3689668186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/>
              <p:nvPr/>
            </p:nvSpPr>
            <p:spPr>
              <a:xfrm>
                <a:off x="827584" y="1477521"/>
                <a:ext cx="7704856" cy="2627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      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例题</a:t>
                </a:r>
                <a:r>
                  <a:rPr lang="zh-CN" altLang="en-US" sz="2800" dirty="0"/>
                  <a:t>：讨论函数</a:t>
                </a:r>
                <a:endParaRPr lang="en-US" altLang="zh-CN" sz="2800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−∞&lt;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&lt;+∞,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0,                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其余</m:t>
                              </m:r>
                              <m:r>
                                <a:rPr lang="zh-CN" altLang="en-US" sz="2800" i="1" smtClean="0">
                                  <a:latin typeface="Cambria Math" panose="02040503050406030204" pitchFamily="18" charset="0"/>
                                </a:rPr>
                                <m:t>部分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b="0" dirty="0"/>
              </a:p>
              <a:p>
                <a:endParaRPr lang="en-US" altLang="zh-CN" dirty="0"/>
              </a:p>
              <a:p>
                <a:r>
                  <a:rPr lang="zh-CN" altLang="en-US" sz="2800" dirty="0"/>
                  <a:t>在原点处的连续性、方向导数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77521"/>
                <a:ext cx="7704856" cy="2627194"/>
              </a:xfrm>
              <a:prstGeom prst="rect">
                <a:avLst/>
              </a:prstGeom>
              <a:blipFill>
                <a:blip r:embed="rId2"/>
                <a:stretch>
                  <a:fillRect l="-1661" t="-2320" b="-5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2">
            <a:extLst>
              <a:ext uri="{FF2B5EF4-FFF2-40B4-BE49-F238E27FC236}">
                <a16:creationId xmlns:a16="http://schemas.microsoft.com/office/drawing/2014/main" id="{1B91347E-B3F7-4DAB-9226-BB1BF8A67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60350"/>
            <a:ext cx="4352474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§3</a:t>
            </a:r>
            <a:r>
              <a:rPr lang="en-US" altLang="zh-CN" sz="3600" dirty="0"/>
              <a:t>  </a:t>
            </a:r>
            <a:r>
              <a:rPr lang="zh-CN" altLang="en-US" sz="3600" dirty="0"/>
              <a:t>方向导数与梯度</a:t>
            </a:r>
          </a:p>
        </p:txBody>
      </p:sp>
    </p:spTree>
    <p:extLst>
      <p:ext uri="{BB962C8B-B14F-4D97-AF65-F5344CB8AC3E}">
        <p14:creationId xmlns:p14="http://schemas.microsoft.com/office/powerpoint/2010/main" val="377218756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/>
              <p:nvPr/>
            </p:nvSpPr>
            <p:spPr>
              <a:xfrm>
                <a:off x="251520" y="1477521"/>
                <a:ext cx="8496944" cy="3652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17.6’</a:t>
                </a:r>
                <a:r>
                  <a:rPr lang="zh-CN" altLang="en-US" sz="2800" dirty="0"/>
                  <a:t>：若函数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可微，则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/>
                  <a:t>沿任一方向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zh-CN" altLang="en-US" sz="2800" dirty="0"/>
                  <a:t>的方向导数都存在，并且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800" b="0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800" dirty="0"/>
                  <a:t>为方向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zh-CN" altLang="en-US" sz="2800" dirty="0"/>
                  <a:t>的方向余弦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77521"/>
                <a:ext cx="8496944" cy="3652282"/>
              </a:xfrm>
              <a:prstGeom prst="rect">
                <a:avLst/>
              </a:prstGeom>
              <a:blipFill>
                <a:blip r:embed="rId2"/>
                <a:stretch>
                  <a:fillRect l="-1435" b="-3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2">
            <a:extLst>
              <a:ext uri="{FF2B5EF4-FFF2-40B4-BE49-F238E27FC236}">
                <a16:creationId xmlns:a16="http://schemas.microsoft.com/office/drawing/2014/main" id="{1B91347E-B3F7-4DAB-9226-BB1BF8A67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60350"/>
            <a:ext cx="4352474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§3</a:t>
            </a:r>
            <a:r>
              <a:rPr lang="en-US" altLang="zh-CN" sz="3600" dirty="0"/>
              <a:t>  </a:t>
            </a:r>
            <a:r>
              <a:rPr lang="zh-CN" altLang="en-US" sz="3600" dirty="0"/>
              <a:t>方向导数与梯度</a:t>
            </a:r>
          </a:p>
        </p:txBody>
      </p:sp>
    </p:spTree>
    <p:extLst>
      <p:ext uri="{BB962C8B-B14F-4D97-AF65-F5344CB8AC3E}">
        <p14:creationId xmlns:p14="http://schemas.microsoft.com/office/powerpoint/2010/main" val="887332562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/>
              <p:nvPr/>
            </p:nvSpPr>
            <p:spPr>
              <a:xfrm>
                <a:off x="251520" y="1484784"/>
                <a:ext cx="8496944" cy="1403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例题</a:t>
                </a:r>
                <a:r>
                  <a:rPr lang="zh-CN" altLang="en-US" sz="2800" dirty="0"/>
                  <a:t>：求函数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2800" dirty="0"/>
                  <a:t>点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(1,1)</m:t>
                    </m:r>
                  </m:oMath>
                </a14:m>
                <a:r>
                  <a:rPr lang="zh-CN" altLang="en-US" sz="2800" dirty="0"/>
                  <a:t>处沿方向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=(1,4)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/>
                  <a:t>方向导数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8496944" cy="1403526"/>
              </a:xfrm>
              <a:prstGeom prst="rect">
                <a:avLst/>
              </a:prstGeom>
              <a:blipFill>
                <a:blip r:embed="rId2"/>
                <a:stretch>
                  <a:fillRect b="-1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2">
            <a:extLst>
              <a:ext uri="{FF2B5EF4-FFF2-40B4-BE49-F238E27FC236}">
                <a16:creationId xmlns:a16="http://schemas.microsoft.com/office/drawing/2014/main" id="{1B91347E-B3F7-4DAB-9226-BB1BF8A67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60350"/>
            <a:ext cx="4352474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§3</a:t>
            </a:r>
            <a:r>
              <a:rPr lang="en-US" altLang="zh-CN" sz="3600" dirty="0"/>
              <a:t>  </a:t>
            </a:r>
            <a:r>
              <a:rPr lang="zh-CN" altLang="en-US" sz="3600" dirty="0"/>
              <a:t>方向导数与梯度</a:t>
            </a:r>
          </a:p>
        </p:txBody>
      </p:sp>
    </p:spTree>
    <p:extLst>
      <p:ext uri="{BB962C8B-B14F-4D97-AF65-F5344CB8AC3E}">
        <p14:creationId xmlns:p14="http://schemas.microsoft.com/office/powerpoint/2010/main" val="3696508759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Cambria"/>
        <a:ea typeface="华文中宋"/>
        <a:cs typeface=""/>
      </a:majorFont>
      <a:minorFont>
        <a:latin typeface="Cambria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817</Words>
  <Application>Microsoft Office PowerPoint</Application>
  <PresentationFormat>全屏显示(4:3)</PresentationFormat>
  <Paragraphs>90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黑体</vt:lpstr>
      <vt:lpstr>微软雅黑</vt:lpstr>
      <vt:lpstr>Arial</vt:lpstr>
      <vt:lpstr>Calibri</vt:lpstr>
      <vt:lpstr>Cambria</vt:lpstr>
      <vt:lpstr>Cambria Math</vt:lpstr>
      <vt:lpstr>Times New Roman</vt:lpstr>
      <vt:lpstr>Wingdings</vt:lpstr>
      <vt:lpstr>Profile</vt:lpstr>
      <vt:lpstr>数 学 分 析（3）</vt:lpstr>
      <vt:lpstr>第17章   多元函数微分学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 学 分 析（3）</dc:title>
  <dc:creator>liumgao</dc:creator>
  <cp:lastModifiedBy>强 刘</cp:lastModifiedBy>
  <cp:revision>194</cp:revision>
  <dcterms:created xsi:type="dcterms:W3CDTF">2016-08-26T12:24:15Z</dcterms:created>
  <dcterms:modified xsi:type="dcterms:W3CDTF">2024-09-18T14:06:43Z</dcterms:modified>
</cp:coreProperties>
</file>