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4"/>
  </p:notesMasterIdLst>
  <p:sldIdLst>
    <p:sldId id="256" r:id="rId2"/>
    <p:sldId id="257" r:id="rId3"/>
    <p:sldId id="302" r:id="rId4"/>
    <p:sldId id="303" r:id="rId5"/>
    <p:sldId id="301" r:id="rId6"/>
    <p:sldId id="294" r:id="rId7"/>
    <p:sldId id="295" r:id="rId8"/>
    <p:sldId id="288" r:id="rId9"/>
    <p:sldId id="273" r:id="rId10"/>
    <p:sldId id="274" r:id="rId11"/>
    <p:sldId id="312" r:id="rId12"/>
    <p:sldId id="318" r:id="rId13"/>
    <p:sldId id="275" r:id="rId14"/>
    <p:sldId id="314" r:id="rId15"/>
    <p:sldId id="276" r:id="rId16"/>
    <p:sldId id="277" r:id="rId17"/>
    <p:sldId id="292" r:id="rId18"/>
    <p:sldId id="278" r:id="rId19"/>
    <p:sldId id="279" r:id="rId20"/>
    <p:sldId id="296" r:id="rId21"/>
    <p:sldId id="310" r:id="rId22"/>
    <p:sldId id="280" r:id="rId23"/>
    <p:sldId id="281" r:id="rId24"/>
    <p:sldId id="282" r:id="rId25"/>
    <p:sldId id="315" r:id="rId26"/>
    <p:sldId id="284" r:id="rId27"/>
    <p:sldId id="304" r:id="rId28"/>
    <p:sldId id="285" r:id="rId29"/>
    <p:sldId id="319" r:id="rId30"/>
    <p:sldId id="320" r:id="rId31"/>
    <p:sldId id="305" r:id="rId32"/>
    <p:sldId id="287" r:id="rId33"/>
    <p:sldId id="300" r:id="rId34"/>
    <p:sldId id="291" r:id="rId35"/>
    <p:sldId id="308" r:id="rId36"/>
    <p:sldId id="307" r:id="rId37"/>
    <p:sldId id="309" r:id="rId38"/>
    <p:sldId id="269" r:id="rId39"/>
    <p:sldId id="317" r:id="rId40"/>
    <p:sldId id="316" r:id="rId41"/>
    <p:sldId id="311" r:id="rId42"/>
    <p:sldId id="313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1E426-506A-4EB7-96EA-C1F3EDAB1006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B04B2-861A-4C95-A24A-12981646B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49F17852-88E2-4383-9323-AFF73FD3FA36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D1EDA361-EBAA-4783-8D17-E567095C1B18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104644F4-39E0-49B6-AFF3-EB045282DF87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8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内点是聚点、边界点不一定是聚点、外点一定不是聚点  </a:t>
            </a:r>
            <a:r>
              <a:rPr lang="en-US" altLang="zh-CN" dirty="0"/>
              <a:t>2. </a:t>
            </a:r>
            <a:r>
              <a:rPr lang="zh-CN" altLang="en-US" dirty="0"/>
              <a:t>不一定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04B2-861A-4C95-A24A-12981646BFD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0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D1EDA361-EBAA-4783-8D17-E567095C1B18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20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6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D1EDA361-EBAA-4783-8D17-E567095C1B18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29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9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推广到</a:t>
            </a:r>
            <a:r>
              <a:rPr lang="en-US" altLang="zh-CN" dirty="0"/>
              <a:t>n</a:t>
            </a:r>
            <a:r>
              <a:rPr lang="zh-CN" altLang="en-US" dirty="0"/>
              <a:t>元函数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04B2-861A-4C95-A24A-12981646BFD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9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推广到</a:t>
            </a:r>
            <a:r>
              <a:rPr lang="en-US" altLang="zh-CN" dirty="0"/>
              <a:t>n</a:t>
            </a:r>
            <a:r>
              <a:rPr lang="zh-CN" altLang="en-US" dirty="0"/>
              <a:t>元函数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04B2-861A-4C95-A24A-12981646BFD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3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30CF0-75E1-4053-887D-B1538C8EAEA2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9CCE9-7BB8-49FD-9FDB-7148EBB6417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577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5FE23-EBDC-4A02-AACB-34D0B6A1B7D4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CF1D4-345D-4A6B-9A63-8819EAAC33E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03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03835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6265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B7042-89BB-456A-A344-53D4B7143F6D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04C95-57EC-4846-B1D9-9F2A4A608CB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309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5DD46-EE38-47FF-BEF0-70B37DAEDFFC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85FFE-A842-4E55-96ED-237B4EC0DB7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3689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1F249-AF14-47F1-A92F-A6B327A01BC3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42C4C-4FFD-46CB-971E-830434BE259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1744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37CC4-A07F-4168-ABD0-FB82CA856269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54618-A427-4C02-964B-2AAE353B2FA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2483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D558B-EC76-4244-A4D4-BC06947B2E31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09D7-1C1A-426F-9D99-EADC20C2307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037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A234C-68F6-4C39-AB99-3A136B14137D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DF02-1E6A-485E-8932-029630DA8ED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475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BF0A1-C534-48D2-A402-431622CFED69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CE3E8-F3E4-42F0-89AD-DD1DF6D9A50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7268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1CE4D-DFD9-406F-B041-A925086080C6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834DF-E5E8-4442-8357-768457E1ED0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4220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FD800-C54F-4636-889D-7D003081ED28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06470-11CB-45A9-9D68-BCE4D12A776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4952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001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8CAFA4-FBE3-404D-9B5C-76542AFD27FF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7CD0FF-435F-40EC-BE4F-EC8637DBC60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1052513"/>
            <a:ext cx="3708400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1052513"/>
            <a:ext cx="6692900" cy="47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6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>
    <p:wip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1.png"/><Relationship Id="rId3" Type="http://schemas.openxmlformats.org/officeDocument/2006/relationships/image" Target="../media/image8.wmf"/><Relationship Id="rId21" Type="http://schemas.openxmlformats.org/officeDocument/2006/relationships/image" Target="../media/image24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5.bin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9.wmf"/><Relationship Id="rId15" Type="http://schemas.openxmlformats.org/officeDocument/2006/relationships/image" Target="../media/image13.wmf"/><Relationship Id="rId10" Type="http://schemas.openxmlformats.org/officeDocument/2006/relationships/image" Target="../media/image11.wmf"/><Relationship Id="rId19" Type="http://schemas.openxmlformats.org/officeDocument/2006/relationships/image" Target="../media/image22.png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Relationship Id="rId2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20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10" Type="http://schemas.openxmlformats.org/officeDocument/2006/relationships/image" Target="../media/image58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8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F1B92D-64DC-4B36-8E90-A7EA0C31603F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270EF-FF59-489D-8AA1-B2F6811A934F}" type="slidenum">
              <a:rPr lang="zh-CN" alt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0" name="标题 3"/>
          <p:cNvSpPr>
            <a:spLocks noGrp="1"/>
          </p:cNvSpPr>
          <p:nvPr>
            <p:ph type="ctrTitle" idx="4294967295"/>
          </p:nvPr>
        </p:nvSpPr>
        <p:spPr>
          <a:xfrm>
            <a:off x="0" y="1989138"/>
            <a:ext cx="9144000" cy="792162"/>
          </a:xfrm>
        </p:spPr>
        <p:txBody>
          <a:bodyPr/>
          <a:lstStyle/>
          <a:p>
            <a:pPr algn="ctr"/>
            <a:r>
              <a:rPr lang="zh-CN" altLang="en-US" sz="4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 学 分 析（</a:t>
            </a:r>
            <a:r>
              <a:rPr lang="en-US" altLang="zh-CN" sz="4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sz="4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副标题 4"/>
          <p:cNvSpPr txBox="1">
            <a:spLocks noChangeArrowheads="1"/>
          </p:cNvSpPr>
          <p:nvPr/>
        </p:nvSpPr>
        <p:spPr bwMode="auto">
          <a:xfrm>
            <a:off x="2771775" y="3573016"/>
            <a:ext cx="31019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授课教师：刘强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            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4463" y="500063"/>
            <a:ext cx="802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深圳大学-数学与统计学院</a:t>
            </a:r>
          </a:p>
        </p:txBody>
      </p:sp>
    </p:spTree>
    <p:extLst>
      <p:ext uri="{BB962C8B-B14F-4D97-AF65-F5344CB8AC3E}">
        <p14:creationId xmlns:p14="http://schemas.microsoft.com/office/powerpoint/2010/main" val="248634208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835150" y="333375"/>
            <a:ext cx="5473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/>
              <a:t>§1</a:t>
            </a:r>
            <a:r>
              <a:rPr lang="zh-CN" altLang="en-US" sz="3600"/>
              <a:t>平面点集与多元函数</a:t>
            </a:r>
          </a:p>
        </p:txBody>
      </p:sp>
      <p:graphicFrame>
        <p:nvGraphicFramePr>
          <p:cNvPr id="8201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46252636"/>
              </p:ext>
            </p:extLst>
          </p:nvPr>
        </p:nvGraphicFramePr>
        <p:xfrm>
          <a:off x="369846" y="1478290"/>
          <a:ext cx="4032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50635" imgH="203870" progId="Equation.DSMT4">
                  <p:embed/>
                </p:oleObj>
              </mc:Choice>
              <mc:Fallback>
                <p:oleObj r:id="rId2" imgW="1450635" imgH="2038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46" y="1478290"/>
                        <a:ext cx="4032250" cy="565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F7D7859D-12B6-4BDD-9484-252F16F97D46}"/>
              </a:ext>
            </a:extLst>
          </p:cNvPr>
          <p:cNvGrpSpPr/>
          <p:nvPr/>
        </p:nvGrpSpPr>
        <p:grpSpPr>
          <a:xfrm>
            <a:off x="808683" y="2421607"/>
            <a:ext cx="3043237" cy="3095625"/>
            <a:chOff x="1763713" y="2781300"/>
            <a:chExt cx="3043237" cy="3095625"/>
          </a:xfrm>
        </p:grpSpPr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 rot="1205531">
              <a:off x="1763713" y="2781300"/>
              <a:ext cx="1724747" cy="3095625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970063"/>
                </p:ext>
              </p:extLst>
            </p:nvPr>
          </p:nvGraphicFramePr>
          <p:xfrm>
            <a:off x="2169536" y="5177913"/>
            <a:ext cx="420618" cy="380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20037" imgH="294460" progId="Equation.3">
                    <p:embed/>
                  </p:oleObj>
                </mc:Choice>
                <mc:Fallback>
                  <p:oleObj r:id="rId4" imgW="320037" imgH="2944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536" y="5177913"/>
                          <a:ext cx="420618" cy="380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 rot="1205531">
              <a:off x="1763713" y="2781300"/>
              <a:ext cx="1724747" cy="3095625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0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22930"/>
                </p:ext>
              </p:extLst>
            </p:nvPr>
          </p:nvGraphicFramePr>
          <p:xfrm>
            <a:off x="2169536" y="5177913"/>
            <a:ext cx="420619" cy="380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20037" imgH="294460" progId="Equation.3">
                    <p:embed/>
                  </p:oleObj>
                </mc:Choice>
                <mc:Fallback>
                  <p:oleObj r:id="rId6" imgW="320037" imgH="2944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536" y="5177913"/>
                          <a:ext cx="420619" cy="380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3995738" y="4083050"/>
              <a:ext cx="811212" cy="785813"/>
            </a:xfrm>
            <a:prstGeom prst="ellipse">
              <a:avLst/>
            </a:prstGeom>
            <a:solidFill>
              <a:srgbClr val="FFCC00">
                <a:alpha val="50000"/>
              </a:srgbClr>
            </a:solidFill>
            <a:ln w="12700" cmpd="sng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0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3047700"/>
                </p:ext>
              </p:extLst>
            </p:nvPr>
          </p:nvGraphicFramePr>
          <p:xfrm>
            <a:off x="4394200" y="4221163"/>
            <a:ext cx="369888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66572" imgH="230516" progId="Equation.DSMT4">
                    <p:embed/>
                  </p:oleObj>
                </mc:Choice>
                <mc:Fallback>
                  <p:oleObj r:id="rId7" imgW="166572" imgH="2305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200" y="4221163"/>
                          <a:ext cx="369888" cy="503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1273756"/>
                </p:ext>
              </p:extLst>
            </p:nvPr>
          </p:nvGraphicFramePr>
          <p:xfrm>
            <a:off x="4303713" y="4406900"/>
            <a:ext cx="136525" cy="133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93756" imgH="193756" progId="Equation.3">
                    <p:embed/>
                  </p:oleObj>
                </mc:Choice>
                <mc:Fallback>
                  <p:oleObj r:id="rId9" imgW="193756" imgH="19375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713" y="4406900"/>
                          <a:ext cx="136525" cy="133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2176463" y="4076700"/>
              <a:ext cx="811212" cy="785813"/>
            </a:xfrm>
            <a:prstGeom prst="ellipse">
              <a:avLst/>
            </a:prstGeom>
            <a:solidFill>
              <a:srgbClr val="FFCC00">
                <a:alpha val="50000"/>
              </a:srgbClr>
            </a:solidFill>
            <a:ln w="12700" cmpd="sng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1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5504095"/>
                </p:ext>
              </p:extLst>
            </p:nvPr>
          </p:nvGraphicFramePr>
          <p:xfrm>
            <a:off x="2570163" y="4221163"/>
            <a:ext cx="341312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53850" imgH="230616" progId="Equation.DSMT4">
                    <p:embed/>
                  </p:oleObj>
                </mc:Choice>
                <mc:Fallback>
                  <p:oleObj r:id="rId11" imgW="153850" imgH="2306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163" y="4221163"/>
                          <a:ext cx="341312" cy="503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9474204"/>
                </p:ext>
              </p:extLst>
            </p:nvPr>
          </p:nvGraphicFramePr>
          <p:xfrm>
            <a:off x="2484438" y="4400550"/>
            <a:ext cx="136525" cy="133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93756" imgH="193756" progId="Equation.3">
                    <p:embed/>
                  </p:oleObj>
                </mc:Choice>
                <mc:Fallback>
                  <p:oleObj r:id="rId13" imgW="193756" imgH="19375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438" y="4400550"/>
                          <a:ext cx="136525" cy="133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3184093" y="2981018"/>
              <a:ext cx="811645" cy="786389"/>
            </a:xfrm>
            <a:prstGeom prst="ellipse">
              <a:avLst/>
            </a:prstGeom>
            <a:solidFill>
              <a:srgbClr val="FFCC00">
                <a:alpha val="50000"/>
              </a:srgbClr>
            </a:solidFill>
            <a:ln w="12700" cmpd="sng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885818"/>
                </p:ext>
              </p:extLst>
            </p:nvPr>
          </p:nvGraphicFramePr>
          <p:xfrm>
            <a:off x="3619561" y="3288915"/>
            <a:ext cx="304367" cy="299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94588" imgH="294588" progId="Equation.3">
                    <p:embed/>
                  </p:oleObj>
                </mc:Choice>
                <mc:Fallback>
                  <p:oleObj r:id="rId14" imgW="294588" imgH="2945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561" y="3288915"/>
                          <a:ext cx="304367" cy="299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8677154"/>
                </p:ext>
              </p:extLst>
            </p:nvPr>
          </p:nvGraphicFramePr>
          <p:xfrm>
            <a:off x="3491880" y="3305559"/>
            <a:ext cx="135274" cy="133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93756" imgH="193756" progId="Equation.3">
                    <p:embed/>
                  </p:oleObj>
                </mc:Choice>
                <mc:Fallback>
                  <p:oleObj r:id="rId16" imgW="193756" imgH="19375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3305559"/>
                          <a:ext cx="135274" cy="133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4AEEA7-CC08-4FE1-878F-C59A74D14F2C}"/>
              </a:ext>
            </a:extLst>
          </p:cNvPr>
          <p:cNvGrpSpPr/>
          <p:nvPr/>
        </p:nvGrpSpPr>
        <p:grpSpPr>
          <a:xfrm>
            <a:off x="4283968" y="2411596"/>
            <a:ext cx="1379604" cy="2947159"/>
            <a:chOff x="4283968" y="2411596"/>
            <a:chExt cx="1379604" cy="2947159"/>
          </a:xfrm>
        </p:grpSpPr>
        <p:sp>
          <p:nvSpPr>
            <p:cNvPr id="21" name="流程图: 可选过程 20">
              <a:extLst>
                <a:ext uri="{FF2B5EF4-FFF2-40B4-BE49-F238E27FC236}">
                  <a16:creationId xmlns:a16="http://schemas.microsoft.com/office/drawing/2014/main" id="{227E715B-D7AF-42D5-A8CB-937C1B85B8DD}"/>
                </a:ext>
              </a:extLst>
            </p:cNvPr>
            <p:cNvSpPr/>
            <p:nvPr/>
          </p:nvSpPr>
          <p:spPr bwMode="auto">
            <a:xfrm>
              <a:off x="4537953" y="2509049"/>
              <a:ext cx="1125619" cy="584655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  内 点</a:t>
              </a:r>
            </a:p>
          </p:txBody>
        </p:sp>
        <p:sp>
          <p:nvSpPr>
            <p:cNvPr id="22" name="流程图: 可选过程 21">
              <a:extLst>
                <a:ext uri="{FF2B5EF4-FFF2-40B4-BE49-F238E27FC236}">
                  <a16:creationId xmlns:a16="http://schemas.microsoft.com/office/drawing/2014/main" id="{31054774-E9F4-4D16-BF34-60B3EEE94ECC}"/>
                </a:ext>
              </a:extLst>
            </p:cNvPr>
            <p:cNvSpPr/>
            <p:nvPr/>
          </p:nvSpPr>
          <p:spPr bwMode="auto">
            <a:xfrm>
              <a:off x="4537953" y="3580971"/>
              <a:ext cx="1125619" cy="584655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  外 点</a:t>
              </a:r>
            </a:p>
          </p:txBody>
        </p:sp>
        <p:sp>
          <p:nvSpPr>
            <p:cNvPr id="23" name="流程图: 可选过程 22">
              <a:extLst>
                <a:ext uri="{FF2B5EF4-FFF2-40B4-BE49-F238E27FC236}">
                  <a16:creationId xmlns:a16="http://schemas.microsoft.com/office/drawing/2014/main" id="{0F148571-9095-4182-BFEF-AE50B4D1FC73}"/>
                </a:ext>
              </a:extLst>
            </p:cNvPr>
            <p:cNvSpPr/>
            <p:nvPr/>
          </p:nvSpPr>
          <p:spPr bwMode="auto">
            <a:xfrm>
              <a:off x="4537953" y="4750540"/>
              <a:ext cx="1125619" cy="584655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 边界点</a:t>
              </a:r>
            </a:p>
          </p:txBody>
        </p:sp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3976715F-3311-439D-A2B9-79720CFEDC5E}"/>
                </a:ext>
              </a:extLst>
            </p:cNvPr>
            <p:cNvSpPr/>
            <p:nvPr/>
          </p:nvSpPr>
          <p:spPr bwMode="auto">
            <a:xfrm>
              <a:off x="4283968" y="2411596"/>
              <a:ext cx="253985" cy="2947159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AA532A-DC49-4891-88E3-1A1B3566F73A}"/>
                  </a:ext>
                </a:extLst>
              </p:cNvPr>
              <p:cNvSpPr txBox="1"/>
              <p:nvPr/>
            </p:nvSpPr>
            <p:spPr>
              <a:xfrm>
                <a:off x="5490505" y="2529156"/>
                <a:ext cx="25112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𝛿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⊂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AA532A-DC49-4891-88E3-1A1B3566F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505" y="2529156"/>
                <a:ext cx="2511275" cy="461665"/>
              </a:xfrm>
              <a:prstGeom prst="rect">
                <a:avLst/>
              </a:prstGeom>
              <a:blipFill>
                <a:blip r:embed="rId1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D89D1EA-12E0-4585-98DC-7948274A0E48}"/>
                  </a:ext>
                </a:extLst>
              </p:cNvPr>
              <p:cNvSpPr txBox="1"/>
              <p:nvPr/>
            </p:nvSpPr>
            <p:spPr>
              <a:xfrm>
                <a:off x="5577101" y="3543399"/>
                <a:ext cx="24246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𝛿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D89D1EA-12E0-4585-98DC-7948274A0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101" y="3543399"/>
                <a:ext cx="2424679" cy="461665"/>
              </a:xfrm>
              <a:prstGeom prst="rect">
                <a:avLst/>
              </a:prstGeom>
              <a:blipFill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F2E94088-5172-49CB-A448-664F69B24B19}"/>
              </a:ext>
            </a:extLst>
          </p:cNvPr>
          <p:cNvGrpSpPr/>
          <p:nvPr/>
        </p:nvGrpSpPr>
        <p:grpSpPr>
          <a:xfrm>
            <a:off x="5508104" y="4458115"/>
            <a:ext cx="2808311" cy="987109"/>
            <a:chOff x="5508104" y="4458115"/>
            <a:chExt cx="2808311" cy="987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3DC18761-7328-47AF-917C-9E9D6F5F0F29}"/>
                    </a:ext>
                  </a:extLst>
                </p:cNvPr>
                <p:cNvSpPr txBox="1"/>
                <p:nvPr/>
              </p:nvSpPr>
              <p:spPr>
                <a:xfrm>
                  <a:off x="5508104" y="4458115"/>
                  <a:ext cx="268848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∀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3DC18761-7328-47AF-917C-9E9D6F5F0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4458115"/>
                  <a:ext cx="2688482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2FE75DC-E7CF-4513-B203-E28794AA0FDB}"/>
                    </a:ext>
                  </a:extLst>
                </p:cNvPr>
                <p:cNvSpPr txBox="1"/>
                <p:nvPr/>
              </p:nvSpPr>
              <p:spPr>
                <a:xfrm>
                  <a:off x="5577100" y="4983559"/>
                  <a:ext cx="273931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∀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2FE75DC-E7CF-4513-B203-E28794AA0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100" y="4983559"/>
                  <a:ext cx="2739315" cy="461665"/>
                </a:xfrm>
                <a:prstGeom prst="rect">
                  <a:avLst/>
                </a:prstGeom>
                <a:blipFill>
                  <a:blip r:embed="rId21"/>
                  <a:stretch>
                    <a:fillRect r="-891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D67596-F5F4-415A-BB2F-6A25B627F427}"/>
                  </a:ext>
                </a:extLst>
              </p:cNvPr>
              <p:cNvSpPr txBox="1"/>
              <p:nvPr/>
            </p:nvSpPr>
            <p:spPr>
              <a:xfrm>
                <a:off x="2766785" y="5895399"/>
                <a:ext cx="5793574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 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关于平面的余集，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D67596-F5F4-415A-BB2F-6A25B627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785" y="5895399"/>
                <a:ext cx="5793574" cy="370230"/>
              </a:xfrm>
              <a:prstGeom prst="rect">
                <a:avLst/>
              </a:prstGeom>
              <a:blipFill>
                <a:blip r:embed="rId22"/>
                <a:stretch>
                  <a:fillRect l="-947" t="-9836" r="-115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5935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/>
              <p:nvPr/>
            </p:nvSpPr>
            <p:spPr>
              <a:xfrm>
                <a:off x="61913" y="1124744"/>
                <a:ext cx="8902575" cy="2217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思考题</a:t>
                </a:r>
                <a:r>
                  <a:rPr lang="zh-CN" altLang="en-US" sz="3200" dirty="0"/>
                  <a:t>：请指出集合</a:t>
                </a:r>
                <a:endParaRPr lang="en-US" altLang="zh-CN" sz="32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 (4,4)</m:t>
                          </m:r>
                        </m:e>
                      </m:d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b="0" dirty="0"/>
                  <a:t>的内点、外点、边界点</a:t>
                </a:r>
                <a:r>
                  <a:rPr lang="en-US" altLang="zh-CN" sz="3200" b="0" dirty="0"/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124744"/>
                <a:ext cx="8902575" cy="2217017"/>
              </a:xfrm>
              <a:prstGeom prst="rect">
                <a:avLst/>
              </a:prstGeom>
              <a:blipFill>
                <a:blip r:embed="rId2"/>
                <a:stretch>
                  <a:fillRect l="-1711" b="-8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60937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/>
              <p:nvPr/>
            </p:nvSpPr>
            <p:spPr>
              <a:xfrm>
                <a:off x="61913" y="1124744"/>
                <a:ext cx="8902575" cy="3141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思考题</a:t>
                </a:r>
                <a:r>
                  <a:rPr lang="zh-CN" altLang="en-US" sz="3200" dirty="0"/>
                  <a:t>：请指出集合</a:t>
                </a:r>
                <a:endParaRPr lang="en-US" altLang="zh-CN" sz="32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 ⋯</m:t>
                          </m:r>
                        </m:e>
                      </m:d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b="0" dirty="0"/>
                  <a:t>的内点、外点、边界点</a:t>
                </a:r>
                <a:r>
                  <a:rPr lang="en-US" altLang="zh-CN" sz="3200" b="0" dirty="0"/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124744"/>
                <a:ext cx="8902575" cy="3141437"/>
              </a:xfrm>
              <a:prstGeom prst="rect">
                <a:avLst/>
              </a:prstGeom>
              <a:blipFill>
                <a:blip r:embed="rId2"/>
                <a:stretch>
                  <a:fillRect l="-1711" b="-5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37506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835150" y="333375"/>
            <a:ext cx="5473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/>
              <a:t>§1</a:t>
            </a:r>
            <a:r>
              <a:rPr lang="zh-CN" altLang="en-US" sz="3600"/>
              <a:t>平面点集与多元函数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">
                <a:extLst>
                  <a:ext uri="{FF2B5EF4-FFF2-40B4-BE49-F238E27FC236}">
                    <a16:creationId xmlns:a16="http://schemas.microsoft.com/office/drawing/2014/main" id="{6CDEBB95-95B3-48E8-9CBD-E91BA8A59440}"/>
                  </a:ext>
                </a:extLst>
              </p:cNvPr>
              <p:cNvSpPr txBox="1"/>
              <p:nvPr/>
            </p:nvSpPr>
            <p:spPr>
              <a:xfrm>
                <a:off x="323528" y="1412776"/>
                <a:ext cx="8568952" cy="2220288"/>
              </a:xfrm>
              <a:prstGeom prst="rect">
                <a:avLst/>
              </a:prstGeom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zh-CN" altLang="en-US" sz="3200" b="0" i="1" smtClean="0">
                        <a:latin typeface="Cambria Math"/>
                      </a:rPr>
                      <m:t>：</m:t>
                    </m:r>
                  </m:oMath>
                </a14:m>
                <a:r>
                  <a:rPr lang="zh-CN" altLang="en-US" sz="3200" b="0" dirty="0"/>
                  <a:t>若在点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3200" b="0" dirty="0"/>
                  <a:t>的</a:t>
                </a:r>
                <a:r>
                  <a:rPr lang="zh-CN" altLang="en-US" sz="3200" b="1" dirty="0">
                    <a:solidFill>
                      <a:srgbClr val="0000FF"/>
                    </a:solidFill>
                  </a:rPr>
                  <a:t>任何</a:t>
                </a:r>
                <a:r>
                  <a:rPr lang="zh-CN" altLang="en-US" sz="3200" b="0" dirty="0"/>
                  <a:t>空心邻域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0" dirty="0"/>
                  <a:t>内都含有</a:t>
                </a:r>
                <a14:m>
                  <m:oMath xmlns:m="http://schemas.openxmlformats.org/officeDocument/2006/math">
                    <m: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3200" b="0" dirty="0"/>
                  <a:t>的点，则称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/>
                      </a:rPr>
                      <m:t>点</m:t>
                    </m:r>
                    <m:r>
                      <a:rPr lang="en-US" altLang="zh-CN" sz="32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3200" dirty="0"/>
                  <a:t> 是集合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z="3200" dirty="0"/>
                  <a:t> 的</a:t>
                </a:r>
                <a:r>
                  <a:rPr lang="zh-CN" altLang="en-US" sz="3200" b="1" dirty="0">
                    <a:solidFill>
                      <a:srgbClr val="0000FF"/>
                    </a:solidFill>
                  </a:rPr>
                  <a:t>聚点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所有聚点组成的集合称为</a:t>
                </a:r>
                <a:r>
                  <a:rPr lang="zh-CN" altLang="en-US" sz="3200" b="1" dirty="0">
                    <a:solidFill>
                      <a:schemeClr val="tx1"/>
                    </a:solidFill>
                  </a:rPr>
                  <a:t>导集，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</a:rPr>
                  <a:t>.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1">
                <a:extLst>
                  <a:ext uri="{FF2B5EF4-FFF2-40B4-BE49-F238E27FC236}">
                    <a16:creationId xmlns:a16="http://schemas.microsoft.com/office/drawing/2014/main" id="{6CDEBB95-95B3-48E8-9CBD-E91BA8A5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2776"/>
                <a:ext cx="8568952" cy="2220288"/>
              </a:xfrm>
              <a:prstGeom prst="rect">
                <a:avLst/>
              </a:prstGeom>
              <a:blipFill>
                <a:blip r:embed="rId2"/>
                <a:stretch>
                  <a:fillRect l="-1705" r="-1278" b="-8470"/>
                </a:stretch>
              </a:blipFill>
              <a:ln w="952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DFD875-EE65-43E6-B944-62F9B19A9F39}"/>
              </a:ext>
            </a:extLst>
          </p:cNvPr>
          <p:cNvGrpSpPr/>
          <p:nvPr/>
        </p:nvGrpSpPr>
        <p:grpSpPr>
          <a:xfrm>
            <a:off x="4548871" y="3645024"/>
            <a:ext cx="3767545" cy="3096480"/>
            <a:chOff x="2413000" y="2695575"/>
            <a:chExt cx="4776788" cy="3879850"/>
          </a:xfrm>
        </p:grpSpPr>
        <p:grpSp>
          <p:nvGrpSpPr>
            <p:cNvPr id="12" name="Group 3">
              <a:extLst>
                <a:ext uri="{FF2B5EF4-FFF2-40B4-BE49-F238E27FC236}">
                  <a16:creationId xmlns:a16="http://schemas.microsoft.com/office/drawing/2014/main" id="{0FB11360-8FBA-4860-9CD1-61E579081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3213" y="2798762"/>
              <a:ext cx="3776662" cy="3776663"/>
              <a:chOff x="1658" y="1198"/>
              <a:chExt cx="2379" cy="2379"/>
            </a:xfrm>
          </p:grpSpPr>
          <p:sp>
            <p:nvSpPr>
              <p:cNvPr id="41" name="Oval 4">
                <a:extLst>
                  <a:ext uri="{FF2B5EF4-FFF2-40B4-BE49-F238E27FC236}">
                    <a16:creationId xmlns:a16="http://schemas.microsoft.com/office/drawing/2014/main" id="{9B91005A-4BFD-4865-9E0E-D770E74B9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" y="1198"/>
                <a:ext cx="2379" cy="2379"/>
              </a:xfrm>
              <a:prstGeom prst="ellipse">
                <a:avLst/>
              </a:prstGeom>
              <a:solidFill>
                <a:srgbClr val="91E3FD"/>
              </a:solidFill>
              <a:ln w="38100">
                <a:solidFill>
                  <a:srgbClr val="3366FF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5">
                <a:extLst>
                  <a:ext uri="{FF2B5EF4-FFF2-40B4-BE49-F238E27FC236}">
                    <a16:creationId xmlns:a16="http://schemas.microsoft.com/office/drawing/2014/main" id="{6F7B4397-73BA-45B8-933E-F9202EF56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5" y="1397"/>
                <a:ext cx="841" cy="8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Text Box 6">
                <a:extLst>
                  <a:ext uri="{FF2B5EF4-FFF2-40B4-BE49-F238E27FC236}">
                    <a16:creationId xmlns:a16="http://schemas.microsoft.com/office/drawing/2014/main" id="{9F3CB09C-854E-428A-8DE0-88BADEA729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6" y="2026"/>
                <a:ext cx="55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 dirty="0"/>
                  <a:t>A</a:t>
                </a:r>
                <a:endParaRPr kumimoji="1" lang="en-US" altLang="zh-CN" dirty="0"/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id="{74EF39C7-51C1-49DB-887D-512694840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156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zh-CN" i="1" dirty="0">
                    <a:sym typeface="Symbol" panose="05050102010706020507" pitchFamily="18" charset="2"/>
                  </a:rPr>
                  <a:t></a:t>
                </a:r>
                <a:endParaRPr kumimoji="1" lang="en-US" altLang="zh-CN" i="1" dirty="0"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6F0916EE-AA5C-4FDE-B161-D4AEA956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600" y="4421188"/>
              <a:ext cx="95250" cy="95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CB2E166D-2FD3-4244-A95A-B50537EAD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588" y="3930650"/>
              <a:ext cx="1073150" cy="1073150"/>
            </a:xfrm>
            <a:prstGeom prst="ellips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D231302B-077F-4DDF-B4BD-0ACEFD562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4149725"/>
              <a:ext cx="623888" cy="623888"/>
            </a:xfrm>
            <a:prstGeom prst="ellips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626F84A1-EFFF-460A-8AB5-AC0FCEC03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750" y="423862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7443E8ED-514F-475B-9117-5F2D64849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450" y="435292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BDB7F154-B47F-44A7-9D99-4EF3C995E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450" y="4514850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391EB458-4BB7-4E6F-8EA0-6668A0185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442912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4AC1F322-04C6-4063-BF70-78B851230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0" y="421957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1057331A-7498-4935-B26C-87EDABC82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450" y="435292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E1CDDB55-651B-4F88-8CF7-A0965C941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300" y="450532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18">
              <a:extLst>
                <a:ext uri="{FF2B5EF4-FFF2-40B4-BE49-F238E27FC236}">
                  <a16:creationId xmlns:a16="http://schemas.microsoft.com/office/drawing/2014/main" id="{72F3B0D9-16C7-4D98-9C6F-9F4F4F38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725" y="4610100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CEC20ED0-6881-455D-AE81-3132136E3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75" y="521017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5A4D0967-4E21-4831-963C-33C7E2611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325" y="460057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0CF05A9E-D4AA-45DE-A524-0C38952FE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350" y="4819650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2">
              <a:extLst>
                <a:ext uri="{FF2B5EF4-FFF2-40B4-BE49-F238E27FC236}">
                  <a16:creationId xmlns:a16="http://schemas.microsoft.com/office/drawing/2014/main" id="{A525C4A7-AB8D-4374-AE60-284F66218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475" y="467677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192A4305-5718-4794-844F-ED484D6C6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675" y="399097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4">
              <a:extLst>
                <a:ext uri="{FF2B5EF4-FFF2-40B4-BE49-F238E27FC236}">
                  <a16:creationId xmlns:a16="http://schemas.microsoft.com/office/drawing/2014/main" id="{3AF3AD0D-7435-4C70-8F83-82EC1D5F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725" y="5257800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E573937D-C42F-4DE1-95DA-64EA2D979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0050" y="446722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D99A1300-A48C-4E3B-A0FE-AECB74FE9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075" y="355282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1E798031-7E95-4498-B106-E6B95391D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625" y="303847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7328B2C8-7DF8-46EF-9422-8A59D8190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0" y="477202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29">
              <a:extLst>
                <a:ext uri="{FF2B5EF4-FFF2-40B4-BE49-F238E27FC236}">
                  <a16:creationId xmlns:a16="http://schemas.microsoft.com/office/drawing/2014/main" id="{819338C0-A32F-4799-91B6-4E783567A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075" y="5314950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0">
              <a:extLst>
                <a:ext uri="{FF2B5EF4-FFF2-40B4-BE49-F238E27FC236}">
                  <a16:creationId xmlns:a16="http://schemas.microsoft.com/office/drawing/2014/main" id="{21992B7E-2D74-4240-B837-763E37B49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5" y="2695575"/>
              <a:ext cx="74613" cy="7461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1">
              <a:extLst>
                <a:ext uri="{FF2B5EF4-FFF2-40B4-BE49-F238E27FC236}">
                  <a16:creationId xmlns:a16="http://schemas.microsoft.com/office/drawing/2014/main" id="{194E80A2-9F24-4913-A455-FBF89132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4970463"/>
              <a:ext cx="74613" cy="74612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32">
              <a:extLst>
                <a:ext uri="{FF2B5EF4-FFF2-40B4-BE49-F238E27FC236}">
                  <a16:creationId xmlns:a16="http://schemas.microsoft.com/office/drawing/2014/main" id="{1EACEA2E-8EBB-4908-87DD-00985E2E4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388" y="4348163"/>
              <a:ext cx="74612" cy="74612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33">
              <a:extLst>
                <a:ext uri="{FF2B5EF4-FFF2-40B4-BE49-F238E27FC236}">
                  <a16:creationId xmlns:a16="http://schemas.microsoft.com/office/drawing/2014/main" id="{C4187F71-510B-470E-AC5D-60FE74FE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675" y="5275263"/>
              <a:ext cx="74613" cy="74612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34">
              <a:extLst>
                <a:ext uri="{FF2B5EF4-FFF2-40B4-BE49-F238E27FC236}">
                  <a16:creationId xmlns:a16="http://schemas.microsoft.com/office/drawing/2014/main" id="{ABD326AA-D26C-4C76-9AE2-7018CCF97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563" y="5751513"/>
              <a:ext cx="74612" cy="74612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Oval 35">
              <a:extLst>
                <a:ext uri="{FF2B5EF4-FFF2-40B4-BE49-F238E27FC236}">
                  <a16:creationId xmlns:a16="http://schemas.microsoft.com/office/drawing/2014/main" id="{B69ACF44-2F93-44C8-80DA-2B106C3A8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421063"/>
              <a:ext cx="74613" cy="74612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852724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/>
              <p:nvPr/>
            </p:nvSpPr>
            <p:spPr>
              <a:xfrm>
                <a:off x="408744" y="1340768"/>
                <a:ext cx="8326511" cy="295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思考题</a:t>
                </a:r>
                <a:r>
                  <a:rPr lang="zh-CN" altLang="en-US" sz="3200" dirty="0"/>
                  <a:t>：</a:t>
                </a:r>
                <a:endParaRPr lang="en-US" altLang="zh-CN" sz="3200" dirty="0"/>
              </a:p>
              <a:p>
                <a:pPr marL="514350" indent="-51435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zh-CN" sz="3200" b="0" dirty="0"/>
                  <a:t> </a:t>
                </a:r>
                <a:r>
                  <a:rPr lang="zh-CN" altLang="en-US" sz="3200" b="0" dirty="0"/>
                  <a:t>内点、边界点、外点，哪些点是集合的聚点？     </a:t>
                </a:r>
                <a:endParaRPr lang="en-US" altLang="zh-CN" sz="3200" b="0" dirty="0"/>
              </a:p>
              <a:p>
                <a:pPr marL="514350" indent="-51435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zh-CN" sz="3200" dirty="0"/>
                  <a:t> </a:t>
                </a:r>
                <a:r>
                  <a:rPr lang="zh-CN" altLang="en-US" sz="3200" dirty="0"/>
                  <a:t>点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3200" b="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3200" b="0" dirty="0"/>
                  <a:t>聚点，则点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3200" b="0" dirty="0"/>
                  <a:t>一定属于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3200" b="0" dirty="0"/>
                  <a:t>么？</a:t>
                </a:r>
                <a:endParaRPr lang="en-US" altLang="zh-CN" sz="32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44" y="1340768"/>
                <a:ext cx="8326511" cy="2958952"/>
              </a:xfrm>
              <a:prstGeom prst="rect">
                <a:avLst/>
              </a:prstGeom>
              <a:blipFill>
                <a:blip r:embed="rId3"/>
                <a:stretch>
                  <a:fillRect l="-1830" r="-6808" b="-5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87266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35150" y="333375"/>
            <a:ext cx="5473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/>
              <a:t>§1</a:t>
            </a:r>
            <a:r>
              <a:rPr lang="zh-CN" altLang="en-US" sz="3600"/>
              <a:t>平面点集与多元函数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18967"/>
              </p:ext>
            </p:extLst>
          </p:nvPr>
        </p:nvGraphicFramePr>
        <p:xfrm>
          <a:off x="468313" y="3413711"/>
          <a:ext cx="8208143" cy="260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48077" imgH="914717" progId="Equation.DSMT4">
                  <p:embed/>
                </p:oleObj>
              </mc:Choice>
              <mc:Fallback>
                <p:oleObj r:id="rId2" imgW="3048077" imgH="914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13711"/>
                        <a:ext cx="8208143" cy="26075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1373487"/>
                <a:ext cx="8208912" cy="1493807"/>
              </a:xfrm>
              <a:prstGeom prst="rect">
                <a:avLst/>
              </a:prstGeom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zh-CN" altLang="en-US" sz="3200" b="0" i="1" smtClean="0">
                        <a:latin typeface="Cambria Math"/>
                      </a:rPr>
                      <m:t>：点</m:t>
                    </m:r>
                    <m:r>
                      <a:rPr lang="en-US" altLang="zh-CN" sz="3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CN" sz="3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3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3200" dirty="0"/>
                  <a:t>是集合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z="3200" dirty="0"/>
                  <a:t> 的</a:t>
                </a:r>
                <a:r>
                  <a:rPr lang="zh-CN" altLang="en-US" sz="3200" b="1" dirty="0">
                    <a:solidFill>
                      <a:srgbClr val="0000FF"/>
                    </a:solidFill>
                  </a:rPr>
                  <a:t>孤立点</a:t>
                </a:r>
                <a:r>
                  <a:rPr lang="zh-CN" altLang="en-US" sz="3200" dirty="0"/>
                  <a:t>：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∃</m:t>
                    </m:r>
                    <m:r>
                      <a:rPr lang="en-US" altLang="zh-CN" sz="3200" b="0" i="1" smtClean="0">
                        <a:latin typeface="Cambria Math"/>
                      </a:rPr>
                      <m:t>𝛿</m:t>
                    </m:r>
                    <m:r>
                      <a:rPr lang="en-US" altLang="zh-CN" sz="32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sz="3200" dirty="0"/>
                  <a:t>, </a:t>
                </a:r>
                <a:r>
                  <a:rPr lang="zh-CN" altLang="en-US" sz="3200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sup>
                    </m:sSup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𝛿</m:t>
                        </m:r>
                      </m:e>
                    </m:d>
                    <m:r>
                      <a:rPr lang="en-US" altLang="zh-CN" sz="3200" b="0" i="1" smtClean="0">
                        <a:latin typeface="Cambria Math"/>
                      </a:rPr>
                      <m:t>∩</m:t>
                    </m:r>
                    <m:r>
                      <a:rPr lang="en-US" altLang="zh-CN" sz="3200" b="0" i="1" smtClean="0">
                        <a:latin typeface="Cambria Math"/>
                      </a:rPr>
                      <m:t>𝐸</m:t>
                    </m:r>
                    <m:r>
                      <a:rPr lang="en-US" altLang="zh-CN" sz="3200" b="0" i="1" smtClean="0">
                        <a:latin typeface="Cambria Math"/>
                      </a:rPr>
                      <m:t>=∅.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73487"/>
                <a:ext cx="8208912" cy="1493807"/>
              </a:xfrm>
              <a:prstGeom prst="rect">
                <a:avLst/>
              </a:prstGeom>
              <a:blipFill>
                <a:blip r:embed="rId5"/>
                <a:stretch>
                  <a:fillRect l="-1855" b="-12146"/>
                </a:stretch>
              </a:blipFill>
              <a:ln w="952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7179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835150" y="333375"/>
            <a:ext cx="5473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/>
              <a:t>§1</a:t>
            </a:r>
            <a:r>
              <a:rPr lang="zh-CN" altLang="en-US" sz="3600"/>
              <a:t>平面点集与多元函数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935522"/>
              </p:ext>
            </p:extLst>
          </p:nvPr>
        </p:nvGraphicFramePr>
        <p:xfrm>
          <a:off x="84139" y="1557339"/>
          <a:ext cx="8952358" cy="118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50107" imgH="431930" progId="Equation.DSMT4">
                  <p:embed/>
                </p:oleObj>
              </mc:Choice>
              <mc:Fallback>
                <p:oleObj r:id="rId2" imgW="3250107" imgH="4319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9" y="1557339"/>
                        <a:ext cx="8952358" cy="11889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464024"/>
              </p:ext>
            </p:extLst>
          </p:nvPr>
        </p:nvGraphicFramePr>
        <p:xfrm>
          <a:off x="251520" y="4797152"/>
          <a:ext cx="53292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03665" imgH="216030" progId="Equation.DSMT4">
                  <p:embed/>
                </p:oleObj>
              </mc:Choice>
              <mc:Fallback>
                <p:oleObj r:id="rId4" imgW="1903665" imgH="216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97152"/>
                        <a:ext cx="5329237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146015-599B-0ABA-A906-5C52539B3A34}"/>
                  </a:ext>
                </a:extLst>
              </p:cNvPr>
              <p:cNvSpPr txBox="1"/>
              <p:nvPr/>
            </p:nvSpPr>
            <p:spPr>
              <a:xfrm>
                <a:off x="179512" y="3573016"/>
                <a:ext cx="7957628" cy="584775"/>
              </a:xfrm>
              <a:prstGeom prst="rect">
                <a:avLst/>
              </a:prstGeom>
              <a:ln w="3175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如果集合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zh-CN" altLang="en-US" sz="32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的所有聚点都属于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zh-CN" altLang="en-US" sz="32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是</a:t>
                </a:r>
                <a:r>
                  <a:rPr lang="zh-CN" altLang="en-US" sz="3200" dirty="0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闭集</a:t>
                </a:r>
                <a:r>
                  <a:rPr lang="en-US" altLang="zh-CN" sz="32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.</a:t>
                </a:r>
                <a:endParaRPr lang="zh-CN" altLang="en-US" sz="32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146015-599B-0ABA-A906-5C52539B3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73016"/>
                <a:ext cx="7957628" cy="584775"/>
              </a:xfrm>
              <a:prstGeom prst="rect">
                <a:avLst/>
              </a:prstGeom>
              <a:blipFill>
                <a:blip r:embed="rId7"/>
                <a:stretch>
                  <a:fillRect l="-1913" t="-13402" r="-1071" b="-31959"/>
                </a:stretch>
              </a:blipFill>
              <a:ln w="31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5798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528" y="1404065"/>
                <a:ext cx="8352928" cy="584775"/>
              </a:xfrm>
              <a:prstGeom prst="rect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3200" b="0" i="1" smtClean="0">
                        <a:latin typeface="Cambria Math"/>
                      </a:rPr>
                      <m:t>：对</m:t>
                    </m:r>
                    <m:r>
                      <a:rPr lang="zh-CN" altLang="en-US" sz="3200" i="1">
                        <a:latin typeface="Cambria Math"/>
                      </a:rPr>
                      <m:t>任何的</m:t>
                    </m:r>
                    <m:r>
                      <a:rPr lang="en-US" altLang="zh-CN" sz="3200" b="0" i="1" smtClean="0">
                        <a:latin typeface="Cambria Math"/>
                      </a:rPr>
                      <m:t> </m:t>
                    </m:r>
                    <m:r>
                      <a:rPr lang="en-US" altLang="zh-CN" sz="3200" b="0" i="1" smtClean="0">
                        <a:latin typeface="Cambria Math"/>
                      </a:rPr>
                      <m:t>𝑆</m:t>
                    </m:r>
                    <m:r>
                      <a:rPr lang="en-US" altLang="zh-CN" sz="3200" b="0" i="1" smtClean="0">
                        <a:latin typeface="Cambria Math"/>
                      </a:rPr>
                      <m:t>⊂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/>
                      </a:rPr>
                      <m:t>,   </m:t>
                    </m:r>
                    <m:r>
                      <a:rPr lang="en-US" altLang="zh-CN" sz="3200" b="0" i="1" smtClean="0">
                        <a:latin typeface="Cambria Math"/>
                      </a:rPr>
                      <m:t>𝜕</m:t>
                    </m:r>
                    <m:r>
                      <a:rPr lang="en-US" altLang="zh-CN" sz="32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sz="3200" dirty="0"/>
                  <a:t> 恒为闭集</a:t>
                </a:r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04065"/>
                <a:ext cx="8352928" cy="584775"/>
              </a:xfrm>
              <a:prstGeom prst="rect">
                <a:avLst/>
              </a:prstGeom>
              <a:blipFill>
                <a:blip r:embed="rId2"/>
                <a:stretch>
                  <a:fillRect l="-1749" t="-16327" b="-32653"/>
                </a:stretch>
              </a:blipFill>
              <a:ln w="127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弧形 3">
            <a:extLst>
              <a:ext uri="{FF2B5EF4-FFF2-40B4-BE49-F238E27FC236}">
                <a16:creationId xmlns:a16="http://schemas.microsoft.com/office/drawing/2014/main" id="{D040170C-ED0F-A8FF-175B-D2D6C5029810}"/>
              </a:ext>
            </a:extLst>
          </p:cNvPr>
          <p:cNvSpPr/>
          <p:nvPr/>
        </p:nvSpPr>
        <p:spPr bwMode="auto">
          <a:xfrm rot="19808291">
            <a:off x="2045383" y="3077721"/>
            <a:ext cx="4680520" cy="4404289"/>
          </a:xfrm>
          <a:prstGeom prst="arc">
            <a:avLst>
              <a:gd name="adj1" fmla="val 16766980"/>
              <a:gd name="adj2" fmla="val 23868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C673EA1-B205-2284-3F17-748A454E6E93}"/>
              </a:ext>
            </a:extLst>
          </p:cNvPr>
          <p:cNvSpPr/>
          <p:nvPr/>
        </p:nvSpPr>
        <p:spPr bwMode="auto">
          <a:xfrm>
            <a:off x="5652120" y="3212976"/>
            <a:ext cx="1080120" cy="108012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5A18B0-A684-A1C3-1EFF-39854357E2FE}"/>
              </a:ext>
            </a:extLst>
          </p:cNvPr>
          <p:cNvSpPr txBox="1"/>
          <p:nvPr/>
        </p:nvSpPr>
        <p:spPr>
          <a:xfrm>
            <a:off x="6156176" y="35010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AC2AB04-D74B-7ED3-1063-A1D3DA1B716B}"/>
              </a:ext>
            </a:extLst>
          </p:cNvPr>
          <p:cNvSpPr/>
          <p:nvPr/>
        </p:nvSpPr>
        <p:spPr bwMode="auto">
          <a:xfrm>
            <a:off x="6155010" y="3753036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066515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835150" y="333375"/>
            <a:ext cx="5473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/>
              <a:t>§1</a:t>
            </a:r>
            <a:r>
              <a:rPr lang="zh-CN" altLang="en-US" sz="3600"/>
              <a:t>平面点集与多元函数</a:t>
            </a:r>
          </a:p>
        </p:txBody>
      </p:sp>
      <p:sp>
        <p:nvSpPr>
          <p:cNvPr id="12291" name="AutoShape 3"/>
          <p:cNvSpPr>
            <a:spLocks/>
          </p:cNvSpPr>
          <p:nvPr/>
        </p:nvSpPr>
        <p:spPr bwMode="auto">
          <a:xfrm>
            <a:off x="1331913" y="3213100"/>
            <a:ext cx="1871662" cy="208756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6051 w 21600"/>
              <a:gd name="T11" fmla="*/ 12270 h 21600"/>
              <a:gd name="T12" fmla="*/ 16253 w 21600"/>
              <a:gd name="T13" fmla="*/ 10800 h 21600"/>
              <a:gd name="T14" fmla="*/ 10800 w 21600"/>
              <a:gd name="T15" fmla="*/ 5347 h 21600"/>
              <a:gd name="T16" fmla="*/ 9329 w 21600"/>
              <a:gd name="T17" fmla="*/ 5548 h 21600"/>
              <a:gd name="T18" fmla="*/ 16051 w 21600"/>
              <a:gd name="T19" fmla="*/ 12270 h 21600"/>
              <a:gd name="T20" fmla="*/ 5548 w 21600"/>
              <a:gd name="T21" fmla="*/ 9329 h 21600"/>
              <a:gd name="T22" fmla="*/ 5347 w 21600"/>
              <a:gd name="T23" fmla="*/ 10799 h 21600"/>
              <a:gd name="T24" fmla="*/ 10800 w 21600"/>
              <a:gd name="T25" fmla="*/ 16253 h 21600"/>
              <a:gd name="T26" fmla="*/ 12270 w 21600"/>
              <a:gd name="T27" fmla="*/ 16051 h 21600"/>
              <a:gd name="T28" fmla="*/ 5548 w 21600"/>
              <a:gd name="T29" fmla="*/ 9329 h 21600"/>
              <a:gd name="T30" fmla="*/ 3163 w 21600"/>
              <a:gd name="T31" fmla="*/ 3163 h 21600"/>
              <a:gd name="T32" fmla="*/ 18437 w 21600"/>
              <a:gd name="T33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T30" t="T31" r="T32" b="T33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6051" y="12270"/>
                </a:moveTo>
                <a:cubicBezTo>
                  <a:pt x="16185" y="11791"/>
                  <a:pt x="16253" y="11297"/>
                  <a:pt x="16253" y="10800"/>
                </a:cubicBezTo>
                <a:cubicBezTo>
                  <a:pt x="16253" y="7788"/>
                  <a:pt x="13811" y="5347"/>
                  <a:pt x="10800" y="5347"/>
                </a:cubicBezTo>
                <a:cubicBezTo>
                  <a:pt x="10302" y="5346"/>
                  <a:pt x="9808" y="5414"/>
                  <a:pt x="9329" y="5548"/>
                </a:cubicBezTo>
                <a:lnTo>
                  <a:pt x="16051" y="12270"/>
                </a:lnTo>
                <a:close/>
                <a:moveTo>
                  <a:pt x="5548" y="9329"/>
                </a:moveTo>
                <a:cubicBezTo>
                  <a:pt x="5414" y="9808"/>
                  <a:pt x="5347" y="10302"/>
                  <a:pt x="5347" y="10799"/>
                </a:cubicBezTo>
                <a:cubicBezTo>
                  <a:pt x="5347" y="13811"/>
                  <a:pt x="7788" y="16253"/>
                  <a:pt x="10800" y="16253"/>
                </a:cubicBezTo>
                <a:cubicBezTo>
                  <a:pt x="11297" y="16253"/>
                  <a:pt x="11791" y="16185"/>
                  <a:pt x="12270" y="16051"/>
                </a:cubicBezTo>
                <a:lnTo>
                  <a:pt x="5548" y="9329"/>
                </a:lnTo>
                <a:close/>
              </a:path>
            </a:pathLst>
          </a:cu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24075" y="4149725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6470" imgH="206470" progId="Equation.DSMT4">
                  <p:embed/>
                </p:oleObj>
              </mc:Choice>
              <mc:Fallback>
                <p:oleObj r:id="rId2" imgW="206470" imgH="2064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149725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750697"/>
              </p:ext>
            </p:extLst>
          </p:nvPr>
        </p:nvGraphicFramePr>
        <p:xfrm>
          <a:off x="2700338" y="3555707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6470" imgH="206470" progId="Equation.DSMT4">
                  <p:embed/>
                </p:oleObj>
              </mc:Choice>
              <mc:Fallback>
                <p:oleObj r:id="rId4" imgW="206470" imgH="2064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555707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09017527"/>
              </p:ext>
            </p:extLst>
          </p:nvPr>
        </p:nvGraphicFramePr>
        <p:xfrm>
          <a:off x="107950" y="1427163"/>
          <a:ext cx="8947686" cy="1067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19440" imgH="431640" progId="Equation.DSMT4">
                  <p:embed/>
                </p:oleObj>
              </mc:Choice>
              <mc:Fallback>
                <p:oleObj name="Equation" r:id="rId5" imgW="3619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427163"/>
                        <a:ext cx="8947686" cy="106737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8B09B5A-F6F6-4786-9C3A-EFA7250B880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35150" y="3573463"/>
            <a:ext cx="360587" cy="64827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99DEF45-BB78-4809-BE3E-A115F012330C}"/>
              </a:ext>
            </a:extLst>
          </p:cNvPr>
          <p:cNvCxnSpPr/>
          <p:nvPr/>
        </p:nvCxnSpPr>
        <p:spPr bwMode="auto">
          <a:xfrm>
            <a:off x="1826818" y="3590772"/>
            <a:ext cx="936000" cy="59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979316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835150" y="333375"/>
            <a:ext cx="5473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/>
              <a:t>§1</a:t>
            </a:r>
            <a:r>
              <a:rPr lang="zh-CN" altLang="en-US" sz="3600"/>
              <a:t>平面点集与多元函数</a:t>
            </a:r>
          </a:p>
        </p:txBody>
      </p:sp>
      <p:graphicFrame>
        <p:nvGraphicFramePr>
          <p:cNvPr id="13315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77477849"/>
              </p:ext>
            </p:extLst>
          </p:nvPr>
        </p:nvGraphicFramePr>
        <p:xfrm>
          <a:off x="436276" y="1490663"/>
          <a:ext cx="7086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480" imgH="685800" progId="Equation.DSMT4">
                  <p:embed/>
                </p:oleObj>
              </mc:Choice>
              <mc:Fallback>
                <p:oleObj name="Equation" r:id="rId2" imgW="31114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76" y="1490663"/>
                        <a:ext cx="7086600" cy="156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042988" y="3644900"/>
            <a:ext cx="2562225" cy="2076450"/>
            <a:chOff x="0" y="0"/>
            <a:chExt cx="1614" cy="1308"/>
          </a:xfrm>
        </p:grpSpPr>
        <p:sp>
          <p:nvSpPr>
            <p:cNvPr id="13317" name="AutoShape 5"/>
            <p:cNvSpPr>
              <a:spLocks/>
            </p:cNvSpPr>
            <p:nvPr/>
          </p:nvSpPr>
          <p:spPr bwMode="auto">
            <a:xfrm>
              <a:off x="183" y="216"/>
              <a:ext cx="972" cy="960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21600 w 21600"/>
                <a:gd name="T5" fmla="*/ 10800 h 21600"/>
                <a:gd name="T6" fmla="*/ 10800 w 21600"/>
                <a:gd name="T7" fmla="*/ 21600 h 21600"/>
                <a:gd name="T8" fmla="*/ 0 w 21600"/>
                <a:gd name="T9" fmla="*/ 10800 h 21600"/>
                <a:gd name="T10" fmla="*/ 5956 w 21600"/>
                <a:gd name="T11" fmla="*/ 10800 h 21600"/>
                <a:gd name="T12" fmla="*/ 10800 w 21600"/>
                <a:gd name="T13" fmla="*/ 15644 h 21600"/>
                <a:gd name="T14" fmla="*/ 15644 w 21600"/>
                <a:gd name="T15" fmla="*/ 10800 h 21600"/>
                <a:gd name="T16" fmla="*/ 10800 w 21600"/>
                <a:gd name="T17" fmla="*/ 5956 h 21600"/>
                <a:gd name="T18" fmla="*/ 5956 w 21600"/>
                <a:gd name="T19" fmla="*/ 10800 h 21600"/>
                <a:gd name="T20" fmla="*/ 3156 w 21600"/>
                <a:gd name="T21" fmla="*/ 3173 h 21600"/>
                <a:gd name="T22" fmla="*/ 18444 w 21600"/>
                <a:gd name="T23" fmla="*/ 184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956" y="10800"/>
                  </a:moveTo>
                  <a:cubicBezTo>
                    <a:pt x="5956" y="13475"/>
                    <a:pt x="8125" y="15644"/>
                    <a:pt x="10800" y="15644"/>
                  </a:cubicBezTo>
                  <a:cubicBezTo>
                    <a:pt x="13475" y="15644"/>
                    <a:pt x="15644" y="13475"/>
                    <a:pt x="15644" y="10800"/>
                  </a:cubicBezTo>
                  <a:cubicBezTo>
                    <a:pt x="15644" y="8125"/>
                    <a:pt x="13475" y="5956"/>
                    <a:pt x="10800" y="5956"/>
                  </a:cubicBezTo>
                  <a:cubicBezTo>
                    <a:pt x="8125" y="5956"/>
                    <a:pt x="5956" y="8125"/>
                    <a:pt x="5956" y="10800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0" y="696"/>
              <a:ext cx="140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 flipV="1">
              <a:off x="660" y="48"/>
              <a:ext cx="0" cy="126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1455" y="67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57103" imgH="244264" progId="Equation.3">
                    <p:embed/>
                  </p:oleObj>
                </mc:Choice>
                <mc:Fallback>
                  <p:oleObj r:id="rId4" imgW="257103" imgH="24426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67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735" y="0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56205" imgH="320177" progId="Equation.3">
                    <p:embed/>
                  </p:oleObj>
                </mc:Choice>
                <mc:Fallback>
                  <p:oleObj r:id="rId6" imgW="256205" imgH="3201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0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528" y="70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18490" imgH="244157" progId="Equation.3">
                    <p:embed/>
                  </p:oleObj>
                </mc:Choice>
                <mc:Fallback>
                  <p:oleObj r:id="rId8" imgW="218490" imgH="2441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70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5003800" y="3644900"/>
            <a:ext cx="2562225" cy="2076450"/>
            <a:chOff x="0" y="0"/>
            <a:chExt cx="1614" cy="1308"/>
          </a:xfrm>
        </p:grpSpPr>
        <p:sp>
          <p:nvSpPr>
            <p:cNvPr id="13324" name="AutoShape 12"/>
            <p:cNvSpPr>
              <a:spLocks/>
            </p:cNvSpPr>
            <p:nvPr/>
          </p:nvSpPr>
          <p:spPr bwMode="auto">
            <a:xfrm>
              <a:off x="183" y="216"/>
              <a:ext cx="972" cy="960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21600 w 21600"/>
                <a:gd name="T5" fmla="*/ 10800 h 21600"/>
                <a:gd name="T6" fmla="*/ 10800 w 21600"/>
                <a:gd name="T7" fmla="*/ 21600 h 21600"/>
                <a:gd name="T8" fmla="*/ 0 w 21600"/>
                <a:gd name="T9" fmla="*/ 10800 h 21600"/>
                <a:gd name="T10" fmla="*/ 5956 w 21600"/>
                <a:gd name="T11" fmla="*/ 10800 h 21600"/>
                <a:gd name="T12" fmla="*/ 10800 w 21600"/>
                <a:gd name="T13" fmla="*/ 15644 h 21600"/>
                <a:gd name="T14" fmla="*/ 15644 w 21600"/>
                <a:gd name="T15" fmla="*/ 10800 h 21600"/>
                <a:gd name="T16" fmla="*/ 10800 w 21600"/>
                <a:gd name="T17" fmla="*/ 5956 h 21600"/>
                <a:gd name="T18" fmla="*/ 5956 w 21600"/>
                <a:gd name="T19" fmla="*/ 10800 h 21600"/>
                <a:gd name="T20" fmla="*/ 3156 w 21600"/>
                <a:gd name="T21" fmla="*/ 3173 h 21600"/>
                <a:gd name="T22" fmla="*/ 18444 w 21600"/>
                <a:gd name="T23" fmla="*/ 184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956" y="10800"/>
                  </a:moveTo>
                  <a:cubicBezTo>
                    <a:pt x="5956" y="13475"/>
                    <a:pt x="8125" y="15644"/>
                    <a:pt x="10800" y="15644"/>
                  </a:cubicBezTo>
                  <a:cubicBezTo>
                    <a:pt x="13475" y="15644"/>
                    <a:pt x="15644" y="13475"/>
                    <a:pt x="15644" y="10800"/>
                  </a:cubicBezTo>
                  <a:cubicBezTo>
                    <a:pt x="15644" y="8125"/>
                    <a:pt x="13475" y="5956"/>
                    <a:pt x="10800" y="5956"/>
                  </a:cubicBezTo>
                  <a:cubicBezTo>
                    <a:pt x="8125" y="5956"/>
                    <a:pt x="5956" y="8125"/>
                    <a:pt x="5956" y="10800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0" y="696"/>
              <a:ext cx="140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 flipV="1">
              <a:off x="660" y="48"/>
              <a:ext cx="0" cy="126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7" name="Object 15"/>
            <p:cNvGraphicFramePr>
              <a:graphicFrameLocks noChangeAspect="1"/>
            </p:cNvGraphicFramePr>
            <p:nvPr/>
          </p:nvGraphicFramePr>
          <p:xfrm>
            <a:off x="1455" y="67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57103" imgH="244264" progId="Equation.3">
                    <p:embed/>
                  </p:oleObj>
                </mc:Choice>
                <mc:Fallback>
                  <p:oleObj r:id="rId10" imgW="257103" imgH="24426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67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16"/>
            <p:cNvGraphicFramePr>
              <a:graphicFrameLocks noChangeAspect="1"/>
            </p:cNvGraphicFramePr>
            <p:nvPr/>
          </p:nvGraphicFramePr>
          <p:xfrm>
            <a:off x="735" y="0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256205" imgH="320177" progId="Equation.3">
                    <p:embed/>
                  </p:oleObj>
                </mc:Choice>
                <mc:Fallback>
                  <p:oleObj r:id="rId11" imgW="256205" imgH="3201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0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9" name="Object 17"/>
            <p:cNvGraphicFramePr>
              <a:graphicFrameLocks noChangeAspect="1"/>
            </p:cNvGraphicFramePr>
            <p:nvPr/>
          </p:nvGraphicFramePr>
          <p:xfrm>
            <a:off x="528" y="70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18490" imgH="244157" progId="Equation.3">
                    <p:embed/>
                  </p:oleObj>
                </mc:Choice>
                <mc:Fallback>
                  <p:oleObj r:id="rId12" imgW="218490" imgH="2441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70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F3DE74B-4759-43AC-98D2-1E53DCEF35FE}"/>
              </a:ext>
            </a:extLst>
          </p:cNvPr>
          <p:cNvSpPr txBox="1"/>
          <p:nvPr/>
        </p:nvSpPr>
        <p:spPr>
          <a:xfrm>
            <a:off x="523221" y="60629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思考题：闭域一定是闭集？</a:t>
            </a:r>
          </a:p>
        </p:txBody>
      </p:sp>
    </p:spTree>
    <p:extLst>
      <p:ext uri="{BB962C8B-B14F-4D97-AF65-F5344CB8AC3E}">
        <p14:creationId xmlns:p14="http://schemas.microsoft.com/office/powerpoint/2010/main" val="14571936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" y="142875"/>
            <a:ext cx="7318970" cy="836613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16</a:t>
            </a:r>
            <a:r>
              <a:rPr lang="zh-CN" altLang="en-US" b="1" dirty="0">
                <a:solidFill>
                  <a:schemeClr val="tx1"/>
                </a:solidFill>
              </a:rPr>
              <a:t>章   多元函数的极限与连续</a:t>
            </a:r>
            <a:endParaRPr 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835150"/>
            <a:ext cx="7777162" cy="4762500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/>
              <a:t>§1  </a:t>
            </a:r>
            <a:r>
              <a:rPr lang="zh-CN" altLang="en-US" sz="3200" dirty="0"/>
              <a:t>平面点集与多元函数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800" dirty="0"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/>
              <a:t>§2   </a:t>
            </a:r>
            <a:r>
              <a:rPr lang="zh-CN" altLang="en-US" sz="3200" dirty="0"/>
              <a:t>二元函数的极限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8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/>
              <a:t>§3   </a:t>
            </a:r>
            <a:r>
              <a:rPr lang="zh-CN" altLang="en-US" sz="3200" dirty="0"/>
              <a:t>二元函数的连续性</a:t>
            </a:r>
            <a:r>
              <a:rPr lang="zh-CN" altLang="en-US" sz="3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345BB7-E7D6-43C3-B41F-5122DB38ECCD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DF144-6F20-4E1A-B591-7627BBDA85F5}" type="slidenum">
              <a:rPr lang="zh-CN" alt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835150"/>
            <a:ext cx="7777162" cy="4762500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纲要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345BB7-E7D6-43C3-B41F-5122DB38ECCD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DF144-6F20-4E1A-B591-7627BBDA85F5}" type="slidenum">
              <a:rPr lang="zh-CN" alt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755576" y="3573016"/>
            <a:ext cx="432048" cy="9361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距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离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1763688" y="3573016"/>
            <a:ext cx="432048" cy="9361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800" dirty="0">
              <a:latin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邻域</a:t>
            </a:r>
          </a:p>
        </p:txBody>
      </p:sp>
      <p:sp>
        <p:nvSpPr>
          <p:cNvPr id="5" name="右箭头 4"/>
          <p:cNvSpPr/>
          <p:nvPr/>
        </p:nvSpPr>
        <p:spPr bwMode="auto">
          <a:xfrm>
            <a:off x="1259632" y="3933056"/>
            <a:ext cx="432048" cy="14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流程图: 可选过程 6"/>
          <p:cNvSpPr/>
          <p:nvPr/>
        </p:nvSpPr>
        <p:spPr bwMode="auto">
          <a:xfrm>
            <a:off x="3203952" y="2132856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内 点</a:t>
            </a:r>
          </a:p>
        </p:txBody>
      </p:sp>
      <p:sp>
        <p:nvSpPr>
          <p:cNvPr id="13" name="流程图: 可选过程 12"/>
          <p:cNvSpPr/>
          <p:nvPr/>
        </p:nvSpPr>
        <p:spPr bwMode="auto">
          <a:xfrm>
            <a:off x="3196938" y="2564856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外 点</a:t>
            </a:r>
          </a:p>
        </p:txBody>
      </p:sp>
      <p:sp>
        <p:nvSpPr>
          <p:cNvPr id="14" name="流程图: 可选过程 13"/>
          <p:cNvSpPr/>
          <p:nvPr/>
        </p:nvSpPr>
        <p:spPr bwMode="auto">
          <a:xfrm>
            <a:off x="3203952" y="2996952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边界点</a:t>
            </a:r>
          </a:p>
        </p:txBody>
      </p:sp>
      <p:sp>
        <p:nvSpPr>
          <p:cNvPr id="10" name="右箭头 9"/>
          <p:cNvSpPr/>
          <p:nvPr/>
        </p:nvSpPr>
        <p:spPr bwMode="auto">
          <a:xfrm rot="18962586" flipV="1">
            <a:off x="2126352" y="3300935"/>
            <a:ext cx="1192610" cy="14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流程图: 可选过程 16"/>
          <p:cNvSpPr/>
          <p:nvPr/>
        </p:nvSpPr>
        <p:spPr bwMode="auto">
          <a:xfrm>
            <a:off x="3275856" y="4581128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聚 点</a:t>
            </a:r>
          </a:p>
        </p:txBody>
      </p:sp>
      <p:sp>
        <p:nvSpPr>
          <p:cNvPr id="18" name="流程图: 可选过程 17"/>
          <p:cNvSpPr/>
          <p:nvPr/>
        </p:nvSpPr>
        <p:spPr bwMode="auto">
          <a:xfrm>
            <a:off x="3275960" y="5013176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>
                <a:latin typeface="+mj-ea"/>
                <a:ea typeface="+mj-ea"/>
              </a:rPr>
              <a:t>孤立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点</a:t>
            </a:r>
          </a:p>
        </p:txBody>
      </p:sp>
      <p:sp>
        <p:nvSpPr>
          <p:cNvPr id="19" name="右箭头 18"/>
          <p:cNvSpPr/>
          <p:nvPr/>
        </p:nvSpPr>
        <p:spPr bwMode="auto">
          <a:xfrm rot="2134931" flipV="1">
            <a:off x="2158204" y="4491768"/>
            <a:ext cx="1188000" cy="1394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流程图: 可选过程 20"/>
          <p:cNvSpPr/>
          <p:nvPr/>
        </p:nvSpPr>
        <p:spPr bwMode="auto">
          <a:xfrm>
            <a:off x="5220072" y="2132856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开  集</a:t>
            </a:r>
          </a:p>
        </p:txBody>
      </p:sp>
      <p:sp>
        <p:nvSpPr>
          <p:cNvPr id="22" name="流程图: 可选过程 21"/>
          <p:cNvSpPr/>
          <p:nvPr/>
        </p:nvSpPr>
        <p:spPr bwMode="auto">
          <a:xfrm>
            <a:off x="5220072" y="4553020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闭  集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4283968" y="2276888"/>
            <a:ext cx="864096" cy="14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4283968" y="4725128"/>
            <a:ext cx="864096" cy="14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上下箭头 14"/>
          <p:cNvSpPr/>
          <p:nvPr/>
        </p:nvSpPr>
        <p:spPr bwMode="auto">
          <a:xfrm>
            <a:off x="5652120" y="2636912"/>
            <a:ext cx="144016" cy="1872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10093" y="3020759"/>
            <a:ext cx="518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互  </a:t>
            </a:r>
            <a:endParaRPr lang="en-US" altLang="zh-CN" dirty="0"/>
          </a:p>
          <a:p>
            <a:r>
              <a:rPr lang="zh-CN" altLang="en-US" dirty="0"/>
              <a:t>补</a:t>
            </a:r>
            <a:endParaRPr lang="en-US" altLang="zh-CN" dirty="0"/>
          </a:p>
          <a:p>
            <a:r>
              <a:rPr lang="zh-CN" altLang="en-US" dirty="0"/>
              <a:t>关</a:t>
            </a:r>
            <a:endParaRPr lang="en-US" altLang="zh-CN" dirty="0"/>
          </a:p>
          <a:p>
            <a:r>
              <a:rPr lang="zh-CN" altLang="en-US" dirty="0"/>
              <a:t>系</a:t>
            </a:r>
          </a:p>
        </p:txBody>
      </p:sp>
      <p:sp>
        <p:nvSpPr>
          <p:cNvPr id="27" name="右箭头 26"/>
          <p:cNvSpPr/>
          <p:nvPr/>
        </p:nvSpPr>
        <p:spPr bwMode="auto">
          <a:xfrm>
            <a:off x="6228080" y="2276888"/>
            <a:ext cx="1116000" cy="14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流程图: 可选过程 27"/>
          <p:cNvSpPr/>
          <p:nvPr/>
        </p:nvSpPr>
        <p:spPr bwMode="auto">
          <a:xfrm>
            <a:off x="7380416" y="2132536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开域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359029" y="1968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连通性</a:t>
            </a:r>
          </a:p>
        </p:txBody>
      </p:sp>
      <p:sp>
        <p:nvSpPr>
          <p:cNvPr id="26" name="流程图: 可选过程 25">
            <a:extLst>
              <a:ext uri="{FF2B5EF4-FFF2-40B4-BE49-F238E27FC236}">
                <a16:creationId xmlns:a16="http://schemas.microsoft.com/office/drawing/2014/main" id="{81A26F22-BA61-464F-A6D0-EA1B6C32D70D}"/>
              </a:ext>
            </a:extLst>
          </p:cNvPr>
          <p:cNvSpPr/>
          <p:nvPr/>
        </p:nvSpPr>
        <p:spPr bwMode="auto">
          <a:xfrm>
            <a:off x="7380416" y="3501008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区域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5C76ED80-DA49-4DBB-942D-23A2AB4683CE}"/>
              </a:ext>
            </a:extLst>
          </p:cNvPr>
          <p:cNvSpPr/>
          <p:nvPr/>
        </p:nvSpPr>
        <p:spPr bwMode="auto">
          <a:xfrm>
            <a:off x="7740352" y="2600416"/>
            <a:ext cx="144000" cy="86441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924E8E22-298A-4239-87FC-C0D7499699CE}"/>
              </a:ext>
            </a:extLst>
          </p:cNvPr>
          <p:cNvSpPr/>
          <p:nvPr/>
        </p:nvSpPr>
        <p:spPr bwMode="auto">
          <a:xfrm rot="13985043">
            <a:off x="6792317" y="3722746"/>
            <a:ext cx="125437" cy="13041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230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3" grpId="0" animBg="1"/>
      <p:bldP spid="14" grpId="0" animBg="1"/>
      <p:bldP spid="10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11" grpId="0" animBg="1"/>
      <p:bldP spid="24" grpId="0" animBg="1"/>
      <p:bldP spid="15" grpId="0" animBg="1"/>
      <p:bldP spid="23" grpId="0"/>
      <p:bldP spid="27" grpId="0" animBg="1"/>
      <p:bldP spid="28" grpId="0" animBg="1"/>
      <p:bldP spid="25" grpId="0"/>
      <p:bldP spid="26" grpId="0" animBg="1"/>
      <p:bldP spid="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835150" y="333375"/>
            <a:ext cx="5473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/>
              <a:t>§1</a:t>
            </a:r>
            <a:r>
              <a:rPr lang="zh-CN" altLang="en-US" sz="3600"/>
              <a:t>平面点集与多元函数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6918CE9-950D-4103-8C31-E8E034866148}"/>
                  </a:ext>
                </a:extLst>
              </p:cNvPr>
              <p:cNvSpPr txBox="1"/>
              <p:nvPr/>
            </p:nvSpPr>
            <p:spPr>
              <a:xfrm>
                <a:off x="611560" y="1484784"/>
                <a:ext cx="8136904" cy="2228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C00000"/>
                    </a:solidFill>
                  </a:rPr>
                  <a:t>开集和闭集的关系</a:t>
                </a:r>
                <a:r>
                  <a:rPr lang="zh-CN" altLang="en-US" sz="3200" dirty="0"/>
                  <a:t>：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endParaRPr lang="en-US" altLang="zh-CN" sz="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/>
                  <a:t>为闭集的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充分必要条件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800" dirty="0"/>
                  <a:t>为开集</a:t>
                </a:r>
                <a:r>
                  <a:rPr lang="en-US" altLang="zh-CN" sz="28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6918CE9-950D-4103-8C31-E8E03486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84784"/>
                <a:ext cx="8136904" cy="2228367"/>
              </a:xfrm>
              <a:prstGeom prst="rect">
                <a:avLst/>
              </a:prstGeom>
              <a:blipFill>
                <a:blip r:embed="rId2"/>
                <a:stretch>
                  <a:fillRect l="-1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1568CC-07E1-3DB4-37B2-7EC53BB7328A}"/>
                  </a:ext>
                </a:extLst>
              </p:cNvPr>
              <p:cNvSpPr txBox="1"/>
              <p:nvPr/>
            </p:nvSpPr>
            <p:spPr>
              <a:xfrm>
                <a:off x="611560" y="3501008"/>
                <a:ext cx="8136904" cy="2228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C00000"/>
                    </a:solidFill>
                  </a:rPr>
                  <a:t>思考题：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endParaRPr lang="en-US" altLang="zh-CN" sz="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/>
                  <a:t>为闭集的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充分必要条件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1568CC-07E1-3DB4-37B2-7EC53BB73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501008"/>
                <a:ext cx="8136904" cy="2228367"/>
              </a:xfrm>
              <a:prstGeom prst="rect">
                <a:avLst/>
              </a:prstGeom>
              <a:blipFill>
                <a:blip r:embed="rId3"/>
                <a:stretch>
                  <a:fillRect l="-1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226514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06363" y="1557338"/>
          <a:ext cx="9002712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48551" imgH="673125" progId="Equation.DSMT4">
                  <p:embed/>
                </p:oleObj>
              </mc:Choice>
              <mc:Fallback>
                <p:oleObj r:id="rId2" imgW="3148551" imgH="6731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557338"/>
                        <a:ext cx="9002712" cy="1922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71438" y="3860800"/>
          <a:ext cx="903763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92817" imgH="825817" progId="Equation.DSMT4">
                  <p:embed/>
                </p:oleObj>
              </mc:Choice>
              <mc:Fallback>
                <p:oleObj r:id="rId4" imgW="3492817" imgH="8258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3860800"/>
                        <a:ext cx="9037637" cy="2232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40591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388663"/>
              </p:ext>
            </p:extLst>
          </p:nvPr>
        </p:nvGraphicFramePr>
        <p:xfrm>
          <a:off x="103188" y="1179513"/>
          <a:ext cx="9005887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7760" imgH="1269720" progId="Equation.DSMT4">
                  <p:embed/>
                </p:oleObj>
              </mc:Choice>
              <mc:Fallback>
                <p:oleObj name="Equation" r:id="rId2" imgW="304776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1179513"/>
                        <a:ext cx="9005887" cy="3756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512" y="5085184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等价性：                        等价于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19672" y="5071922"/>
                <a:ext cx="2397003" cy="733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071922"/>
                <a:ext cx="2397003" cy="7333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39952" y="5877272"/>
                <a:ext cx="4824847" cy="733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877272"/>
                <a:ext cx="4824847" cy="7333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240954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01600" y="1447800"/>
          <a:ext cx="901065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48317" imgH="1206817" progId="Equation.DSMT4">
                  <p:embed/>
                </p:oleObj>
              </mc:Choice>
              <mc:Fallback>
                <p:oleObj r:id="rId2" imgW="3048317" imgH="12068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1447800"/>
                        <a:ext cx="9010650" cy="3568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0016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835150" y="333375"/>
            <a:ext cx="5473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/>
              <a:t>§1</a:t>
            </a:r>
            <a:r>
              <a:rPr lang="zh-CN" altLang="en-US" sz="3600"/>
              <a:t>平面点集与多元函数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6918CE9-950D-4103-8C31-E8E034866148}"/>
                  </a:ext>
                </a:extLst>
              </p:cNvPr>
              <p:cNvSpPr txBox="1"/>
              <p:nvPr/>
            </p:nvSpPr>
            <p:spPr>
              <a:xfrm>
                <a:off x="611560" y="1484784"/>
                <a:ext cx="8136904" cy="2318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C00000"/>
                    </a:solidFill>
                  </a:rPr>
                  <a:t>性质</a:t>
                </a:r>
                <a:r>
                  <a:rPr lang="zh-CN" altLang="en-US" sz="3200" dirty="0"/>
                  <a:t>：</a:t>
                </a:r>
                <a:endParaRPr lang="en-US" altLang="zh-CN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800" dirty="0"/>
                  <a:t>为闭集的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充分必要条件</a:t>
                </a:r>
                <a:r>
                  <a:rPr lang="en-US" altLang="zh-CN" sz="2800" dirty="0"/>
                  <a:t>: </a:t>
                </a:r>
                <a:r>
                  <a:rPr lang="zh-CN" altLang="en-US" sz="28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中的任意点列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如果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则必有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6918CE9-950D-4103-8C31-E8E03486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84784"/>
                <a:ext cx="8136904" cy="2318712"/>
              </a:xfrm>
              <a:prstGeom prst="rect">
                <a:avLst/>
              </a:prstGeom>
              <a:blipFill>
                <a:blip r:embed="rId2"/>
                <a:stretch>
                  <a:fillRect l="-1873"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1EC2F0-D404-CEF4-4AEA-E90A6824A900}"/>
                  </a:ext>
                </a:extLst>
              </p:cNvPr>
              <p:cNvSpPr txBox="1"/>
              <p:nvPr/>
            </p:nvSpPr>
            <p:spPr>
              <a:xfrm>
                <a:off x="179512" y="3573016"/>
                <a:ext cx="8784976" cy="2430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+mn-ea"/>
                  </a:rPr>
                  <a:t>    证明：</a:t>
                </a:r>
                <a:r>
                  <a:rPr lang="zh-CN" altLang="en-US" sz="2400" b="1" dirty="0">
                    <a:latin typeface="+mn-ea"/>
                  </a:rPr>
                  <a:t>必要性</a:t>
                </a:r>
                <a:r>
                  <a:rPr lang="en-US" altLang="zh-CN" sz="2400" b="1" dirty="0">
                    <a:latin typeface="+mn-ea"/>
                  </a:rPr>
                  <a:t>. </a:t>
                </a:r>
                <a:r>
                  <a:rPr lang="zh-CN" altLang="en-US" sz="2400" dirty="0">
                    <a:latin typeface="+mn-ea"/>
                  </a:rPr>
                  <a:t>假设</a:t>
                </a:r>
                <a:r>
                  <a:rPr lang="en-US" altLang="zh-CN" sz="2400" i="1" dirty="0">
                    <a:latin typeface="+mn-ea"/>
                  </a:rPr>
                  <a:t>A</a:t>
                </a:r>
                <a:r>
                  <a:rPr lang="zh-CN" altLang="en-US" sz="2400" dirty="0">
                    <a:latin typeface="+mn-ea"/>
                  </a:rPr>
                  <a:t>是闭集，</a:t>
                </a:r>
                <a:r>
                  <a:rPr lang="en-US" altLang="zh-CN" sz="2400" b="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，</a:t>
                </a:r>
                <a:r>
                  <a:rPr lang="en-US" altLang="zh-CN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. </a:t>
                </a:r>
                <a:r>
                  <a:rPr lang="zh-CN" altLang="en-US" sz="2400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是</a:t>
                </a:r>
                <a:r>
                  <a:rPr lang="en-US" altLang="zh-CN" sz="2400" i="1" dirty="0">
                    <a:latin typeface="+mn-ea"/>
                  </a:rPr>
                  <a:t>A</a:t>
                </a:r>
                <a:r>
                  <a:rPr lang="zh-CN" altLang="en-US" sz="2400" i="0" dirty="0">
                    <a:latin typeface="+mn-ea"/>
                  </a:rPr>
                  <a:t>的聚点</a:t>
                </a:r>
                <a:r>
                  <a:rPr lang="en-US" altLang="zh-CN" sz="2400" i="0" dirty="0">
                    <a:latin typeface="+mn-ea"/>
                  </a:rPr>
                  <a:t>. </a:t>
                </a:r>
                <a:r>
                  <a:rPr lang="zh-CN" altLang="en-US" sz="2400" i="0" dirty="0">
                    <a:latin typeface="+mn-ea"/>
                  </a:rPr>
                  <a:t>因此</a:t>
                </a:r>
                <a:r>
                  <a:rPr lang="en-US" altLang="zh-CN" sz="2400" i="0" dirty="0">
                    <a:latin typeface="+mn-ea"/>
                  </a:rPr>
                  <a:t>,</a:t>
                </a:r>
                <a:r>
                  <a:rPr lang="en-US" altLang="zh-CN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+mn-ea"/>
                  </a:rPr>
                  <a:t>     </a:t>
                </a:r>
                <a:r>
                  <a:rPr lang="zh-CN" altLang="en-US" sz="2400" b="1" dirty="0">
                    <a:latin typeface="+mn-ea"/>
                  </a:rPr>
                  <a:t>充分性</a:t>
                </a:r>
                <a:r>
                  <a:rPr lang="en-US" altLang="zh-CN" sz="2400" dirty="0">
                    <a:latin typeface="+mn-ea"/>
                  </a:rPr>
                  <a:t>.</a:t>
                </a:r>
                <a:r>
                  <a:rPr lang="zh-CN" altLang="en-US" sz="2400" dirty="0">
                    <a:latin typeface="+mn-ea"/>
                  </a:rPr>
                  <a:t>利用反证法</a:t>
                </a:r>
                <a:r>
                  <a:rPr lang="en-US" altLang="zh-CN" sz="2400" dirty="0">
                    <a:latin typeface="+mn-ea"/>
                  </a:rPr>
                  <a:t>. </a:t>
                </a:r>
                <a:r>
                  <a:rPr lang="zh-CN" altLang="en-US" sz="2400" dirty="0">
                    <a:latin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不是闭集，存在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，则存在序列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, </a:t>
                </a:r>
                <a:r>
                  <a:rPr lang="zh-CN" altLang="en-US" sz="2400" dirty="0">
                    <a:latin typeface="+mn-ea"/>
                  </a:rPr>
                  <a:t>但是这和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矛盾</a:t>
                </a:r>
                <a:r>
                  <a:rPr lang="en-US" altLang="zh-CN" sz="2400" dirty="0">
                    <a:latin typeface="+mn-ea"/>
                  </a:rPr>
                  <a:t>.</a:t>
                </a:r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1EC2F0-D404-CEF4-4AEA-E90A6824A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73016"/>
                <a:ext cx="8784976" cy="2430281"/>
              </a:xfrm>
              <a:prstGeom prst="rect">
                <a:avLst/>
              </a:prstGeom>
              <a:blipFill>
                <a:blip r:embed="rId3"/>
                <a:stretch>
                  <a:fillRect l="-1040" r="-416" b="-4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9947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E23E74-B7E2-47D2-B75E-98F8D9220370}"/>
                  </a:ext>
                </a:extLst>
              </p:cNvPr>
              <p:cNvSpPr txBox="1"/>
              <p:nvPr/>
            </p:nvSpPr>
            <p:spPr>
              <a:xfrm>
                <a:off x="395536" y="1916832"/>
                <a:ext cx="8424862" cy="318183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</a:rPr>
                  <a:t>闭域套定理</a:t>
                </a:r>
                <a:r>
                  <a:rPr lang="zh-CN" altLang="en-US" sz="32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32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/>
                  <a:t>中的闭域列，满足：</a:t>
                </a:r>
                <a:endParaRPr lang="en-US" altLang="zh-CN" sz="3200" dirty="0"/>
              </a:p>
              <a:p>
                <a:pPr marL="442912">
                  <a:lnSpc>
                    <a:spcPct val="150000"/>
                  </a:lnSpc>
                </a:pPr>
                <a:r>
                  <a:rPr lang="zh-CN" altLang="en-US" sz="3200" b="0" dirty="0"/>
                  <a:t>（</a:t>
                </a:r>
                <a:r>
                  <a:rPr lang="en-US" altLang="zh-CN" sz="3200" dirty="0"/>
                  <a:t>i</a:t>
                </a:r>
                <a:r>
                  <a:rPr lang="zh-CN" altLang="en-US" sz="3200" b="0" dirty="0"/>
                  <a:t>）</a:t>
                </a:r>
                <a:r>
                  <a:rPr lang="en-US" altLang="zh-CN" sz="3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=1,2,⋯;</m:t>
                    </m:r>
                  </m:oMath>
                </a14:m>
                <a:endParaRPr lang="en-US" altLang="zh-CN" sz="3200" b="0" dirty="0">
                  <a:ea typeface="Cambria Math" panose="02040503050406030204" pitchFamily="18" charset="0"/>
                </a:endParaRPr>
              </a:p>
              <a:p>
                <a:pPr marL="442913" indent="71438">
                  <a:lnSpc>
                    <a:spcPct val="150000"/>
                  </a:lnSpc>
                </a:pPr>
                <a:r>
                  <a:rPr lang="zh-CN" altLang="en-US" sz="3200" dirty="0"/>
                  <a:t>（</a:t>
                </a:r>
                <a:r>
                  <a:rPr lang="en-US" altLang="zh-CN" sz="3200" dirty="0"/>
                  <a:t>ii</a:t>
                </a:r>
                <a:r>
                  <a:rPr lang="zh-CN" altLang="en-US" sz="32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  </m:t>
                    </m:r>
                    <m:limLow>
                      <m:limLow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则存在唯一的点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en-US" altLang="zh-CN" sz="3200" dirty="0"/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E23E74-B7E2-47D2-B75E-98F8D9220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16832"/>
                <a:ext cx="8424862" cy="3181833"/>
              </a:xfrm>
              <a:prstGeom prst="rect">
                <a:avLst/>
              </a:prstGeom>
              <a:blipFill>
                <a:blip r:embed="rId2"/>
                <a:stretch>
                  <a:fillRect l="-1732" r="-1227" b="-4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565393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BAD535-3310-4768-BCE3-6FE2A93E36B3}"/>
                  </a:ext>
                </a:extLst>
              </p:cNvPr>
              <p:cNvSpPr txBox="1"/>
              <p:nvPr/>
            </p:nvSpPr>
            <p:spPr>
              <a:xfrm>
                <a:off x="359569" y="4108440"/>
                <a:ext cx="8424862" cy="83272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</a:rPr>
                  <a:t>推论</a:t>
                </a:r>
                <a:r>
                  <a:rPr lang="zh-CN" altLang="en-US" sz="3200" dirty="0"/>
                  <a:t>：有界无限点列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3200" dirty="0"/>
                  <a:t>必存在收敛子列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BAD535-3310-4768-BCE3-6FE2A93E3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69" y="4108440"/>
                <a:ext cx="8424862" cy="832728"/>
              </a:xfrm>
              <a:prstGeom prst="rect">
                <a:avLst/>
              </a:prstGeom>
              <a:blipFill>
                <a:blip r:embed="rId2"/>
                <a:stretch>
                  <a:fillRect l="-1732" r="-794" b="-15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E23E74-B7E2-47D2-B75E-98F8D9220370}"/>
                  </a:ext>
                </a:extLst>
              </p:cNvPr>
              <p:cNvSpPr txBox="1"/>
              <p:nvPr/>
            </p:nvSpPr>
            <p:spPr>
              <a:xfrm>
                <a:off x="359569" y="1875496"/>
                <a:ext cx="8424862" cy="14814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</a:rPr>
                  <a:t>聚点定理</a:t>
                </a:r>
                <a:r>
                  <a:rPr lang="zh-CN" altLang="en-US" sz="32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32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/>
                  <a:t>中的有界无限点集，则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3200" dirty="0"/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/>
                  <a:t>中至少有一个聚点</a:t>
                </a:r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E23E74-B7E2-47D2-B75E-98F8D9220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69" y="1875496"/>
                <a:ext cx="8424862" cy="1481496"/>
              </a:xfrm>
              <a:prstGeom prst="rect">
                <a:avLst/>
              </a:prstGeom>
              <a:blipFill>
                <a:blip r:embed="rId3"/>
                <a:stretch>
                  <a:fillRect l="-1732" b="-11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890756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11560" y="1484784"/>
                <a:ext cx="8136904" cy="369761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</a:rPr>
                  <a:t>有界覆盖定理</a:t>
                </a:r>
                <a:r>
                  <a:rPr lang="zh-CN" altLang="en-US" sz="32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/>
                  <a:t>为一有界闭域，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dirty="0"/>
                  <a:t> 为一开域族，它覆盖了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dirty="0"/>
                  <a:t>即</a:t>
                </a:r>
                <a:endParaRPr lang="en-US" altLang="zh-CN" sz="3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则在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dirty="0"/>
                  <a:t>中必存在有限个开域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200" dirty="0"/>
                  <a:t>，它们同样覆盖了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84784"/>
                <a:ext cx="8136904" cy="3697615"/>
              </a:xfrm>
              <a:prstGeom prst="rect">
                <a:avLst/>
              </a:prstGeom>
              <a:blipFill>
                <a:blip r:embed="rId2"/>
                <a:stretch>
                  <a:fillRect l="-1718" r="-597" b="-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021111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835150"/>
            <a:ext cx="7777162" cy="4762500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纲要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345BB7-E7D6-43C3-B41F-5122DB38ECCD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DF144-6F20-4E1A-B591-7627BBDA85F5}" type="slidenum">
              <a:rPr lang="zh-CN" alt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755576" y="3573016"/>
            <a:ext cx="432048" cy="9361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距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离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1763688" y="3573016"/>
            <a:ext cx="432048" cy="9361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800" dirty="0">
              <a:latin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邻域</a:t>
            </a:r>
          </a:p>
        </p:txBody>
      </p:sp>
      <p:sp>
        <p:nvSpPr>
          <p:cNvPr id="5" name="右箭头 4"/>
          <p:cNvSpPr/>
          <p:nvPr/>
        </p:nvSpPr>
        <p:spPr bwMode="auto">
          <a:xfrm>
            <a:off x="1259632" y="3933056"/>
            <a:ext cx="432048" cy="14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流程图: 可选过程 6"/>
          <p:cNvSpPr/>
          <p:nvPr/>
        </p:nvSpPr>
        <p:spPr bwMode="auto">
          <a:xfrm>
            <a:off x="3203952" y="2132856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内 点</a:t>
            </a:r>
          </a:p>
        </p:txBody>
      </p:sp>
      <p:sp>
        <p:nvSpPr>
          <p:cNvPr id="13" name="流程图: 可选过程 12"/>
          <p:cNvSpPr/>
          <p:nvPr/>
        </p:nvSpPr>
        <p:spPr bwMode="auto">
          <a:xfrm>
            <a:off x="3196938" y="2564856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外 点</a:t>
            </a:r>
          </a:p>
        </p:txBody>
      </p:sp>
      <p:sp>
        <p:nvSpPr>
          <p:cNvPr id="14" name="流程图: 可选过程 13"/>
          <p:cNvSpPr/>
          <p:nvPr/>
        </p:nvSpPr>
        <p:spPr bwMode="auto">
          <a:xfrm>
            <a:off x="3203952" y="2996952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边界点</a:t>
            </a:r>
          </a:p>
        </p:txBody>
      </p:sp>
      <p:sp>
        <p:nvSpPr>
          <p:cNvPr id="10" name="右箭头 9"/>
          <p:cNvSpPr/>
          <p:nvPr/>
        </p:nvSpPr>
        <p:spPr bwMode="auto">
          <a:xfrm rot="18962586" flipV="1">
            <a:off x="2126352" y="3300935"/>
            <a:ext cx="1192610" cy="14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流程图: 可选过程 16"/>
          <p:cNvSpPr/>
          <p:nvPr/>
        </p:nvSpPr>
        <p:spPr bwMode="auto">
          <a:xfrm>
            <a:off x="3275856" y="4581128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聚 点</a:t>
            </a:r>
          </a:p>
        </p:txBody>
      </p:sp>
      <p:sp>
        <p:nvSpPr>
          <p:cNvPr id="18" name="流程图: 可选过程 17"/>
          <p:cNvSpPr/>
          <p:nvPr/>
        </p:nvSpPr>
        <p:spPr bwMode="auto">
          <a:xfrm>
            <a:off x="3275960" y="5013176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>
                <a:latin typeface="+mj-ea"/>
                <a:ea typeface="+mj-ea"/>
              </a:rPr>
              <a:t>孤立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点</a:t>
            </a:r>
          </a:p>
        </p:txBody>
      </p:sp>
      <p:sp>
        <p:nvSpPr>
          <p:cNvPr id="19" name="右箭头 18"/>
          <p:cNvSpPr/>
          <p:nvPr/>
        </p:nvSpPr>
        <p:spPr bwMode="auto">
          <a:xfrm rot="2134931" flipV="1">
            <a:off x="2158204" y="4491768"/>
            <a:ext cx="1188000" cy="1394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流程图: 可选过程 20"/>
          <p:cNvSpPr/>
          <p:nvPr/>
        </p:nvSpPr>
        <p:spPr bwMode="auto">
          <a:xfrm>
            <a:off x="5220072" y="2132856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开  集</a:t>
            </a:r>
          </a:p>
        </p:txBody>
      </p:sp>
      <p:sp>
        <p:nvSpPr>
          <p:cNvPr id="22" name="流程图: 可选过程 21"/>
          <p:cNvSpPr/>
          <p:nvPr/>
        </p:nvSpPr>
        <p:spPr bwMode="auto">
          <a:xfrm>
            <a:off x="5220072" y="4553020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闭  集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4283968" y="2276888"/>
            <a:ext cx="864096" cy="14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4283968" y="4725128"/>
            <a:ext cx="864096" cy="14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上下箭头 14"/>
          <p:cNvSpPr/>
          <p:nvPr/>
        </p:nvSpPr>
        <p:spPr bwMode="auto">
          <a:xfrm>
            <a:off x="5652120" y="2636912"/>
            <a:ext cx="144016" cy="1872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10093" y="3020759"/>
            <a:ext cx="518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互  </a:t>
            </a:r>
            <a:endParaRPr lang="en-US" altLang="zh-CN" dirty="0"/>
          </a:p>
          <a:p>
            <a:r>
              <a:rPr lang="zh-CN" altLang="en-US" dirty="0"/>
              <a:t>补</a:t>
            </a:r>
            <a:endParaRPr lang="en-US" altLang="zh-CN" dirty="0"/>
          </a:p>
          <a:p>
            <a:r>
              <a:rPr lang="zh-CN" altLang="en-US" dirty="0"/>
              <a:t>关</a:t>
            </a:r>
            <a:endParaRPr lang="en-US" altLang="zh-CN" dirty="0"/>
          </a:p>
          <a:p>
            <a:r>
              <a:rPr lang="zh-CN" altLang="en-US" dirty="0"/>
              <a:t>系</a:t>
            </a:r>
          </a:p>
        </p:txBody>
      </p:sp>
      <p:sp>
        <p:nvSpPr>
          <p:cNvPr id="27" name="右箭头 26"/>
          <p:cNvSpPr/>
          <p:nvPr/>
        </p:nvSpPr>
        <p:spPr bwMode="auto">
          <a:xfrm>
            <a:off x="6228080" y="2276888"/>
            <a:ext cx="1116000" cy="14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流程图: 可选过程 27"/>
          <p:cNvSpPr/>
          <p:nvPr/>
        </p:nvSpPr>
        <p:spPr bwMode="auto">
          <a:xfrm>
            <a:off x="7380416" y="2132536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开域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359029" y="1968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连通性</a:t>
            </a:r>
          </a:p>
        </p:txBody>
      </p:sp>
      <p:sp>
        <p:nvSpPr>
          <p:cNvPr id="26" name="流程图: 可选过程 25">
            <a:extLst>
              <a:ext uri="{FF2B5EF4-FFF2-40B4-BE49-F238E27FC236}">
                <a16:creationId xmlns:a16="http://schemas.microsoft.com/office/drawing/2014/main" id="{81A26F22-BA61-464F-A6D0-EA1B6C32D70D}"/>
              </a:ext>
            </a:extLst>
          </p:cNvPr>
          <p:cNvSpPr/>
          <p:nvPr/>
        </p:nvSpPr>
        <p:spPr bwMode="auto">
          <a:xfrm>
            <a:off x="7380416" y="3501008"/>
            <a:ext cx="936000" cy="4320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区域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5C76ED80-DA49-4DBB-942D-23A2AB4683CE}"/>
              </a:ext>
            </a:extLst>
          </p:cNvPr>
          <p:cNvSpPr/>
          <p:nvPr/>
        </p:nvSpPr>
        <p:spPr bwMode="auto">
          <a:xfrm>
            <a:off x="7740352" y="2600416"/>
            <a:ext cx="144000" cy="86441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924E8E22-298A-4239-87FC-C0D7499699CE}"/>
              </a:ext>
            </a:extLst>
          </p:cNvPr>
          <p:cNvSpPr/>
          <p:nvPr/>
        </p:nvSpPr>
        <p:spPr bwMode="auto">
          <a:xfrm rot="13985043">
            <a:off x="6792317" y="3722746"/>
            <a:ext cx="125437" cy="13041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720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1" grpId="0" animBg="1"/>
      <p:bldP spid="24" grpId="0" animBg="1"/>
      <p:bldP spid="15" grpId="0" animBg="1"/>
      <p:bldP spid="23" grpId="0"/>
      <p:bldP spid="27" grpId="0" animBg="1"/>
      <p:bldP spid="28" grpId="0" animBg="1"/>
      <p:bldP spid="25" grpId="0"/>
      <p:bldP spid="26" grpId="0" animBg="1"/>
      <p:bldP spid="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/>
              <p:nvPr/>
            </p:nvSpPr>
            <p:spPr>
              <a:xfrm>
                <a:off x="61913" y="1124744"/>
                <a:ext cx="8902575" cy="369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FF0000"/>
                    </a:solidFill>
                  </a:rPr>
                  <a:t>	</a:t>
                </a:r>
                <a:r>
                  <a:rPr lang="zh-CN" altLang="en-US" sz="3200" dirty="0"/>
                  <a:t>当平面上确定了一个坐标系之后，所有有序实数对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与平面上所有点之间建立了一一对应</a:t>
                </a:r>
                <a:r>
                  <a:rPr lang="en-US" altLang="zh-CN" sz="3200" dirty="0"/>
                  <a:t>.</a:t>
                </a:r>
                <a:r>
                  <a:rPr lang="zh-CN" altLang="en-US" sz="3200" dirty="0"/>
                  <a:t>因此，今后把“数对”与“平面上的点”这两种说法看做完全等同的</a:t>
                </a:r>
                <a:r>
                  <a:rPr lang="en-US" altLang="zh-CN" sz="3200" dirty="0"/>
                  <a:t>. </a:t>
                </a:r>
                <a:r>
                  <a:rPr lang="zh-CN" altLang="en-US" sz="3200" dirty="0"/>
                  <a:t>这种确定了坐标系的平面，称为</a:t>
                </a:r>
                <a:r>
                  <a:rPr lang="zh-CN" altLang="en-US" sz="3200" b="1" dirty="0">
                    <a:solidFill>
                      <a:srgbClr val="0000FF"/>
                    </a:solidFill>
                  </a:rPr>
                  <a:t>坐标平面</a:t>
                </a:r>
                <a:r>
                  <a:rPr lang="en-US" altLang="zh-CN" sz="3200" dirty="0"/>
                  <a:t>.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124744"/>
                <a:ext cx="8902575" cy="3697615"/>
              </a:xfrm>
              <a:prstGeom prst="rect">
                <a:avLst/>
              </a:prstGeom>
              <a:blipFill>
                <a:blip r:embed="rId2"/>
                <a:stretch>
                  <a:fillRect l="-1711" r="-2601" b="-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7CDFA2D-9881-45BB-AE7B-4796DB02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128500"/>
            <a:ext cx="3364566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354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1484784"/>
            <a:ext cx="8136904" cy="3336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</a:rPr>
              <a:t>重要定理：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720725" indent="-2778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</a:rPr>
              <a:t>闭域套定理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20725" indent="-2778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</a:rPr>
              <a:t>聚点定理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20725" indent="-2778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</a:rPr>
              <a:t>有界覆盖定理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20725" indent="-2778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04832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39552" y="1340768"/>
                <a:ext cx="8424936" cy="518597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</a:rPr>
                  <a:t>二元函数</a:t>
                </a:r>
                <a:r>
                  <a:rPr lang="zh-CN" altLang="en-US" sz="28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/>
                  <a:t>，若按照</a:t>
                </a:r>
                <a14:m>
                  <m:oMath xmlns:m="http://schemas.openxmlformats.org/officeDocument/2006/math">
                    <m:r>
                      <a:rPr lang="zh-CN" altLang="en-US" sz="2800" b="0" i="1" dirty="0">
                        <a:latin typeface="Cambria Math" panose="02040503050406030204" pitchFamily="18" charset="0"/>
                      </a:rPr>
                      <m:t>某种</m:t>
                    </m:r>
                  </m:oMath>
                </a14:m>
                <a:r>
                  <a:rPr lang="zh-CN" altLang="en-US" sz="2800" dirty="0"/>
                  <a:t>对应法则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800" dirty="0"/>
                  <a:t>中的每一点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都有唯一确定的实数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dirty="0"/>
                  <a:t>与之相对应，则称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为定义在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二元函数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记作</a:t>
                </a:r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且称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定义域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.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800" dirty="0"/>
                  <a:t>所对应的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在点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的函数值，记作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800" dirty="0"/>
                  <a:t>或者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全体函数值的集合称为值域，记作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通常还把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的自变量，把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dirty="0"/>
                  <a:t>称为因变量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40768"/>
                <a:ext cx="8424936" cy="5185971"/>
              </a:xfrm>
              <a:prstGeom prst="rect">
                <a:avLst/>
              </a:prstGeom>
              <a:blipFill>
                <a:blip r:embed="rId3"/>
                <a:stretch>
                  <a:fillRect l="-1371" r="-361" b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678760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164"/>
              </p:ext>
            </p:extLst>
          </p:nvPr>
        </p:nvGraphicFramePr>
        <p:xfrm>
          <a:off x="2771800" y="2276872"/>
          <a:ext cx="5545138" cy="425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934903" imgH="4552381" progId="PBrush">
                  <p:embed/>
                </p:oleObj>
              </mc:Choice>
              <mc:Fallback>
                <p:oleObj r:id="rId2" imgW="5934903" imgH="455238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276872"/>
                        <a:ext cx="5545138" cy="4252912"/>
                      </a:xfrm>
                      <a:prstGeom prst="rect">
                        <a:avLst/>
                      </a:prstGeom>
                      <a:noFill/>
                      <a:ln w="317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D683CB-C1D2-7CAF-87AA-F256911EA009}"/>
              </a:ext>
            </a:extLst>
          </p:cNvPr>
          <p:cNvSpPr txBox="1"/>
          <p:nvPr/>
        </p:nvSpPr>
        <p:spPr>
          <a:xfrm>
            <a:off x="539552" y="148478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二元函数的图像是三维空间中的曲面</a:t>
            </a:r>
          </a:p>
        </p:txBody>
      </p:sp>
    </p:spTree>
    <p:extLst>
      <p:ext uri="{BB962C8B-B14F-4D97-AF65-F5344CB8AC3E}">
        <p14:creationId xmlns:p14="http://schemas.microsoft.com/office/powerpoint/2010/main" val="2364282826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5" name="Picture 3">
            <a:extLst>
              <a:ext uri="{FF2B5EF4-FFF2-40B4-BE49-F238E27FC236}">
                <a16:creationId xmlns:a16="http://schemas.microsoft.com/office/drawing/2014/main" id="{021647DA-9F9F-44BF-ACB3-496C7142F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28" y="1917025"/>
            <a:ext cx="3735927" cy="37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2">
            <a:extLst>
              <a:ext uri="{FF2B5EF4-FFF2-40B4-BE49-F238E27FC236}">
                <a16:creationId xmlns:a16="http://schemas.microsoft.com/office/drawing/2014/main" id="{9D6C53A2-6C69-45B9-ADDD-3208BC41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6689C1-B971-4869-B37E-D6A92330CDA8}"/>
                  </a:ext>
                </a:extLst>
              </p:cNvPr>
              <p:cNvSpPr txBox="1"/>
              <p:nvPr/>
            </p:nvSpPr>
            <p:spPr>
              <a:xfrm>
                <a:off x="1619672" y="1269132"/>
                <a:ext cx="20588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6689C1-B971-4869-B37E-D6A92330C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269132"/>
                <a:ext cx="20588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>
            <a:extLst>
              <a:ext uri="{FF2B5EF4-FFF2-40B4-BE49-F238E27FC236}">
                <a16:creationId xmlns:a16="http://schemas.microsoft.com/office/drawing/2014/main" id="{4F0F0D8B-DE7F-497E-A347-FB237A8B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130" y="1917025"/>
            <a:ext cx="3929349" cy="3744000"/>
          </a:xfrm>
          <a:prstGeom prst="rect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EAC88DA-376F-4591-A648-3B13F147904D}"/>
                  </a:ext>
                </a:extLst>
              </p:cNvPr>
              <p:cNvSpPr txBox="1"/>
              <p:nvPr/>
            </p:nvSpPr>
            <p:spPr>
              <a:xfrm>
                <a:off x="4963130" y="980728"/>
                <a:ext cx="3433207" cy="1030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EAC88DA-376F-4591-A648-3B13F147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130" y="980728"/>
                <a:ext cx="3433207" cy="1030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809F1-9B4F-4DF8-8C40-F99BD3D0B5D4}" type="slidenum">
              <a:rPr lang="zh-CN" altLang="en-US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Text Box 2"/>
              <p:cNvSpPr txBox="1">
                <a:spLocks noChangeArrowheads="1"/>
              </p:cNvSpPr>
              <p:nvPr/>
            </p:nvSpPr>
            <p:spPr bwMode="auto">
              <a:xfrm>
                <a:off x="395288" y="1196975"/>
                <a:ext cx="6769000" cy="3057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4000" b="1" dirty="0">
                    <a:latin typeface="Times New Roman" pitchFamily="18" charset="0"/>
                  </a:rPr>
                  <a:t>例题：</a:t>
                </a:r>
                <a:r>
                  <a:rPr lang="zh-CN" altLang="en-US" sz="4000" dirty="0">
                    <a:latin typeface="Times New Roman" pitchFamily="18" charset="0"/>
                  </a:rPr>
                  <a:t>求函数</a:t>
                </a:r>
                <a:endParaRPr lang="en-US" altLang="zh-CN" sz="40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0" smtClean="0">
                          <a:latin typeface="Cambria Math"/>
                        </a:rPr>
                        <m:t>     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sz="40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4000" dirty="0">
                    <a:latin typeface="Times New Roman" pitchFamily="18" charset="0"/>
                  </a:rPr>
                  <a:t>的定义域、值域和函数图像</a:t>
                </a:r>
                <a:r>
                  <a:rPr lang="en-US" altLang="zh-CN" sz="4000" dirty="0">
                    <a:latin typeface="Times New Roman" pitchFamily="18" charset="0"/>
                  </a:rPr>
                  <a:t>.</a:t>
                </a:r>
                <a:endParaRPr lang="zh-CN" altLang="en-US" sz="4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536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196975"/>
                <a:ext cx="6769000" cy="3057184"/>
              </a:xfrm>
              <a:prstGeom prst="rect">
                <a:avLst/>
              </a:prstGeom>
              <a:blipFill rotWithShape="1">
                <a:blip r:embed="rId2"/>
                <a:stretch>
                  <a:fillRect l="-3243" b="-398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730976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18269" y="1200441"/>
                <a:ext cx="8424936" cy="34286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3600" b="1" dirty="0">
                    <a:solidFill>
                      <a:srgbClr val="FF0000"/>
                    </a:solidFill>
                  </a:rPr>
                  <a:t>元函数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69" y="1200441"/>
                <a:ext cx="8424936" cy="3428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>
                <a:extLst>
                  <a:ext uri="{FF2B5EF4-FFF2-40B4-BE49-F238E27FC236}">
                    <a16:creationId xmlns:a16="http://schemas.microsoft.com/office/drawing/2014/main" id="{9D1327A8-F321-4ABA-B872-6D671E2F1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496" y="2219970"/>
                <a:ext cx="121920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600" dirty="0">
                    <a:ea typeface="黑体" panose="02010609060101010101" pitchFamily="49" charset="-122"/>
                  </a:rPr>
                  <a:t>实数 </a:t>
                </a:r>
                <a14:m>
                  <m:oMath xmlns:m="http://schemas.openxmlformats.org/officeDocument/2006/math"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endParaRPr kumimoji="1" lang="en-US" altLang="zh-CN" sz="26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 Box 3">
                <a:extLst>
                  <a:ext uri="{FF2B5EF4-FFF2-40B4-BE49-F238E27FC236}">
                    <a16:creationId xmlns:a16="http://schemas.microsoft.com/office/drawing/2014/main" id="{9D1327A8-F321-4ABA-B872-6D671E2F1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496" y="2219970"/>
                <a:ext cx="1219200" cy="488950"/>
              </a:xfrm>
              <a:prstGeom prst="rect">
                <a:avLst/>
              </a:prstGeom>
              <a:blipFill>
                <a:blip r:embed="rId4"/>
                <a:stretch>
                  <a:fillRect l="-9000" t="-13750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4">
            <a:extLst>
              <a:ext uri="{FF2B5EF4-FFF2-40B4-BE49-F238E27FC236}">
                <a16:creationId xmlns:a16="http://schemas.microsoft.com/office/drawing/2014/main" id="{8BDD6898-FCA6-4B93-B0B4-DFECA6F8AB5B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132856"/>
            <a:ext cx="1716088" cy="427038"/>
            <a:chOff x="1248" y="806"/>
            <a:chExt cx="1081" cy="269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80B444FE-ADC7-4FF5-8D65-F70FD9A92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056"/>
              <a:ext cx="997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sm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08001D68-D8EC-4593-92A2-35CA205C3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06"/>
              <a:ext cx="98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chemeClr val="tx2"/>
                  </a:solidFill>
                  <a:ea typeface="黑体" panose="02010609060101010101" pitchFamily="49" charset="-122"/>
                </a:rPr>
                <a:t>一一对应</a:t>
              </a:r>
            </a:p>
          </p:txBody>
        </p:sp>
      </p:grpSp>
      <p:sp>
        <p:nvSpPr>
          <p:cNvPr id="9" name="Text Box 7">
            <a:extLst>
              <a:ext uri="{FF2B5EF4-FFF2-40B4-BE49-F238E27FC236}">
                <a16:creationId xmlns:a16="http://schemas.microsoft.com/office/drawing/2014/main" id="{300C4734-0055-4885-BF71-226926A2E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204294"/>
            <a:ext cx="1371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dirty="0">
                <a:ea typeface="黑体" panose="02010609060101010101" pitchFamily="49" charset="-122"/>
              </a:rPr>
              <a:t>数轴点</a:t>
            </a:r>
            <a:r>
              <a:rPr kumimoji="1" lang="en-US" altLang="zh-CN" sz="2600" dirty="0">
                <a:ea typeface="黑体" panose="02010609060101010101" pitchFamily="49" charset="-122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>
                <a:extLst>
                  <a:ext uri="{FF2B5EF4-FFF2-40B4-BE49-F238E27FC236}">
                    <a16:creationId xmlns:a16="http://schemas.microsoft.com/office/drawing/2014/main" id="{3CAE90F4-FF6A-4F77-A6F8-BCBEDB6B6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3302513"/>
                <a:ext cx="190500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600" dirty="0">
                    <a:ea typeface="黑体" panose="02010609060101010101" pitchFamily="49" charset="-122"/>
                  </a:rPr>
                  <a:t>数组 </a:t>
                </a:r>
                <a14:m>
                  <m:oMath xmlns:m="http://schemas.openxmlformats.org/officeDocument/2006/math"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kumimoji="1" lang="en-US" altLang="zh-CN" sz="26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Text Box 8">
                <a:extLst>
                  <a:ext uri="{FF2B5EF4-FFF2-40B4-BE49-F238E27FC236}">
                    <a16:creationId xmlns:a16="http://schemas.microsoft.com/office/drawing/2014/main" id="{3CAE90F4-FF6A-4F77-A6F8-BCBEDB6B6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302513"/>
                <a:ext cx="1905000" cy="488950"/>
              </a:xfrm>
              <a:prstGeom prst="rect">
                <a:avLst/>
              </a:prstGeom>
              <a:blipFill>
                <a:blip r:embed="rId5"/>
                <a:stretch>
                  <a:fillRect l="-5769" t="-13750" b="-28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507A2BD8-E479-423C-BD00-0B4427F218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599" y="2709119"/>
                <a:ext cx="4824413" cy="492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600" dirty="0">
                    <a:ea typeface="黑体" panose="02010609060101010101" pitchFamily="49" charset="-122"/>
                  </a:rPr>
                  <a:t>实数全体表示直线</a:t>
                </a:r>
                <a:r>
                  <a:rPr kumimoji="1" lang="en-US" altLang="zh-CN" sz="2600" dirty="0">
                    <a:ea typeface="黑体" panose="02010609060101010101" pitchFamily="49" charset="-122"/>
                  </a:rPr>
                  <a:t>(</a:t>
                </a:r>
                <a:r>
                  <a:rPr kumimoji="1" lang="zh-CN" altLang="en-US" sz="2600" dirty="0">
                    <a:ea typeface="黑体" panose="02010609060101010101" pitchFamily="49" charset="-122"/>
                  </a:rPr>
                  <a:t>一维空间</a:t>
                </a:r>
                <a:r>
                  <a:rPr kumimoji="1" lang="en-US" altLang="zh-CN" sz="2600" dirty="0">
                    <a:ea typeface="黑体" panose="02010609060101010101" pitchFamily="49" charset="-122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en-US" altLang="zh-CN" sz="26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507A2BD8-E479-423C-BD00-0B4427F21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599" y="2709119"/>
                <a:ext cx="4824413" cy="492443"/>
              </a:xfrm>
              <a:prstGeom prst="rect">
                <a:avLst/>
              </a:prstGeom>
              <a:blipFill>
                <a:blip r:embed="rId6"/>
                <a:stretch>
                  <a:fillRect l="-2146" t="-13580" b="-308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0">
            <a:extLst>
              <a:ext uri="{FF2B5EF4-FFF2-40B4-BE49-F238E27FC236}">
                <a16:creationId xmlns:a16="http://schemas.microsoft.com/office/drawing/2014/main" id="{56D49D5D-EAB6-43FD-BE7F-E7C774A22512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3215350"/>
            <a:ext cx="1716087" cy="427037"/>
            <a:chOff x="1248" y="806"/>
            <a:chExt cx="1081" cy="269"/>
          </a:xfrm>
        </p:grpSpPr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0DB0342-7204-4D0C-AF31-9BACA7E8D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056"/>
              <a:ext cx="997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sm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F28150E6-4B2E-46E7-92F8-62D5CC2FB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06"/>
              <a:ext cx="98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chemeClr val="tx2"/>
                  </a:solidFill>
                  <a:ea typeface="黑体" panose="02010609060101010101" pitchFamily="49" charset="-122"/>
                </a:rPr>
                <a:t>一一对应</a:t>
              </a:r>
            </a:p>
          </p:txBody>
        </p:sp>
      </p:grpSp>
      <p:sp>
        <p:nvSpPr>
          <p:cNvPr id="16" name="Text Box 14">
            <a:extLst>
              <a:ext uri="{FF2B5EF4-FFF2-40B4-BE49-F238E27FC236}">
                <a16:creationId xmlns:a16="http://schemas.microsoft.com/office/drawing/2014/main" id="{CA655785-23BF-47CA-93BF-BD3157FD8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286787"/>
            <a:ext cx="1371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dirty="0">
                <a:ea typeface="黑体" panose="02010609060101010101" pitchFamily="49" charset="-122"/>
              </a:rPr>
              <a:t>平面点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5">
                <a:extLst>
                  <a:ext uri="{FF2B5EF4-FFF2-40B4-BE49-F238E27FC236}">
                    <a16:creationId xmlns:a16="http://schemas.microsoft.com/office/drawing/2014/main" id="{D656852C-C8B5-4623-BB28-EC3BDFA9FD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700" y="3791612"/>
                <a:ext cx="5183188" cy="501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kumimoji="1" lang="en-US" altLang="zh-CN" sz="2600" b="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kumimoji="1" lang="en-US" altLang="zh-CN" sz="2600" b="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kumimoji="1" lang="en-US" altLang="zh-CN" sz="2600" b="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kumimoji="1" lang="en-US" altLang="zh-CN" sz="2600" b="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 </m:t>
                    </m:r>
                  </m:oMath>
                </a14:m>
                <a:r>
                  <a:rPr kumimoji="1" lang="zh-CN" altLang="en-US" sz="2600" dirty="0">
                    <a:ea typeface="黑体" panose="02010609060101010101" pitchFamily="49" charset="-122"/>
                  </a:rPr>
                  <a:t>全体表示平面</a:t>
                </a:r>
                <a:r>
                  <a:rPr kumimoji="1" lang="en-US" altLang="zh-CN" sz="2600" dirty="0">
                    <a:ea typeface="黑体" panose="02010609060101010101" pitchFamily="49" charset="-122"/>
                  </a:rPr>
                  <a:t>(</a:t>
                </a:r>
                <a:r>
                  <a:rPr kumimoji="1" lang="zh-CN" altLang="en-US" sz="2600" dirty="0">
                    <a:ea typeface="黑体" panose="02010609060101010101" pitchFamily="49" charset="-122"/>
                  </a:rPr>
                  <a:t>二维空间</a:t>
                </a:r>
                <a:r>
                  <a:rPr kumimoji="1" lang="en-US" altLang="zh-CN" sz="2600" dirty="0">
                    <a:ea typeface="黑体" panose="02010609060101010101" pitchFamily="49" charset="-122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sz="26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Text Box 15">
                <a:extLst>
                  <a:ext uri="{FF2B5EF4-FFF2-40B4-BE49-F238E27FC236}">
                    <a16:creationId xmlns:a16="http://schemas.microsoft.com/office/drawing/2014/main" id="{D656852C-C8B5-4623-BB28-EC3BDFA9F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0700" y="3791612"/>
                <a:ext cx="5183188" cy="501484"/>
              </a:xfrm>
              <a:prstGeom prst="rect">
                <a:avLst/>
              </a:prstGeom>
              <a:blipFill>
                <a:blip r:embed="rId7"/>
                <a:stretch>
                  <a:fillRect t="-13415" b="-280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7">
                <a:extLst>
                  <a:ext uri="{FF2B5EF4-FFF2-40B4-BE49-F238E27FC236}">
                    <a16:creationId xmlns:a16="http://schemas.microsoft.com/office/drawing/2014/main" id="{01F9CB5F-E643-4C31-9286-EC248CD68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00" y="4451870"/>
                <a:ext cx="220980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600" dirty="0">
                    <a:ea typeface="黑体" panose="02010609060101010101" pitchFamily="49" charset="-122"/>
                  </a:rPr>
                  <a:t>数组 </a:t>
                </a:r>
                <a14:m>
                  <m:oMath xmlns:m="http://schemas.openxmlformats.org/officeDocument/2006/math"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kumimoji="1" lang="en-US" altLang="zh-CN" sz="26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Text Box 17">
                <a:extLst>
                  <a:ext uri="{FF2B5EF4-FFF2-40B4-BE49-F238E27FC236}">
                    <a16:creationId xmlns:a16="http://schemas.microsoft.com/office/drawing/2014/main" id="{01F9CB5F-E643-4C31-9286-EC248CD6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000" y="4451870"/>
                <a:ext cx="2209800" cy="488950"/>
              </a:xfrm>
              <a:prstGeom prst="rect">
                <a:avLst/>
              </a:prstGeom>
              <a:blipFill>
                <a:blip r:embed="rId8"/>
                <a:stretch>
                  <a:fillRect l="-4959" t="-13580" b="-28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8">
            <a:extLst>
              <a:ext uri="{FF2B5EF4-FFF2-40B4-BE49-F238E27FC236}">
                <a16:creationId xmlns:a16="http://schemas.microsoft.com/office/drawing/2014/main" id="{DBAABDAC-AA7C-4930-8542-44AF2E7A60C8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4365104"/>
            <a:ext cx="1716087" cy="427037"/>
            <a:chOff x="1248" y="806"/>
            <a:chExt cx="1081" cy="269"/>
          </a:xfrm>
        </p:grpSpPr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3B795132-02B1-4AD1-B6E2-E73C54388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056"/>
              <a:ext cx="997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sm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EAF09FBB-315B-4C97-8384-9C41B46B5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06"/>
              <a:ext cx="98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chemeClr val="tx2"/>
                  </a:solidFill>
                  <a:ea typeface="黑体" panose="02010609060101010101" pitchFamily="49" charset="-122"/>
                </a:rPr>
                <a:t>一一对应</a:t>
              </a:r>
            </a:p>
          </p:txBody>
        </p:sp>
      </p:grpSp>
      <p:sp>
        <p:nvSpPr>
          <p:cNvPr id="23" name="Text Box 21">
            <a:extLst>
              <a:ext uri="{FF2B5EF4-FFF2-40B4-BE49-F238E27FC236}">
                <a16:creationId xmlns:a16="http://schemas.microsoft.com/office/drawing/2014/main" id="{F1EBB182-C041-4D1A-AD3A-8D357877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4436541"/>
            <a:ext cx="1371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dirty="0">
                <a:ea typeface="黑体" panose="02010609060101010101" pitchFamily="49" charset="-122"/>
              </a:rPr>
              <a:t>空间点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22">
                <a:extLst>
                  <a:ext uri="{FF2B5EF4-FFF2-40B4-BE49-F238E27FC236}">
                    <a16:creationId xmlns:a16="http://schemas.microsoft.com/office/drawing/2014/main" id="{E39E2D2E-F6E8-4272-BEDE-8D78D1261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700" y="4868341"/>
                <a:ext cx="5399732" cy="501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kumimoji="1" lang="en-US" altLang="zh-CN" sz="2600" b="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kumimoji="1" lang="en-US" altLang="zh-CN" sz="2600" b="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kumimoji="1" lang="en-US" altLang="zh-CN" sz="2600" b="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kumimoji="1" lang="en-US" altLang="zh-CN" sz="2600" b="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kumimoji="1" lang="en-US" altLang="zh-CN" sz="2600" b="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  <m:r>
                      <a:rPr kumimoji="1" lang="en-US" altLang="zh-CN" sz="2600" b="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 </m:t>
                    </m:r>
                  </m:oMath>
                </a14:m>
                <a:r>
                  <a:rPr kumimoji="1" lang="zh-CN" altLang="en-US" sz="2600" dirty="0">
                    <a:ea typeface="黑体" panose="02010609060101010101" pitchFamily="49" charset="-122"/>
                  </a:rPr>
                  <a:t>全体表示空间</a:t>
                </a:r>
                <a:r>
                  <a:rPr kumimoji="1" lang="en-US" altLang="zh-CN" sz="2600" dirty="0">
                    <a:ea typeface="黑体" panose="02010609060101010101" pitchFamily="49" charset="-122"/>
                  </a:rPr>
                  <a:t>(</a:t>
                </a:r>
                <a:r>
                  <a:rPr kumimoji="1" lang="zh-CN" altLang="en-US" sz="2600" dirty="0">
                    <a:ea typeface="黑体" panose="02010609060101010101" pitchFamily="49" charset="-122"/>
                  </a:rPr>
                  <a:t>三维空间</a:t>
                </a:r>
                <a:r>
                  <a:rPr kumimoji="1" lang="en-US" altLang="zh-CN" sz="2600" dirty="0">
                    <a:ea typeface="黑体" panose="02010609060101010101" pitchFamily="49" charset="-122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CN" sz="26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Text Box 22">
                <a:extLst>
                  <a:ext uri="{FF2B5EF4-FFF2-40B4-BE49-F238E27FC236}">
                    <a16:creationId xmlns:a16="http://schemas.microsoft.com/office/drawing/2014/main" id="{E39E2D2E-F6E8-4272-BEDE-8D78D126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0700" y="4868341"/>
                <a:ext cx="5399732" cy="501484"/>
              </a:xfrm>
              <a:prstGeom prst="rect">
                <a:avLst/>
              </a:prstGeom>
              <a:blipFill>
                <a:blip r:embed="rId9"/>
                <a:stretch>
                  <a:fillRect t="-14634" b="-280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5B8D3E-DAB5-4547-9FC3-4C7D8EDE5492}"/>
                  </a:ext>
                </a:extLst>
              </p:cNvPr>
              <p:cNvSpPr txBox="1"/>
              <p:nvPr/>
            </p:nvSpPr>
            <p:spPr>
              <a:xfrm>
                <a:off x="584822" y="5589240"/>
                <a:ext cx="83796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维</m:t>
                    </m:r>
                  </m:oMath>
                </a14:m>
                <a:r>
                  <a:rPr lang="zh-CN" altLang="en-US" sz="2800" dirty="0"/>
                  <a:t>数组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的全体称为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维空间，记为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5B8D3E-DAB5-4547-9FC3-4C7D8EDE5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2" y="5589240"/>
                <a:ext cx="8379666" cy="523220"/>
              </a:xfrm>
              <a:prstGeom prst="rect">
                <a:avLst/>
              </a:prstGeom>
              <a:blipFill>
                <a:blip r:embed="rId10"/>
                <a:stretch>
                  <a:fillRect t="-13953" r="-21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82555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809F1-9B4F-4DF8-8C40-F99BD3D0B5D4}" type="slidenum">
              <a:rPr lang="zh-CN" alt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DCCBE66-9E55-43C8-8CAE-1CCA94667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3227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rgbClr val="C00000"/>
                </a:solidFill>
              </a:rPr>
              <a:t>n 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维空间中两点间距离公式</a:t>
            </a:r>
            <a:r>
              <a:rPr kumimoji="1" lang="zh-CN" altLang="en-US" sz="2800" b="1" dirty="0">
                <a:solidFill>
                  <a:srgbClr val="C00000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4AE7127-8FA4-45C1-A5B3-D1525EEF2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95" y="2045792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设两点为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DE3271C-82A8-419E-9405-7CB31CDF2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362362"/>
              </p:ext>
            </p:extLst>
          </p:nvPr>
        </p:nvGraphicFramePr>
        <p:xfrm>
          <a:off x="2411760" y="2134691"/>
          <a:ext cx="2374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431640" progId="Equation.DSMT4">
                  <p:embed/>
                </p:oleObj>
              </mc:Choice>
              <mc:Fallback>
                <p:oleObj name="Equation" r:id="rId2" imgW="2374560" imgH="431640" progId="Equation.DSMT4">
                  <p:embed/>
                  <p:pic>
                    <p:nvPicPr>
                      <p:cNvPr id="395268" name="Object 4">
                        <a:extLst>
                          <a:ext uri="{FF2B5EF4-FFF2-40B4-BE49-F238E27FC236}">
                            <a16:creationId xmlns:a16="http://schemas.microsoft.com/office/drawing/2014/main" id="{8BA26007-EF5D-4F55-B4A8-04DF5FE20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134691"/>
                        <a:ext cx="2374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7B38AA72-A3EE-4406-BCF5-5E6C99A44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897365"/>
              </p:ext>
            </p:extLst>
          </p:nvPr>
        </p:nvGraphicFramePr>
        <p:xfrm>
          <a:off x="5076056" y="2134691"/>
          <a:ext cx="2362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431640" progId="Equation.DSMT4">
                  <p:embed/>
                </p:oleObj>
              </mc:Choice>
              <mc:Fallback>
                <p:oleObj name="Equation" r:id="rId4" imgW="2361960" imgH="431640" progId="Equation.DSMT4">
                  <p:embed/>
                  <p:pic>
                    <p:nvPicPr>
                      <p:cNvPr id="395269" name="Object 5">
                        <a:extLst>
                          <a:ext uri="{FF2B5EF4-FFF2-40B4-BE49-F238E27FC236}">
                            <a16:creationId xmlns:a16="http://schemas.microsoft.com/office/drawing/2014/main" id="{5A8E6546-870E-4A04-9269-67DBDFCA4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134691"/>
                        <a:ext cx="2362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15FFB1E8-B934-410E-9C92-BD6FC0EA9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539160"/>
              </p:ext>
            </p:extLst>
          </p:nvPr>
        </p:nvGraphicFramePr>
        <p:xfrm>
          <a:off x="1059656" y="3770486"/>
          <a:ext cx="70246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022880" imgH="520560" progId="Equation.DSMT4">
                  <p:embed/>
                </p:oleObj>
              </mc:Choice>
              <mc:Fallback>
                <p:oleObj name="Equation" r:id="rId6" imgW="7022880" imgH="520560" progId="Equation.DSMT4">
                  <p:embed/>
                  <p:pic>
                    <p:nvPicPr>
                      <p:cNvPr id="395270" name="Object 6">
                        <a:extLst>
                          <a:ext uri="{FF2B5EF4-FFF2-40B4-BE49-F238E27FC236}">
                            <a16:creationId xmlns:a16="http://schemas.microsoft.com/office/drawing/2014/main" id="{0B8CD3CF-6FCB-4DF6-826D-2218EDF359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656" y="3770486"/>
                        <a:ext cx="70246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6EA3032-A2FC-4989-AA92-57D83641FEDB}"/>
              </a:ext>
            </a:extLst>
          </p:cNvPr>
          <p:cNvSpPr txBox="1"/>
          <p:nvPr/>
        </p:nvSpPr>
        <p:spPr>
          <a:xfrm>
            <a:off x="583495" y="2825904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则两点间的距离为：</a:t>
            </a:r>
          </a:p>
        </p:txBody>
      </p:sp>
    </p:spTree>
    <p:extLst>
      <p:ext uri="{BB962C8B-B14F-4D97-AF65-F5344CB8AC3E}">
        <p14:creationId xmlns:p14="http://schemas.microsoft.com/office/powerpoint/2010/main" val="2892011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2024年9月8日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809F1-9B4F-4DF8-8C40-F99BD3D0B5D4}" type="slidenum">
              <a:rPr lang="zh-CN" alt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7E503D8F-5A32-4A1B-8FB3-91A3F4187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321321"/>
              </p:ext>
            </p:extLst>
          </p:nvPr>
        </p:nvGraphicFramePr>
        <p:xfrm>
          <a:off x="827088" y="1857375"/>
          <a:ext cx="721995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696692" imgH="2908524" progId="Word.Document.8">
                  <p:embed/>
                </p:oleObj>
              </mc:Choice>
              <mc:Fallback>
                <p:oleObj name="Document" r:id="rId2" imgW="7696692" imgH="2908524" progId="Word.Document.8">
                  <p:embed/>
                  <p:pic>
                    <p:nvPicPr>
                      <p:cNvPr id="398338" name="Object 2">
                        <a:extLst>
                          <a:ext uri="{FF2B5EF4-FFF2-40B4-BE49-F238E27FC236}">
                            <a16:creationId xmlns:a16="http://schemas.microsoft.com/office/drawing/2014/main" id="{1936AE9B-11CD-4B94-BAD4-86D080AB53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57375"/>
                        <a:ext cx="7219950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>
            <a:extLst>
              <a:ext uri="{FF2B5EF4-FFF2-40B4-BE49-F238E27FC236}">
                <a16:creationId xmlns:a16="http://schemas.microsoft.com/office/drawing/2014/main" id="{76939ADA-A79D-45B7-B0A3-89350B036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59" y="1188041"/>
            <a:ext cx="4176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 dirty="0">
                <a:solidFill>
                  <a:srgbClr val="C00000"/>
                </a:solidFill>
              </a:rPr>
              <a:t>n</a:t>
            </a:r>
            <a:r>
              <a:rPr lang="zh-CN" altLang="en-US" sz="3200" b="1" dirty="0">
                <a:solidFill>
                  <a:srgbClr val="C00000"/>
                </a:solidFill>
              </a:rPr>
              <a:t>元函数的概念</a:t>
            </a: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3DEC7726-8F72-4C61-AC9B-F0C52ED72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853051"/>
              </p:ext>
            </p:extLst>
          </p:nvPr>
        </p:nvGraphicFramePr>
        <p:xfrm>
          <a:off x="1835150" y="3861048"/>
          <a:ext cx="481171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814732" imgH="1071637" progId="Word.Document.8">
                  <p:embed/>
                </p:oleObj>
              </mc:Choice>
              <mc:Fallback>
                <p:oleObj name="Document" r:id="rId4" imgW="4814732" imgH="1071637" progId="Word.Document.8">
                  <p:embed/>
                  <p:pic>
                    <p:nvPicPr>
                      <p:cNvPr id="398340" name="Object 4">
                        <a:extLst>
                          <a:ext uri="{FF2B5EF4-FFF2-40B4-BE49-F238E27FC236}">
                            <a16:creationId xmlns:a16="http://schemas.microsoft.com/office/drawing/2014/main" id="{37EAD3EC-CC9B-45E4-B3E6-E93747810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61048"/>
                        <a:ext cx="4811713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E6408F87-11D7-473B-987F-76A6546A5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538190"/>
              </p:ext>
            </p:extLst>
          </p:nvPr>
        </p:nvGraphicFramePr>
        <p:xfrm>
          <a:off x="760413" y="4338910"/>
          <a:ext cx="705485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203087" imgH="2373689" progId="Word.Document.8">
                  <p:embed/>
                </p:oleObj>
              </mc:Choice>
              <mc:Fallback>
                <p:oleObj name="Document" r:id="rId6" imgW="7203087" imgH="2373689" progId="Word.Document.8">
                  <p:embed/>
                  <p:pic>
                    <p:nvPicPr>
                      <p:cNvPr id="398341" name="Object 5">
                        <a:extLst>
                          <a:ext uri="{FF2B5EF4-FFF2-40B4-BE49-F238E27FC236}">
                            <a16:creationId xmlns:a16="http://schemas.microsoft.com/office/drawing/2014/main" id="{AD94D29A-2D88-4937-9C69-196CDDD44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338910"/>
                        <a:ext cx="705485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503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989138"/>
            <a:ext cx="7777163" cy="3240087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1.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88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(1),(2),(8),(9).</a:t>
            </a:r>
            <a:endParaRPr lang="zh-CN" altLang="en-US" sz="3200" dirty="0"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2.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88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2, 5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.</a:t>
            </a: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3.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89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9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(2)(5). </a:t>
            </a:r>
            <a:endParaRPr lang="zh-CN" altLang="en-US" sz="3200" dirty="0"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2024年9月8日</a:t>
            </a:fld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809F1-9B4F-4DF8-8C40-F99BD3D0B5D4}" type="slidenum">
              <a:rPr lang="zh-CN" alt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458628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Times New Roman" pitchFamily="18" charset="0"/>
              </a:rPr>
              <a:t>作业：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141583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79D15CF-6F4E-C5E5-F6C5-4017C28213BA}"/>
                  </a:ext>
                </a:extLst>
              </p:cNvPr>
              <p:cNvSpPr/>
              <p:nvPr/>
            </p:nvSpPr>
            <p:spPr bwMode="auto">
              <a:xfrm>
                <a:off x="2267744" y="1772816"/>
                <a:ext cx="4248472" cy="424847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𝐷</m:t>
                          </m:r>
                        </m:e>
                        <m:sub>
                          <m:r>
                            <a:rPr kumimoji="0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79D15CF-6F4E-C5E5-F6C5-4017C2821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1772816"/>
                <a:ext cx="4248472" cy="42484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90F2A329-EB62-0D72-E9A4-92F86144139C}"/>
                  </a:ext>
                </a:extLst>
              </p:cNvPr>
              <p:cNvSpPr/>
              <p:nvPr/>
            </p:nvSpPr>
            <p:spPr bwMode="auto">
              <a:xfrm>
                <a:off x="3131840" y="2996952"/>
                <a:ext cx="2520280" cy="1944216"/>
              </a:xfrm>
              <a:prstGeom prst="round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𝐷</m:t>
                          </m:r>
                        </m:e>
                        <m:sub>
                          <m:r>
                            <a:rPr kumimoji="0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90F2A329-EB62-0D72-E9A4-92F861441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2996952"/>
                <a:ext cx="2520280" cy="194421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1E3399B-68F2-A0B9-A8FB-8FA6FAD3538E}"/>
                  </a:ext>
                </a:extLst>
              </p:cNvPr>
              <p:cNvSpPr/>
              <p:nvPr/>
            </p:nvSpPr>
            <p:spPr bwMode="auto">
              <a:xfrm>
                <a:off x="3635896" y="3645024"/>
                <a:ext cx="1703424" cy="72008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𝐷</m:t>
                          </m:r>
                        </m:e>
                        <m:sub>
                          <m:r>
                            <a:rPr kumimoji="0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1E3399B-68F2-A0B9-A8FB-8FA6FAD3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3645024"/>
                <a:ext cx="1703424" cy="72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85369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/>
              <p:nvPr/>
            </p:nvSpPr>
            <p:spPr>
              <a:xfrm>
                <a:off x="61913" y="1124744"/>
                <a:ext cx="8902575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FF0000"/>
                    </a:solidFill>
                  </a:rPr>
                  <a:t>	</a:t>
                </a:r>
                <a:r>
                  <a:rPr lang="zh-CN" altLang="en-US" sz="3200" dirty="0"/>
                  <a:t>坐标平面上满足某种条件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3200" dirty="0"/>
                  <a:t>的点的集合称为</a:t>
                </a:r>
                <a:r>
                  <a:rPr lang="zh-CN" altLang="en-US" sz="3200" dirty="0">
                    <a:solidFill>
                      <a:srgbClr val="0000FF"/>
                    </a:solidFill>
                  </a:rPr>
                  <a:t>平面点集</a:t>
                </a:r>
                <a:r>
                  <a:rPr lang="zh-CN" altLang="en-US" sz="3200" dirty="0"/>
                  <a:t>，并记作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满足</m:t>
                          </m:r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条件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例如：开圆盘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集合</a:t>
                </a:r>
                <a:endParaRPr lang="en-US" altLang="zh-CN" sz="32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|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均为</m:t>
                          </m:r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有理数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124744"/>
                <a:ext cx="8902575" cy="5262979"/>
              </a:xfrm>
              <a:prstGeom prst="rect">
                <a:avLst/>
              </a:prstGeom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277228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弦形 3">
            <a:extLst>
              <a:ext uri="{FF2B5EF4-FFF2-40B4-BE49-F238E27FC236}">
                <a16:creationId xmlns:a16="http://schemas.microsoft.com/office/drawing/2014/main" id="{43DBC253-4AA6-690F-B558-26B337C707E9}"/>
              </a:ext>
            </a:extLst>
          </p:cNvPr>
          <p:cNvSpPr/>
          <p:nvPr/>
        </p:nvSpPr>
        <p:spPr bwMode="auto">
          <a:xfrm>
            <a:off x="3131840" y="2708920"/>
            <a:ext cx="3168352" cy="2088232"/>
          </a:xfrm>
          <a:prstGeom prst="chor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FC1396-624C-ECCD-1859-07CC705D7D1C}"/>
              </a:ext>
            </a:extLst>
          </p:cNvPr>
          <p:cNvSpPr/>
          <p:nvPr/>
        </p:nvSpPr>
        <p:spPr bwMode="auto">
          <a:xfrm>
            <a:off x="2267744" y="2060848"/>
            <a:ext cx="4176464" cy="3600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70A7598-FD1B-D803-EE6E-32F31025DB38}"/>
              </a:ext>
            </a:extLst>
          </p:cNvPr>
          <p:cNvCxnSpPr>
            <a:stCxn id="13" idx="1"/>
            <a:endCxn id="13" idx="3"/>
          </p:cNvCxnSpPr>
          <p:nvPr/>
        </p:nvCxnSpPr>
        <p:spPr bwMode="auto">
          <a:xfrm>
            <a:off x="2267744" y="3861048"/>
            <a:ext cx="41764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C3D0B64-6112-C543-715B-494766C58CE9}"/>
              </a:ext>
            </a:extLst>
          </p:cNvPr>
          <p:cNvCxnSpPr>
            <a:stCxn id="13" idx="0"/>
            <a:endCxn id="13" idx="2"/>
          </p:cNvCxnSpPr>
          <p:nvPr/>
        </p:nvCxnSpPr>
        <p:spPr bwMode="auto">
          <a:xfrm>
            <a:off x="4355976" y="2060848"/>
            <a:ext cx="0" cy="360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6B29E7C-BAF8-9856-2145-299317D3783B}"/>
              </a:ext>
            </a:extLst>
          </p:cNvPr>
          <p:cNvCxnSpPr/>
          <p:nvPr/>
        </p:nvCxnSpPr>
        <p:spPr bwMode="auto">
          <a:xfrm>
            <a:off x="2267744" y="2852936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36B2C7E-52F7-230D-FB81-43C52827ECB2}"/>
              </a:ext>
            </a:extLst>
          </p:cNvPr>
          <p:cNvCxnSpPr/>
          <p:nvPr/>
        </p:nvCxnSpPr>
        <p:spPr bwMode="auto">
          <a:xfrm>
            <a:off x="3203848" y="2060848"/>
            <a:ext cx="0" cy="18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D4C2FEA-6C86-DF5F-86F6-2F6709C78BA9}"/>
                  </a:ext>
                </a:extLst>
              </p:cNvPr>
              <p:cNvSpPr txBox="1"/>
              <p:nvPr/>
            </p:nvSpPr>
            <p:spPr>
              <a:xfrm>
                <a:off x="3016786" y="2627620"/>
                <a:ext cx="484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D4C2FEA-6C86-DF5F-86F6-2F6709C78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86" y="2627620"/>
                <a:ext cx="484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08CBE4E-F5E4-16FE-A3B4-D34FD1751ED9}"/>
              </a:ext>
            </a:extLst>
          </p:cNvPr>
          <p:cNvCxnSpPr/>
          <p:nvPr/>
        </p:nvCxnSpPr>
        <p:spPr bwMode="auto">
          <a:xfrm>
            <a:off x="3203848" y="3352346"/>
            <a:ext cx="11521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03558C3-8803-3FB9-8C93-1BC66220C7A0}"/>
              </a:ext>
            </a:extLst>
          </p:cNvPr>
          <p:cNvCxnSpPr/>
          <p:nvPr/>
        </p:nvCxnSpPr>
        <p:spPr bwMode="auto">
          <a:xfrm>
            <a:off x="3779912" y="2852936"/>
            <a:ext cx="0" cy="10081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9FCB6D5-3689-CC61-4F85-EC73747C0EED}"/>
                  </a:ext>
                </a:extLst>
              </p:cNvPr>
              <p:cNvSpPr txBox="1"/>
              <p:nvPr/>
            </p:nvSpPr>
            <p:spPr>
              <a:xfrm>
                <a:off x="3563343" y="3167680"/>
                <a:ext cx="490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9FCB6D5-3689-CC61-4F85-EC73747C0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43" y="3167680"/>
                <a:ext cx="490071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4BBA723-5A4E-08CB-71BA-1EEE706A4CB0}"/>
                  </a:ext>
                </a:extLst>
              </p:cNvPr>
              <p:cNvSpPr txBox="1"/>
              <p:nvPr/>
            </p:nvSpPr>
            <p:spPr>
              <a:xfrm>
                <a:off x="3861953" y="3490468"/>
                <a:ext cx="526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4BBA723-5A4E-08CB-71BA-1EEE706A4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953" y="3490468"/>
                <a:ext cx="526939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EC2FC790-D6B4-A0A7-569C-D0A35F33F2F3}"/>
              </a:ext>
            </a:extLst>
          </p:cNvPr>
          <p:cNvSpPr/>
          <p:nvPr/>
        </p:nvSpPr>
        <p:spPr bwMode="auto">
          <a:xfrm>
            <a:off x="4053414" y="3491293"/>
            <a:ext cx="45719" cy="45719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FCF61A2-2FA6-16E1-F1FC-DA1E3CCBE92F}"/>
                  </a:ext>
                </a:extLst>
              </p:cNvPr>
              <p:cNvSpPr txBox="1"/>
              <p:nvPr/>
            </p:nvSpPr>
            <p:spPr>
              <a:xfrm>
                <a:off x="7596335" y="2708920"/>
                <a:ext cx="526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FCF61A2-2FA6-16E1-F1FC-DA1E3CCBE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5" y="2708920"/>
                <a:ext cx="5269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514F8540-7F8C-E05B-3BCD-73B9A4030A5A}"/>
              </a:ext>
            </a:extLst>
          </p:cNvPr>
          <p:cNvSpPr/>
          <p:nvPr/>
        </p:nvSpPr>
        <p:spPr bwMode="auto">
          <a:xfrm>
            <a:off x="7787797" y="2708920"/>
            <a:ext cx="45719" cy="45719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591C5A7-D1CB-B894-A168-A05BFEAE78A6}"/>
              </a:ext>
            </a:extLst>
          </p:cNvPr>
          <p:cNvSpPr/>
          <p:nvPr/>
        </p:nvSpPr>
        <p:spPr bwMode="auto">
          <a:xfrm>
            <a:off x="7172496" y="2132856"/>
            <a:ext cx="1357612" cy="13576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873A1E-563A-8190-750C-6C9C17548132}"/>
              </a:ext>
            </a:extLst>
          </p:cNvPr>
          <p:cNvSpPr/>
          <p:nvPr/>
        </p:nvSpPr>
        <p:spPr bwMode="auto">
          <a:xfrm>
            <a:off x="7740352" y="2564904"/>
            <a:ext cx="21602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9596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/>
              <p:nvPr/>
            </p:nvSpPr>
            <p:spPr>
              <a:xfrm>
                <a:off x="61913" y="1124744"/>
                <a:ext cx="8902575" cy="2220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思考题</a:t>
                </a:r>
                <a:r>
                  <a:rPr lang="zh-CN" altLang="en-US" sz="3200" dirty="0"/>
                  <a:t>：请指出开圆盘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3200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b="0" dirty="0"/>
                  <a:t>的内点</a:t>
                </a:r>
                <a:r>
                  <a:rPr lang="zh-CN" altLang="en-US" sz="3200" dirty="0"/>
                  <a:t>、外点、边界点</a:t>
                </a:r>
                <a:r>
                  <a:rPr lang="en-US" altLang="zh-CN" sz="3200" dirty="0"/>
                  <a:t>.</a:t>
                </a:r>
                <a:endParaRPr lang="en-US" altLang="zh-CN" sz="32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124744"/>
                <a:ext cx="8902575" cy="2220288"/>
              </a:xfrm>
              <a:prstGeom prst="rect">
                <a:avLst/>
              </a:prstGeom>
              <a:blipFill>
                <a:blip r:embed="rId2"/>
                <a:stretch>
                  <a:fillRect l="-1711" b="-8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2E852AB-706B-8503-99C5-448016E3B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66949"/>
            <a:ext cx="3321221" cy="31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62206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/>
              <p:nvPr/>
            </p:nvSpPr>
            <p:spPr>
              <a:xfrm>
                <a:off x="61913" y="1124744"/>
                <a:ext cx="8902575" cy="2217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思考题</a:t>
                </a:r>
                <a:r>
                  <a:rPr lang="zh-CN" altLang="en-US" sz="3200" dirty="0"/>
                  <a:t>：请指出集合</a:t>
                </a:r>
                <a:endParaRPr lang="en-US" altLang="zh-CN" sz="32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|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均为</m:t>
                          </m:r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有理数</m:t>
                          </m:r>
                        </m:e>
                      </m:d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b="0" dirty="0"/>
                  <a:t>的内点、外点、边界点</a:t>
                </a:r>
                <a:r>
                  <a:rPr lang="en-US" altLang="zh-CN" sz="3200" b="0" dirty="0"/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124744"/>
                <a:ext cx="8902575" cy="2217017"/>
              </a:xfrm>
              <a:prstGeom prst="rect">
                <a:avLst/>
              </a:prstGeom>
              <a:blipFill>
                <a:blip r:embed="rId2"/>
                <a:stretch>
                  <a:fillRect l="-1711" b="-8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FD8BA57-87D9-A757-2487-2B74B43B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22" y="3376439"/>
            <a:ext cx="3454578" cy="3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5631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/>
              <p:nvPr/>
            </p:nvSpPr>
            <p:spPr>
              <a:xfrm>
                <a:off x="61913" y="1124744"/>
                <a:ext cx="8692701" cy="335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FF0000"/>
                    </a:solidFill>
                  </a:rPr>
                  <a:t>定义</a:t>
                </a:r>
                <a14:m>
                  <m:oMath xmlns:m="http://schemas.openxmlformats.org/officeDocument/2006/math">
                    <m:r>
                      <a:rPr lang="zh-CN" altLang="en-US" sz="3200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3200" dirty="0"/>
                  <a:t>平面上两点之间的距离：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三维空间中两点之间的距离：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4C59DC-0645-4B9D-8B45-3707BCCAB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124744"/>
                <a:ext cx="8692701" cy="3358868"/>
              </a:xfrm>
              <a:prstGeom prst="rect">
                <a:avLst/>
              </a:prstGeom>
              <a:blipFill>
                <a:blip r:embed="rId2"/>
                <a:stretch>
                  <a:fillRect l="-1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D33009-45F7-4CE3-9196-428833E36C52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424936" cy="156966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FF0000"/>
                    </a:solidFill>
                  </a:rPr>
                  <a:t>性质</a:t>
                </a:r>
                <a14:m>
                  <m:oMath xmlns:m="http://schemas.openxmlformats.org/officeDocument/2006/math">
                    <m:r>
                      <a:rPr lang="zh-CN" altLang="en-US" sz="3200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3200" dirty="0"/>
                  <a:t>所有距离都满足三角不等式：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D33009-45F7-4CE3-9196-428833E3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424936" cy="1569660"/>
              </a:xfrm>
              <a:prstGeom prst="rect">
                <a:avLst/>
              </a:prstGeom>
              <a:blipFill>
                <a:blip r:embed="rId3"/>
                <a:stretch>
                  <a:fillRect l="-1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5690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1913" y="1390363"/>
                <a:ext cx="9026061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FF0000"/>
                    </a:solidFill>
                  </a:rPr>
                  <a:t>定义</a:t>
                </a:r>
                <a14:m>
                  <m:oMath xmlns:m="http://schemas.openxmlformats.org/officeDocument/2006/math">
                    <m:r>
                      <a:rPr lang="zh-CN" altLang="en-US" sz="3200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-</a:t>
                </a:r>
                <a:r>
                  <a:rPr lang="zh-CN" altLang="en-US" sz="3200" dirty="0"/>
                  <a:t>圆邻域：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-</a:t>
                </a:r>
                <a:r>
                  <a:rPr lang="zh-CN" altLang="en-US" sz="3200" dirty="0"/>
                  <a:t>方邻域：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 |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390363"/>
                <a:ext cx="9026061" cy="3046988"/>
              </a:xfrm>
              <a:prstGeom prst="rect">
                <a:avLst/>
              </a:prstGeom>
              <a:blipFill>
                <a:blip r:embed="rId3"/>
                <a:stretch>
                  <a:fillRect l="-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755576" y="4653135"/>
            <a:ext cx="2273374" cy="1764000"/>
            <a:chOff x="1704" y="12981"/>
            <a:chExt cx="2830" cy="2283"/>
          </a:xfrm>
        </p:grpSpPr>
        <p:sp>
          <p:nvSpPr>
            <p:cNvPr id="5" name="Oval 11" descr="浅色上对角线"/>
            <p:cNvSpPr>
              <a:spLocks noChangeArrowheads="1"/>
            </p:cNvSpPr>
            <p:nvPr/>
          </p:nvSpPr>
          <p:spPr bwMode="auto">
            <a:xfrm>
              <a:off x="2891" y="13440"/>
              <a:ext cx="1187" cy="1186"/>
            </a:xfrm>
            <a:prstGeom prst="ellipse">
              <a:avLst/>
            </a:prstGeom>
            <a:pattFill prst="ltUpDiag">
              <a:fgClr>
                <a:srgbClr val="00CC99"/>
              </a:fgClr>
              <a:bgClr>
                <a:srgbClr val="FFFFFF"/>
              </a:bgClr>
            </a:pattFill>
            <a:ln w="28575">
              <a:solidFill>
                <a:srgbClr val="3333CC"/>
              </a:solidFill>
              <a:prstDash val="sysDot"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1704" y="14900"/>
              <a:ext cx="28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V="1">
              <a:off x="2343" y="12981"/>
              <a:ext cx="0" cy="2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9" name="图片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" y="14900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" name="图片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" y="12983"/>
              <a:ext cx="207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图片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8" y="14900"/>
              <a:ext cx="188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3002" y="13345"/>
              <a:ext cx="873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A</a:t>
              </a:r>
              <a:r>
                <a:rPr lang="en-US" altLang="zh-CN" sz="4400" b="1" dirty="0">
                  <a:solidFill>
                    <a:srgbClr val="000000"/>
                  </a:solidFill>
                </a:rPr>
                <a:t>.</a:t>
              </a:r>
              <a:endParaRPr lang="en-US" altLang="zh-CN" sz="32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3851920" y="4692741"/>
            <a:ext cx="2061595" cy="1760595"/>
            <a:chOff x="4907" y="12984"/>
            <a:chExt cx="2830" cy="2283"/>
          </a:xfrm>
        </p:grpSpPr>
        <p:sp>
          <p:nvSpPr>
            <p:cNvPr id="14" name="Rectangle 19" descr="浅色上对角线"/>
            <p:cNvSpPr>
              <a:spLocks noChangeArrowheads="1"/>
            </p:cNvSpPr>
            <p:nvPr/>
          </p:nvSpPr>
          <p:spPr bwMode="auto">
            <a:xfrm>
              <a:off x="6119" y="13449"/>
              <a:ext cx="1080" cy="1092"/>
            </a:xfrm>
            <a:prstGeom prst="rect">
              <a:avLst/>
            </a:prstGeom>
            <a:pattFill prst="ltUpDiag">
              <a:fgClr>
                <a:srgbClr val="33CCCC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907" y="14903"/>
              <a:ext cx="28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V="1">
              <a:off x="5546" y="12984"/>
              <a:ext cx="0" cy="2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" name="Object 22"/>
            <p:cNvGraphicFramePr>
              <a:graphicFrameLocks noChangeAspect="1"/>
            </p:cNvGraphicFramePr>
            <p:nvPr/>
          </p:nvGraphicFramePr>
          <p:xfrm>
            <a:off x="5182" y="14903"/>
            <a:ext cx="189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35330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2" y="14903"/>
                          <a:ext cx="189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3"/>
            <p:cNvGraphicFramePr>
              <a:graphicFrameLocks noChangeAspect="1"/>
            </p:cNvGraphicFramePr>
            <p:nvPr/>
          </p:nvGraphicFramePr>
          <p:xfrm>
            <a:off x="5090" y="12986"/>
            <a:ext cx="20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39680" imgH="164880" progId="Equation.3">
                    <p:embed/>
                  </p:oleObj>
                </mc:Choice>
                <mc:Fallback>
                  <p:oleObj name="公式" r:id="rId8" imgW="139680" imgH="164880" progId="Equation.3">
                    <p:embed/>
                    <p:pic>
                      <p:nvPicPr>
                        <p:cNvPr id="35330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0" y="12986"/>
                          <a:ext cx="20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4"/>
            <p:cNvGraphicFramePr>
              <a:graphicFrameLocks noChangeAspect="1"/>
            </p:cNvGraphicFramePr>
            <p:nvPr/>
          </p:nvGraphicFramePr>
          <p:xfrm>
            <a:off x="7281" y="14903"/>
            <a:ext cx="188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35330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1" y="14903"/>
                          <a:ext cx="188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6660232" y="4797151"/>
            <a:ext cx="1944206" cy="1656185"/>
            <a:chOff x="1799" y="1599"/>
            <a:chExt cx="2830" cy="2283"/>
          </a:xfrm>
        </p:grpSpPr>
        <p:sp>
          <p:nvSpPr>
            <p:cNvPr id="22" name="Oval 27" descr="浅色下对角线"/>
            <p:cNvSpPr>
              <a:spLocks noChangeArrowheads="1"/>
            </p:cNvSpPr>
            <p:nvPr/>
          </p:nvSpPr>
          <p:spPr bwMode="auto">
            <a:xfrm>
              <a:off x="2718" y="1842"/>
              <a:ext cx="1616" cy="1557"/>
            </a:xfrm>
            <a:prstGeom prst="ellipse">
              <a:avLst/>
            </a:prstGeom>
            <a:pattFill prst="lt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28"/>
            <p:cNvGrpSpPr>
              <a:grpSpLocks/>
            </p:cNvGrpSpPr>
            <p:nvPr/>
          </p:nvGrpSpPr>
          <p:grpSpPr bwMode="auto">
            <a:xfrm>
              <a:off x="1799" y="1599"/>
              <a:ext cx="2830" cy="2283"/>
              <a:chOff x="4907" y="12984"/>
              <a:chExt cx="2830" cy="2283"/>
            </a:xfrm>
          </p:grpSpPr>
          <p:sp>
            <p:nvSpPr>
              <p:cNvPr id="25" name="Rectangle 29" descr="浅色上对角线"/>
              <p:cNvSpPr>
                <a:spLocks noChangeArrowheads="1"/>
              </p:cNvSpPr>
              <p:nvPr/>
            </p:nvSpPr>
            <p:spPr bwMode="auto">
              <a:xfrm>
                <a:off x="6075" y="13449"/>
                <a:ext cx="1156" cy="1092"/>
              </a:xfrm>
              <a:prstGeom prst="rect">
                <a:avLst/>
              </a:prstGeom>
              <a:pattFill prst="ltUpDiag">
                <a:fgClr>
                  <a:srgbClr val="33CCCC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>
                <a:off x="4907" y="14903"/>
                <a:ext cx="28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1"/>
              <p:cNvSpPr>
                <a:spLocks noChangeShapeType="1"/>
              </p:cNvSpPr>
              <p:nvPr/>
            </p:nvSpPr>
            <p:spPr bwMode="auto">
              <a:xfrm flipV="1">
                <a:off x="5546" y="12984"/>
                <a:ext cx="0" cy="22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8" name="Object 32"/>
              <p:cNvGraphicFramePr>
                <a:graphicFrameLocks noChangeAspect="1"/>
              </p:cNvGraphicFramePr>
              <p:nvPr/>
            </p:nvGraphicFramePr>
            <p:xfrm>
              <a:off x="5182" y="14903"/>
              <a:ext cx="189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126720" imgH="139680" progId="Equation.3">
                      <p:embed/>
                    </p:oleObj>
                  </mc:Choice>
                  <mc:Fallback>
                    <p:oleObj name="公式" r:id="rId10" imgW="126720" imgH="139680" progId="Equation.3">
                      <p:embed/>
                      <p:pic>
                        <p:nvPicPr>
                          <p:cNvPr id="353312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2" y="14903"/>
                            <a:ext cx="189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33"/>
              <p:cNvGraphicFramePr>
                <a:graphicFrameLocks noChangeAspect="1"/>
              </p:cNvGraphicFramePr>
              <p:nvPr/>
            </p:nvGraphicFramePr>
            <p:xfrm>
              <a:off x="5090" y="12986"/>
              <a:ext cx="207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139680" imgH="164880" progId="Equation.3">
                      <p:embed/>
                    </p:oleObj>
                  </mc:Choice>
                  <mc:Fallback>
                    <p:oleObj name="公式" r:id="rId11" imgW="139680" imgH="164880" progId="Equation.3">
                      <p:embed/>
                      <p:pic>
                        <p:nvPicPr>
                          <p:cNvPr id="353313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0" y="12986"/>
                            <a:ext cx="207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34"/>
              <p:cNvGraphicFramePr>
                <a:graphicFrameLocks noChangeAspect="1"/>
              </p:cNvGraphicFramePr>
              <p:nvPr/>
            </p:nvGraphicFramePr>
            <p:xfrm>
              <a:off x="7281" y="14903"/>
              <a:ext cx="188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26720" imgH="139680" progId="Equation.3">
                      <p:embed/>
                    </p:oleObj>
                  </mc:Choice>
                  <mc:Fallback>
                    <p:oleObj name="公式" r:id="rId12" imgW="126720" imgH="139680" progId="Equation.3">
                      <p:embed/>
                      <p:pic>
                        <p:nvPicPr>
                          <p:cNvPr id="353314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81" y="14903"/>
                            <a:ext cx="188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Oval 36" descr="浅色竖线"/>
            <p:cNvSpPr>
              <a:spLocks noChangeArrowheads="1"/>
            </p:cNvSpPr>
            <p:nvPr/>
          </p:nvSpPr>
          <p:spPr bwMode="auto">
            <a:xfrm>
              <a:off x="2967" y="2064"/>
              <a:ext cx="1156" cy="10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pattFill prst="ltVert">
                    <a:fgClr>
                      <a:srgbClr val="FFFF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 Box 17">
            <a:extLst>
              <a:ext uri="{FF2B5EF4-FFF2-40B4-BE49-F238E27FC236}">
                <a16:creationId xmlns:a16="http://schemas.microsoft.com/office/drawing/2014/main" id="{2AEEEBFB-29B8-4DC0-BFDF-0C5441589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782" y="4918017"/>
            <a:ext cx="688529" cy="92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</a:rPr>
              <a:t>A</a:t>
            </a:r>
            <a:r>
              <a:rPr lang="en-US" altLang="zh-CN" sz="4400" b="1" dirty="0">
                <a:solidFill>
                  <a:srgbClr val="000000"/>
                </a:solidFill>
              </a:rPr>
              <a:t>.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24F2D6DB-3426-4E43-B3EE-C9F5E1237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279" y="4994195"/>
            <a:ext cx="688529" cy="92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</a:rPr>
              <a:t>A</a:t>
            </a:r>
            <a:r>
              <a:rPr lang="en-US" altLang="zh-CN" sz="4400" b="1" dirty="0">
                <a:solidFill>
                  <a:srgbClr val="000000"/>
                </a:solidFill>
              </a:rPr>
              <a:t>.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5681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-36511" y="1390363"/>
                <a:ext cx="9210246" cy="295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FF0000"/>
                    </a:solidFill>
                  </a:rPr>
                  <a:t>定义</a:t>
                </a:r>
                <a14:m>
                  <m:oMath xmlns:m="http://schemas.openxmlformats.org/officeDocument/2006/math">
                    <m:r>
                      <a:rPr lang="zh-CN" altLang="en-US" sz="3200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-</a:t>
                </a:r>
                <a:r>
                  <a:rPr lang="zh-CN" altLang="en-US" sz="3200" dirty="0"/>
                  <a:t>空心圆邻域：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:0&lt;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-</a:t>
                </a:r>
                <a:r>
                  <a:rPr lang="zh-CN" altLang="en-US" sz="3200" dirty="0"/>
                  <a:t>空心方邻域：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≠(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1" y="1390363"/>
                <a:ext cx="9210246" cy="2953886"/>
              </a:xfrm>
              <a:prstGeom prst="rect">
                <a:avLst/>
              </a:prstGeom>
              <a:blipFill>
                <a:blip r:embed="rId2"/>
                <a:stretch>
                  <a:fillRect l="-1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755576" y="4653135"/>
            <a:ext cx="2232000" cy="1764000"/>
            <a:chOff x="1704" y="12981"/>
            <a:chExt cx="2830" cy="2283"/>
          </a:xfrm>
        </p:grpSpPr>
        <p:sp>
          <p:nvSpPr>
            <p:cNvPr id="5" name="Oval 11" descr="浅色上对角线"/>
            <p:cNvSpPr>
              <a:spLocks noChangeArrowheads="1"/>
            </p:cNvSpPr>
            <p:nvPr/>
          </p:nvSpPr>
          <p:spPr bwMode="auto">
            <a:xfrm>
              <a:off x="2891" y="13440"/>
              <a:ext cx="1187" cy="1186"/>
            </a:xfrm>
            <a:prstGeom prst="ellipse">
              <a:avLst/>
            </a:prstGeom>
            <a:pattFill prst="ltUpDiag">
              <a:fgClr>
                <a:srgbClr val="00CC99"/>
              </a:fgClr>
              <a:bgClr>
                <a:srgbClr val="FFFFFF"/>
              </a:bgClr>
            </a:pattFill>
            <a:ln w="28575">
              <a:solidFill>
                <a:srgbClr val="3333CC"/>
              </a:solidFill>
              <a:prstDash val="sysDot"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1704" y="14900"/>
              <a:ext cx="28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V="1">
              <a:off x="2343" y="12981"/>
              <a:ext cx="0" cy="2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9" name="图片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" y="14900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" name="图片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" y="12983"/>
              <a:ext cx="207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图片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8" y="14900"/>
              <a:ext cx="188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982" y="13261"/>
              <a:ext cx="873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A</a:t>
              </a:r>
              <a:r>
                <a:rPr lang="en-US" altLang="zh-CN" sz="4400" b="1" dirty="0">
                  <a:solidFill>
                    <a:srgbClr val="000000"/>
                  </a:solidFill>
                </a:rPr>
                <a:t>.</a:t>
              </a:r>
              <a:endParaRPr lang="en-US" altLang="zh-CN" sz="32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3851920" y="4692741"/>
            <a:ext cx="2061595" cy="1760595"/>
            <a:chOff x="4907" y="12984"/>
            <a:chExt cx="2830" cy="2283"/>
          </a:xfrm>
        </p:grpSpPr>
        <p:sp>
          <p:nvSpPr>
            <p:cNvPr id="14" name="Rectangle 19" descr="浅色上对角线"/>
            <p:cNvSpPr>
              <a:spLocks noChangeArrowheads="1"/>
            </p:cNvSpPr>
            <p:nvPr/>
          </p:nvSpPr>
          <p:spPr bwMode="auto">
            <a:xfrm>
              <a:off x="6119" y="13449"/>
              <a:ext cx="1080" cy="1092"/>
            </a:xfrm>
            <a:prstGeom prst="rect">
              <a:avLst/>
            </a:prstGeom>
            <a:pattFill prst="ltUpDiag">
              <a:fgClr>
                <a:srgbClr val="33CCCC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907" y="14903"/>
              <a:ext cx="28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V="1">
              <a:off x="5546" y="12984"/>
              <a:ext cx="0" cy="2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" name="Object 22"/>
            <p:cNvGraphicFramePr>
              <a:graphicFrameLocks noChangeAspect="1"/>
            </p:cNvGraphicFramePr>
            <p:nvPr/>
          </p:nvGraphicFramePr>
          <p:xfrm>
            <a:off x="5182" y="14903"/>
            <a:ext cx="189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6720" imgH="139680" progId="Equation.3">
                    <p:embed/>
                  </p:oleObj>
                </mc:Choice>
                <mc:Fallback>
                  <p:oleObj name="公式" r:id="rId6" imgW="126720" imgH="139680" progId="Equation.3">
                    <p:embed/>
                    <p:pic>
                      <p:nvPicPr>
                        <p:cNvPr id="17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2" y="14903"/>
                          <a:ext cx="189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3"/>
            <p:cNvGraphicFramePr>
              <a:graphicFrameLocks noChangeAspect="1"/>
            </p:cNvGraphicFramePr>
            <p:nvPr/>
          </p:nvGraphicFramePr>
          <p:xfrm>
            <a:off x="5090" y="12986"/>
            <a:ext cx="20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39680" imgH="164880" progId="Equation.3">
                    <p:embed/>
                  </p:oleObj>
                </mc:Choice>
                <mc:Fallback>
                  <p:oleObj name="公式" r:id="rId7" imgW="139680" imgH="164880" progId="Equation.3">
                    <p:embed/>
                    <p:pic>
                      <p:nvPicPr>
                        <p:cNvPr id="18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0" y="12986"/>
                          <a:ext cx="20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4"/>
            <p:cNvGraphicFramePr>
              <a:graphicFrameLocks noChangeAspect="1"/>
            </p:cNvGraphicFramePr>
            <p:nvPr/>
          </p:nvGraphicFramePr>
          <p:xfrm>
            <a:off x="7281" y="14903"/>
            <a:ext cx="188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720" imgH="139680" progId="Equation.3">
                    <p:embed/>
                  </p:oleObj>
                </mc:Choice>
                <mc:Fallback>
                  <p:oleObj name="公式" r:id="rId8" imgW="126720" imgH="139680" progId="Equation.3">
                    <p:embed/>
                    <p:pic>
                      <p:nvPicPr>
                        <p:cNvPr id="19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1" y="14903"/>
                          <a:ext cx="188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6172" y="13278"/>
              <a:ext cx="873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A</a:t>
              </a:r>
              <a:r>
                <a:rPr lang="en-US" altLang="zh-CN" sz="4400" b="1" dirty="0">
                  <a:solidFill>
                    <a:srgbClr val="000000"/>
                  </a:solidFill>
                </a:rPr>
                <a:t>.</a:t>
              </a:r>
              <a:endParaRPr lang="en-US" altLang="zh-CN" sz="32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2105697" y="5363978"/>
            <a:ext cx="144463" cy="1444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5091229" y="5421009"/>
            <a:ext cx="144463" cy="1444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279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404065"/>
                <a:ext cx="8352928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Cambria Math"/>
                  </a:rPr>
                  <a:t>如下，我们总假设</a:t>
                </a:r>
                <a14:m>
                  <m:oMath xmlns:m="http://schemas.openxmlformats.org/officeDocument/2006/math">
                    <m:r>
                      <a:rPr lang="zh-CN" altLang="en-US" sz="3200" i="0">
                        <a:latin typeface="Cambria Math"/>
                      </a:rPr>
                      <m:t>集合</m:t>
                    </m:r>
                    <m:r>
                      <a:rPr lang="en-US" altLang="zh-CN" sz="3200" i="0">
                        <a:latin typeface="Cambria Math"/>
                      </a:rPr>
                      <m:t> </m:t>
                    </m:r>
                    <m:r>
                      <a:rPr lang="en-US" altLang="zh-CN" sz="3200" i="1">
                        <a:latin typeface="Cambria Math"/>
                      </a:rPr>
                      <m:t>𝐸</m:t>
                    </m:r>
                    <m:r>
                      <a:rPr lang="en-US" altLang="zh-CN" sz="3200" i="1">
                        <a:latin typeface="Cambria Math"/>
                      </a:rPr>
                      <m:t>⊂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3200" i="1">
                        <a:latin typeface="Cambria Math"/>
                      </a:rPr>
                      <m:t>,  </m:t>
                    </m:r>
                    <m:r>
                      <a:rPr lang="zh-CN" altLang="en-US" sz="3200" i="1">
                        <a:latin typeface="Cambria Math"/>
                      </a:rPr>
                      <m:t>点</m:t>
                    </m:r>
                    <m:r>
                      <a:rPr lang="en-US" altLang="zh-CN" sz="3200" i="1">
                        <a:latin typeface="Cambria Math"/>
                      </a:rPr>
                      <m:t> </m:t>
                    </m:r>
                    <m:r>
                      <a:rPr lang="en-US" altLang="zh-CN" sz="3200" i="1">
                        <a:latin typeface="Cambria Math"/>
                      </a:rPr>
                      <m:t>𝐴</m:t>
                    </m:r>
                    <m:r>
                      <a:rPr lang="en-US" altLang="zh-CN" sz="32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3200" i="1">
                        <a:latin typeface="Cambria Math"/>
                      </a:rPr>
                      <m:t>.</m:t>
                    </m:r>
                  </m:oMath>
                </a14:m>
                <a:endParaRPr lang="zh-CN" altLang="en-US" sz="32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04065"/>
                <a:ext cx="8352928" cy="584775"/>
              </a:xfrm>
              <a:prstGeom prst="rect">
                <a:avLst/>
              </a:prstGeom>
              <a:blipFill>
                <a:blip r:embed="rId3"/>
                <a:stretch>
                  <a:fillRect l="-1825" t="-1354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708" y="2132856"/>
                <a:ext cx="8974584" cy="2958952"/>
              </a:xfrm>
              <a:prstGeom prst="rect">
                <a:avLst/>
              </a:prstGeom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FF0000"/>
                    </a:solidFill>
                  </a:rPr>
                  <a:t> 定义</a:t>
                </a:r>
                <a14:m>
                  <m:oMath xmlns:m="http://schemas.openxmlformats.org/officeDocument/2006/math">
                    <m:r>
                      <a:rPr lang="zh-CN" altLang="en-US" sz="3200" b="0" i="1" smtClean="0">
                        <a:latin typeface="Cambria Math"/>
                      </a:rPr>
                      <m:t>：</m:t>
                    </m:r>
                  </m:oMath>
                </a14:m>
                <a:r>
                  <a:rPr lang="zh-CN" altLang="en-US" sz="3200" dirty="0"/>
                  <a:t>若</a:t>
                </a:r>
                <a:r>
                  <a:rPr lang="zh-CN" altLang="en-US" sz="3200" dirty="0">
                    <a:solidFill>
                      <a:srgbClr val="0000FF"/>
                    </a:solidFill>
                  </a:rPr>
                  <a:t>存在</a:t>
                </a:r>
                <a:r>
                  <a:rPr lang="zh-CN" altLang="en-US" sz="3200" dirty="0"/>
                  <a:t>点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3200" dirty="0"/>
                  <a:t>的某邻域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3200" dirty="0"/>
                  <a:t>,</a:t>
                </a:r>
                <a:r>
                  <a:rPr lang="zh-CN" altLang="en-US" sz="3200" dirty="0"/>
                  <a:t>则称点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3200" dirty="0"/>
                  <a:t>是集合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z="3200" dirty="0"/>
                  <a:t> 的</a:t>
                </a:r>
                <a:r>
                  <a:rPr lang="zh-CN" altLang="en-US" sz="3200" b="1" dirty="0">
                    <a:solidFill>
                      <a:srgbClr val="0000FF"/>
                    </a:solidFill>
                  </a:rPr>
                  <a:t>内点</a:t>
                </a:r>
                <a:r>
                  <a:rPr lang="zh-CN" altLang="en-US" sz="3200" dirty="0"/>
                  <a:t>，即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∃</m:t>
                    </m:r>
                    <m:r>
                      <a:rPr lang="en-US" altLang="zh-CN" sz="3200" b="0" i="1" smtClean="0">
                        <a:latin typeface="Cambria Math"/>
                      </a:rPr>
                      <m:t>𝛿</m:t>
                    </m:r>
                    <m:r>
                      <a:rPr lang="en-US" altLang="zh-CN" sz="32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sz="3200" dirty="0"/>
                  <a:t>, </a:t>
                </a:r>
                <a:r>
                  <a:rPr lang="zh-CN" altLang="en-US" sz="3200" dirty="0"/>
                  <a:t>使得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𝛿</m:t>
                        </m:r>
                      </m:e>
                    </m:d>
                    <m:r>
                      <a:rPr lang="en-US" altLang="zh-CN" sz="3200" b="0" i="1" smtClean="0">
                        <a:latin typeface="Cambria Math"/>
                      </a:rPr>
                      <m:t>⊂</m:t>
                    </m:r>
                    <m:r>
                      <a:rPr lang="en-US" altLang="zh-CN" sz="3200" b="0" i="1" smtClean="0">
                        <a:latin typeface="Cambria Math"/>
                      </a:rPr>
                      <m:t>𝐸</m:t>
                    </m:r>
                    <m:r>
                      <a:rPr lang="en-US" altLang="zh-CN" sz="3200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3200" dirty="0"/>
                  <a:t>的全体内点称为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3200" dirty="0"/>
                  <a:t>的内部，记为</a:t>
                </a:r>
                <a:r>
                  <a:rPr lang="en-US" altLang="zh-CN" sz="3200" dirty="0"/>
                  <a:t>int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8" y="2132856"/>
                <a:ext cx="8974584" cy="2958952"/>
              </a:xfrm>
              <a:prstGeom prst="rect">
                <a:avLst/>
              </a:prstGeom>
              <a:blipFill>
                <a:blip r:embed="rId4"/>
                <a:stretch>
                  <a:fillRect l="-1696" r="-746" b="-5749"/>
                </a:stretch>
              </a:blipFill>
              <a:ln w="952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20806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1913" y="115888"/>
            <a:ext cx="527740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平面点集与多元函数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528" y="3356992"/>
                <a:ext cx="8640960" cy="2958952"/>
              </a:xfrm>
              <a:prstGeom prst="rect">
                <a:avLst/>
              </a:prstGeom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:r>
                  <a:rPr lang="zh-CN" altLang="en-US" sz="32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/>
                      </a:rPr>
                      <m:t> </m:t>
                    </m:r>
                    <m:r>
                      <a:rPr lang="en-US" altLang="zh-CN" sz="3200" b="0" i="1" smtClean="0">
                        <a:latin typeface="Cambria Math"/>
                      </a:rPr>
                      <m:t>∀</m:t>
                    </m:r>
                    <m:r>
                      <a:rPr lang="en-US" altLang="zh-CN" sz="3200" b="0" i="1" smtClean="0">
                        <a:latin typeface="Cambria Math"/>
                      </a:rPr>
                      <m:t>𝛿</m:t>
                    </m:r>
                    <m:r>
                      <a:rPr lang="en-US" altLang="zh-CN" sz="32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sz="3200" dirty="0"/>
                  <a:t>, </a:t>
                </a:r>
                <a:r>
                  <a:rPr lang="zh-CN" altLang="en-US" sz="32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sz="3200" dirty="0"/>
                  <a:t> 中既有属于集合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3200" dirty="0"/>
                  <a:t>中的点，又有不属于集合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/>
                  <a:t>中的点，则</a:t>
                </a:r>
                <a14:m>
                  <m:oMath xmlns:m="http://schemas.openxmlformats.org/officeDocument/2006/math">
                    <m:r>
                      <a:rPr lang="zh-CN" altLang="en-US" sz="3200" b="1" i="1" dirty="0">
                        <a:latin typeface="Cambria Math" panose="02040503050406030204" pitchFamily="18" charset="0"/>
                      </a:rPr>
                      <m:t>称点</m:t>
                    </m:r>
                    <m:r>
                      <a:rPr lang="en-US" altLang="zh-CN" sz="3200" i="1">
                        <a:latin typeface="Cambria Math"/>
                      </a:rPr>
                      <m:t> </m:t>
                    </m:r>
                    <m:r>
                      <a:rPr lang="en-US" altLang="zh-CN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3200" dirty="0"/>
                  <a:t> 是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z="3200" dirty="0"/>
                  <a:t> 的</a:t>
                </a:r>
                <a:r>
                  <a:rPr lang="zh-CN" altLang="en-US" sz="3200" b="1" dirty="0">
                    <a:solidFill>
                      <a:srgbClr val="0000FF"/>
                    </a:solidFill>
                  </a:rPr>
                  <a:t>边界点</a:t>
                </a:r>
                <a:r>
                  <a:rPr lang="en-US" altLang="zh-CN" sz="3200" dirty="0"/>
                  <a:t>. </a:t>
                </a:r>
                <a:r>
                  <a:rPr lang="zh-CN" altLang="en-US" sz="3200" dirty="0"/>
                  <a:t>所有边界点的集合称为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3200" dirty="0"/>
                  <a:t>的边界，记作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56992"/>
                <a:ext cx="8640960" cy="2958952"/>
              </a:xfrm>
              <a:prstGeom prst="rect">
                <a:avLst/>
              </a:prstGeom>
              <a:blipFill>
                <a:blip r:embed="rId2"/>
                <a:stretch>
                  <a:fillRect l="-1690" r="-1549" b="-5749"/>
                </a:stretch>
              </a:blipFill>
              <a:ln w="952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">
                <a:extLst>
                  <a:ext uri="{FF2B5EF4-FFF2-40B4-BE49-F238E27FC236}">
                    <a16:creationId xmlns:a16="http://schemas.microsoft.com/office/drawing/2014/main" id="{F13C9E20-E46F-4CC7-B9E1-583C6082B7EA}"/>
                  </a:ext>
                </a:extLst>
              </p:cNvPr>
              <p:cNvSpPr txBox="1"/>
              <p:nvPr/>
            </p:nvSpPr>
            <p:spPr>
              <a:xfrm>
                <a:off x="323528" y="1412776"/>
                <a:ext cx="8640960" cy="1481624"/>
              </a:xfrm>
              <a:prstGeom prst="rect">
                <a:avLst/>
              </a:prstGeom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zh-CN" altLang="en-US" sz="3200" b="0" i="1" smtClean="0">
                        <a:latin typeface="Cambria Math"/>
                      </a:rPr>
                      <m:t>：</m:t>
                    </m:r>
                  </m:oMath>
                </a14:m>
                <a:r>
                  <a:rPr lang="zh-CN" altLang="en-US" sz="3200" b="0" dirty="0"/>
                  <a:t>若</a:t>
                </a:r>
                <a:r>
                  <a:rPr lang="zh-CN" altLang="en-US" sz="3200" b="0" dirty="0">
                    <a:solidFill>
                      <a:srgbClr val="0000FF"/>
                    </a:solidFill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3200" b="0" dirty="0"/>
                  <a:t>的某邻域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0" dirty="0"/>
                  <a:t>，</a:t>
                </a:r>
                <a:r>
                  <a:rPr lang="zh-CN" altLang="en-US" sz="3200" dirty="0"/>
                  <a:t>使得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𝛿</m:t>
                        </m:r>
                      </m:e>
                    </m:d>
                    <m:r>
                      <a:rPr lang="en-US" altLang="zh-CN" sz="3200" b="0" i="1" smtClean="0">
                        <a:latin typeface="Cambria Math"/>
                      </a:rPr>
                      <m:t>∩</m:t>
                    </m:r>
                    <m:r>
                      <a:rPr lang="en-US" altLang="zh-CN" sz="3200" b="0" i="1" smtClean="0">
                        <a:latin typeface="Cambria Math"/>
                      </a:rPr>
                      <m:t>𝐸</m:t>
                    </m:r>
                    <m:r>
                      <a:rPr lang="en-US" altLang="zh-CN" sz="3200" b="0" i="1" smtClean="0">
                        <a:latin typeface="Cambria Math"/>
                      </a:rPr>
                      <m:t>=∅, 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称</m:t>
                    </m:r>
                    <m:r>
                      <a:rPr lang="zh-CN" altLang="en-US" sz="3200" i="1">
                        <a:latin typeface="Cambria Math"/>
                      </a:rPr>
                      <m:t>点</m:t>
                    </m:r>
                    <m:r>
                      <a:rPr lang="en-US" altLang="zh-CN" sz="32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3200" dirty="0"/>
                  <a:t> 是集合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z="3200" dirty="0"/>
                  <a:t> 的</a:t>
                </a:r>
                <a:r>
                  <a:rPr lang="zh-CN" altLang="en-US" sz="3200" b="1" dirty="0">
                    <a:solidFill>
                      <a:srgbClr val="0000FF"/>
                    </a:solidFill>
                  </a:rPr>
                  <a:t>外点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.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1">
                <a:extLst>
                  <a:ext uri="{FF2B5EF4-FFF2-40B4-BE49-F238E27FC236}">
                    <a16:creationId xmlns:a16="http://schemas.microsoft.com/office/drawing/2014/main" id="{F13C9E20-E46F-4CC7-B9E1-583C6082B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2776"/>
                <a:ext cx="8640960" cy="1481624"/>
              </a:xfrm>
              <a:prstGeom prst="rect">
                <a:avLst/>
              </a:prstGeom>
              <a:blipFill>
                <a:blip r:embed="rId3"/>
                <a:stretch>
                  <a:fillRect l="-1690" b="-12245"/>
                </a:stretch>
              </a:blipFill>
              <a:ln w="952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79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Cambria"/>
        <a:ea typeface="华文中宋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2043</TotalTime>
  <Words>1724</Words>
  <Application>Microsoft Office PowerPoint</Application>
  <PresentationFormat>全屏显示(4:3)</PresentationFormat>
  <Paragraphs>247</Paragraphs>
  <Slides>42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黑体</vt:lpstr>
      <vt:lpstr>华文宋体</vt:lpstr>
      <vt:lpstr>宋体</vt:lpstr>
      <vt:lpstr>微软雅黑</vt:lpstr>
      <vt:lpstr>Arial</vt:lpstr>
      <vt:lpstr>Calibri</vt:lpstr>
      <vt:lpstr>Cambria</vt:lpstr>
      <vt:lpstr>Cambria Math</vt:lpstr>
      <vt:lpstr>Symbol</vt:lpstr>
      <vt:lpstr>Times New Roman</vt:lpstr>
      <vt:lpstr>Wingdings</vt:lpstr>
      <vt:lpstr>Profile</vt:lpstr>
      <vt:lpstr>公式</vt:lpstr>
      <vt:lpstr>Equation.DSMT4</vt:lpstr>
      <vt:lpstr>Equation.3</vt:lpstr>
      <vt:lpstr>Equation</vt:lpstr>
      <vt:lpstr>PBrush</vt:lpstr>
      <vt:lpstr>Document</vt:lpstr>
      <vt:lpstr>数 学 分 析（3）</vt:lpstr>
      <vt:lpstr>第16章   多元函数的极限与连续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 学 分 析（3）</dc:title>
  <dc:creator>liumgao</dc:creator>
  <cp:lastModifiedBy>强 刘</cp:lastModifiedBy>
  <cp:revision>383</cp:revision>
  <dcterms:created xsi:type="dcterms:W3CDTF">2016-08-26T12:24:15Z</dcterms:created>
  <dcterms:modified xsi:type="dcterms:W3CDTF">2024-09-08T02:57:53Z</dcterms:modified>
</cp:coreProperties>
</file>