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0"/>
  </p:notesMasterIdLst>
  <p:sldIdLst>
    <p:sldId id="256" r:id="rId2"/>
    <p:sldId id="257" r:id="rId3"/>
    <p:sldId id="284" r:id="rId4"/>
    <p:sldId id="294" r:id="rId5"/>
    <p:sldId id="286" r:id="rId6"/>
    <p:sldId id="289" r:id="rId7"/>
    <p:sldId id="285" r:id="rId8"/>
    <p:sldId id="302" r:id="rId9"/>
    <p:sldId id="297" r:id="rId10"/>
    <p:sldId id="298" r:id="rId11"/>
    <p:sldId id="265" r:id="rId12"/>
    <p:sldId id="266" r:id="rId13"/>
    <p:sldId id="299" r:id="rId14"/>
    <p:sldId id="304" r:id="rId15"/>
    <p:sldId id="268" r:id="rId16"/>
    <p:sldId id="269" r:id="rId17"/>
    <p:sldId id="300" r:id="rId18"/>
    <p:sldId id="271" r:id="rId19"/>
    <p:sldId id="295" r:id="rId20"/>
    <p:sldId id="272" r:id="rId21"/>
    <p:sldId id="301" r:id="rId22"/>
    <p:sldId id="275" r:id="rId23"/>
    <p:sldId id="276" r:id="rId24"/>
    <p:sldId id="305" r:id="rId25"/>
    <p:sldId id="277" r:id="rId26"/>
    <p:sldId id="291" r:id="rId27"/>
    <p:sldId id="296" r:id="rId28"/>
    <p:sldId id="30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1E426-506A-4EB7-96EA-C1F3EDAB1006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B04B2-861A-4C95-A24A-12981646B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49F17852-88E2-4383-9323-AFF73FD3FA36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1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0413" cy="3429000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</a:pPr>
            <a:fld id="{D1EDA361-EBAA-4783-8D17-E567095C1B18}" type="slidenum">
              <a:rPr lang="zh-CN" altLang="en-US" smtClean="0">
                <a:latin typeface="Calibri" pitchFamily="34" charset="0"/>
              </a:rPr>
              <a:pPr>
                <a:buFont typeface="Arial" charset="0"/>
                <a:buNone/>
              </a:pPr>
              <a:t>2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30CF0-75E1-4053-887D-B1538C8EAEA2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9CCE9-7BB8-49FD-9FDB-7148EBB6417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577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5FE23-EBDC-4A02-AACB-34D0B6A1B7D4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CF1D4-345D-4A6B-9A63-8819EAAC33E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031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03835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6265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B7042-89BB-456A-A344-53D4B7143F6D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04C95-57EC-4846-B1D9-9F2A4A608CB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309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5DD46-EE38-47FF-BEF0-70B37DAEDFFC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85FFE-A842-4E55-96ED-237B4EC0DB7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3689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1F249-AF14-47F1-A92F-A6B327A01BC3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2C4C-4FFD-46CB-971E-830434BE259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1744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37CC4-A07F-4168-ABD0-FB82CA856269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54618-A427-4C02-964B-2AAE353B2FA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248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D558B-EC76-4244-A4D4-BC06947B2E31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09D7-1C1A-426F-9D99-EADC20C2307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037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A234C-68F6-4C39-AB99-3A136B14137D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DF02-1E6A-485E-8932-029630DA8ED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475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BF0A1-C534-48D2-A402-431622CFED69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CE3E8-F3E4-42F0-89AD-DD1DF6D9A50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7268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CE4D-DFD9-406F-B041-A925086080C6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834DF-E5E8-4442-8357-768457E1ED0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4220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D800-C54F-4636-889D-7D003081ED28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06470-11CB-45A9-9D68-BCE4D12A776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4952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001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8CAFA4-FBE3-404D-9B5C-76542AFD27FF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7CD0FF-435F-40EC-BE4F-EC8637DBC60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0" y="1052513"/>
            <a:ext cx="3708400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0" y="1052513"/>
            <a:ext cx="6692900" cy="4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6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>
    <p:wipe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1B92D-64DC-4B36-8E90-A7EA0C31603F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A270EF-FF59-489D-8AA1-B2F6811A934F}" type="slidenum">
              <a:rPr lang="zh-CN" alt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0" name="标题 3"/>
          <p:cNvSpPr>
            <a:spLocks noGrp="1"/>
          </p:cNvSpPr>
          <p:nvPr>
            <p:ph type="ctrTitle" idx="4294967295"/>
          </p:nvPr>
        </p:nvSpPr>
        <p:spPr>
          <a:xfrm>
            <a:off x="0" y="1989138"/>
            <a:ext cx="9144000" cy="792162"/>
          </a:xfrm>
        </p:spPr>
        <p:txBody>
          <a:bodyPr/>
          <a:lstStyle/>
          <a:p>
            <a:pPr algn="ctr"/>
            <a:r>
              <a:rPr lang="zh-CN" altLang="en-US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 学 分 析（</a:t>
            </a:r>
            <a:r>
              <a:rPr lang="en-US" altLang="zh-CN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sz="44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1" name="副标题 4"/>
          <p:cNvSpPr txBox="1">
            <a:spLocks noChangeArrowheads="1"/>
          </p:cNvSpPr>
          <p:nvPr/>
        </p:nvSpPr>
        <p:spPr bwMode="auto">
          <a:xfrm>
            <a:off x="2771775" y="3573016"/>
            <a:ext cx="31019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授课教师：刘强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             </a:t>
            </a:r>
            <a:endParaRPr lang="en-US" sz="3200" dirty="0"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20000"/>
              </a:spcBef>
            </a:pPr>
            <a:endParaRPr 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44463" y="500063"/>
            <a:ext cx="802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深圳大学-数学与统计学院</a:t>
            </a:r>
          </a:p>
        </p:txBody>
      </p:sp>
    </p:spTree>
    <p:extLst>
      <p:ext uri="{BB962C8B-B14F-4D97-AF65-F5344CB8AC3E}">
        <p14:creationId xmlns:p14="http://schemas.microsoft.com/office/powerpoint/2010/main" val="24863420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913" y="1333612"/>
                <a:ext cx="8902575" cy="2203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例题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800" dirty="0"/>
                  <a:t>求极限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333612"/>
                <a:ext cx="8902575" cy="2203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1">
            <a:extLst>
              <a:ext uri="{FF2B5EF4-FFF2-40B4-BE49-F238E27FC236}">
                <a16:creationId xmlns:a16="http://schemas.microsoft.com/office/drawing/2014/main" id="{B0C37C6F-D777-45F5-9512-6727561991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3491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07950" y="1484313"/>
          <a:ext cx="8910638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56117" imgH="914717" progId="Equation.DSMT4">
                  <p:embed/>
                </p:oleObj>
              </mc:Choice>
              <mc:Fallback>
                <p:oleObj r:id="rId2" imgW="2756117" imgH="9147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484313"/>
                        <a:ext cx="8910638" cy="2955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0A9AD6C8-957C-494F-A5AE-E1E269207F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275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2432D156-1AF5-4922-9E70-6881201B20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709271BE-915C-4E31-BE5A-94231E39D9C4}"/>
                  </a:ext>
                </a:extLst>
              </p:cNvPr>
              <p:cNvSpPr txBox="1"/>
              <p:nvPr/>
            </p:nvSpPr>
            <p:spPr>
              <a:xfrm>
                <a:off x="107504" y="1318103"/>
                <a:ext cx="8902575" cy="218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例题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800" dirty="0"/>
                  <a:t>求极限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709271BE-915C-4E31-BE5A-94231E39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318103"/>
                <a:ext cx="8902575" cy="21829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7961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2432D156-1AF5-4922-9E70-6881201B20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709271BE-915C-4E31-BE5A-94231E39D9C4}"/>
                  </a:ext>
                </a:extLst>
              </p:cNvPr>
              <p:cNvSpPr txBox="1"/>
              <p:nvPr/>
            </p:nvSpPr>
            <p:spPr>
              <a:xfrm>
                <a:off x="107504" y="1318103"/>
                <a:ext cx="8902575" cy="220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例题：</a:t>
                </a:r>
                <a:r>
                  <a:rPr lang="zh-CN" altLang="en-US" sz="2800" dirty="0"/>
                  <a:t>求极限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?              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709271BE-915C-4E31-BE5A-94231E39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318103"/>
                <a:ext cx="8902575" cy="2206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92132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809F1-9B4F-4DF8-8C40-F99BD3D0B5D4}" type="slidenum">
              <a:rPr lang="zh-CN" alt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7993136" cy="32476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</a:rPr>
              <a:t>典型的二元函数极限求法：</a:t>
            </a:r>
            <a:endParaRPr lang="en-US" altLang="zh-CN" sz="2800" b="1" dirty="0">
              <a:latin typeface="+mn-ea"/>
              <a:ea typeface="+mn-ea"/>
            </a:endParaRP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  <a:ea typeface="+mn-ea"/>
              </a:rPr>
              <a:t>迫敛性准则</a:t>
            </a:r>
            <a:endParaRPr lang="en-US" altLang="zh-CN" sz="2800" b="1" dirty="0">
              <a:latin typeface="+mn-ea"/>
              <a:ea typeface="+mn-ea"/>
            </a:endParaRP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  <a:ea typeface="+mn-ea"/>
              </a:rPr>
              <a:t>可分离函数</a:t>
            </a:r>
            <a:endParaRPr lang="en-US" altLang="zh-CN" sz="2800" b="1" dirty="0">
              <a:latin typeface="+mn-ea"/>
              <a:ea typeface="+mn-ea"/>
            </a:endParaRP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  <a:ea typeface="+mn-ea"/>
              </a:rPr>
              <a:t>复合函数代换</a:t>
            </a:r>
            <a:endParaRPr lang="en-US" altLang="zh-CN" sz="2800" b="1" dirty="0">
              <a:latin typeface="+mn-ea"/>
              <a:ea typeface="+mn-ea"/>
            </a:endParaRP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  <a:ea typeface="+mn-ea"/>
              </a:rPr>
              <a:t>其他</a:t>
            </a:r>
            <a:endParaRPr lang="en-US" altLang="zh-CN" sz="2800" b="1" dirty="0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39886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755650" y="1412875"/>
          <a:ext cx="7704138" cy="300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09158" imgH="863542" progId="Equation.DSMT4">
                  <p:embed/>
                </p:oleObj>
              </mc:Choice>
              <mc:Fallback>
                <p:oleObj r:id="rId2" imgW="2209158" imgH="8635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7704138" cy="3005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1">
            <a:extLst>
              <a:ext uri="{FF2B5EF4-FFF2-40B4-BE49-F238E27FC236}">
                <a16:creationId xmlns:a16="http://schemas.microsoft.com/office/drawing/2014/main" id="{C8C11E84-1502-4139-97EC-FFAA1F21AB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51CE697-C008-4E3C-F433-E42714A63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06884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95288" y="1125538"/>
          <a:ext cx="6840537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45117" imgH="838517" progId="Equation.DSMT4">
                  <p:embed/>
                </p:oleObj>
              </mc:Choice>
              <mc:Fallback>
                <p:oleObj r:id="rId2" imgW="2845117" imgH="838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6840537" cy="2012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95288" y="3357563"/>
          <a:ext cx="74755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46717" imgH="609917" progId="Equation.DSMT4">
                  <p:embed/>
                </p:oleObj>
              </mc:Choice>
              <mc:Fallback>
                <p:oleObj r:id="rId4" imgW="2946717" imgH="6099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357563"/>
                        <a:ext cx="7475537" cy="1543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95288" y="5084763"/>
          <a:ext cx="8418512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24718" imgH="584264" progId="Equation.DSMT4">
                  <p:embed/>
                </p:oleObj>
              </mc:Choice>
              <mc:Fallback>
                <p:oleObj r:id="rId6" imgW="3224718" imgH="5842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84763"/>
                        <a:ext cx="8418512" cy="1520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2">
            <a:extLst>
              <a:ext uri="{FF2B5EF4-FFF2-40B4-BE49-F238E27FC236}">
                <a16:creationId xmlns:a16="http://schemas.microsoft.com/office/drawing/2014/main" id="{52E9E445-0072-2CAC-F964-BD8D36B7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53821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2432D156-1AF5-4922-9E70-6881201B20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709271BE-915C-4E31-BE5A-94231E39D9C4}"/>
                  </a:ext>
                </a:extLst>
              </p:cNvPr>
              <p:cNvSpPr txBox="1"/>
              <p:nvPr/>
            </p:nvSpPr>
            <p:spPr>
              <a:xfrm>
                <a:off x="107504" y="1318103"/>
                <a:ext cx="8902575" cy="1956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例题：</a:t>
                </a:r>
                <a:r>
                  <a:rPr lang="zh-CN" altLang="en-US" sz="2800" dirty="0"/>
                  <a:t>求极限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709271BE-915C-4E31-BE5A-94231E39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318103"/>
                <a:ext cx="8902575" cy="1956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5163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684213" y="1700213"/>
          <a:ext cx="7208837" cy="336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53017" imgH="1194117" progId="Equation.DSMT4">
                  <p:embed/>
                </p:oleObj>
              </mc:Choice>
              <mc:Fallback>
                <p:oleObj r:id="rId2" imgW="2553017" imgH="11941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7208837" cy="3363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1">
            <a:extLst>
              <a:ext uri="{FF2B5EF4-FFF2-40B4-BE49-F238E27FC236}">
                <a16:creationId xmlns:a16="http://schemas.microsoft.com/office/drawing/2014/main" id="{E24B0FFB-FD2B-4B8E-9894-8A111290DA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D2EBAA38-2BF7-9053-065B-FD0C3E41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81145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96" y="1283028"/>
                <a:ext cx="8470527" cy="2145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例题：</a:t>
                </a:r>
                <a:r>
                  <a:rPr lang="zh-CN" altLang="en-US" sz="2800" dirty="0"/>
                  <a:t>求极限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altLang="zh-CN" sz="28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283028"/>
                <a:ext cx="8470527" cy="2145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2">
            <a:extLst>
              <a:ext uri="{FF2B5EF4-FFF2-40B4-BE49-F238E27FC236}">
                <a16:creationId xmlns:a16="http://schemas.microsoft.com/office/drawing/2014/main" id="{C19AA7A6-6E07-FB1C-B50A-64906AB7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361561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" y="142875"/>
            <a:ext cx="7318970" cy="836613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16</a:t>
            </a:r>
            <a:r>
              <a:rPr lang="zh-CN" altLang="en-US" b="1" dirty="0">
                <a:solidFill>
                  <a:schemeClr val="tx1"/>
                </a:solidFill>
              </a:rPr>
              <a:t>章   多元函数的极限与连续</a:t>
            </a:r>
            <a:endParaRPr lang="zh-CN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35150"/>
            <a:ext cx="7777162" cy="4762500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§1  </a:t>
            </a:r>
            <a:r>
              <a:rPr lang="zh-CN" altLang="en-US" sz="3200" dirty="0"/>
              <a:t>平面点集与多元函数</a:t>
            </a:r>
            <a:endParaRPr lang="en-US" altLang="zh-CN" sz="32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800" dirty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FF"/>
                </a:solidFill>
              </a:rPr>
              <a:t>§2   </a:t>
            </a:r>
            <a:r>
              <a:rPr lang="zh-CN" altLang="en-US" sz="3200" dirty="0">
                <a:solidFill>
                  <a:srgbClr val="0000FF"/>
                </a:solidFill>
              </a:rPr>
              <a:t>二元函数的极限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800" dirty="0"/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/>
              <a:t>§3   </a:t>
            </a:r>
            <a:r>
              <a:rPr lang="zh-CN" altLang="en-US" sz="3200" dirty="0"/>
              <a:t>二元函数的连续性</a:t>
            </a:r>
            <a:r>
              <a:rPr lang="zh-CN" altLang="en-US" sz="32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345BB7-E7D6-43C3-B41F-5122DB38ECCD}" type="datetime2">
              <a:rPr lang="zh-CN" altLang="en-US"/>
              <a:pPr>
                <a:defRPr/>
              </a:pPr>
              <a:t>2022年9月2日</a:t>
            </a:fld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DF144-6F20-4E1A-B591-7627BBDA85F5}" type="slidenum">
              <a:rPr lang="zh-CN" alt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95275" y="1125538"/>
          <a:ext cx="7974013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41917" imgH="1016317" progId="Equation.DSMT4">
                  <p:embed/>
                </p:oleObj>
              </mc:Choice>
              <mc:Fallback>
                <p:oleObj r:id="rId2" imgW="2641917" imgH="1016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125538"/>
                        <a:ext cx="7974013" cy="306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39750" y="4581525"/>
          <a:ext cx="624205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70317" imgH="533477" progId="Equation.DSMT4">
                  <p:embed/>
                </p:oleObj>
              </mc:Choice>
              <mc:Fallback>
                <p:oleObj r:id="rId4" imgW="2070317" imgH="5334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81525"/>
                        <a:ext cx="6242050" cy="1604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2">
            <a:extLst>
              <a:ext uri="{FF2B5EF4-FFF2-40B4-BE49-F238E27FC236}">
                <a16:creationId xmlns:a16="http://schemas.microsoft.com/office/drawing/2014/main" id="{E7A3CF1F-942C-A4FE-22E2-735B3CA0E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212023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8596" y="2132856"/>
                <a:ext cx="8199982" cy="3231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重极限：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lim>
                    </m:limLow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累次极限：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或者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6" y="2132856"/>
                <a:ext cx="8199982" cy="3231397"/>
              </a:xfrm>
              <a:prstGeom prst="rect">
                <a:avLst/>
              </a:prstGeom>
              <a:blipFill>
                <a:blip r:embed="rId2"/>
                <a:stretch>
                  <a:fillRect l="-1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2">
            <a:extLst>
              <a:ext uri="{FF2B5EF4-FFF2-40B4-BE49-F238E27FC236}">
                <a16:creationId xmlns:a16="http://schemas.microsoft.com/office/drawing/2014/main" id="{60714046-DF82-7C50-EDAE-D03A049DC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CAE5AE1-6196-75DA-923D-3156FDA9BCCF}"/>
              </a:ext>
            </a:extLst>
          </p:cNvPr>
          <p:cNvSpPr txBox="1"/>
          <p:nvPr/>
        </p:nvSpPr>
        <p:spPr>
          <a:xfrm>
            <a:off x="508596" y="1319042"/>
            <a:ext cx="8470527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二、累次极限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58297941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9693"/>
              </p:ext>
            </p:extLst>
          </p:nvPr>
        </p:nvGraphicFramePr>
        <p:xfrm>
          <a:off x="539552" y="2492896"/>
          <a:ext cx="7929563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29037" imgH="711317" progId="Equation.DSMT4">
                  <p:embed/>
                </p:oleObj>
              </mc:Choice>
              <mc:Fallback>
                <p:oleObj r:id="rId2" imgW="2629037" imgH="711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92896"/>
                        <a:ext cx="7929563" cy="2139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1">
            <a:extLst>
              <a:ext uri="{FF2B5EF4-FFF2-40B4-BE49-F238E27FC236}">
                <a16:creationId xmlns:a16="http://schemas.microsoft.com/office/drawing/2014/main" id="{42E7E9A0-70D0-4B7B-9DE2-69AFB3A1A5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DADA75E-7AD3-9E75-62F2-265520763F4E}"/>
              </a:ext>
            </a:extLst>
          </p:cNvPr>
          <p:cNvSpPr txBox="1"/>
          <p:nvPr/>
        </p:nvSpPr>
        <p:spPr>
          <a:xfrm>
            <a:off x="508596" y="1319042"/>
            <a:ext cx="8470527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二、累次极限</a:t>
            </a:r>
            <a:endParaRPr lang="en-US" altLang="zh-CN" sz="3200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C189746-BD7E-2DAD-94DB-B725B9F1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2C1F9F-09CA-4561-30FE-C6C267001DC3}"/>
              </a:ext>
            </a:extLst>
          </p:cNvPr>
          <p:cNvSpPr txBox="1"/>
          <p:nvPr/>
        </p:nvSpPr>
        <p:spPr>
          <a:xfrm>
            <a:off x="430298" y="5205975"/>
            <a:ext cx="851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重极限不存在，但累次极限存在，但累次极限不相等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967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4110"/>
              </p:ext>
            </p:extLst>
          </p:nvPr>
        </p:nvGraphicFramePr>
        <p:xfrm>
          <a:off x="508596" y="2452168"/>
          <a:ext cx="7929563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29037" imgH="711317" progId="Equation.DSMT4">
                  <p:embed/>
                </p:oleObj>
              </mc:Choice>
              <mc:Fallback>
                <p:oleObj r:id="rId2" imgW="2629037" imgH="7113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96" y="2452168"/>
                        <a:ext cx="7929563" cy="2139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1">
            <a:extLst>
              <a:ext uri="{FF2B5EF4-FFF2-40B4-BE49-F238E27FC236}">
                <a16:creationId xmlns:a16="http://schemas.microsoft.com/office/drawing/2014/main" id="{6747BC0C-573A-4A18-9DC5-F26D493F8D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591A221-2E15-A2DD-715D-3D0A08832C66}"/>
              </a:ext>
            </a:extLst>
          </p:cNvPr>
          <p:cNvSpPr txBox="1"/>
          <p:nvPr/>
        </p:nvSpPr>
        <p:spPr>
          <a:xfrm>
            <a:off x="508596" y="1319042"/>
            <a:ext cx="8470527" cy="7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二、累次极限</a:t>
            </a:r>
            <a:endParaRPr lang="en-US" altLang="zh-CN" sz="3200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9680B85-4D39-E23D-4AC8-EDE624CE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B8F418-8395-398A-2FD6-5F5E4E08F8C5}"/>
              </a:ext>
            </a:extLst>
          </p:cNvPr>
          <p:cNvSpPr txBox="1"/>
          <p:nvPr/>
        </p:nvSpPr>
        <p:spPr>
          <a:xfrm>
            <a:off x="508596" y="5172911"/>
            <a:ext cx="528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重极限存在，但累次极限不存在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153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E23E74-B7E2-47D2-B75E-98F8D9220370}"/>
                  </a:ext>
                </a:extLst>
              </p:cNvPr>
              <p:cNvSpPr txBox="1"/>
              <p:nvPr/>
            </p:nvSpPr>
            <p:spPr>
              <a:xfrm>
                <a:off x="359569" y="1412776"/>
                <a:ext cx="8424862" cy="433080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b="1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3200" b="1" dirty="0">
                    <a:solidFill>
                      <a:srgbClr val="FF0000"/>
                    </a:solidFill>
                  </a:rPr>
                  <a:t>16.6 </a:t>
                </a:r>
                <a:r>
                  <a:rPr lang="zh-CN" altLang="en-US" sz="3200" b="0" dirty="0">
                    <a:ea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b="0" dirty="0">
                    <a:ea typeface="Cambria Math" panose="02040503050406030204" pitchFamily="18" charset="0"/>
                  </a:rPr>
                  <a:t>在点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200" b="0" dirty="0">
                    <a:ea typeface="Cambria Math" panose="02040503050406030204" pitchFamily="18" charset="0"/>
                  </a:rPr>
                  <a:t>存在重极限</a:t>
                </a:r>
                <a:endParaRPr lang="en-US" altLang="zh-CN" sz="3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32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ea typeface="Cambria Math" panose="02040503050406030204" pitchFamily="18" charset="0"/>
                  </a:rPr>
                  <a:t>与累次极限</a:t>
                </a:r>
                <a:endParaRPr lang="en-US" altLang="zh-CN" sz="32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则它们必相等</a:t>
                </a:r>
                <a:r>
                  <a:rPr lang="en-US" altLang="zh-CN" sz="3200" dirty="0"/>
                  <a:t>.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3E23E74-B7E2-47D2-B75E-98F8D9220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69" y="1412776"/>
                <a:ext cx="8424862" cy="4330801"/>
              </a:xfrm>
              <a:prstGeom prst="rect">
                <a:avLst/>
              </a:prstGeom>
              <a:blipFill>
                <a:blip r:embed="rId2"/>
                <a:stretch>
                  <a:fillRect l="-1732" b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2">
            <a:extLst>
              <a:ext uri="{FF2B5EF4-FFF2-40B4-BE49-F238E27FC236}">
                <a16:creationId xmlns:a16="http://schemas.microsoft.com/office/drawing/2014/main" id="{2232BC75-F58E-3D4F-11E5-34ED8813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0565393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757367"/>
              </p:ext>
            </p:extLst>
          </p:nvPr>
        </p:nvGraphicFramePr>
        <p:xfrm>
          <a:off x="800694" y="1319678"/>
          <a:ext cx="7513637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87837" imgH="838397" progId="Equation.DSMT4">
                  <p:embed/>
                </p:oleObj>
              </mc:Choice>
              <mc:Fallback>
                <p:oleObj r:id="rId2" imgW="2387837" imgH="8383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94" y="1319678"/>
                        <a:ext cx="7513637" cy="2525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2">
            <a:extLst>
              <a:ext uri="{FF2B5EF4-FFF2-40B4-BE49-F238E27FC236}">
                <a16:creationId xmlns:a16="http://schemas.microsoft.com/office/drawing/2014/main" id="{435567CE-686B-2818-62A2-22339A5EA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6FF7A1E-5D69-7AC4-39FB-8B688CF17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340109"/>
              </p:ext>
            </p:extLst>
          </p:nvPr>
        </p:nvGraphicFramePr>
        <p:xfrm>
          <a:off x="815181" y="4077072"/>
          <a:ext cx="7513638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89357" imgH="850997" progId="Equation.DSMT4">
                  <p:embed/>
                </p:oleObj>
              </mc:Choice>
              <mc:Fallback>
                <p:oleObj r:id="rId4" imgW="2489357" imgH="850997" progId="Equation.DSMT4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" y="4077072"/>
                        <a:ext cx="7513638" cy="2563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mpd="sng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2039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96" y="1283028"/>
                <a:ext cx="8470527" cy="2145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例题：</a:t>
                </a:r>
                <a:r>
                  <a:rPr lang="zh-CN" altLang="en-US" sz="2800" dirty="0"/>
                  <a:t>求极限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altLang="zh-CN" sz="28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283028"/>
                <a:ext cx="8470527" cy="21459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2">
            <a:extLst>
              <a:ext uri="{FF2B5EF4-FFF2-40B4-BE49-F238E27FC236}">
                <a16:creationId xmlns:a16="http://schemas.microsoft.com/office/drawing/2014/main" id="{2AB5A03E-B36C-A1A9-EA5E-09D7FE8C0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8042656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809F1-9B4F-4DF8-8C40-F99BD3D0B5D4}" type="slidenum">
              <a:rPr lang="zh-CN" alt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7993136" cy="4534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</a:rPr>
              <a:t>典型的二元函数极限求法：</a:t>
            </a:r>
            <a:endParaRPr lang="en-US" altLang="zh-CN" sz="2800" b="1" dirty="0">
              <a:latin typeface="+mn-ea"/>
              <a:ea typeface="+mn-ea"/>
            </a:endParaRP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  <a:ea typeface="+mn-ea"/>
              </a:rPr>
              <a:t>迫敛性准则</a:t>
            </a:r>
            <a:endParaRPr lang="en-US" altLang="zh-CN" sz="2800" b="1" dirty="0">
              <a:latin typeface="+mn-ea"/>
              <a:ea typeface="+mn-ea"/>
            </a:endParaRP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  <a:ea typeface="+mn-ea"/>
              </a:rPr>
              <a:t>可分离函数</a:t>
            </a:r>
            <a:endParaRPr lang="en-US" altLang="zh-CN" sz="2800" b="1" dirty="0">
              <a:latin typeface="+mn-ea"/>
              <a:ea typeface="+mn-ea"/>
            </a:endParaRP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  <a:ea typeface="+mn-ea"/>
              </a:rPr>
              <a:t>复合函数代换</a:t>
            </a:r>
            <a:endParaRPr lang="en-US" altLang="zh-CN" sz="2800" b="1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+mn-ea"/>
                <a:ea typeface="+mn-ea"/>
              </a:rPr>
              <a:t>极限不存在方法：</a:t>
            </a:r>
            <a:endParaRPr lang="en-US" altLang="zh-CN" sz="2800" b="1" dirty="0">
              <a:latin typeface="+mn-ea"/>
              <a:ea typeface="+mn-ea"/>
            </a:endParaRP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  <a:ea typeface="+mn-ea"/>
              </a:rPr>
              <a:t>利用极限唯一性，取子集方法</a:t>
            </a:r>
            <a:endParaRPr lang="en-US" altLang="zh-CN" sz="2800" b="1" dirty="0">
              <a:latin typeface="+mn-ea"/>
              <a:ea typeface="+mn-ea"/>
            </a:endParaRPr>
          </a:p>
          <a:p>
            <a:pPr marL="571500" indent="-5715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  <a:ea typeface="+mn-ea"/>
              </a:rPr>
              <a:t>累次极限方法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62087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6725" y="1989138"/>
            <a:ext cx="7777163" cy="3240087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94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(1),(3),(4),(6).</a:t>
            </a:r>
            <a:endParaRPr lang="zh-CN" altLang="en-US" sz="3200" dirty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2.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94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2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(1),(3),(5),(7).</a:t>
            </a:r>
          </a:p>
          <a:p>
            <a:pPr marL="0" indent="0">
              <a:lnSpc>
                <a:spcPct val="140000"/>
              </a:lnSpc>
              <a:buClr>
                <a:schemeClr val="tx1"/>
              </a:buClr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2.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95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页，第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3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题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sym typeface="Arial" charset="0"/>
              </a:rPr>
              <a:t>.</a:t>
            </a:r>
            <a:endParaRPr lang="zh-CN" altLang="en-US" sz="3200" dirty="0">
              <a:latin typeface="微软雅黑" pitchFamily="34" charset="-122"/>
              <a:ea typeface="微软雅黑" pitchFamily="34" charset="-122"/>
              <a:sym typeface="Arial" charset="0"/>
            </a:endParaRPr>
          </a:p>
          <a:p>
            <a:pPr marL="0" indent="0">
              <a:lnSpc>
                <a:spcPct val="14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  <a:sym typeface="Arial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809F1-9B4F-4DF8-8C40-F99BD3D0B5D4}" type="slidenum">
              <a:rPr lang="zh-CN" alt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458628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Times New Roman" pitchFamily="18" charset="0"/>
              </a:rPr>
              <a:t>作业：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62930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913" y="1052736"/>
                <a:ext cx="8902575" cy="5598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:r>
                  <a:rPr lang="zh-CN" altLang="en-US" sz="2800" dirty="0"/>
                  <a:t>：设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zh-CN" altLang="en-US" sz="2800" dirty="0"/>
                  <a:t> 是定义在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𝐷</m:t>
                    </m:r>
                    <m:r>
                      <a:rPr lang="en-US" altLang="zh-CN" sz="2800" b="0" i="1" smtClean="0">
                        <a:latin typeface="Cambria Math"/>
                      </a:rPr>
                      <m:t>⊂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dirty="0"/>
                  <a:t>上的二元函数，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上的一个聚点，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是一个确定的实数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若对任给正数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𝜀</m:t>
                    </m:r>
                    <m:r>
                      <a:rPr lang="zh-CN" altLang="en-US" sz="2800" b="0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sz="2800" dirty="0"/>
                  <a:t>总存在某正数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zh-CN" altLang="en-US" sz="2800" dirty="0"/>
                  <a:t>，使得当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  <m:r>
                      <a:rPr lang="en-US" altLang="zh-CN" sz="28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</a:rPr>
                          <m:t>;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𝛿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∩</m:t>
                    </m:r>
                    <m:r>
                      <a:rPr lang="en-US" altLang="zh-CN" sz="28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sz="2800" dirty="0"/>
                  <a:t>时，都有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𝜀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则称</a:t>
                </a:r>
                <a:r>
                  <a:rPr lang="zh-CN" alt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b="1" dirty="0">
                    <a:solidFill>
                      <a:srgbClr val="0070C0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zh-CN" altLang="en-US" sz="2800" b="1" dirty="0">
                    <a:solidFill>
                      <a:srgbClr val="0070C0"/>
                    </a:solidFill>
                  </a:rPr>
                  <a:t>上</a:t>
                </a:r>
                <a:r>
                  <a:rPr lang="zh-CN" altLang="en-US" sz="2800" dirty="0"/>
                  <a:t>当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dirty="0"/>
                  <a:t>时以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/>
                  <a:t> 为极限，记做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</a:rPr>
                      <m:t>𝑃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𝐷</m:t>
                    </m:r>
                    <m:r>
                      <a:rPr lang="en-US" altLang="zh-CN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dirty="0"/>
                  <a:t>不至于产生误会时，也可记做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,  </m:t>
                      </m:r>
                      <m:r>
                        <a:rPr lang="zh-CN" altLang="en-US" sz="2800" i="1">
                          <a:latin typeface="Cambria Math"/>
                        </a:rPr>
                        <m:t>或者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 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𝑓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i="1">
                          <a:latin typeface="Cambria Math"/>
                        </a:rPr>
                        <m:t>𝐴</m:t>
                      </m:r>
                      <m:r>
                        <a:rPr lang="en-US" altLang="zh-CN" sz="28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052736"/>
                <a:ext cx="8902575" cy="5598327"/>
              </a:xfrm>
              <a:prstGeom prst="rect">
                <a:avLst/>
              </a:prstGeom>
              <a:blipFill rotWithShape="1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7663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174" y="1340768"/>
                <a:ext cx="8706314" cy="4245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与一元函数类似，二元函数也有惟一性定理、局部有界定理、局部保号性定理</a:t>
                </a:r>
                <a:r>
                  <a:rPr lang="en-US" altLang="zh-CN" sz="28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极限不存在：若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i="1">
                            <a:latin typeface="Cambria Math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&gt;0,  ∃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但是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4" y="1340768"/>
                <a:ext cx="8706314" cy="4245714"/>
              </a:xfrm>
              <a:prstGeom prst="rect">
                <a:avLst/>
              </a:prstGeom>
              <a:blipFill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1">
            <a:extLst>
              <a:ext uri="{FF2B5EF4-FFF2-40B4-BE49-F238E27FC236}">
                <a16:creationId xmlns:a16="http://schemas.microsoft.com/office/drawing/2014/main" id="{B0C37C6F-D777-45F5-9512-6727561991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9287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913" y="1052736"/>
                <a:ext cx="8902575" cy="3231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800" dirty="0"/>
                  <a:t>：若</a:t>
                </a:r>
                <a:endParaRPr lang="en-US" altLang="zh-CN" sz="2800" b="0" i="1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则有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𝐴𝐵</m:t>
                      </m:r>
                      <m:r>
                        <a:rPr lang="en-US" altLang="zh-CN" sz="28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052736"/>
                <a:ext cx="8902575" cy="3231397"/>
              </a:xfrm>
              <a:prstGeom prst="rect">
                <a:avLst/>
              </a:prstGeom>
              <a:blipFill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1">
            <a:extLst>
              <a:ext uri="{FF2B5EF4-FFF2-40B4-BE49-F238E27FC236}">
                <a16:creationId xmlns:a16="http://schemas.microsoft.com/office/drawing/2014/main" id="{574F22A8-C8D5-421A-9459-400AFF28B1D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4501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913" y="1052736"/>
                <a:ext cx="8902575" cy="3231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zh-CN" altLang="en-US" sz="2800" dirty="0"/>
                  <a:t>：若</a:t>
                </a:r>
                <a:endParaRPr lang="en-US" altLang="zh-CN" sz="2800" b="0" i="1" dirty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𝐴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  <m:r>
                        <a:rPr lang="zh-CN" altLang="en-US" sz="2800" b="0" i="1" smtClean="0">
                          <a:latin typeface="Cambria Math"/>
                        </a:rPr>
                        <m:t>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 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𝐵</m:t>
                          </m:r>
                        </m:e>
                      </m:func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则有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𝐵</m:t>
                      </m:r>
                      <m:r>
                        <a:rPr lang="en-US" altLang="zh-CN" sz="28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052736"/>
                <a:ext cx="8902575" cy="3231397"/>
              </a:xfrm>
              <a:prstGeom prst="rect">
                <a:avLst/>
              </a:prstGeom>
              <a:blipFill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01A2A8D-5872-44C9-B47D-A7F417DB28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8035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913" y="1333612"/>
                <a:ext cx="8902575" cy="1663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例题：</a:t>
                </a:r>
                <a:r>
                  <a:rPr lang="zh-CN" altLang="en-US" sz="2800" dirty="0"/>
                  <a:t>求极限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𝑥𝑦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sz="28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333612"/>
                <a:ext cx="8902575" cy="16633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1">
            <a:extLst>
              <a:ext uri="{FF2B5EF4-FFF2-40B4-BE49-F238E27FC236}">
                <a16:creationId xmlns:a16="http://schemas.microsoft.com/office/drawing/2014/main" id="{B0C37C6F-D777-45F5-9512-6727561991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58290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913" y="1333612"/>
                <a:ext cx="8902575" cy="4527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命题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迫敛性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800" dirty="0"/>
                  <a:t>若二元函数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满足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并且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 i="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则 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0" dirty="0"/>
                  <a:t>                    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i="0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lim>
                    </m:limLow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333612"/>
                <a:ext cx="8902575" cy="4527009"/>
              </a:xfrm>
              <a:prstGeom prst="rect">
                <a:avLst/>
              </a:prstGeom>
              <a:blipFill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1">
            <a:extLst>
              <a:ext uri="{FF2B5EF4-FFF2-40B4-BE49-F238E27FC236}">
                <a16:creationId xmlns:a16="http://schemas.microsoft.com/office/drawing/2014/main" id="{B0C37C6F-D777-45F5-9512-6727561991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1631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61913" y="115888"/>
            <a:ext cx="4354077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US" altLang="zh-CN" sz="3600" b="1" dirty="0">
                <a:latin typeface="+mj-lt"/>
                <a:ea typeface="+mj-ea"/>
                <a:cs typeface="+mj-cs"/>
              </a:rPr>
              <a:t>§2  </a:t>
            </a:r>
            <a:r>
              <a:rPr lang="zh-CN" altLang="en-US" sz="3600" b="1" dirty="0">
                <a:latin typeface="+mj-lt"/>
                <a:ea typeface="+mj-ea"/>
                <a:cs typeface="+mj-cs"/>
              </a:rPr>
              <a:t>二元函数的极限</a:t>
            </a:r>
            <a:endParaRPr lang="en-US" altLang="zh-CN" sz="3600" b="1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1913" y="1333612"/>
                <a:ext cx="8902575" cy="2145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        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例题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800" dirty="0"/>
                  <a:t>求极限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28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3" y="1333612"/>
                <a:ext cx="8902575" cy="2145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期占位符 1">
            <a:extLst>
              <a:ext uri="{FF2B5EF4-FFF2-40B4-BE49-F238E27FC236}">
                <a16:creationId xmlns:a16="http://schemas.microsoft.com/office/drawing/2014/main" id="{B0C37C6F-D777-45F5-9512-6727561991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1981200" cy="476250"/>
          </a:xfrm>
        </p:spPr>
        <p:txBody>
          <a:bodyPr/>
          <a:lstStyle/>
          <a:p>
            <a:pPr>
              <a:defRPr/>
            </a:pPr>
            <a:fld id="{77E7CA78-5B7C-4C4B-BC18-04D3E6E57FD6}" type="datetime2">
              <a:rPr lang="zh-CN" altLang="en-US"/>
              <a:pPr>
                <a:defRPr/>
              </a:pPr>
              <a:t>2022年9月2日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1211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Cambria"/>
        <a:ea typeface="华文中宋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750</Words>
  <Application>Microsoft Office PowerPoint</Application>
  <PresentationFormat>全屏显示(4:3)</PresentationFormat>
  <Paragraphs>133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黑体</vt:lpstr>
      <vt:lpstr>华文中宋</vt:lpstr>
      <vt:lpstr>微软雅黑</vt:lpstr>
      <vt:lpstr>Arial</vt:lpstr>
      <vt:lpstr>Calibri</vt:lpstr>
      <vt:lpstr>Cambria</vt:lpstr>
      <vt:lpstr>Cambria Math</vt:lpstr>
      <vt:lpstr>Times New Roman</vt:lpstr>
      <vt:lpstr>Wingdings</vt:lpstr>
      <vt:lpstr>Profile</vt:lpstr>
      <vt:lpstr>Equation.DSMT4</vt:lpstr>
      <vt:lpstr>数 学 分 析（3）</vt:lpstr>
      <vt:lpstr>第16章   多元函数的极限与连续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 学 分 析（3）</dc:title>
  <dc:creator>liumgao</dc:creator>
  <cp:lastModifiedBy>liu qiang</cp:lastModifiedBy>
  <cp:revision>198</cp:revision>
  <dcterms:created xsi:type="dcterms:W3CDTF">2016-08-26T12:24:15Z</dcterms:created>
  <dcterms:modified xsi:type="dcterms:W3CDTF">2022-09-02T09:30:34Z</dcterms:modified>
</cp:coreProperties>
</file>