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8"/>
  </p:notesMasterIdLst>
  <p:sldIdLst>
    <p:sldId id="256" r:id="rId2"/>
    <p:sldId id="257" r:id="rId3"/>
    <p:sldId id="278" r:id="rId4"/>
    <p:sldId id="259" r:id="rId5"/>
    <p:sldId id="279" r:id="rId6"/>
    <p:sldId id="273" r:id="rId7"/>
    <p:sldId id="260" r:id="rId8"/>
    <p:sldId id="262" r:id="rId9"/>
    <p:sldId id="263" r:id="rId10"/>
    <p:sldId id="274" r:id="rId11"/>
    <p:sldId id="276" r:id="rId12"/>
    <p:sldId id="275" r:id="rId13"/>
    <p:sldId id="267" r:id="rId14"/>
    <p:sldId id="272" r:id="rId15"/>
    <p:sldId id="277" r:id="rId16"/>
    <p:sldId id="280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15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1E426-506A-4EB7-96EA-C1F3EDAB1006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B04B2-861A-4C95-A24A-12981646B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10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0413" cy="3429000"/>
          </a:xfrm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49F17852-88E2-4383-9323-AFF73FD3FA36}" type="slidenum">
              <a:rPr lang="zh-CN" altLang="en-US" smtClean="0">
                <a:latin typeface="Calibri" pitchFamily="34" charset="0"/>
              </a:rPr>
              <a:pPr>
                <a:buFont typeface="Arial" charset="0"/>
                <a:buNone/>
              </a:pPr>
              <a:t>1</a:t>
            </a:fld>
            <a:endParaRPr lang="en-US" altLang="zh-CN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0413" cy="3429000"/>
          </a:xfrm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D1EDA361-EBAA-4783-8D17-E567095C1B18}" type="slidenum">
              <a:rPr lang="zh-CN" altLang="en-US" smtClean="0">
                <a:latin typeface="Calibri" pitchFamily="34" charset="0"/>
              </a:rPr>
              <a:pPr>
                <a:buFont typeface="Arial" charset="0"/>
                <a:buNone/>
              </a:pPr>
              <a:t>2</a:t>
            </a:fld>
            <a:endParaRPr lang="en-US" altLang="zh-CN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30CF0-75E1-4053-887D-B1538C8EAEA2}" type="datetime2">
              <a:rPr lang="zh-CN" altLang="en-US"/>
              <a:pPr>
                <a:defRPr/>
              </a:pPr>
              <a:t>2023年9月11日</a:t>
            </a:fld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9CCE9-7BB8-49FD-9FDB-7148EBB6417D}" type="slidenum">
              <a:rPr lang="zh-CN" alt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95778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5FE23-EBDC-4A02-AACB-34D0B6A1B7D4}" type="datetime2">
              <a:rPr lang="zh-CN" altLang="en-US"/>
              <a:pPr>
                <a:defRPr/>
              </a:pPr>
              <a:t>2023年9月11日</a:t>
            </a:fld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CF1D4-345D-4A6B-9A63-8819EAAC33E7}" type="slidenum">
              <a:rPr lang="zh-CN" alt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20314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381000"/>
            <a:ext cx="203835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6265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B7042-89BB-456A-A344-53D4B7143F6D}" type="datetime2">
              <a:rPr lang="zh-CN" altLang="en-US"/>
              <a:pPr>
                <a:defRPr/>
              </a:pPr>
              <a:t>2023年9月11日</a:t>
            </a:fld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04C95-57EC-4846-B1D9-9F2A4A608CBF}" type="slidenum">
              <a:rPr lang="zh-CN" alt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803090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5DD46-EE38-47FF-BEF0-70B37DAEDFFC}" type="datetime2">
              <a:rPr lang="zh-CN" altLang="en-US"/>
              <a:pPr>
                <a:defRPr/>
              </a:pPr>
              <a:t>2023年9月11日</a:t>
            </a:fld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85FFE-A842-4E55-96ED-237B4EC0DB7F}" type="slidenum">
              <a:rPr lang="zh-CN" alt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36890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1F249-AF14-47F1-A92F-A6B327A01BC3}" type="datetime2">
              <a:rPr lang="zh-CN" altLang="en-US"/>
              <a:pPr>
                <a:defRPr/>
              </a:pPr>
              <a:t>2023年9月11日</a:t>
            </a:fld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42C4C-4FFD-46CB-971E-830434BE259F}" type="slidenum">
              <a:rPr lang="zh-CN" alt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17448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37CC4-A07F-4168-ABD0-FB82CA856269}" type="datetime2">
              <a:rPr lang="zh-CN" altLang="en-US"/>
              <a:pPr>
                <a:defRPr/>
              </a:pPr>
              <a:t>2023年9月11日</a:t>
            </a:fld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54618-A427-4C02-964B-2AAE353B2FA4}" type="slidenum">
              <a:rPr lang="zh-CN" alt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2483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D558B-EC76-4244-A4D4-BC06947B2E31}" type="datetime2">
              <a:rPr lang="zh-CN" altLang="en-US"/>
              <a:pPr>
                <a:defRPr/>
              </a:pPr>
              <a:t>2023年9月11日</a:t>
            </a:fld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509D7-1C1A-426F-9D99-EADC20C23077}" type="slidenum">
              <a:rPr lang="zh-CN" alt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90376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A234C-68F6-4C39-AB99-3A136B14137D}" type="datetime2">
              <a:rPr lang="zh-CN" altLang="en-US"/>
              <a:pPr>
                <a:defRPr/>
              </a:pPr>
              <a:t>2023年9月11日</a:t>
            </a:fld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2DF02-1E6A-485E-8932-029630DA8ED2}" type="slidenum">
              <a:rPr lang="zh-CN" alt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414757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BF0A1-C534-48D2-A402-431622CFED69}" type="datetime2">
              <a:rPr lang="zh-CN" altLang="en-US"/>
              <a:pPr>
                <a:defRPr/>
              </a:pPr>
              <a:t>2023年9月11日</a:t>
            </a:fld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CE3E8-F3E4-42F0-89AD-DD1DF6D9A50D}" type="slidenum">
              <a:rPr lang="zh-CN" alt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37268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1CE4D-DFD9-406F-B041-A925086080C6}" type="datetime2">
              <a:rPr lang="zh-CN" altLang="en-US"/>
              <a:pPr>
                <a:defRPr/>
              </a:pPr>
              <a:t>2023年9月11日</a:t>
            </a:fld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834DF-E5E8-4442-8357-768457E1ED09}" type="slidenum">
              <a:rPr lang="zh-CN" alt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704220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FD800-C54F-4636-889D-7D003081ED28}" type="datetime2">
              <a:rPr lang="zh-CN" altLang="en-US"/>
              <a:pPr>
                <a:defRPr/>
              </a:pPr>
              <a:t>2023年9月11日</a:t>
            </a:fld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06470-11CB-45A9-9D68-BCE4D12A7764}" type="slidenum">
              <a:rPr lang="zh-CN" alt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714952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0010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53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98CAFA4-FBE3-404D-9B5C-76542AFD27FF}" type="datetime2">
              <a:rPr lang="zh-CN" altLang="en-US"/>
              <a:pPr>
                <a:defRPr/>
              </a:pPr>
              <a:t>2023年9月11日</a:t>
            </a:fld>
            <a:endParaRPr lang="en-US" dirty="0"/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B7CD0FF-435F-40EC-BE4F-EC8637DBC60F}" type="slidenum">
              <a:rPr lang="zh-CN" alt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0" y="1052513"/>
            <a:ext cx="3708400" cy="73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0" y="1052513"/>
            <a:ext cx="6692900" cy="476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56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>
    <p:wipe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F1B92D-64DC-4B36-8E90-A7EA0C31603F}" type="datetime2">
              <a:rPr lang="zh-CN" altLang="en-US"/>
              <a:pPr>
                <a:defRPr/>
              </a:pPr>
              <a:t>2023年9月11日</a:t>
            </a:fld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A270EF-FF59-489D-8AA1-B2F6811A934F}" type="slidenum">
              <a:rPr lang="zh-CN" alt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0" name="标题 3"/>
          <p:cNvSpPr>
            <a:spLocks noGrp="1"/>
          </p:cNvSpPr>
          <p:nvPr>
            <p:ph type="ctrTitle" idx="4294967295"/>
          </p:nvPr>
        </p:nvSpPr>
        <p:spPr>
          <a:xfrm>
            <a:off x="0" y="1989138"/>
            <a:ext cx="9144000" cy="792162"/>
          </a:xfrm>
        </p:spPr>
        <p:txBody>
          <a:bodyPr/>
          <a:lstStyle/>
          <a:p>
            <a:pPr algn="ctr"/>
            <a:r>
              <a:rPr lang="zh-CN" altLang="en-US" sz="4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 学 分 析（</a:t>
            </a:r>
            <a:r>
              <a:rPr lang="en-US" altLang="zh-CN" sz="4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4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sz="4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1" name="副标题 4"/>
          <p:cNvSpPr txBox="1">
            <a:spLocks noChangeArrowheads="1"/>
          </p:cNvSpPr>
          <p:nvPr/>
        </p:nvSpPr>
        <p:spPr bwMode="auto">
          <a:xfrm>
            <a:off x="2771775" y="3573016"/>
            <a:ext cx="3101975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授课教师：刘强</a:t>
            </a:r>
            <a:endParaRPr lang="en-US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               </a:t>
            </a:r>
            <a:endParaRPr lang="en-US" sz="3200" dirty="0"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spcBef>
                <a:spcPct val="20000"/>
              </a:spcBef>
            </a:pPr>
            <a:endParaRPr 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44463" y="500063"/>
            <a:ext cx="8027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深圳大学-数学与统计学院</a:t>
            </a:r>
          </a:p>
        </p:txBody>
      </p:sp>
    </p:spTree>
    <p:extLst>
      <p:ext uri="{BB962C8B-B14F-4D97-AF65-F5344CB8AC3E}">
        <p14:creationId xmlns:p14="http://schemas.microsoft.com/office/powerpoint/2010/main" val="248634208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909763" y="260350"/>
            <a:ext cx="475615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cs typeface="Times New Roman" pitchFamily="18" charset="0"/>
              </a:rPr>
              <a:t>§</a:t>
            </a:r>
            <a:r>
              <a:rPr lang="en-US" altLang="zh-CN" sz="3600" dirty="0"/>
              <a:t>2  </a:t>
            </a:r>
            <a:r>
              <a:rPr lang="zh-CN" altLang="en-US" sz="3600"/>
              <a:t>二元函数的连续性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317BC26-3D95-4F65-BF40-36A4A0A14A15}"/>
                  </a:ext>
                </a:extLst>
              </p:cNvPr>
              <p:cNvSpPr txBox="1"/>
              <p:nvPr/>
            </p:nvSpPr>
            <p:spPr>
              <a:xfrm>
                <a:off x="35496" y="1340768"/>
                <a:ext cx="9001000" cy="2220288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dirty="0"/>
                  <a:t>         定理</a:t>
                </a:r>
                <a:r>
                  <a:rPr lang="en-US" altLang="zh-CN" sz="3200" dirty="0"/>
                  <a:t>16.8</a:t>
                </a:r>
                <a:r>
                  <a:rPr lang="zh-CN" altLang="en-US" sz="3200" dirty="0"/>
                  <a:t>（有界性与最大值、最小值定理）：设函数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3200" i="1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sz="3200" dirty="0"/>
                  <a:t>有界闭区域</a:t>
                </a:r>
                <a14:m>
                  <m:oMath xmlns:m="http://schemas.openxmlformats.org/officeDocument/2006/math"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3200" dirty="0"/>
                  <a:t>上连续，则</a:t>
                </a:r>
                <a14:m>
                  <m:oMath xmlns:m="http://schemas.openxmlformats.org/officeDocument/2006/math"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3200" dirty="0"/>
                  <a:t>在 </a:t>
                </a:r>
                <a14:m>
                  <m:oMath xmlns:m="http://schemas.openxmlformats.org/officeDocument/2006/math"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3200" dirty="0"/>
                  <a:t>上有界，且能取到最大值与最小值</a:t>
                </a:r>
                <a:r>
                  <a:rPr lang="en-US" altLang="zh-CN" sz="3200" dirty="0"/>
                  <a:t>.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317BC26-3D95-4F65-BF40-36A4A0A14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1340768"/>
                <a:ext cx="9001000" cy="2220288"/>
              </a:xfrm>
              <a:prstGeom prst="rect">
                <a:avLst/>
              </a:prstGeom>
              <a:blipFill>
                <a:blip r:embed="rId2"/>
                <a:stretch>
                  <a:fillRect l="-1622" r="-2230" b="-760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006353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909763" y="260350"/>
            <a:ext cx="475615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cs typeface="Times New Roman" pitchFamily="18" charset="0"/>
              </a:rPr>
              <a:t>§</a:t>
            </a:r>
            <a:r>
              <a:rPr lang="en-US" altLang="zh-CN" sz="3600" dirty="0"/>
              <a:t>2  </a:t>
            </a:r>
            <a:r>
              <a:rPr lang="zh-CN" altLang="en-US" sz="3600"/>
              <a:t>二元函数的连续性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317BC26-3D95-4F65-BF40-36A4A0A14A15}"/>
                  </a:ext>
                </a:extLst>
              </p:cNvPr>
              <p:cNvSpPr txBox="1"/>
              <p:nvPr/>
            </p:nvSpPr>
            <p:spPr>
              <a:xfrm>
                <a:off x="251520" y="1340768"/>
                <a:ext cx="8712968" cy="378565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dirty="0"/>
                  <a:t>         定理</a:t>
                </a:r>
                <a:r>
                  <a:rPr lang="en-US" altLang="zh-CN" sz="3200" dirty="0"/>
                  <a:t>16.9</a:t>
                </a:r>
                <a:r>
                  <a:rPr lang="zh-CN" altLang="en-US" sz="3200" dirty="0"/>
                  <a:t>（一致连续性定理）：设函数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3200" i="1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sz="3200" dirty="0"/>
                  <a:t>有界闭区域</a:t>
                </a:r>
                <a14:m>
                  <m:oMath xmlns:m="http://schemas.openxmlformats.org/officeDocument/2006/math"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3200" dirty="0"/>
                  <a:t>上连续，则</a:t>
                </a:r>
                <a14:m>
                  <m:oMath xmlns:m="http://schemas.openxmlformats.org/officeDocument/2006/math"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3200" dirty="0"/>
                  <a:t>在 </a:t>
                </a:r>
                <a14:m>
                  <m:oMath xmlns:m="http://schemas.openxmlformats.org/officeDocument/2006/math"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3200" dirty="0"/>
                  <a:t>上一致连续，即对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3200" dirty="0"/>
                  <a:t>, </a:t>
                </a:r>
                <a:r>
                  <a:rPr lang="zh-CN" altLang="en-US" sz="3200" dirty="0"/>
                  <a:t>总存在只依赖于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sz="3200" dirty="0"/>
                  <a:t>的正数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sz="3200" dirty="0"/>
                  <a:t>, </a:t>
                </a:r>
                <a:r>
                  <a:rPr lang="zh-CN" altLang="en-US" sz="3200" dirty="0"/>
                  <a:t>使得对一切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3200" dirty="0"/>
                  <a:t>, </a:t>
                </a:r>
                <a:r>
                  <a:rPr lang="zh-CN" altLang="en-US" sz="3200" dirty="0"/>
                  <a:t>只要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sz="3200" dirty="0"/>
                  <a:t>, </a:t>
                </a:r>
                <a:r>
                  <a:rPr lang="zh-CN" altLang="en-US" sz="3200" dirty="0"/>
                  <a:t>就有</a:t>
                </a:r>
                <a:endParaRPr lang="en-US" altLang="zh-CN" sz="3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317BC26-3D95-4F65-BF40-36A4A0A14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40768"/>
                <a:ext cx="8712968" cy="3785652"/>
              </a:xfrm>
              <a:prstGeom prst="rect">
                <a:avLst/>
              </a:prstGeom>
              <a:blipFill>
                <a:blip r:embed="rId2"/>
                <a:stretch>
                  <a:fillRect l="-1604" r="-139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239215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909763" y="260350"/>
            <a:ext cx="475615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cs typeface="Times New Roman" pitchFamily="18" charset="0"/>
              </a:rPr>
              <a:t>§</a:t>
            </a:r>
            <a:r>
              <a:rPr lang="en-US" altLang="zh-CN" sz="3600" dirty="0"/>
              <a:t>2  </a:t>
            </a:r>
            <a:r>
              <a:rPr lang="zh-CN" altLang="en-US" sz="3600"/>
              <a:t>二元函数的连续性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317BC26-3D95-4F65-BF40-36A4A0A14A15}"/>
                  </a:ext>
                </a:extLst>
              </p:cNvPr>
              <p:cNvSpPr txBox="1"/>
              <p:nvPr/>
            </p:nvSpPr>
            <p:spPr>
              <a:xfrm>
                <a:off x="251520" y="1340768"/>
                <a:ext cx="8496944" cy="369761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dirty="0"/>
                  <a:t>         定理</a:t>
                </a:r>
                <a:r>
                  <a:rPr lang="en-US" altLang="zh-CN" sz="3200" dirty="0"/>
                  <a:t>16.10</a:t>
                </a:r>
                <a:r>
                  <a:rPr lang="zh-CN" altLang="en-US" sz="3200" dirty="0"/>
                  <a:t>（介值性定理）：设函数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3200" i="1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sz="3200" dirty="0"/>
                  <a:t>区域</a:t>
                </a:r>
                <a14:m>
                  <m:oMath xmlns:m="http://schemas.openxmlformats.org/officeDocument/2006/math"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3200" dirty="0"/>
                  <a:t>上连续，若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3200" dirty="0"/>
                  <a:t>为 </a:t>
                </a:r>
                <a14:m>
                  <m:oMath xmlns:m="http://schemas.openxmlformats.org/officeDocument/2006/math"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3200"/>
                  <a:t>中的</a:t>
                </a:r>
                <a:r>
                  <a:rPr lang="zh-CN" altLang="en-US" sz="3200" dirty="0"/>
                  <a:t>两</a:t>
                </a:r>
                <a:r>
                  <a:rPr lang="zh-CN" altLang="en-US" sz="3200"/>
                  <a:t>点，有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3200" dirty="0"/>
                  <a:t>, </a:t>
                </a:r>
                <a:r>
                  <a:rPr lang="zh-CN" altLang="en-US" sz="3200" dirty="0"/>
                  <a:t>则对任何满足不等式</a:t>
                </a:r>
                <a:endParaRPr lang="en-US" altLang="zh-CN" sz="3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32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3200" dirty="0"/>
                  <a:t>的实数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sz="3200" dirty="0"/>
                  <a:t>，必存在点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3200" dirty="0"/>
                  <a:t>，使得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3200" dirty="0"/>
                  <a:t>.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317BC26-3D95-4F65-BF40-36A4A0A14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40768"/>
                <a:ext cx="8496944" cy="3697615"/>
              </a:xfrm>
              <a:prstGeom prst="rect">
                <a:avLst/>
              </a:prstGeom>
              <a:blipFill>
                <a:blip r:embed="rId2"/>
                <a:stretch>
                  <a:fillRect l="-1645" r="-1502" b="-409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273596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6725" y="1989138"/>
            <a:ext cx="7777163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4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3200" kern="0" dirty="0">
                <a:latin typeface="微软雅黑" pitchFamily="34" charset="-122"/>
                <a:ea typeface="微软雅黑" pitchFamily="34" charset="-122"/>
                <a:sym typeface="Arial" charset="0"/>
              </a:rPr>
              <a:t>1. </a:t>
            </a:r>
            <a:r>
              <a:rPr lang="zh-CN" altLang="en-US" sz="3200" kern="0" dirty="0">
                <a:latin typeface="微软雅黑" pitchFamily="34" charset="-122"/>
                <a:ea typeface="微软雅黑" pitchFamily="34" charset="-122"/>
                <a:sym typeface="Arial" charset="0"/>
              </a:rPr>
              <a:t>第</a:t>
            </a:r>
            <a:r>
              <a:rPr lang="en-US" altLang="zh-CN" sz="3200" kern="0" dirty="0">
                <a:latin typeface="微软雅黑" pitchFamily="34" charset="-122"/>
                <a:ea typeface="微软雅黑" pitchFamily="34" charset="-122"/>
                <a:sym typeface="Arial" charset="0"/>
              </a:rPr>
              <a:t>99</a:t>
            </a:r>
            <a:r>
              <a:rPr lang="zh-CN" altLang="en-US" sz="3200" kern="0" dirty="0">
                <a:latin typeface="微软雅黑" pitchFamily="34" charset="-122"/>
                <a:ea typeface="微软雅黑" pitchFamily="34" charset="-122"/>
                <a:sym typeface="Arial" charset="0"/>
              </a:rPr>
              <a:t>页，第</a:t>
            </a:r>
            <a:r>
              <a:rPr lang="en-US" altLang="zh-CN" sz="3200" kern="0" dirty="0">
                <a:latin typeface="微软雅黑" pitchFamily="34" charset="-122"/>
                <a:ea typeface="微软雅黑" pitchFamily="34" charset="-122"/>
                <a:sym typeface="Arial" charset="0"/>
              </a:rPr>
              <a:t>1</a:t>
            </a:r>
            <a:r>
              <a:rPr lang="zh-CN" altLang="en-US" sz="3200" kern="0" dirty="0">
                <a:latin typeface="微软雅黑" pitchFamily="34" charset="-122"/>
                <a:ea typeface="微软雅黑" pitchFamily="34" charset="-122"/>
                <a:sym typeface="Arial" charset="0"/>
              </a:rPr>
              <a:t>题</a:t>
            </a:r>
            <a:r>
              <a:rPr lang="en-US" altLang="zh-CN" sz="3200" kern="0">
                <a:latin typeface="微软雅黑" pitchFamily="34" charset="-122"/>
                <a:ea typeface="微软雅黑" pitchFamily="34" charset="-122"/>
                <a:sym typeface="Arial" charset="0"/>
              </a:rPr>
              <a:t>(3),(4),(</a:t>
            </a:r>
            <a:r>
              <a:rPr lang="en-US" altLang="zh-CN" sz="3200" kern="0" dirty="0">
                <a:latin typeface="微软雅黑" pitchFamily="34" charset="-122"/>
                <a:ea typeface="微软雅黑" pitchFamily="34" charset="-122"/>
                <a:sym typeface="Arial" charset="0"/>
              </a:rPr>
              <a:t>5</a:t>
            </a:r>
            <a:r>
              <a:rPr lang="en-US" altLang="zh-CN" sz="3200" kern="0">
                <a:latin typeface="微软雅黑" pitchFamily="34" charset="-122"/>
                <a:ea typeface="微软雅黑" pitchFamily="34" charset="-122"/>
                <a:sym typeface="Arial" charset="0"/>
              </a:rPr>
              <a:t>),(</a:t>
            </a:r>
            <a:r>
              <a:rPr lang="en-US" altLang="zh-CN" sz="3200" kern="0" dirty="0">
                <a:latin typeface="微软雅黑" pitchFamily="34" charset="-122"/>
                <a:ea typeface="微软雅黑" pitchFamily="34" charset="-122"/>
                <a:sym typeface="Arial" charset="0"/>
              </a:rPr>
              <a:t>6).</a:t>
            </a:r>
            <a:endParaRPr lang="zh-CN" altLang="en-US" sz="3200" kern="0" dirty="0">
              <a:latin typeface="微软雅黑" pitchFamily="34" charset="-122"/>
              <a:ea typeface="微软雅黑" pitchFamily="34" charset="-122"/>
              <a:sym typeface="Arial" charset="0"/>
            </a:endParaRPr>
          </a:p>
          <a:p>
            <a:pPr marL="0" indent="0">
              <a:lnSpc>
                <a:spcPct val="14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3200" kern="0" dirty="0">
                <a:latin typeface="微软雅黑" pitchFamily="34" charset="-122"/>
                <a:ea typeface="微软雅黑" pitchFamily="34" charset="-122"/>
                <a:sym typeface="Arial" charset="0"/>
              </a:rPr>
              <a:t>2. </a:t>
            </a:r>
            <a:r>
              <a:rPr lang="zh-CN" altLang="en-US" sz="3200" kern="0" dirty="0">
                <a:latin typeface="微软雅黑" pitchFamily="34" charset="-122"/>
                <a:ea typeface="微软雅黑" pitchFamily="34" charset="-122"/>
                <a:sym typeface="Arial" charset="0"/>
              </a:rPr>
              <a:t>第</a:t>
            </a:r>
            <a:r>
              <a:rPr lang="en-US" altLang="zh-CN" sz="3200" kern="0" dirty="0">
                <a:latin typeface="微软雅黑" pitchFamily="34" charset="-122"/>
                <a:ea typeface="微软雅黑" pitchFamily="34" charset="-122"/>
                <a:sym typeface="Arial" charset="0"/>
              </a:rPr>
              <a:t>99</a:t>
            </a:r>
            <a:r>
              <a:rPr lang="zh-CN" altLang="en-US" sz="3200" kern="0" dirty="0">
                <a:latin typeface="微软雅黑" pitchFamily="34" charset="-122"/>
                <a:ea typeface="微软雅黑" pitchFamily="34" charset="-122"/>
                <a:sym typeface="Arial" charset="0"/>
              </a:rPr>
              <a:t>页，第</a:t>
            </a:r>
            <a:r>
              <a:rPr lang="en-US" altLang="zh-CN" sz="3200" kern="0" dirty="0">
                <a:latin typeface="微软雅黑" pitchFamily="34" charset="-122"/>
                <a:ea typeface="微软雅黑" pitchFamily="34" charset="-122"/>
                <a:sym typeface="Arial" charset="0"/>
              </a:rPr>
              <a:t>3</a:t>
            </a:r>
            <a:r>
              <a:rPr lang="zh-CN" altLang="en-US" sz="3200" kern="0" dirty="0">
                <a:latin typeface="微软雅黑" pitchFamily="34" charset="-122"/>
                <a:ea typeface="微软雅黑" pitchFamily="34" charset="-122"/>
                <a:sym typeface="Arial" charset="0"/>
              </a:rPr>
              <a:t>题</a:t>
            </a:r>
            <a:r>
              <a:rPr lang="en-US" altLang="zh-CN" sz="3200" kern="0" dirty="0">
                <a:latin typeface="微软雅黑" pitchFamily="34" charset="-122"/>
                <a:ea typeface="微软雅黑" pitchFamily="34" charset="-122"/>
                <a:sym typeface="Arial" charset="0"/>
              </a:rPr>
              <a:t>.</a:t>
            </a:r>
          </a:p>
          <a:p>
            <a:pPr marL="0" indent="0">
              <a:lnSpc>
                <a:spcPct val="140000"/>
              </a:lnSpc>
              <a:buClr>
                <a:schemeClr val="tx1"/>
              </a:buClr>
              <a:buNone/>
            </a:pPr>
            <a:r>
              <a:rPr lang="en-US" altLang="zh-CN" sz="3200" kern="0" dirty="0">
                <a:latin typeface="微软雅黑" pitchFamily="34" charset="-122"/>
                <a:ea typeface="微软雅黑" pitchFamily="34" charset="-122"/>
                <a:sym typeface="Arial" charset="0"/>
              </a:rPr>
              <a:t>3. </a:t>
            </a:r>
            <a:r>
              <a:rPr lang="zh-CN" altLang="en-US" sz="3200" kern="0" dirty="0">
                <a:latin typeface="微软雅黑" pitchFamily="34" charset="-122"/>
                <a:ea typeface="微软雅黑" pitchFamily="34" charset="-122"/>
                <a:sym typeface="Arial" charset="0"/>
              </a:rPr>
              <a:t>第</a:t>
            </a:r>
            <a:r>
              <a:rPr lang="en-US" altLang="zh-CN" sz="3200" kern="0" dirty="0">
                <a:latin typeface="微软雅黑" pitchFamily="34" charset="-122"/>
                <a:ea typeface="微软雅黑" pitchFamily="34" charset="-122"/>
                <a:sym typeface="Arial" charset="0"/>
              </a:rPr>
              <a:t>100</a:t>
            </a:r>
            <a:r>
              <a:rPr lang="zh-CN" altLang="en-US" sz="3200" kern="0" dirty="0">
                <a:latin typeface="微软雅黑" pitchFamily="34" charset="-122"/>
                <a:ea typeface="微软雅黑" pitchFamily="34" charset="-122"/>
                <a:sym typeface="Arial" charset="0"/>
              </a:rPr>
              <a:t>页，第</a:t>
            </a:r>
            <a:r>
              <a:rPr lang="en-US" altLang="zh-CN" sz="3200" kern="0" dirty="0">
                <a:latin typeface="微软雅黑" pitchFamily="34" charset="-122"/>
                <a:ea typeface="微软雅黑" pitchFamily="34" charset="-122"/>
                <a:sym typeface="Arial" charset="0"/>
              </a:rPr>
              <a:t>4</a:t>
            </a:r>
            <a:r>
              <a:rPr lang="zh-CN" altLang="en-US" sz="3200" kern="0" dirty="0">
                <a:latin typeface="微软雅黑" pitchFamily="34" charset="-122"/>
                <a:ea typeface="微软雅黑" pitchFamily="34" charset="-122"/>
                <a:sym typeface="Arial" charset="0"/>
              </a:rPr>
              <a:t>题</a:t>
            </a:r>
            <a:r>
              <a:rPr lang="en-US" altLang="zh-CN" sz="3200" kern="0" dirty="0">
                <a:latin typeface="微软雅黑" pitchFamily="34" charset="-122"/>
                <a:ea typeface="微软雅黑" pitchFamily="34" charset="-122"/>
                <a:sym typeface="Arial" charset="0"/>
              </a:rPr>
              <a:t>.</a:t>
            </a:r>
          </a:p>
          <a:p>
            <a:pPr marL="0" indent="0">
              <a:lnSpc>
                <a:spcPct val="14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altLang="zh-CN" sz="3200" kern="0" dirty="0">
              <a:latin typeface="微软雅黑" pitchFamily="34" charset="-122"/>
              <a:ea typeface="微软雅黑" pitchFamily="34" charset="-122"/>
              <a:sym typeface="Arial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4586287" cy="708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Times New Roman" pitchFamily="18" charset="0"/>
              </a:rPr>
              <a:t>作业：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909763" y="260350"/>
            <a:ext cx="475615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cs typeface="Times New Roman" pitchFamily="18" charset="0"/>
              </a:rPr>
              <a:t>§</a:t>
            </a:r>
            <a:r>
              <a:rPr lang="en-US" altLang="zh-CN" sz="3600" dirty="0"/>
              <a:t>2  </a:t>
            </a:r>
            <a:r>
              <a:rPr lang="zh-CN" altLang="en-US" sz="3600"/>
              <a:t>二元函数的连续性</a:t>
            </a:r>
          </a:p>
        </p:txBody>
      </p:sp>
    </p:spTree>
    <p:extLst>
      <p:ext uri="{BB962C8B-B14F-4D97-AF65-F5344CB8AC3E}">
        <p14:creationId xmlns:p14="http://schemas.microsoft.com/office/powerpoint/2010/main" val="2947673197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411413" y="260350"/>
            <a:ext cx="475615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cs typeface="Times New Roman" pitchFamily="18" charset="0"/>
              </a:rPr>
              <a:t>§</a:t>
            </a:r>
            <a:r>
              <a:rPr lang="en-US" altLang="zh-CN" sz="3600" dirty="0"/>
              <a:t>2  </a:t>
            </a:r>
            <a:r>
              <a:rPr lang="zh-CN" altLang="en-US" sz="3600"/>
              <a:t>二元函数的连续性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5C21EB9-B179-4E7C-9D64-B51EDDBB97DC}"/>
                  </a:ext>
                </a:extLst>
              </p:cNvPr>
              <p:cNvSpPr txBox="1"/>
              <p:nvPr/>
            </p:nvSpPr>
            <p:spPr>
              <a:xfrm>
                <a:off x="827584" y="1477521"/>
                <a:ext cx="7704856" cy="2883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P99</a:t>
                </a:r>
                <a:r>
                  <a:rPr lang="zh-CN" altLang="en-US" sz="2800" dirty="0"/>
                  <a:t>页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习题</a:t>
                </a:r>
                <a:r>
                  <a:rPr lang="en-US" altLang="zh-CN" sz="2800" dirty="0"/>
                  <a:t>3</a:t>
                </a:r>
                <a:r>
                  <a:rPr lang="zh-CN" altLang="en-US" sz="2800" dirty="0"/>
                  <a:t>：讨论函数</a:t>
                </a:r>
                <a:endParaRPr lang="en-US" altLang="zh-CN" sz="2800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     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0,0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0,                  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0,0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b="0" dirty="0"/>
              </a:p>
              <a:p>
                <a:endParaRPr lang="en-US" altLang="zh-CN" dirty="0"/>
              </a:p>
              <a:p>
                <a:r>
                  <a:rPr lang="zh-CN" altLang="en-US" sz="2800" dirty="0"/>
                  <a:t>在原点处的连续性</a:t>
                </a:r>
                <a:r>
                  <a:rPr lang="en-US" altLang="zh-CN" sz="2800" dirty="0"/>
                  <a:t>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5C21EB9-B179-4E7C-9D64-B51EDDBB9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77521"/>
                <a:ext cx="7704856" cy="2883738"/>
              </a:xfrm>
              <a:prstGeom prst="rect">
                <a:avLst/>
              </a:prstGeom>
              <a:blipFill>
                <a:blip r:embed="rId2"/>
                <a:stretch>
                  <a:fillRect l="-1661" t="-2326" b="-5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452530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411413" y="260350"/>
            <a:ext cx="475615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cs typeface="Times New Roman" pitchFamily="18" charset="0"/>
              </a:rPr>
              <a:t>§</a:t>
            </a:r>
            <a:r>
              <a:rPr lang="en-US" altLang="zh-CN" sz="3600" dirty="0"/>
              <a:t>2  </a:t>
            </a:r>
            <a:r>
              <a:rPr lang="zh-CN" altLang="en-US" sz="3600"/>
              <a:t>二元函数的连续性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5C21EB9-B179-4E7C-9D64-B51EDDBB97DC}"/>
                  </a:ext>
                </a:extLst>
              </p:cNvPr>
              <p:cNvSpPr txBox="1"/>
              <p:nvPr/>
            </p:nvSpPr>
            <p:spPr>
              <a:xfrm>
                <a:off x="467544" y="1482345"/>
                <a:ext cx="7992888" cy="1954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dirty="0"/>
                  <a:t>P100. </a:t>
                </a:r>
                <a:r>
                  <a:rPr lang="zh-CN" altLang="en-US" sz="2800" dirty="0"/>
                  <a:t>习题</a:t>
                </a:r>
                <a:r>
                  <a:rPr lang="en-US" altLang="zh-CN" sz="2800" dirty="0"/>
                  <a:t>4.</a:t>
                </a:r>
                <a:r>
                  <a:rPr lang="zh-CN" altLang="en-US" sz="2800" dirty="0"/>
                  <a:t>   设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sz="2800" dirty="0"/>
                  <a:t>定义在闭区域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×[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800" dirty="0"/>
                  <a:t>上，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800" dirty="0"/>
                  <a:t>对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800" dirty="0"/>
                  <a:t> 在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上连续</m:t>
                    </m:r>
                  </m:oMath>
                </a14:m>
                <a:r>
                  <a:rPr lang="zh-CN" altLang="en-US" sz="2800" dirty="0"/>
                  <a:t>，对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/>
                  <a:t>在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800" dirty="0"/>
                  <a:t> 上</a:t>
                </a:r>
                <a:r>
                  <a:rPr lang="en-US" altLang="zh-CN" sz="2800" dirty="0"/>
                  <a:t>(</a:t>
                </a:r>
                <a:r>
                  <a:rPr lang="zh-CN" altLang="en-US" sz="2800" dirty="0"/>
                  <a:t>关于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800" dirty="0"/>
                  <a:t>)</a:t>
                </a:r>
                <a:r>
                  <a:rPr lang="zh-CN" altLang="en-US" sz="2800" dirty="0"/>
                  <a:t>一致连续，证明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800" dirty="0"/>
                  <a:t> 在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800" dirty="0"/>
                  <a:t>上处处连续</a:t>
                </a:r>
                <a:r>
                  <a:rPr lang="en-US" altLang="zh-CN" sz="2800" dirty="0"/>
                  <a:t>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5C21EB9-B179-4E7C-9D64-B51EDDBB9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482345"/>
                <a:ext cx="7992888" cy="1954318"/>
              </a:xfrm>
              <a:prstGeom prst="rect">
                <a:avLst/>
              </a:prstGeom>
              <a:blipFill>
                <a:blip r:embed="rId2"/>
                <a:stretch>
                  <a:fillRect l="-1602" b="-7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48610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411413" y="260350"/>
            <a:ext cx="475615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cs typeface="Times New Roman" pitchFamily="18" charset="0"/>
              </a:rPr>
              <a:t>§</a:t>
            </a:r>
            <a:r>
              <a:rPr lang="en-US" altLang="zh-CN" sz="3600" dirty="0"/>
              <a:t>2  </a:t>
            </a:r>
            <a:r>
              <a:rPr lang="zh-CN" altLang="en-US" sz="3600"/>
              <a:t>二元函数的连续性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5C21EB9-B179-4E7C-9D64-B51EDDBB97DC}"/>
                  </a:ext>
                </a:extLst>
              </p:cNvPr>
              <p:cNvSpPr txBox="1"/>
              <p:nvPr/>
            </p:nvSpPr>
            <p:spPr>
              <a:xfrm>
                <a:off x="827584" y="1477521"/>
                <a:ext cx="7704856" cy="3246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       证明：设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sz="2800" dirty="0"/>
                  <a:t>在区域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800" dirty="0"/>
                  <a:t>上对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连续</m:t>
                    </m:r>
                  </m:oMath>
                </a14:m>
                <a:r>
                  <a:rPr lang="zh-CN" altLang="en-US" sz="2800" dirty="0"/>
                  <a:t>，对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800" dirty="0"/>
                  <a:t>满足利普希茨条件</a:t>
                </a:r>
                <a:r>
                  <a:rPr lang="en-US" altLang="zh-CN" sz="2800" dirty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其中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2800" dirty="0"/>
                  <a:t>为常数</a:t>
                </a:r>
                <a:r>
                  <a:rPr lang="en-US" altLang="zh-CN" sz="2800" dirty="0"/>
                  <a:t>. </a:t>
                </a:r>
                <a:r>
                  <a:rPr lang="zh-CN" altLang="en-US" sz="2800" dirty="0"/>
                  <a:t>试证明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800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800" dirty="0"/>
                  <a:t>上连续</a:t>
                </a:r>
                <a:r>
                  <a:rPr lang="en-US" altLang="zh-CN" sz="2800" dirty="0"/>
                  <a:t>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5C21EB9-B179-4E7C-9D64-B51EDDBB9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77521"/>
                <a:ext cx="7704856" cy="3246979"/>
              </a:xfrm>
              <a:prstGeom prst="rect">
                <a:avLst/>
              </a:prstGeom>
              <a:blipFill>
                <a:blip r:embed="rId2"/>
                <a:stretch>
                  <a:fillRect l="-1661" b="-43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176762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350" y="142875"/>
            <a:ext cx="7318970" cy="836613"/>
          </a:xfrm>
        </p:spPr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</a:rPr>
              <a:t>第</a:t>
            </a:r>
            <a:r>
              <a:rPr lang="en-US" altLang="zh-CN" b="1" dirty="0">
                <a:solidFill>
                  <a:schemeClr val="tx1"/>
                </a:solidFill>
              </a:rPr>
              <a:t>16</a:t>
            </a:r>
            <a:r>
              <a:rPr lang="zh-CN" altLang="en-US" b="1" dirty="0">
                <a:solidFill>
                  <a:schemeClr val="tx1"/>
                </a:solidFill>
              </a:rPr>
              <a:t>章   多元函数的极限与连续</a:t>
            </a:r>
            <a:endParaRPr 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835150"/>
            <a:ext cx="7777162" cy="4762500"/>
          </a:xfrm>
        </p:spPr>
        <p:txBody>
          <a:bodyPr/>
          <a:lstStyle/>
          <a:p>
            <a:pPr marL="0" indent="0">
              <a:lnSpc>
                <a:spcPct val="14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3200" dirty="0"/>
              <a:t>§1  </a:t>
            </a:r>
            <a:r>
              <a:rPr lang="zh-CN" altLang="en-US" sz="3200" dirty="0"/>
              <a:t>平面点集与多元函数</a:t>
            </a:r>
            <a:endParaRPr lang="en-US" altLang="zh-CN" sz="3200" dirty="0"/>
          </a:p>
          <a:p>
            <a:pPr marL="0" indent="0">
              <a:lnSpc>
                <a:spcPct val="140000"/>
              </a:lnSpc>
              <a:buClr>
                <a:schemeClr val="tx1"/>
              </a:buClr>
              <a:buFont typeface="Wingdings" pitchFamily="2" charset="2"/>
              <a:buNone/>
            </a:pPr>
            <a:endParaRPr lang="zh-CN" altLang="en-US" sz="800" dirty="0">
              <a:latin typeface="微软雅黑" pitchFamily="34" charset="-122"/>
              <a:ea typeface="微软雅黑" pitchFamily="34" charset="-122"/>
              <a:sym typeface="Arial" charset="0"/>
            </a:endParaRPr>
          </a:p>
          <a:p>
            <a:pPr marL="0" indent="0">
              <a:lnSpc>
                <a:spcPct val="140000"/>
              </a:lnSpc>
              <a:buClr>
                <a:schemeClr val="tx1"/>
              </a:buClr>
              <a:buNone/>
            </a:pPr>
            <a:r>
              <a:rPr lang="en-US" altLang="zh-CN" sz="3200" dirty="0"/>
              <a:t>§2   </a:t>
            </a:r>
            <a:r>
              <a:rPr lang="zh-CN" altLang="en-US" sz="3200" dirty="0"/>
              <a:t>二元函数的极限</a:t>
            </a:r>
            <a:endParaRPr lang="en-US" altLang="zh-CN" sz="3200" dirty="0"/>
          </a:p>
          <a:p>
            <a:pPr marL="0" indent="0">
              <a:lnSpc>
                <a:spcPct val="140000"/>
              </a:lnSpc>
              <a:buClr>
                <a:schemeClr val="tx1"/>
              </a:buClr>
              <a:buFont typeface="Wingdings" pitchFamily="2" charset="2"/>
              <a:buNone/>
            </a:pPr>
            <a:endParaRPr lang="zh-CN" altLang="en-US" sz="800" dirty="0"/>
          </a:p>
          <a:p>
            <a:pPr marL="0" indent="0">
              <a:lnSpc>
                <a:spcPct val="140000"/>
              </a:lnSpc>
              <a:buClr>
                <a:schemeClr val="tx1"/>
              </a:buClr>
              <a:buNone/>
            </a:pPr>
            <a:r>
              <a:rPr lang="en-US" altLang="zh-CN" sz="3200" dirty="0">
                <a:solidFill>
                  <a:srgbClr val="0000FF"/>
                </a:solidFill>
              </a:rPr>
              <a:t>§3   </a:t>
            </a:r>
            <a:r>
              <a:rPr lang="zh-CN" altLang="en-US" sz="3200" dirty="0">
                <a:solidFill>
                  <a:srgbClr val="0000FF"/>
                </a:solidFill>
              </a:rPr>
              <a:t>二元函数的连续性	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345BB7-E7D6-43C3-B41F-5122DB38ECCD}" type="datetime2">
              <a:rPr lang="zh-CN" altLang="en-US"/>
              <a:pPr>
                <a:defRPr/>
              </a:pPr>
              <a:t>2023年9月11日</a:t>
            </a:fld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DF144-6F20-4E1A-B591-7627BBDA85F5}" type="slidenum">
              <a:rPr lang="zh-CN" altLang="en-US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78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411413" y="260350"/>
            <a:ext cx="475615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cs typeface="Times New Roman" pitchFamily="18" charset="0"/>
              </a:rPr>
              <a:t>§</a:t>
            </a:r>
            <a:r>
              <a:rPr lang="en-US" altLang="zh-CN" sz="3600" dirty="0"/>
              <a:t>2  </a:t>
            </a:r>
            <a:r>
              <a:rPr lang="zh-CN" altLang="en-US" sz="3600"/>
              <a:t>二元函数的连续性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5C21EB9-B179-4E7C-9D64-B51EDDBB97DC}"/>
                  </a:ext>
                </a:extLst>
              </p:cNvPr>
              <p:cNvSpPr txBox="1"/>
              <p:nvPr/>
            </p:nvSpPr>
            <p:spPr>
              <a:xfrm>
                <a:off x="539552" y="1412776"/>
                <a:ext cx="8280920" cy="5185971"/>
              </a:xfrm>
              <a:prstGeom prst="rect">
                <a:avLst/>
              </a:prstGeom>
              <a:ln w="31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800" b="1" dirty="0"/>
                  <a:t>       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定义</a:t>
                </a:r>
                <a:r>
                  <a:rPr lang="zh-CN" altLang="en-US" sz="2800" dirty="0"/>
                  <a:t>：设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800" dirty="0"/>
                  <a:t>为定义在点集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CN" altLang="en-US" sz="2800" dirty="0"/>
                  <a:t>的二元函数，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800" dirty="0"/>
                  <a:t>(</a:t>
                </a:r>
                <a:r>
                  <a:rPr lang="zh-CN" altLang="en-US" sz="2800" dirty="0"/>
                  <a:t>它是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800" dirty="0"/>
                  <a:t>的聚点或者孤立点</a:t>
                </a:r>
                <a:r>
                  <a:rPr lang="en-US" altLang="zh-CN" sz="2800" dirty="0"/>
                  <a:t>). </a:t>
                </a:r>
                <a:r>
                  <a:rPr lang="zh-CN" altLang="en-US" sz="2800" dirty="0"/>
                  <a:t>对于任意的正数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总存在相应的正数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2800" dirty="0"/>
                  <a:t>，只要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就有</m:t>
                    </m:r>
                  </m:oMath>
                </a14:m>
                <a:endParaRPr lang="en-US" altLang="zh-CN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800" dirty="0"/>
                  <a:t>则称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</a:rPr>
                  <a:t>关于集合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</a:rPr>
                  <a:t>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</a:rPr>
                  <a:t>连续</a:t>
                </a:r>
                <a:r>
                  <a:rPr lang="en-US" altLang="zh-CN" sz="2800" dirty="0"/>
                  <a:t>. </a:t>
                </a:r>
                <a:r>
                  <a:rPr lang="zh-CN" altLang="en-US" sz="2800" dirty="0"/>
                  <a:t>在不至误解的情况下，也成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800" dirty="0"/>
                  <a:t>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/>
                  <a:t>连续</a:t>
                </a:r>
                <a:r>
                  <a:rPr lang="en-US" altLang="zh-CN" sz="2800" dirty="0"/>
                  <a:t>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800" dirty="0"/>
                  <a:t>         </a:t>
                </a:r>
                <a:r>
                  <a:rPr lang="zh-CN" altLang="en-US" sz="28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800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800" dirty="0"/>
                  <a:t>上任何点都关于集合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800" dirty="0"/>
                  <a:t>连续，则称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800" dirty="0"/>
                  <a:t>上的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连续函数</a:t>
                </a:r>
                <a:r>
                  <a:rPr lang="en-US" altLang="zh-CN" sz="2800" dirty="0">
                    <a:solidFill>
                      <a:srgbClr val="0000FF"/>
                    </a:solidFill>
                  </a:rPr>
                  <a:t>.</a:t>
                </a:r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5C21EB9-B179-4E7C-9D64-B51EDDBB9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412776"/>
                <a:ext cx="8280920" cy="5185971"/>
              </a:xfrm>
              <a:prstGeom prst="rect">
                <a:avLst/>
              </a:prstGeom>
              <a:blipFill>
                <a:blip r:embed="rId2"/>
                <a:stretch>
                  <a:fillRect l="-1545" r="-1398" b="-2350"/>
                </a:stretch>
              </a:blipFill>
              <a:ln w="31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744468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2411413" y="260350"/>
            <a:ext cx="475615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cs typeface="Times New Roman" pitchFamily="18" charset="0"/>
              </a:rPr>
              <a:t>§</a:t>
            </a:r>
            <a:r>
              <a:rPr lang="en-US" altLang="zh-CN" sz="3600" dirty="0"/>
              <a:t>2  </a:t>
            </a:r>
            <a:r>
              <a:rPr lang="zh-CN" altLang="en-US" sz="3600"/>
              <a:t>二元函数的连续性</a:t>
            </a:r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196850" y="1198563"/>
          <a:ext cx="8902700" cy="474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2946557" imgH="1574957" progId="Equation.DSMT4">
                  <p:embed/>
                </p:oleObj>
              </mc:Choice>
              <mc:Fallback>
                <p:oleObj r:id="rId3" imgW="2946557" imgH="15749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" y="1198563"/>
                        <a:ext cx="8902700" cy="47418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mpd="sng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982545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411413" y="260350"/>
            <a:ext cx="475615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cs typeface="Times New Roman" pitchFamily="18" charset="0"/>
              </a:rPr>
              <a:t>§</a:t>
            </a:r>
            <a:r>
              <a:rPr lang="en-US" altLang="zh-CN" sz="3600" dirty="0"/>
              <a:t>2  </a:t>
            </a:r>
            <a:r>
              <a:rPr lang="zh-CN" altLang="en-US" sz="3600"/>
              <a:t>二元函数的连续性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5C21EB9-B179-4E7C-9D64-B51EDDBB97DC}"/>
                  </a:ext>
                </a:extLst>
              </p:cNvPr>
              <p:cNvSpPr txBox="1"/>
              <p:nvPr/>
            </p:nvSpPr>
            <p:spPr>
              <a:xfrm>
                <a:off x="539552" y="1412776"/>
                <a:ext cx="8280920" cy="2876044"/>
              </a:xfrm>
              <a:prstGeom prst="rect">
                <a:avLst/>
              </a:prstGeom>
              <a:ln w="31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800" b="1" dirty="0"/>
                  <a:t>       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注</a:t>
                </a:r>
                <a:r>
                  <a:rPr lang="zh-CN" altLang="en-US" sz="2800" dirty="0"/>
                  <a:t>：</a:t>
                </a:r>
                <a14:m>
                  <m:oMath xmlns:m="http://schemas.openxmlformats.org/officeDocument/2006/math">
                    <m:r>
                      <a:rPr lang="zh-CN" alt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设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 关于集合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处不连续，则称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的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不连续点或间断点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进一步，如果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2800" b="0" dirty="0"/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800" dirty="0"/>
                  <a:t>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的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可去间断点</a:t>
                </a:r>
                <a:r>
                  <a:rPr lang="en-US" altLang="zh-CN" sz="2800" dirty="0">
                    <a:solidFill>
                      <a:srgbClr val="0000FF"/>
                    </a:solidFill>
                  </a:rPr>
                  <a:t>.</a:t>
                </a:r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5C21EB9-B179-4E7C-9D64-B51EDDBB9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412776"/>
                <a:ext cx="8280920" cy="2876044"/>
              </a:xfrm>
              <a:prstGeom prst="rect">
                <a:avLst/>
              </a:prstGeom>
              <a:blipFill>
                <a:blip r:embed="rId2"/>
                <a:stretch>
                  <a:fillRect l="-1545" r="-1398" b="-4651"/>
                </a:stretch>
              </a:blipFill>
              <a:ln w="31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514932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411413" y="260350"/>
            <a:ext cx="475615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cs typeface="Times New Roman" pitchFamily="18" charset="0"/>
              </a:rPr>
              <a:t>§</a:t>
            </a:r>
            <a:r>
              <a:rPr lang="en-US" altLang="zh-CN" sz="3600" dirty="0"/>
              <a:t>2  </a:t>
            </a:r>
            <a:r>
              <a:rPr lang="zh-CN" altLang="en-US" sz="3600"/>
              <a:t>二元函数的连续性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5C21EB9-B179-4E7C-9D64-B51EDDBB97DC}"/>
                  </a:ext>
                </a:extLst>
              </p:cNvPr>
              <p:cNvSpPr txBox="1"/>
              <p:nvPr/>
            </p:nvSpPr>
            <p:spPr>
              <a:xfrm>
                <a:off x="827584" y="1477521"/>
                <a:ext cx="7704856" cy="3103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例题：讨论函数</a:t>
                </a:r>
                <a:endParaRPr lang="en-US" altLang="zh-CN" sz="2800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     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0,0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0,                  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0,0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b="0" dirty="0"/>
              </a:p>
              <a:p>
                <a:endParaRPr lang="en-US" altLang="zh-CN" dirty="0"/>
              </a:p>
              <a:p>
                <a:r>
                  <a:rPr lang="zh-CN" altLang="en-US" sz="2800" dirty="0"/>
                  <a:t>在原点处的连续性</a:t>
                </a:r>
                <a:r>
                  <a:rPr lang="en-US" altLang="zh-CN" sz="2800" dirty="0"/>
                  <a:t>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5C21EB9-B179-4E7C-9D64-B51EDDBB9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77521"/>
                <a:ext cx="7704856" cy="3103607"/>
              </a:xfrm>
              <a:prstGeom prst="rect">
                <a:avLst/>
              </a:prstGeom>
              <a:blipFill>
                <a:blip r:embed="rId2"/>
                <a:stretch>
                  <a:fillRect l="-1661" t="-1965" b="-4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DAFF0F16-2D1C-4F16-A80A-85390AB49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290660"/>
            <a:ext cx="2657475" cy="2179638"/>
          </a:xfrm>
          <a:prstGeom prst="rect">
            <a:avLst/>
          </a:prstGeom>
          <a:noFill/>
          <a:ln w="3175" cmpd="sng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7540448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411413" y="260350"/>
            <a:ext cx="475615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cs typeface="Times New Roman" pitchFamily="18" charset="0"/>
              </a:rPr>
              <a:t>§</a:t>
            </a:r>
            <a:r>
              <a:rPr lang="en-US" altLang="zh-CN" sz="3600" dirty="0"/>
              <a:t>2  </a:t>
            </a:r>
            <a:r>
              <a:rPr lang="zh-CN" altLang="en-US" sz="3600"/>
              <a:t>二元函数的连续性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5C21EB9-B179-4E7C-9D64-B51EDDBB97DC}"/>
                  </a:ext>
                </a:extLst>
              </p:cNvPr>
              <p:cNvSpPr txBox="1"/>
              <p:nvPr/>
            </p:nvSpPr>
            <p:spPr>
              <a:xfrm>
                <a:off x="827584" y="1477521"/>
                <a:ext cx="7704856" cy="3103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例题：讨论函数</a:t>
                </a:r>
                <a:endParaRPr lang="en-US" altLang="zh-CN" sz="2800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     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0,0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0,                  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0,0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b="0" dirty="0"/>
              </a:p>
              <a:p>
                <a:endParaRPr lang="en-US" altLang="zh-CN" dirty="0"/>
              </a:p>
              <a:p>
                <a:r>
                  <a:rPr lang="zh-CN" altLang="en-US" sz="2800" dirty="0"/>
                  <a:t>在原点处的连续性，其中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800" dirty="0"/>
                  <a:t>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5C21EB9-B179-4E7C-9D64-B51EDDBB9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77521"/>
                <a:ext cx="7704856" cy="3103607"/>
              </a:xfrm>
              <a:prstGeom prst="rect">
                <a:avLst/>
              </a:prstGeom>
              <a:blipFill>
                <a:blip r:embed="rId2"/>
                <a:stretch>
                  <a:fillRect l="-1661" t="-1965" b="-4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668186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909763" y="260350"/>
            <a:ext cx="475615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cs typeface="Times New Roman" pitchFamily="18" charset="0"/>
              </a:rPr>
              <a:t>§</a:t>
            </a:r>
            <a:r>
              <a:rPr lang="en-US" altLang="zh-CN" sz="3600" dirty="0"/>
              <a:t>2  </a:t>
            </a:r>
            <a:r>
              <a:rPr lang="zh-CN" altLang="en-US" sz="3600"/>
              <a:t>二元函数的连续性</a:t>
            </a:r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252735"/>
              </p:ext>
            </p:extLst>
          </p:nvPr>
        </p:nvGraphicFramePr>
        <p:xfrm>
          <a:off x="323528" y="1315739"/>
          <a:ext cx="8596313" cy="528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3" imgW="2845037" imgH="1752797" progId="Equation.DSMT4">
                  <p:embed/>
                </p:oleObj>
              </mc:Choice>
              <mc:Fallback>
                <p:oleObj r:id="rId3" imgW="2845037" imgH="175279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315739"/>
                        <a:ext cx="8596313" cy="52816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mpd="sng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4257704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2417763" y="260350"/>
            <a:ext cx="475615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cs typeface="Times New Roman" pitchFamily="18" charset="0"/>
              </a:rPr>
              <a:t>§</a:t>
            </a:r>
            <a:r>
              <a:rPr lang="en-US" altLang="zh-CN" sz="3600" dirty="0"/>
              <a:t>2  </a:t>
            </a:r>
            <a:r>
              <a:rPr lang="zh-CN" altLang="en-US" sz="3600"/>
              <a:t>二元函数的连续性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827088" y="1484313"/>
            <a:ext cx="5943600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600" dirty="0">
                <a:ea typeface="华文新魏" pitchFamily="2" charset="-122"/>
              </a:rPr>
              <a:t>闭区域上连续函数的性质：</a:t>
            </a:r>
          </a:p>
        </p:txBody>
      </p:sp>
      <p:sp>
        <p:nvSpPr>
          <p:cNvPr id="55300" name="Text Box 5"/>
          <p:cNvSpPr txBox="1">
            <a:spLocks noChangeArrowheads="1"/>
          </p:cNvSpPr>
          <p:nvPr/>
        </p:nvSpPr>
        <p:spPr bwMode="auto">
          <a:xfrm>
            <a:off x="828675" y="2492375"/>
            <a:ext cx="6696075" cy="587375"/>
          </a:xfrm>
          <a:prstGeom prst="rect">
            <a:avLst/>
          </a:prstGeom>
          <a:solidFill>
            <a:schemeClr val="bg1"/>
          </a:solidFill>
          <a:ln w="9525" cmpd="sng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/>
              <a:t>（</a:t>
            </a:r>
            <a:r>
              <a:rPr lang="en-US" altLang="zh-CN" sz="3200" dirty="0"/>
              <a:t>1</a:t>
            </a:r>
            <a:r>
              <a:rPr lang="zh-CN" altLang="en-US" sz="3200"/>
              <a:t>）有界性、最大值和最小值定理</a:t>
            </a:r>
          </a:p>
        </p:txBody>
      </p:sp>
      <p:sp>
        <p:nvSpPr>
          <p:cNvPr id="55301" name="Text Box 6"/>
          <p:cNvSpPr txBox="1">
            <a:spLocks noChangeArrowheads="1"/>
          </p:cNvSpPr>
          <p:nvPr/>
        </p:nvSpPr>
        <p:spPr bwMode="auto">
          <a:xfrm>
            <a:off x="827088" y="4727575"/>
            <a:ext cx="5761037" cy="587375"/>
          </a:xfrm>
          <a:prstGeom prst="rect">
            <a:avLst/>
          </a:prstGeom>
          <a:solidFill>
            <a:schemeClr val="bg1"/>
          </a:solidFill>
          <a:ln w="9525" cmpd="sng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/>
              <a:t>（3）介值定理</a:t>
            </a:r>
          </a:p>
        </p:txBody>
      </p:sp>
      <p:sp>
        <p:nvSpPr>
          <p:cNvPr id="55302" name="Text Box 7"/>
          <p:cNvSpPr txBox="1">
            <a:spLocks noChangeArrowheads="1"/>
          </p:cNvSpPr>
          <p:nvPr/>
        </p:nvSpPr>
        <p:spPr bwMode="auto">
          <a:xfrm>
            <a:off x="827088" y="3575050"/>
            <a:ext cx="5689600" cy="587375"/>
          </a:xfrm>
          <a:prstGeom prst="rect">
            <a:avLst/>
          </a:prstGeom>
          <a:solidFill>
            <a:schemeClr val="bg1"/>
          </a:solidFill>
          <a:ln w="9525" cmpd="sng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dirty="0"/>
              <a:t>（2）一致连续性定理</a:t>
            </a:r>
          </a:p>
        </p:txBody>
      </p:sp>
    </p:spTree>
    <p:extLst>
      <p:ext uri="{BB962C8B-B14F-4D97-AF65-F5344CB8AC3E}">
        <p14:creationId xmlns:p14="http://schemas.microsoft.com/office/powerpoint/2010/main" val="1743028556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Cambria"/>
        <a:ea typeface="华文中宋"/>
        <a:cs typeface=""/>
      </a:majorFont>
      <a:minorFont>
        <a:latin typeface="Cambria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</TotalTime>
  <Words>690</Words>
  <Application>Microsoft Office PowerPoint</Application>
  <PresentationFormat>全屏显示(4:3)</PresentationFormat>
  <Paragraphs>70</Paragraphs>
  <Slides>16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黑体</vt:lpstr>
      <vt:lpstr>微软雅黑</vt:lpstr>
      <vt:lpstr>Arial</vt:lpstr>
      <vt:lpstr>Calibri</vt:lpstr>
      <vt:lpstr>Cambria</vt:lpstr>
      <vt:lpstr>Cambria Math</vt:lpstr>
      <vt:lpstr>Times New Roman</vt:lpstr>
      <vt:lpstr>Wingdings</vt:lpstr>
      <vt:lpstr>Profile</vt:lpstr>
      <vt:lpstr>MathType 6.0 Equation</vt:lpstr>
      <vt:lpstr>数 学 分 析（3）</vt:lpstr>
      <vt:lpstr>第16章   多元函数的极限与连续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 学 分 析（3）</dc:title>
  <dc:creator>liumgao</dc:creator>
  <cp:lastModifiedBy>强</cp:lastModifiedBy>
  <cp:revision>145</cp:revision>
  <dcterms:created xsi:type="dcterms:W3CDTF">2016-08-26T12:24:15Z</dcterms:created>
  <dcterms:modified xsi:type="dcterms:W3CDTF">2023-09-11T12:08:29Z</dcterms:modified>
</cp:coreProperties>
</file>