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2"/>
  </p:notesMasterIdLst>
  <p:sldIdLst>
    <p:sldId id="263" r:id="rId4"/>
    <p:sldId id="257" r:id="rId5"/>
    <p:sldId id="259" r:id="rId6"/>
    <p:sldId id="260" r:id="rId7"/>
    <p:sldId id="264" r:id="rId8"/>
    <p:sldId id="283" r:id="rId9"/>
    <p:sldId id="277" r:id="rId10"/>
    <p:sldId id="261" r:id="rId11"/>
    <p:sldId id="274" r:id="rId13"/>
    <p:sldId id="278" r:id="rId14"/>
    <p:sldId id="268" r:id="rId15"/>
    <p:sldId id="284" r:id="rId16"/>
    <p:sldId id="279" r:id="rId17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5" userDrawn="1">
          <p15:clr>
            <a:srgbClr val="A4A3A4"/>
          </p15:clr>
        </p15:guide>
        <p15:guide id="2" pos="2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265"/>
        <p:guide pos="2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png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9" Type="http://schemas.openxmlformats.org/officeDocument/2006/relationships/image" Target="../media/image21.wmf"/><Relationship Id="rId18" Type="http://schemas.openxmlformats.org/officeDocument/2006/relationships/image" Target="../media/image20.wmf"/><Relationship Id="rId17" Type="http://schemas.openxmlformats.org/officeDocument/2006/relationships/image" Target="../media/image19.wmf"/><Relationship Id="rId16" Type="http://schemas.openxmlformats.org/officeDocument/2006/relationships/image" Target="../media/image18.emf"/><Relationship Id="rId15" Type="http://schemas.openxmlformats.org/officeDocument/2006/relationships/image" Target="../media/image17.wmf"/><Relationship Id="rId14" Type="http://schemas.openxmlformats.org/officeDocument/2006/relationships/image" Target="../media/image16.emf"/><Relationship Id="rId13" Type="http://schemas.openxmlformats.org/officeDocument/2006/relationships/image" Target="../media/image15.wmf"/><Relationship Id="rId12" Type="http://schemas.openxmlformats.org/officeDocument/2006/relationships/image" Target="../media/image14.wmf"/><Relationship Id="rId11" Type="http://schemas.openxmlformats.org/officeDocument/2006/relationships/image" Target="../media/image13.emf"/><Relationship Id="rId10" Type="http://schemas.openxmlformats.org/officeDocument/2006/relationships/image" Target="../media/image12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image" Target="../media/image30.wmf"/><Relationship Id="rId7" Type="http://schemas.openxmlformats.org/officeDocument/2006/relationships/image" Target="../media/image10.png"/><Relationship Id="rId6" Type="http://schemas.openxmlformats.org/officeDocument/2006/relationships/image" Target="../media/image11.wmf"/><Relationship Id="rId5" Type="http://schemas.openxmlformats.org/officeDocument/2006/relationships/image" Target="../media/image9.wmf"/><Relationship Id="rId4" Type="http://schemas.openxmlformats.org/officeDocument/2006/relationships/image" Target="../media/image29.e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11.wmf"/><Relationship Id="rId5" Type="http://schemas.openxmlformats.org/officeDocument/2006/relationships/image" Target="../media/image10.png"/><Relationship Id="rId4" Type="http://schemas.openxmlformats.org/officeDocument/2006/relationships/image" Target="../media/image9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3D98EA-65FD-407D-96E3-E85E28226F08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475714-93E0-4A40-AAE9-F6A3CE52EA2D}" type="slidenum">
              <a:rPr kumimoji="0" lang="en-US" altLang="zh-CN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  <p:sp>
        <p:nvSpPr>
          <p:cNvPr id="11266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2747DA-3E3A-4E12-8A58-76E8B2302198}" type="slidenum">
              <a:rPr kumimoji="0" lang="en-US" altLang="zh-CN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en-US" altLang="zh-CN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med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 spd="med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/>
          <p:nvPr/>
        </p:nvSpPr>
        <p:spPr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>
                  <a:alpha val="100000"/>
                </a:srgbClr>
              </a:gs>
              <a:gs pos="13000">
                <a:srgbClr val="FFA800">
                  <a:alpha val="100000"/>
                </a:srgbClr>
              </a:gs>
              <a:gs pos="28000">
                <a:srgbClr val="825600">
                  <a:alpha val="100000"/>
                </a:srgbClr>
              </a:gs>
              <a:gs pos="42999">
                <a:srgbClr val="FFA800">
                  <a:alpha val="100000"/>
                </a:srgbClr>
              </a:gs>
              <a:gs pos="58000">
                <a:srgbClr val="825600">
                  <a:alpha val="100000"/>
                </a:srgbClr>
              </a:gs>
              <a:gs pos="72000">
                <a:srgbClr val="FFA800">
                  <a:alpha val="100000"/>
                </a:srgbClr>
              </a:gs>
              <a:gs pos="87000">
                <a:srgbClr val="825600">
                  <a:alpha val="100000"/>
                </a:srgbClr>
              </a:gs>
              <a:gs pos="100000">
                <a:srgbClr val="FFA800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pPr lvl="0" indent="0" algn="ctr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7"/>
          <p:cNvSpPr/>
          <p:nvPr/>
        </p:nvSpPr>
        <p:spPr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>
                  <a:alpha val="100000"/>
                </a:srgbClr>
              </a:gs>
              <a:gs pos="30000">
                <a:srgbClr val="C4D6EB">
                  <a:alpha val="100000"/>
                </a:srgbClr>
              </a:gs>
              <a:gs pos="60001">
                <a:srgbClr val="85C2FF">
                  <a:alpha val="100000"/>
                </a:srgbClr>
              </a:gs>
              <a:gs pos="100000">
                <a:srgbClr val="5E9EFF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indent="0" algn="ctr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Oval 9"/>
          <p:cNvSpPr/>
          <p:nvPr/>
        </p:nvSpPr>
        <p:spPr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lvl="0" indent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9" name="Picture 2" descr="http://www.szu.edu.cn/images/szulogo.gif"/>
          <p:cNvPicPr>
            <a:picLocks noChangeAspect="1"/>
          </p:cNvPicPr>
          <p:nvPr/>
        </p:nvPicPr>
        <p:blipFill>
          <a:blip r:embed="rId13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Freeform 8"/>
          <p:cNvSpPr/>
          <p:nvPr/>
        </p:nvSpPr>
        <p:spPr>
          <a:xfrm>
            <a:off x="214313" y="6391275"/>
            <a:ext cx="7954962" cy="32385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5"/>
          <p:cNvSpPr/>
          <p:nvPr/>
        </p:nvSpPr>
        <p:spPr>
          <a:xfrm>
            <a:off x="1116013" y="725488"/>
            <a:ext cx="7524750" cy="39687"/>
          </a:xfrm>
          <a:prstGeom prst="rect">
            <a:avLst/>
          </a:prstGeom>
          <a:gradFill rotWithShape="1">
            <a:gsLst>
              <a:gs pos="0">
                <a:srgbClr val="825600">
                  <a:alpha val="100000"/>
                </a:srgbClr>
              </a:gs>
              <a:gs pos="13000">
                <a:srgbClr val="FFA800">
                  <a:alpha val="100000"/>
                </a:srgbClr>
              </a:gs>
              <a:gs pos="28000">
                <a:srgbClr val="825600">
                  <a:alpha val="100000"/>
                </a:srgbClr>
              </a:gs>
              <a:gs pos="42999">
                <a:srgbClr val="FFA800">
                  <a:alpha val="100000"/>
                </a:srgbClr>
              </a:gs>
              <a:gs pos="58000">
                <a:srgbClr val="825600">
                  <a:alpha val="100000"/>
                </a:srgbClr>
              </a:gs>
              <a:gs pos="72000">
                <a:srgbClr val="FFA800">
                  <a:alpha val="100000"/>
                </a:srgbClr>
              </a:gs>
              <a:gs pos="87000">
                <a:srgbClr val="825600">
                  <a:alpha val="100000"/>
                </a:srgbClr>
              </a:gs>
              <a:gs pos="100000">
                <a:srgbClr val="FFA800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pPr lvl="0" indent="0" algn="ctr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7"/>
          <p:cNvSpPr/>
          <p:nvPr/>
        </p:nvSpPr>
        <p:spPr>
          <a:xfrm>
            <a:off x="0" y="6669088"/>
            <a:ext cx="9144000" cy="215900"/>
          </a:xfrm>
          <a:prstGeom prst="rect">
            <a:avLst/>
          </a:prstGeom>
          <a:gradFill rotWithShape="1">
            <a:gsLst>
              <a:gs pos="0">
                <a:srgbClr val="FFEBFA">
                  <a:alpha val="100000"/>
                </a:srgbClr>
              </a:gs>
              <a:gs pos="30000">
                <a:srgbClr val="C4D6EB">
                  <a:alpha val="100000"/>
                </a:srgbClr>
              </a:gs>
              <a:gs pos="60001">
                <a:srgbClr val="85C2FF">
                  <a:alpha val="100000"/>
                </a:srgbClr>
              </a:gs>
              <a:gs pos="100000">
                <a:srgbClr val="5E9EFF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p>
            <a:pPr lvl="0" indent="0" algn="ctr" eaLnBrk="1" hangingPunct="1"/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Oval 9"/>
          <p:cNvSpPr/>
          <p:nvPr/>
        </p:nvSpPr>
        <p:spPr>
          <a:xfrm>
            <a:off x="5530850" y="5783263"/>
            <a:ext cx="361950" cy="287337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 lvl="0" indent="0"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9" name="Picture 2" descr="http://www.szu.edu.cn/images/szulogo.gif"/>
          <p:cNvPicPr>
            <a:picLocks noChangeAspect="1"/>
          </p:cNvPicPr>
          <p:nvPr/>
        </p:nvPicPr>
        <p:blipFill>
          <a:blip r:embed="rId13"/>
          <a:srcRect l="4614" r="63078"/>
          <a:stretch>
            <a:fillRect/>
          </a:stretch>
        </p:blipFill>
        <p:spPr>
          <a:xfrm>
            <a:off x="142875" y="142875"/>
            <a:ext cx="1000125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Freeform 8"/>
          <p:cNvSpPr/>
          <p:nvPr/>
        </p:nvSpPr>
        <p:spPr>
          <a:xfrm>
            <a:off x="214313" y="6391275"/>
            <a:ext cx="7954962" cy="323850"/>
          </a:xfrm>
          <a:custGeom>
            <a:avLst/>
            <a:gdLst/>
            <a:ahLst/>
            <a:cxnLst>
              <a:cxn ang="0">
                <a:pos x="0" y="524"/>
              </a:cxn>
              <a:cxn ang="0">
                <a:pos x="610" y="516"/>
              </a:cxn>
              <a:cxn ang="0">
                <a:pos x="686" y="465"/>
              </a:cxn>
              <a:cxn ang="0">
                <a:pos x="889" y="457"/>
              </a:cxn>
              <a:cxn ang="0">
                <a:pos x="1093" y="448"/>
              </a:cxn>
              <a:cxn ang="0">
                <a:pos x="1160" y="440"/>
              </a:cxn>
              <a:cxn ang="0">
                <a:pos x="1211" y="423"/>
              </a:cxn>
              <a:cxn ang="0">
                <a:pos x="1262" y="389"/>
              </a:cxn>
              <a:cxn ang="0">
                <a:pos x="1287" y="380"/>
              </a:cxn>
              <a:cxn ang="0">
                <a:pos x="1364" y="330"/>
              </a:cxn>
              <a:cxn ang="0">
                <a:pos x="1440" y="304"/>
              </a:cxn>
              <a:cxn ang="0">
                <a:pos x="1491" y="279"/>
              </a:cxn>
              <a:cxn ang="0">
                <a:pos x="1626" y="287"/>
              </a:cxn>
              <a:cxn ang="0">
                <a:pos x="1702" y="330"/>
              </a:cxn>
              <a:cxn ang="0">
                <a:pos x="1813" y="355"/>
              </a:cxn>
              <a:cxn ang="0">
                <a:pos x="1863" y="397"/>
              </a:cxn>
              <a:cxn ang="0">
                <a:pos x="1880" y="490"/>
              </a:cxn>
              <a:cxn ang="0">
                <a:pos x="2050" y="397"/>
              </a:cxn>
              <a:cxn ang="0">
                <a:pos x="2126" y="355"/>
              </a:cxn>
              <a:cxn ang="0">
                <a:pos x="2202" y="313"/>
              </a:cxn>
              <a:cxn ang="0">
                <a:pos x="2414" y="304"/>
              </a:cxn>
              <a:cxn ang="0">
                <a:pos x="2422" y="423"/>
              </a:cxn>
              <a:cxn ang="0">
                <a:pos x="2533" y="389"/>
              </a:cxn>
              <a:cxn ang="0">
                <a:pos x="2660" y="321"/>
              </a:cxn>
              <a:cxn ang="0">
                <a:pos x="2888" y="363"/>
              </a:cxn>
              <a:cxn ang="0">
                <a:pos x="2897" y="457"/>
              </a:cxn>
              <a:cxn ang="0">
                <a:pos x="2948" y="431"/>
              </a:cxn>
              <a:cxn ang="0">
                <a:pos x="3244" y="423"/>
              </a:cxn>
              <a:cxn ang="0">
                <a:pos x="3303" y="414"/>
              </a:cxn>
              <a:cxn ang="0">
                <a:pos x="3405" y="355"/>
              </a:cxn>
              <a:cxn ang="0">
                <a:pos x="3456" y="321"/>
              </a:cxn>
              <a:cxn ang="0">
                <a:pos x="3490" y="270"/>
              </a:cxn>
              <a:cxn ang="0">
                <a:pos x="3549" y="92"/>
              </a:cxn>
              <a:cxn ang="0">
                <a:pos x="3558" y="16"/>
              </a:cxn>
              <a:cxn ang="0">
                <a:pos x="3642" y="25"/>
              </a:cxn>
              <a:cxn ang="0">
                <a:pos x="3634" y="101"/>
              </a:cxn>
              <a:cxn ang="0">
                <a:pos x="3541" y="152"/>
              </a:cxn>
              <a:cxn ang="0">
                <a:pos x="3693" y="202"/>
              </a:cxn>
              <a:cxn ang="0">
                <a:pos x="3727" y="346"/>
              </a:cxn>
              <a:cxn ang="0">
                <a:pos x="3812" y="431"/>
              </a:cxn>
              <a:cxn ang="0">
                <a:pos x="3854" y="490"/>
              </a:cxn>
              <a:cxn ang="0">
                <a:pos x="3922" y="440"/>
              </a:cxn>
              <a:cxn ang="0">
                <a:pos x="3990" y="330"/>
              </a:cxn>
              <a:cxn ang="0">
                <a:pos x="4040" y="228"/>
              </a:cxn>
              <a:cxn ang="0">
                <a:pos x="4091" y="194"/>
              </a:cxn>
              <a:cxn ang="0">
                <a:pos x="4117" y="177"/>
              </a:cxn>
              <a:cxn ang="0">
                <a:pos x="4167" y="186"/>
              </a:cxn>
              <a:cxn ang="0">
                <a:pos x="4201" y="236"/>
              </a:cxn>
              <a:cxn ang="0">
                <a:pos x="4294" y="346"/>
              </a:cxn>
              <a:cxn ang="0">
                <a:pos x="4930" y="372"/>
              </a:cxn>
              <a:cxn ang="0">
                <a:pos x="4964" y="423"/>
              </a:cxn>
              <a:cxn ang="0">
                <a:pos x="4981" y="524"/>
              </a:cxn>
              <a:cxn ang="0">
                <a:pos x="0" y="524"/>
              </a:cxn>
            </a:cxnLst>
            <a:pathLst>
              <a:path w="4992" h="529">
                <a:moveTo>
                  <a:pt x="0" y="524"/>
                </a:moveTo>
                <a:cubicBezTo>
                  <a:pt x="203" y="521"/>
                  <a:pt x="407" y="529"/>
                  <a:pt x="610" y="516"/>
                </a:cubicBezTo>
                <a:cubicBezTo>
                  <a:pt x="611" y="516"/>
                  <a:pt x="673" y="474"/>
                  <a:pt x="686" y="465"/>
                </a:cubicBezTo>
                <a:cubicBezTo>
                  <a:pt x="742" y="427"/>
                  <a:pt x="821" y="460"/>
                  <a:pt x="889" y="457"/>
                </a:cubicBezTo>
                <a:cubicBezTo>
                  <a:pt x="957" y="454"/>
                  <a:pt x="1025" y="451"/>
                  <a:pt x="1093" y="448"/>
                </a:cubicBezTo>
                <a:cubicBezTo>
                  <a:pt x="1115" y="445"/>
                  <a:pt x="1138" y="445"/>
                  <a:pt x="1160" y="440"/>
                </a:cubicBezTo>
                <a:cubicBezTo>
                  <a:pt x="1178" y="436"/>
                  <a:pt x="1211" y="423"/>
                  <a:pt x="1211" y="423"/>
                </a:cubicBezTo>
                <a:cubicBezTo>
                  <a:pt x="1228" y="412"/>
                  <a:pt x="1243" y="396"/>
                  <a:pt x="1262" y="389"/>
                </a:cubicBezTo>
                <a:cubicBezTo>
                  <a:pt x="1270" y="386"/>
                  <a:pt x="1279" y="384"/>
                  <a:pt x="1287" y="380"/>
                </a:cubicBezTo>
                <a:cubicBezTo>
                  <a:pt x="1314" y="365"/>
                  <a:pt x="1335" y="340"/>
                  <a:pt x="1364" y="330"/>
                </a:cubicBezTo>
                <a:cubicBezTo>
                  <a:pt x="1389" y="321"/>
                  <a:pt x="1418" y="319"/>
                  <a:pt x="1440" y="304"/>
                </a:cubicBezTo>
                <a:cubicBezTo>
                  <a:pt x="1472" y="282"/>
                  <a:pt x="1455" y="290"/>
                  <a:pt x="1491" y="279"/>
                </a:cubicBezTo>
                <a:cubicBezTo>
                  <a:pt x="1536" y="282"/>
                  <a:pt x="1581" y="282"/>
                  <a:pt x="1626" y="287"/>
                </a:cubicBezTo>
                <a:cubicBezTo>
                  <a:pt x="1652" y="290"/>
                  <a:pt x="1686" y="319"/>
                  <a:pt x="1702" y="330"/>
                </a:cubicBezTo>
                <a:cubicBezTo>
                  <a:pt x="1724" y="345"/>
                  <a:pt x="1791" y="352"/>
                  <a:pt x="1813" y="355"/>
                </a:cubicBezTo>
                <a:cubicBezTo>
                  <a:pt x="1824" y="363"/>
                  <a:pt x="1858" y="383"/>
                  <a:pt x="1863" y="397"/>
                </a:cubicBezTo>
                <a:cubicBezTo>
                  <a:pt x="1874" y="427"/>
                  <a:pt x="1880" y="490"/>
                  <a:pt x="1880" y="490"/>
                </a:cubicBezTo>
                <a:cubicBezTo>
                  <a:pt x="1935" y="456"/>
                  <a:pt x="1995" y="430"/>
                  <a:pt x="2050" y="397"/>
                </a:cubicBezTo>
                <a:cubicBezTo>
                  <a:pt x="2122" y="354"/>
                  <a:pt x="2076" y="371"/>
                  <a:pt x="2126" y="355"/>
                </a:cubicBezTo>
                <a:cubicBezTo>
                  <a:pt x="2184" y="316"/>
                  <a:pt x="2158" y="327"/>
                  <a:pt x="2202" y="313"/>
                </a:cubicBezTo>
                <a:cubicBezTo>
                  <a:pt x="2265" y="272"/>
                  <a:pt x="2309" y="236"/>
                  <a:pt x="2414" y="304"/>
                </a:cubicBezTo>
                <a:cubicBezTo>
                  <a:pt x="2447" y="326"/>
                  <a:pt x="2419" y="383"/>
                  <a:pt x="2422" y="423"/>
                </a:cubicBezTo>
                <a:cubicBezTo>
                  <a:pt x="2490" y="413"/>
                  <a:pt x="2479" y="406"/>
                  <a:pt x="2533" y="389"/>
                </a:cubicBezTo>
                <a:cubicBezTo>
                  <a:pt x="2574" y="361"/>
                  <a:pt x="2613" y="337"/>
                  <a:pt x="2660" y="321"/>
                </a:cubicBezTo>
                <a:cubicBezTo>
                  <a:pt x="2699" y="323"/>
                  <a:pt x="2864" y="287"/>
                  <a:pt x="2888" y="363"/>
                </a:cubicBezTo>
                <a:cubicBezTo>
                  <a:pt x="2891" y="394"/>
                  <a:pt x="2884" y="428"/>
                  <a:pt x="2897" y="457"/>
                </a:cubicBezTo>
                <a:cubicBezTo>
                  <a:pt x="2898" y="460"/>
                  <a:pt x="2923" y="432"/>
                  <a:pt x="2948" y="431"/>
                </a:cubicBezTo>
                <a:cubicBezTo>
                  <a:pt x="3047" y="426"/>
                  <a:pt x="3145" y="426"/>
                  <a:pt x="3244" y="423"/>
                </a:cubicBezTo>
                <a:cubicBezTo>
                  <a:pt x="3264" y="420"/>
                  <a:pt x="3284" y="421"/>
                  <a:pt x="3303" y="414"/>
                </a:cubicBezTo>
                <a:cubicBezTo>
                  <a:pt x="3342" y="399"/>
                  <a:pt x="3365" y="368"/>
                  <a:pt x="3405" y="355"/>
                </a:cubicBezTo>
                <a:cubicBezTo>
                  <a:pt x="3422" y="344"/>
                  <a:pt x="3445" y="338"/>
                  <a:pt x="3456" y="321"/>
                </a:cubicBezTo>
                <a:cubicBezTo>
                  <a:pt x="3467" y="304"/>
                  <a:pt x="3490" y="270"/>
                  <a:pt x="3490" y="270"/>
                </a:cubicBezTo>
                <a:cubicBezTo>
                  <a:pt x="3510" y="211"/>
                  <a:pt x="3531" y="152"/>
                  <a:pt x="3549" y="92"/>
                </a:cubicBezTo>
                <a:cubicBezTo>
                  <a:pt x="3552" y="67"/>
                  <a:pt x="3537" y="31"/>
                  <a:pt x="3558" y="16"/>
                </a:cubicBezTo>
                <a:cubicBezTo>
                  <a:pt x="3581" y="0"/>
                  <a:pt x="3623" y="4"/>
                  <a:pt x="3642" y="25"/>
                </a:cubicBezTo>
                <a:cubicBezTo>
                  <a:pt x="3659" y="44"/>
                  <a:pt x="3638" y="76"/>
                  <a:pt x="3634" y="101"/>
                </a:cubicBezTo>
                <a:cubicBezTo>
                  <a:pt x="3627" y="141"/>
                  <a:pt x="3574" y="143"/>
                  <a:pt x="3541" y="152"/>
                </a:cubicBezTo>
                <a:cubicBezTo>
                  <a:pt x="3609" y="157"/>
                  <a:pt x="3671" y="134"/>
                  <a:pt x="3693" y="202"/>
                </a:cubicBezTo>
                <a:cubicBezTo>
                  <a:pt x="3700" y="271"/>
                  <a:pt x="3693" y="296"/>
                  <a:pt x="3727" y="346"/>
                </a:cubicBezTo>
                <a:cubicBezTo>
                  <a:pt x="3740" y="387"/>
                  <a:pt x="3782" y="402"/>
                  <a:pt x="3812" y="431"/>
                </a:cubicBezTo>
                <a:cubicBezTo>
                  <a:pt x="3823" y="468"/>
                  <a:pt x="3815" y="478"/>
                  <a:pt x="3854" y="490"/>
                </a:cubicBezTo>
                <a:cubicBezTo>
                  <a:pt x="3887" y="479"/>
                  <a:pt x="3902" y="469"/>
                  <a:pt x="3922" y="440"/>
                </a:cubicBezTo>
                <a:cubicBezTo>
                  <a:pt x="3934" y="390"/>
                  <a:pt x="3962" y="371"/>
                  <a:pt x="3990" y="330"/>
                </a:cubicBezTo>
                <a:cubicBezTo>
                  <a:pt x="3997" y="308"/>
                  <a:pt x="4023" y="243"/>
                  <a:pt x="4040" y="228"/>
                </a:cubicBezTo>
                <a:cubicBezTo>
                  <a:pt x="4055" y="215"/>
                  <a:pt x="4074" y="205"/>
                  <a:pt x="4091" y="194"/>
                </a:cubicBezTo>
                <a:cubicBezTo>
                  <a:pt x="4100" y="188"/>
                  <a:pt x="4117" y="177"/>
                  <a:pt x="4117" y="177"/>
                </a:cubicBezTo>
                <a:cubicBezTo>
                  <a:pt x="4134" y="180"/>
                  <a:pt x="4152" y="179"/>
                  <a:pt x="4167" y="186"/>
                </a:cubicBezTo>
                <a:cubicBezTo>
                  <a:pt x="4200" y="201"/>
                  <a:pt x="4189" y="211"/>
                  <a:pt x="4201" y="236"/>
                </a:cubicBezTo>
                <a:cubicBezTo>
                  <a:pt x="4223" y="281"/>
                  <a:pt x="4243" y="330"/>
                  <a:pt x="4294" y="346"/>
                </a:cubicBezTo>
                <a:cubicBezTo>
                  <a:pt x="4495" y="477"/>
                  <a:pt x="4223" y="306"/>
                  <a:pt x="4930" y="372"/>
                </a:cubicBezTo>
                <a:cubicBezTo>
                  <a:pt x="4950" y="374"/>
                  <a:pt x="4964" y="423"/>
                  <a:pt x="4964" y="423"/>
                </a:cubicBezTo>
                <a:cubicBezTo>
                  <a:pt x="4974" y="473"/>
                  <a:pt x="4992" y="476"/>
                  <a:pt x="4981" y="524"/>
                </a:cubicBezTo>
                <a:cubicBezTo>
                  <a:pt x="1276" y="514"/>
                  <a:pt x="2936" y="512"/>
                  <a:pt x="0" y="524"/>
                </a:cubicBezTo>
                <a:close/>
              </a:path>
            </a:pathLst>
          </a:cu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pull dir="r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28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4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1" Type="http://schemas.openxmlformats.org/officeDocument/2006/relationships/vmlDrawing" Target="../drawings/vmlDrawing1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9" Type="http://schemas.openxmlformats.org/officeDocument/2006/relationships/image" Target="../media/image21.wmf"/><Relationship Id="rId38" Type="http://schemas.openxmlformats.org/officeDocument/2006/relationships/oleObject" Target="../embeddings/oleObject19.bin"/><Relationship Id="rId37" Type="http://schemas.openxmlformats.org/officeDocument/2006/relationships/image" Target="../media/image20.wmf"/><Relationship Id="rId36" Type="http://schemas.openxmlformats.org/officeDocument/2006/relationships/oleObject" Target="../embeddings/oleObject18.bin"/><Relationship Id="rId35" Type="http://schemas.openxmlformats.org/officeDocument/2006/relationships/image" Target="../media/image19.wmf"/><Relationship Id="rId34" Type="http://schemas.openxmlformats.org/officeDocument/2006/relationships/oleObject" Target="../embeddings/oleObject17.bin"/><Relationship Id="rId33" Type="http://schemas.openxmlformats.org/officeDocument/2006/relationships/image" Target="../media/image18.emf"/><Relationship Id="rId32" Type="http://schemas.openxmlformats.org/officeDocument/2006/relationships/oleObject" Target="../embeddings/oleObject16.bin"/><Relationship Id="rId31" Type="http://schemas.openxmlformats.org/officeDocument/2006/relationships/image" Target="../media/image17.wmf"/><Relationship Id="rId30" Type="http://schemas.openxmlformats.org/officeDocument/2006/relationships/oleObject" Target="../embeddings/oleObject15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6.e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5.wmf"/><Relationship Id="rId26" Type="http://schemas.openxmlformats.org/officeDocument/2006/relationships/oleObject" Target="../embeddings/oleObject13.bin"/><Relationship Id="rId25" Type="http://schemas.openxmlformats.org/officeDocument/2006/relationships/image" Target="../media/image14.wmf"/><Relationship Id="rId24" Type="http://schemas.openxmlformats.org/officeDocument/2006/relationships/oleObject" Target="../embeddings/oleObject12.bin"/><Relationship Id="rId23" Type="http://schemas.openxmlformats.org/officeDocument/2006/relationships/image" Target="../media/image13.emf"/><Relationship Id="rId22" Type="http://schemas.openxmlformats.org/officeDocument/2006/relationships/oleObject" Target="../embeddings/oleObject11.bin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2.wmf"/><Relationship Id="rId19" Type="http://schemas.openxmlformats.org/officeDocument/2006/relationships/image" Target="../media/image11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0.png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9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24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20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2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10.png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2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9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5.xml"/><Relationship Id="rId2" Type="http://schemas.openxmlformats.org/officeDocument/2006/relationships/image" Target="../media/image32.wmf"/><Relationship Id="rId19" Type="http://schemas.openxmlformats.org/officeDocument/2006/relationships/image" Target="../media/image40.png"/><Relationship Id="rId18" Type="http://schemas.openxmlformats.org/officeDocument/2006/relationships/tags" Target="../tags/tag4.xml"/><Relationship Id="rId17" Type="http://schemas.openxmlformats.org/officeDocument/2006/relationships/tags" Target="../tags/tag3.xml"/><Relationship Id="rId16" Type="http://schemas.openxmlformats.org/officeDocument/2006/relationships/image" Target="../media/image39.png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image" Target="../media/image38.GIF"/><Relationship Id="rId12" Type="http://schemas.openxmlformats.org/officeDocument/2006/relationships/oleObject" Target="../embeddings/oleObject43.bin"/><Relationship Id="rId11" Type="http://schemas.openxmlformats.org/officeDocument/2006/relationships/image" Target="../media/image37.png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5.bin"/><Relationship Id="rId21" Type="http://schemas.openxmlformats.org/officeDocument/2006/relationships/notesSlide" Target="../notesSlides/notesSlide1.xml"/><Relationship Id="rId20" Type="http://schemas.openxmlformats.org/officeDocument/2006/relationships/vmlDrawing" Target="../drawings/vmlDrawing6.vml"/><Relationship Id="rId2" Type="http://schemas.openxmlformats.org/officeDocument/2006/relationships/image" Target="../media/image41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10.png"/><Relationship Id="rId1" Type="http://schemas.openxmlformats.org/officeDocument/2006/relationships/oleObject" Target="../embeddings/oleObject4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ctrTitle"/>
          </p:nvPr>
        </p:nvSpPr>
        <p:spPr>
          <a:xfrm>
            <a:off x="1214438" y="2143125"/>
            <a:ext cx="6958012" cy="1470025"/>
          </a:xfrm>
          <a:noFill/>
          <a:ln>
            <a:noFill/>
          </a:ln>
        </p:spPr>
        <p:txBody>
          <a:bodyPr anchor="t" anchorCtr="0"/>
          <a:p>
            <a:pPr eaLnBrk="1" hangingPunct="1">
              <a:buClrTx/>
              <a:buSzTx/>
              <a:buFontTx/>
            </a:pP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5-6 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静电场的环路定理 电势能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8" name="文本框 141317"/>
          <p:cNvSpPr txBox="1"/>
          <p:nvPr/>
        </p:nvSpPr>
        <p:spPr>
          <a:xfrm>
            <a:off x="431800" y="982663"/>
            <a:ext cx="8483600" cy="520700"/>
          </a:xfrm>
          <a:prstGeom prst="rect">
            <a:avLst/>
          </a:prstGeom>
          <a:noFill/>
          <a:ln w="12699">
            <a:noFill/>
          </a:ln>
        </p:spPr>
        <p:txBody>
          <a:bodyPr wrap="none" anchor="t" anchorCtr="0">
            <a:spAutoFit/>
          </a:bodyPr>
          <a:p>
            <a:pPr defTabSz="762000" eaLnBrk="0" hangingPunct="0">
              <a:buClr>
                <a:schemeClr val="bg1"/>
              </a:buClr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电势能应属于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en-US" altLang="zh-CN" sz="2800" b="1" baseline="-25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和产生电场的源电荷系统共有。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1319" name="矩形 141318"/>
          <p:cNvSpPr/>
          <p:nvPr/>
        </p:nvSpPr>
        <p:spPr>
          <a:xfrm>
            <a:off x="1779588" y="247650"/>
            <a:ext cx="184785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bg1"/>
              </a:buClr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20" name="矩形 141319"/>
          <p:cNvSpPr/>
          <p:nvPr/>
        </p:nvSpPr>
        <p:spPr>
          <a:xfrm>
            <a:off x="495300" y="3176588"/>
            <a:ext cx="3546475" cy="5207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defTabSz="762000"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选势能零点原则：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1321" name="文本框 141320"/>
          <p:cNvSpPr txBox="1"/>
          <p:nvPr/>
        </p:nvSpPr>
        <p:spPr>
          <a:xfrm>
            <a:off x="495300" y="1722438"/>
            <a:ext cx="8153400" cy="11684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marL="476250" indent="-476250" defTabSz="762000" eaLnBrk="0" hangingPunct="0">
              <a:lnSpc>
                <a:spcPct val="125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电荷在某点电势能的值与零点选取有关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而两点的差值与零点选取无关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1322" name="矩形 141321"/>
          <p:cNvSpPr/>
          <p:nvPr/>
        </p:nvSpPr>
        <p:spPr>
          <a:xfrm>
            <a:off x="877888" y="5537200"/>
            <a:ext cx="7591425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实际应用中取大地、仪器外壳等为势能零点。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1323" name="矩形 141322"/>
          <p:cNvSpPr/>
          <p:nvPr/>
        </p:nvSpPr>
        <p:spPr>
          <a:xfrm>
            <a:off x="928688" y="3822700"/>
            <a:ext cx="7661275" cy="1168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5000"/>
              </a:lnSpc>
              <a:spcBef>
                <a:spcPct val="50000"/>
              </a:spcBef>
              <a:buClr>
                <a:schemeClr val="bg1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源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电荷分布在有限范围内时，势能零点一般选在无穷远处。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1324" name="文本框 141323"/>
          <p:cNvSpPr txBox="1"/>
          <p:nvPr/>
        </p:nvSpPr>
        <p:spPr>
          <a:xfrm>
            <a:off x="928688" y="4889500"/>
            <a:ext cx="83073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>
                <a:schemeClr val="bg1"/>
              </a:buClr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•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无限大带电体，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势能零点一般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选在有限远处一点。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1325" name="十字星 141324"/>
          <p:cNvSpPr/>
          <p:nvPr/>
        </p:nvSpPr>
        <p:spPr>
          <a:xfrm>
            <a:off x="1239838" y="1285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11"/>
          <p:cNvGraphicFramePr/>
          <p:nvPr/>
        </p:nvGraphicFramePr>
        <p:xfrm>
          <a:off x="3492500" y="128588"/>
          <a:ext cx="27209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028065" imgH="330200" progId="Equation.3">
                  <p:embed/>
                </p:oleObj>
              </mc:Choice>
              <mc:Fallback>
                <p:oleObj name="" r:id="rId1" imgW="1028065" imgH="330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2500" y="128588"/>
                        <a:ext cx="2720975" cy="8683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FE9EB"/>
                          </a:gs>
                          <a:gs pos="50000">
                            <a:schemeClr val="bg1"/>
                          </a:gs>
                          <a:gs pos="100000">
                            <a:srgbClr val="CFE9EB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/>
      <p:bldP spid="141319" grpId="0"/>
      <p:bldP spid="141320" grpId="0"/>
      <p:bldP spid="141321" grpId="0"/>
      <p:bldP spid="141322" grpId="0"/>
      <p:bldP spid="141323" grpId="0"/>
      <p:bldP spid="1413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Text Box 22"/>
          <p:cNvSpPr txBox="1"/>
          <p:nvPr/>
        </p:nvSpPr>
        <p:spPr>
          <a:xfrm>
            <a:off x="642938" y="2143125"/>
            <a:ext cx="102552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单位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9" name="Text Box 23"/>
          <p:cNvSpPr txBox="1"/>
          <p:nvPr/>
        </p:nvSpPr>
        <p:spPr>
          <a:xfrm>
            <a:off x="1795463" y="2286000"/>
            <a:ext cx="322897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SI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单位：焦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耳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](J)</a:t>
            </a:r>
            <a:endParaRPr lang="en-US" altLang="zh-CN" sz="28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20" name="Text Box 25"/>
          <p:cNvSpPr txBox="1"/>
          <p:nvPr/>
        </p:nvSpPr>
        <p:spPr>
          <a:xfrm>
            <a:off x="1428750" y="3143250"/>
            <a:ext cx="4852988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其它常用单位：电子伏特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(eV)</a:t>
            </a:r>
            <a:endParaRPr lang="en-US" altLang="zh-CN" sz="28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aphicFrame>
        <p:nvGraphicFramePr>
          <p:cNvPr id="15" name="Object 4"/>
          <p:cNvGraphicFramePr/>
          <p:nvPr/>
        </p:nvGraphicFramePr>
        <p:xfrm>
          <a:off x="2500313" y="3929063"/>
          <a:ext cx="31099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76400" imgH="266700" progId="Equation.3">
                  <p:embed/>
                </p:oleObj>
              </mc:Choice>
              <mc:Fallback>
                <p:oleObj name="" r:id="rId1" imgW="1676400" imgH="266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21468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0313" y="3929063"/>
                        <a:ext cx="3109912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3"/>
          <p:cNvSpPr txBox="1"/>
          <p:nvPr/>
        </p:nvSpPr>
        <p:spPr>
          <a:xfrm>
            <a:off x="714375" y="1214438"/>
            <a:ext cx="7920038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势能和试验电荷有关，不能用来描述电场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3" name="Object 9"/>
          <p:cNvGraphicFramePr/>
          <p:nvPr/>
        </p:nvGraphicFramePr>
        <p:xfrm>
          <a:off x="1492250" y="820738"/>
          <a:ext cx="2057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16764000" imgH="7010400" progId="Equation.3">
                  <p:embed/>
                </p:oleObj>
              </mc:Choice>
              <mc:Fallback>
                <p:oleObj name="" r:id="rId1" imgW="16764000" imgH="7010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2250" y="820738"/>
                        <a:ext cx="2057400" cy="7810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698500" y="1033463"/>
            <a:ext cx="7745413" cy="3235325"/>
            <a:chOff x="431" y="1396"/>
            <a:chExt cx="4993" cy="2352"/>
          </a:xfrm>
        </p:grpSpPr>
        <p:sp>
          <p:nvSpPr>
            <p:cNvPr id="8195" name="Rectangle 2"/>
            <p:cNvSpPr/>
            <p:nvPr/>
          </p:nvSpPr>
          <p:spPr>
            <a:xfrm>
              <a:off x="431" y="1885"/>
              <a:ext cx="2581" cy="15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32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试用静电场的环路定理证明，电场线为一系列不均匀分布的平行直线的静电场不存在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196" name="Group 10"/>
            <p:cNvGrpSpPr/>
            <p:nvPr/>
          </p:nvGrpSpPr>
          <p:grpSpPr>
            <a:xfrm>
              <a:off x="3120" y="1396"/>
              <a:ext cx="2304" cy="2352"/>
              <a:chOff x="3120" y="1396"/>
              <a:chExt cx="2304" cy="2352"/>
            </a:xfrm>
          </p:grpSpPr>
          <p:sp>
            <p:nvSpPr>
              <p:cNvPr id="8197" name="Rectangle 3"/>
              <p:cNvSpPr/>
              <p:nvPr/>
            </p:nvSpPr>
            <p:spPr>
              <a:xfrm>
                <a:off x="3120" y="1396"/>
                <a:ext cx="2304" cy="23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32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" name="Line 4"/>
              <p:cNvSpPr/>
              <p:nvPr/>
            </p:nvSpPr>
            <p:spPr>
              <a:xfrm>
                <a:off x="3323" y="1809"/>
                <a:ext cx="1728" cy="0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8199" name="Line 5"/>
              <p:cNvSpPr/>
              <p:nvPr/>
            </p:nvSpPr>
            <p:spPr>
              <a:xfrm>
                <a:off x="3323" y="2097"/>
                <a:ext cx="1728" cy="0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8200" name="Line 6"/>
              <p:cNvSpPr/>
              <p:nvPr/>
            </p:nvSpPr>
            <p:spPr>
              <a:xfrm>
                <a:off x="3323" y="2529"/>
                <a:ext cx="1728" cy="0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sp>
            <p:nvSpPr>
              <p:cNvPr id="8201" name="Line 7"/>
              <p:cNvSpPr/>
              <p:nvPr/>
            </p:nvSpPr>
            <p:spPr>
              <a:xfrm>
                <a:off x="3323" y="3249"/>
                <a:ext cx="1728" cy="0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sm" len="lg"/>
              </a:ln>
            </p:spPr>
          </p:sp>
          <p:graphicFrame>
            <p:nvGraphicFramePr>
              <p:cNvPr id="8202" name="Object 11"/>
              <p:cNvGraphicFramePr/>
              <p:nvPr/>
            </p:nvGraphicFramePr>
            <p:xfrm>
              <a:off x="5099" y="2337"/>
              <a:ext cx="23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3" imgW="152400" imgH="190500" progId="Equation.3">
                      <p:embed/>
                    </p:oleObj>
                  </mc:Choice>
                  <mc:Fallback>
                    <p:oleObj name="" r:id="rId3" imgW="152400" imgH="1905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099" y="2337"/>
                            <a:ext cx="23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9"/>
          <p:cNvGrpSpPr/>
          <p:nvPr/>
        </p:nvGrpSpPr>
        <p:grpSpPr>
          <a:xfrm>
            <a:off x="5281613" y="1311275"/>
            <a:ext cx="2157412" cy="2949575"/>
            <a:chOff x="3456" y="1143"/>
            <a:chExt cx="1344" cy="2112"/>
          </a:xfrm>
        </p:grpSpPr>
        <p:sp>
          <p:nvSpPr>
            <p:cNvPr id="8204" name="Rectangle 10"/>
            <p:cNvSpPr/>
            <p:nvPr/>
          </p:nvSpPr>
          <p:spPr>
            <a:xfrm>
              <a:off x="3744" y="1488"/>
              <a:ext cx="720" cy="1440"/>
            </a:xfrm>
            <a:prstGeom prst="rect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Line 11"/>
            <p:cNvSpPr/>
            <p:nvPr/>
          </p:nvSpPr>
          <p:spPr>
            <a:xfrm>
              <a:off x="3984" y="1488"/>
              <a:ext cx="38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8206" name="Line 12"/>
            <p:cNvSpPr/>
            <p:nvPr/>
          </p:nvSpPr>
          <p:spPr>
            <a:xfrm flipH="1">
              <a:off x="3888" y="2928"/>
              <a:ext cx="28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8207" name="Line 13"/>
            <p:cNvSpPr/>
            <p:nvPr/>
          </p:nvSpPr>
          <p:spPr>
            <a:xfrm flipV="1">
              <a:off x="3744" y="2256"/>
              <a:ext cx="0" cy="38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8208" name="Line 14"/>
            <p:cNvSpPr/>
            <p:nvPr/>
          </p:nvSpPr>
          <p:spPr>
            <a:xfrm>
              <a:off x="4464" y="2064"/>
              <a:ext cx="0" cy="33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8209" name="Text Box 15"/>
            <p:cNvSpPr txBox="1"/>
            <p:nvPr/>
          </p:nvSpPr>
          <p:spPr>
            <a:xfrm>
              <a:off x="3456" y="1161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0" name="Text Box 16"/>
            <p:cNvSpPr txBox="1"/>
            <p:nvPr/>
          </p:nvSpPr>
          <p:spPr>
            <a:xfrm>
              <a:off x="4272" y="1161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1" name="Text Box 17"/>
            <p:cNvSpPr txBox="1"/>
            <p:nvPr/>
          </p:nvSpPr>
          <p:spPr>
            <a:xfrm>
              <a:off x="4224" y="2928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i="1" dirty="0">
                <a:solidFill>
                  <a:srgbClr val="4813B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Text Box 18"/>
            <p:cNvSpPr txBox="1"/>
            <p:nvPr/>
          </p:nvSpPr>
          <p:spPr>
            <a:xfrm>
              <a:off x="3456" y="2928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3" name="Text Box 19"/>
            <p:cNvSpPr txBox="1"/>
            <p:nvPr/>
          </p:nvSpPr>
          <p:spPr>
            <a:xfrm>
              <a:off x="3936" y="1143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aseline="-25000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800" dirty="0">
                <a:solidFill>
                  <a:srgbClr val="4813B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Text Box 20"/>
            <p:cNvSpPr txBox="1"/>
            <p:nvPr/>
          </p:nvSpPr>
          <p:spPr>
            <a:xfrm>
              <a:off x="3936" y="2878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800" baseline="-25000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dirty="0">
                <a:solidFill>
                  <a:srgbClr val="4813B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5" name="Rectangle 21"/>
            <p:cNvSpPr/>
            <p:nvPr/>
          </p:nvSpPr>
          <p:spPr>
            <a:xfrm>
              <a:off x="3976" y="1470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8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6" name="Rectangle 22"/>
            <p:cNvSpPr/>
            <p:nvPr/>
          </p:nvSpPr>
          <p:spPr>
            <a:xfrm>
              <a:off x="3988" y="2601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4813B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800" i="1" dirty="0">
                <a:solidFill>
                  <a:srgbClr val="4813B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825" y="4191000"/>
          <a:ext cx="676116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2971800" imgH="330200" progId="Equation.KSEE3">
                  <p:embed/>
                </p:oleObj>
              </mc:Choice>
              <mc:Fallback>
                <p:oleObj name="" r:id="rId5" imgW="2971800" imgH="3302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5825" y="4191000"/>
                        <a:ext cx="6761163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2150" y="5041900"/>
          <a:ext cx="27400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1244600" imgH="330200" progId="Equation.KSEE3">
                  <p:embed/>
                </p:oleObj>
              </mc:Choice>
              <mc:Fallback>
                <p:oleObj name="" r:id="rId7" imgW="1244600" imgH="3302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2150" y="5041900"/>
                        <a:ext cx="2740025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75200" y="5118100"/>
          <a:ext cx="7794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241300" imgH="177165" progId="Equation.KSEE3">
                  <p:embed/>
                </p:oleObj>
              </mc:Choice>
              <mc:Fallback>
                <p:oleObj name="" r:id="rId9" imgW="241300" imgH="177165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75200" y="5118100"/>
                        <a:ext cx="779463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文本框 142337"/>
          <p:cNvSpPr txBox="1"/>
          <p:nvPr/>
        </p:nvSpPr>
        <p:spPr>
          <a:xfrm>
            <a:off x="762000" y="246063"/>
            <a:ext cx="8077200" cy="1014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762000" eaLnBrk="0" hangingPunct="0">
              <a:lnSpc>
                <a:spcPct val="125000"/>
              </a:lnSpc>
              <a:buClr>
                <a:schemeClr val="bg1"/>
              </a:buClr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如图所示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在带电量为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的点电荷所产生的静电场中，有一带电量为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的点电荷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2340" name="矩形 142339"/>
          <p:cNvSpPr/>
          <p:nvPr/>
        </p:nvSpPr>
        <p:spPr>
          <a:xfrm>
            <a:off x="246063" y="1697038"/>
            <a:ext cx="4889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 defTabSz="762000" eaLnBrk="0" hangingPunc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41" name="文本框 142340"/>
          <p:cNvSpPr txBox="1"/>
          <p:nvPr/>
        </p:nvSpPr>
        <p:spPr>
          <a:xfrm>
            <a:off x="838200" y="1697038"/>
            <a:ext cx="3232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选无穷远为电势能零点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2342" name="组合 142341"/>
          <p:cNvGrpSpPr/>
          <p:nvPr/>
        </p:nvGrpSpPr>
        <p:grpSpPr>
          <a:xfrm>
            <a:off x="5021263" y="1206500"/>
            <a:ext cx="3257550" cy="2590800"/>
            <a:chOff x="3360" y="1200"/>
            <a:chExt cx="2052" cy="1632"/>
          </a:xfrm>
        </p:grpSpPr>
        <p:sp>
          <p:nvSpPr>
            <p:cNvPr id="16389" name="直接连接符 142342"/>
            <p:cNvSpPr/>
            <p:nvPr/>
          </p:nvSpPr>
          <p:spPr>
            <a:xfrm flipV="1">
              <a:off x="3492" y="1449"/>
              <a:ext cx="1104" cy="67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0" name="直接连接符 142343"/>
            <p:cNvSpPr/>
            <p:nvPr/>
          </p:nvSpPr>
          <p:spPr>
            <a:xfrm>
              <a:off x="3492" y="2121"/>
              <a:ext cx="1632" cy="4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1" name="直接连接符 142344"/>
            <p:cNvSpPr/>
            <p:nvPr/>
          </p:nvSpPr>
          <p:spPr>
            <a:xfrm>
              <a:off x="3492" y="2121"/>
              <a:ext cx="1920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392" name="文本框 142345"/>
            <p:cNvSpPr txBox="1"/>
            <p:nvPr/>
          </p:nvSpPr>
          <p:spPr>
            <a:xfrm>
              <a:off x="4164" y="1209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defTabSz="762000" eaLnBrk="0" hangingPunct="0">
                <a:buClr>
                  <a:schemeClr val="bg1"/>
                </a:buClr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椭圆 142346"/>
            <p:cNvSpPr/>
            <p:nvPr/>
          </p:nvSpPr>
          <p:spPr>
            <a:xfrm>
              <a:off x="4356" y="1534"/>
              <a:ext cx="88" cy="88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文本框 142347"/>
            <p:cNvSpPr txBox="1"/>
            <p:nvPr/>
          </p:nvSpPr>
          <p:spPr>
            <a:xfrm>
              <a:off x="4644" y="2505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defTabSz="762000" eaLnBrk="0" hangingPunct="0">
                <a:buClr>
                  <a:schemeClr val="bg1"/>
                </a:buClr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直接连接符 142348"/>
            <p:cNvSpPr/>
            <p:nvPr/>
          </p:nvSpPr>
          <p:spPr>
            <a:xfrm flipV="1">
              <a:off x="4644" y="1200"/>
              <a:ext cx="384" cy="24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396" name="椭圆 142350"/>
            <p:cNvSpPr/>
            <p:nvPr/>
          </p:nvSpPr>
          <p:spPr>
            <a:xfrm>
              <a:off x="5268" y="2073"/>
              <a:ext cx="88" cy="88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文本框 142351"/>
            <p:cNvSpPr txBox="1"/>
            <p:nvPr/>
          </p:nvSpPr>
          <p:spPr>
            <a:xfrm>
              <a:off x="5076" y="1785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defTabSz="762000" eaLnBrk="0" hangingPunct="0">
                <a:buClr>
                  <a:schemeClr val="bg1"/>
                </a:buClr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椭圆 142352"/>
            <p:cNvSpPr/>
            <p:nvPr/>
          </p:nvSpPr>
          <p:spPr>
            <a:xfrm>
              <a:off x="3444" y="2121"/>
              <a:ext cx="96" cy="4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399" name="组合 142353"/>
            <p:cNvGrpSpPr/>
            <p:nvPr/>
          </p:nvGrpSpPr>
          <p:grpSpPr>
            <a:xfrm>
              <a:off x="3360" y="1749"/>
              <a:ext cx="255" cy="424"/>
              <a:chOff x="3564" y="3189"/>
              <a:chExt cx="255" cy="424"/>
            </a:xfrm>
          </p:grpSpPr>
          <p:sp>
            <p:nvSpPr>
              <p:cNvPr id="16400" name="椭圆 142354"/>
              <p:cNvSpPr/>
              <p:nvPr/>
            </p:nvSpPr>
            <p:spPr>
              <a:xfrm>
                <a:off x="3660" y="3525"/>
                <a:ext cx="88" cy="88"/>
              </a:xfrm>
              <a:prstGeom prst="ellipse">
                <a:avLst/>
              </a:prstGeom>
              <a:solidFill>
                <a:srgbClr val="FF33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1" name="文本框 142355"/>
              <p:cNvSpPr txBox="1"/>
              <p:nvPr/>
            </p:nvSpPr>
            <p:spPr>
              <a:xfrm>
                <a:off x="3564" y="3189"/>
                <a:ext cx="25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p>
                <a:pPr defTabSz="762000" eaLnBrk="0" hangingPunct="0"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402" name="椭圆 142356"/>
            <p:cNvSpPr/>
            <p:nvPr/>
          </p:nvSpPr>
          <p:spPr>
            <a:xfrm>
              <a:off x="4884" y="2505"/>
              <a:ext cx="88" cy="88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2359" name="矩形 142358"/>
          <p:cNvSpPr/>
          <p:nvPr/>
        </p:nvSpPr>
        <p:spPr>
          <a:xfrm>
            <a:off x="803275" y="1209675"/>
            <a:ext cx="39290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bg1"/>
              </a:buClr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点的电势能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2360" name="矩形 142359"/>
          <p:cNvSpPr/>
          <p:nvPr/>
        </p:nvSpPr>
        <p:spPr>
          <a:xfrm>
            <a:off x="266700" y="1185863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>
                <a:schemeClr val="bg1"/>
              </a:buClr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61" name="矩形 142360"/>
          <p:cNvSpPr/>
          <p:nvPr/>
        </p:nvSpPr>
        <p:spPr>
          <a:xfrm>
            <a:off x="1184275" y="246063"/>
            <a:ext cx="492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buClr>
                <a:schemeClr val="bg1"/>
              </a:buClr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endParaRPr lang="zh-CN" altLang="en-US" sz="2400" b="1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63" name="文本框 142362"/>
          <p:cNvSpPr txBox="1"/>
          <p:nvPr/>
        </p:nvSpPr>
        <p:spPr>
          <a:xfrm>
            <a:off x="838200" y="4114800"/>
            <a:ext cx="426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点为电势能零点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2367" name="文本框 142366"/>
          <p:cNvSpPr txBox="1"/>
          <p:nvPr/>
        </p:nvSpPr>
        <p:spPr>
          <a:xfrm>
            <a:off x="781050" y="5829300"/>
            <a:ext cx="4114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bg1"/>
              </a:buClr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两点的电势能差：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31163" y="1185863"/>
            <a:ext cx="43656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762000" eaLnBrk="0" hangingPunct="0">
              <a:buClr>
                <a:schemeClr val="bg1"/>
              </a:buClr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6409" name="文本框 2"/>
          <p:cNvSpPr txBox="1"/>
          <p:nvPr/>
        </p:nvSpPr>
        <p:spPr>
          <a:xfrm>
            <a:off x="7385050" y="2789238"/>
            <a:ext cx="3603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defTabSz="762000" eaLnBrk="0" hangingPunct="0">
              <a:buClr>
                <a:schemeClr val="bg1"/>
              </a:buClr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6800" y="2136775"/>
          <a:ext cx="30019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511300" imgH="431800" progId="Equation.KSEE3">
                  <p:embed/>
                </p:oleObj>
              </mc:Choice>
              <mc:Fallback>
                <p:oleObj name="" r:id="rId1" imgW="1511300" imgH="431800" progId="Equation.KSEE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136775"/>
                        <a:ext cx="3001963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3763" y="3086100"/>
          <a:ext cx="31765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511300" imgH="431800" progId="Equation.KSEE3">
                  <p:embed/>
                </p:oleObj>
              </mc:Choice>
              <mc:Fallback>
                <p:oleObj name="" r:id="rId3" imgW="1511300" imgH="431800" progId="Equation.KSEE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763" y="3086100"/>
                        <a:ext cx="3176587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70350" y="3798888"/>
          <a:ext cx="40243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5" imgW="1917065" imgH="431800" progId="Equation.KSEE3">
                  <p:embed/>
                </p:oleObj>
              </mc:Choice>
              <mc:Fallback>
                <p:oleObj name="" r:id="rId5" imgW="1917065" imgH="431800" progId="Equation.KSEE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0350" y="3798888"/>
                        <a:ext cx="4024313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9075" y="4643438"/>
          <a:ext cx="41640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1905000" imgH="431800" progId="Equation.KSEE3">
                  <p:embed/>
                </p:oleObj>
              </mc:Choice>
              <mc:Fallback>
                <p:oleObj name="" r:id="rId7" imgW="1905000" imgH="431800" progId="Equation.KSEE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9075" y="4643438"/>
                        <a:ext cx="4164013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11525" y="5683250"/>
          <a:ext cx="43576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2222500" imgH="431800" progId="Equation.KSEE3">
                  <p:embed/>
                </p:oleObj>
              </mc:Choice>
              <mc:Fallback>
                <p:oleObj name="" r:id="rId11" imgW="2222500" imgH="431800" progId="Equation.KSEE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11525" y="5683250"/>
                        <a:ext cx="4357688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142340" grpId="0"/>
      <p:bldP spid="142341" grpId="0"/>
      <p:bldP spid="142359" grpId="0"/>
      <p:bldP spid="142360" grpId="0"/>
      <p:bldP spid="142361" grpId="0"/>
      <p:bldP spid="142363" grpId="0"/>
      <p:bldP spid="14236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2"/>
          <p:cNvSpPr txBox="1"/>
          <p:nvPr/>
        </p:nvSpPr>
        <p:spPr>
          <a:xfrm>
            <a:off x="1071563" y="142875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静电场力作功</a:t>
            </a:r>
            <a:endParaRPr lang="zh-CN" altLang="en-US" sz="3200" b="1" dirty="0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75" name="Object 3"/>
          <p:cNvGraphicFramePr/>
          <p:nvPr/>
        </p:nvGraphicFramePr>
        <p:xfrm>
          <a:off x="1071563" y="1365250"/>
          <a:ext cx="35163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3223200" imgH="5791200" progId="Equation.3">
                  <p:embed/>
                </p:oleObj>
              </mc:Choice>
              <mc:Fallback>
                <p:oleObj name="" r:id="rId1" imgW="33223200" imgH="57912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563" y="1365250"/>
                        <a:ext cx="3516312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/>
          <p:nvPr/>
        </p:nvGraphicFramePr>
        <p:xfrm>
          <a:off x="1550988" y="1954213"/>
          <a:ext cx="233521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3164800" imgH="10363200" progId="Equation.3">
                  <p:embed/>
                </p:oleObj>
              </mc:Choice>
              <mc:Fallback>
                <p:oleObj name="" r:id="rId3" imgW="23164800" imgH="1036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0988" y="1954213"/>
                        <a:ext cx="2335212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/>
          <p:nvPr/>
        </p:nvGraphicFramePr>
        <p:xfrm>
          <a:off x="838200" y="3479800"/>
          <a:ext cx="27463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24384000" imgH="10363200" progId="Equation.3">
                  <p:embed/>
                </p:oleObj>
              </mc:Choice>
              <mc:Fallback>
                <p:oleObj name="" r:id="rId5" imgW="24384000" imgH="1036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479800"/>
                        <a:ext cx="2746375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/>
          <p:nvPr/>
        </p:nvSpPr>
        <p:spPr>
          <a:xfrm>
            <a:off x="785813" y="785813"/>
            <a:ext cx="3581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Blip>
                <a:blip r:embed="rId7"/>
              </a:buBlip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点电荷的电场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02" name="Rectangle 7"/>
          <p:cNvSpPr/>
          <p:nvPr/>
        </p:nvSpPr>
        <p:spPr>
          <a:xfrm>
            <a:off x="5768975" y="403225"/>
            <a:ext cx="3124200" cy="4114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03" name="Object 8"/>
          <p:cNvGraphicFramePr/>
          <p:nvPr/>
        </p:nvGraphicFramePr>
        <p:xfrm>
          <a:off x="5929313" y="3930650"/>
          <a:ext cx="29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8" imgW="3048000" imgH="3962400" progId="Equation.3">
                  <p:embed/>
                </p:oleObj>
              </mc:Choice>
              <mc:Fallback>
                <p:oleObj name="" r:id="rId8" imgW="3048000" imgH="3962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29313" y="3930650"/>
                        <a:ext cx="292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6073775" y="3451225"/>
            <a:ext cx="2590800" cy="914400"/>
            <a:chOff x="3696" y="3072"/>
            <a:chExt cx="1632" cy="576"/>
          </a:xfrm>
        </p:grpSpPr>
        <p:graphicFrame>
          <p:nvGraphicFramePr>
            <p:cNvPr id="4105" name="Object 10"/>
            <p:cNvGraphicFramePr/>
            <p:nvPr/>
          </p:nvGraphicFramePr>
          <p:xfrm>
            <a:off x="5088" y="3072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0" imgW="3962400" imgH="5486400" progId="Equation.3">
                    <p:embed/>
                  </p:oleObj>
                </mc:Choice>
                <mc:Fallback>
                  <p:oleObj name="" r:id="rId10" imgW="3962400" imgH="54864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88" y="3072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1"/>
            <p:cNvGraphicFramePr/>
            <p:nvPr/>
          </p:nvGraphicFramePr>
          <p:xfrm>
            <a:off x="4272" y="3312"/>
            <a:ext cx="25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2" imgW="3962400" imgH="5181600" progId="Equation.3">
                    <p:embed/>
                  </p:oleObj>
                </mc:Choice>
                <mc:Fallback>
                  <p:oleObj name="" r:id="rId12" imgW="3962400" imgH="5181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72" y="3312"/>
                          <a:ext cx="25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2"/>
            <p:cNvGraphicFramePr/>
            <p:nvPr/>
          </p:nvGraphicFramePr>
          <p:xfrm>
            <a:off x="4848" y="3360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4" imgW="3657600" imgH="3962400" progId="Equation.3">
                    <p:embed/>
                  </p:oleObj>
                </mc:Choice>
                <mc:Fallback>
                  <p:oleObj name="" r:id="rId14" imgW="3657600" imgH="39624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848" y="3360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Line 13"/>
            <p:cNvSpPr/>
            <p:nvPr/>
          </p:nvSpPr>
          <p:spPr>
            <a:xfrm flipV="1">
              <a:off x="3696" y="3264"/>
              <a:ext cx="12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4109" name="Oval 14"/>
            <p:cNvSpPr/>
            <p:nvPr/>
          </p:nvSpPr>
          <p:spPr>
            <a:xfrm>
              <a:off x="4896" y="3216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110" name="Object 15"/>
          <p:cNvGraphicFramePr/>
          <p:nvPr/>
        </p:nvGraphicFramePr>
        <p:xfrm>
          <a:off x="6000750" y="3778250"/>
          <a:ext cx="1492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6" imgW="381000" imgH="390525" progId="MS_ClipArt_Gallery.5">
                  <p:embed/>
                </p:oleObj>
              </mc:Choice>
              <mc:Fallback>
                <p:oleObj name="" r:id="rId16" imgW="381000" imgH="39052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7">
                        <a:lum bright="12000" contrast="24000"/>
                      </a:blip>
                      <a:stretch>
                        <a:fillRect/>
                      </a:stretch>
                    </p:blipFill>
                    <p:spPr>
                      <a:xfrm>
                        <a:off x="6000750" y="3778250"/>
                        <a:ext cx="149225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6"/>
          <p:cNvGrpSpPr/>
          <p:nvPr/>
        </p:nvGrpSpPr>
        <p:grpSpPr>
          <a:xfrm>
            <a:off x="6073775" y="631825"/>
            <a:ext cx="2171700" cy="3179763"/>
            <a:chOff x="3696" y="1296"/>
            <a:chExt cx="1368" cy="2003"/>
          </a:xfrm>
        </p:grpSpPr>
        <p:sp>
          <p:nvSpPr>
            <p:cNvPr id="4112" name="Line 17"/>
            <p:cNvSpPr/>
            <p:nvPr/>
          </p:nvSpPr>
          <p:spPr>
            <a:xfrm flipV="1">
              <a:off x="3696" y="1440"/>
              <a:ext cx="768" cy="18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113" name="Object 18"/>
            <p:cNvGraphicFramePr/>
            <p:nvPr/>
          </p:nvGraphicFramePr>
          <p:xfrm>
            <a:off x="4224" y="1296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8" imgW="3657600" imgH="3962400" progId="Equation.3">
                    <p:embed/>
                  </p:oleObj>
                </mc:Choice>
                <mc:Fallback>
                  <p:oleObj name="" r:id="rId18" imgW="3657600" imgH="39624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224" y="1296"/>
                          <a:ext cx="22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4" name="Freeform 19"/>
            <p:cNvSpPr/>
            <p:nvPr/>
          </p:nvSpPr>
          <p:spPr>
            <a:xfrm>
              <a:off x="4464" y="1440"/>
              <a:ext cx="600" cy="1824"/>
            </a:xfrm>
            <a:custGeom>
              <a:avLst/>
              <a:gdLst/>
              <a:ahLst/>
              <a:cxnLst>
                <a:cxn ang="0">
                  <a:pos x="480" y="1824"/>
                </a:cxn>
                <a:cxn ang="0">
                  <a:pos x="576" y="912"/>
                </a:cxn>
                <a:cxn ang="0">
                  <a:pos x="336" y="240"/>
                </a:cxn>
                <a:cxn ang="0">
                  <a:pos x="0" y="0"/>
                </a:cxn>
              </a:cxnLst>
              <a:pathLst>
                <a:path w="600" h="1824">
                  <a:moveTo>
                    <a:pt x="480" y="1824"/>
                  </a:moveTo>
                  <a:cubicBezTo>
                    <a:pt x="540" y="1500"/>
                    <a:pt x="600" y="1176"/>
                    <a:pt x="576" y="912"/>
                  </a:cubicBezTo>
                  <a:cubicBezTo>
                    <a:pt x="552" y="648"/>
                    <a:pt x="432" y="392"/>
                    <a:pt x="336" y="240"/>
                  </a:cubicBezTo>
                  <a:cubicBezTo>
                    <a:pt x="240" y="88"/>
                    <a:pt x="120" y="4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115" name="Object 20"/>
            <p:cNvGraphicFramePr/>
            <p:nvPr/>
          </p:nvGraphicFramePr>
          <p:xfrm>
            <a:off x="3850" y="2016"/>
            <a:ext cx="2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20" imgW="3657600" imgH="5181600" progId="Equation.3">
                    <p:embed/>
                  </p:oleObj>
                </mc:Choice>
                <mc:Fallback>
                  <p:oleObj name="" r:id="rId20" imgW="3657600" imgH="5181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850" y="2016"/>
                          <a:ext cx="2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/>
          <p:nvPr/>
        </p:nvGrpSpPr>
        <p:grpSpPr>
          <a:xfrm>
            <a:off x="6073775" y="1774825"/>
            <a:ext cx="2728913" cy="2057400"/>
            <a:chOff x="3696" y="2016"/>
            <a:chExt cx="1719" cy="1296"/>
          </a:xfrm>
        </p:grpSpPr>
        <p:sp>
          <p:nvSpPr>
            <p:cNvPr id="4117" name="Line 22"/>
            <p:cNvSpPr/>
            <p:nvPr/>
          </p:nvSpPr>
          <p:spPr>
            <a:xfrm flipV="1">
              <a:off x="3696" y="2256"/>
              <a:ext cx="1344" cy="105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lg"/>
            </a:ln>
          </p:spPr>
        </p:sp>
        <p:graphicFrame>
          <p:nvGraphicFramePr>
            <p:cNvPr id="4118" name="Object 23"/>
            <p:cNvGraphicFramePr/>
            <p:nvPr/>
          </p:nvGraphicFramePr>
          <p:xfrm>
            <a:off x="5184" y="2160"/>
            <a:ext cx="2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2" imgW="203200" imgH="254000" progId="Equation.3">
                    <p:embed/>
                  </p:oleObj>
                </mc:Choice>
                <mc:Fallback>
                  <p:oleObj name="" r:id="rId22" imgW="203200" imgH="2540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CC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84" y="2160"/>
                          <a:ext cx="23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9" name="Line 24"/>
            <p:cNvSpPr/>
            <p:nvPr/>
          </p:nvSpPr>
          <p:spPr>
            <a:xfrm flipV="1">
              <a:off x="5040" y="2016"/>
              <a:ext cx="288" cy="240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4120" name="Object 25"/>
            <p:cNvGraphicFramePr/>
            <p:nvPr/>
          </p:nvGraphicFramePr>
          <p:xfrm>
            <a:off x="4368" y="2496"/>
            <a:ext cx="17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4" imgW="2743200" imgH="3048000" progId="Equation.3">
                    <p:embed/>
                  </p:oleObj>
                </mc:Choice>
                <mc:Fallback>
                  <p:oleObj name="" r:id="rId24" imgW="2743200" imgH="30480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368" y="2496"/>
                          <a:ext cx="17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1" name="Line 26"/>
            <p:cNvSpPr/>
            <p:nvPr/>
          </p:nvSpPr>
          <p:spPr>
            <a:xfrm flipV="1">
              <a:off x="3696" y="3072"/>
              <a:ext cx="288" cy="2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graphicFrame>
          <p:nvGraphicFramePr>
            <p:cNvPr id="4122" name="Object 27"/>
            <p:cNvGraphicFramePr/>
            <p:nvPr/>
          </p:nvGraphicFramePr>
          <p:xfrm>
            <a:off x="3984" y="3024"/>
            <a:ext cx="20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6" imgW="3657600" imgH="5181600" progId="Equation.3">
                    <p:embed/>
                  </p:oleObj>
                </mc:Choice>
                <mc:Fallback>
                  <p:oleObj name="" r:id="rId26" imgW="3657600" imgH="5181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984" y="3024"/>
                          <a:ext cx="20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8"/>
          <p:cNvGrpSpPr/>
          <p:nvPr/>
        </p:nvGrpSpPr>
        <p:grpSpPr>
          <a:xfrm>
            <a:off x="6073775" y="1241425"/>
            <a:ext cx="2416175" cy="2590800"/>
            <a:chOff x="3696" y="1680"/>
            <a:chExt cx="1522" cy="1632"/>
          </a:xfrm>
        </p:grpSpPr>
        <p:sp>
          <p:nvSpPr>
            <p:cNvPr id="4124" name="Line 29"/>
            <p:cNvSpPr/>
            <p:nvPr/>
          </p:nvSpPr>
          <p:spPr>
            <a:xfrm flipV="1">
              <a:off x="3696" y="1920"/>
              <a:ext cx="1200" cy="139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lg"/>
            </a:ln>
          </p:spPr>
        </p:sp>
        <p:grpSp>
          <p:nvGrpSpPr>
            <p:cNvPr id="4125" name="Group 30"/>
            <p:cNvGrpSpPr/>
            <p:nvPr/>
          </p:nvGrpSpPr>
          <p:grpSpPr>
            <a:xfrm>
              <a:off x="4896" y="1680"/>
              <a:ext cx="322" cy="576"/>
              <a:chOff x="4896" y="1680"/>
              <a:chExt cx="322" cy="576"/>
            </a:xfrm>
          </p:grpSpPr>
          <p:graphicFrame>
            <p:nvGraphicFramePr>
              <p:cNvPr id="4126" name="Object 31"/>
              <p:cNvGraphicFramePr/>
              <p:nvPr/>
            </p:nvGraphicFramePr>
            <p:xfrm>
              <a:off x="4944" y="1680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28" imgW="393700" imgH="393700" progId="Equation.3">
                      <p:embed/>
                    </p:oleObj>
                  </mc:Choice>
                  <mc:Fallback>
                    <p:oleObj name="" r:id="rId28" imgW="393700" imgH="3937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29">
                            <a:clrChange>
                              <a:clrFrom>
                                <a:srgbClr val="000000"/>
                              </a:clrFrom>
                              <a:clrTo>
                                <a:srgbClr val="FF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44" y="1680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7" name="Object 32"/>
              <p:cNvGraphicFramePr/>
              <p:nvPr/>
            </p:nvGraphicFramePr>
            <p:xfrm>
              <a:off x="5045" y="1889"/>
              <a:ext cx="17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30" imgW="3048000" imgH="4267200" progId="Equation.3">
                      <p:embed/>
                    </p:oleObj>
                  </mc:Choice>
                  <mc:Fallback>
                    <p:oleObj name="" r:id="rId30" imgW="3048000" imgH="42672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5045" y="1889"/>
                            <a:ext cx="173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28" name="Freeform 33"/>
              <p:cNvSpPr/>
              <p:nvPr/>
            </p:nvSpPr>
            <p:spPr>
              <a:xfrm>
                <a:off x="4896" y="1872"/>
                <a:ext cx="144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240"/>
                  </a:cxn>
                  <a:cxn ang="0">
                    <a:pos x="144" y="384"/>
                  </a:cxn>
                </a:cxnLst>
                <a:pathLst>
                  <a:path w="144" h="384">
                    <a:moveTo>
                      <a:pt x="0" y="0"/>
                    </a:moveTo>
                    <a:cubicBezTo>
                      <a:pt x="36" y="88"/>
                      <a:pt x="72" y="176"/>
                      <a:pt x="96" y="240"/>
                    </a:cubicBezTo>
                    <a:cubicBezTo>
                      <a:pt x="120" y="304"/>
                      <a:pt x="132" y="344"/>
                      <a:pt x="144" y="384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triangle" w="sm" len="lg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29" name="Arc 34"/>
              <p:cNvSpPr/>
              <p:nvPr/>
            </p:nvSpPr>
            <p:spPr>
              <a:xfrm>
                <a:off x="5000" y="2114"/>
                <a:ext cx="136" cy="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46"/>
                  </a:cxn>
                  <a:cxn ang="0">
                    <a:pos x="0" y="0"/>
                  </a:cxn>
                  <a:cxn ang="0">
                    <a:pos x="136" y="46"/>
                  </a:cxn>
                  <a:cxn ang="0">
                    <a:pos x="0" y="46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8" name="Group 35"/>
          <p:cNvGrpSpPr/>
          <p:nvPr/>
        </p:nvGrpSpPr>
        <p:grpSpPr>
          <a:xfrm>
            <a:off x="7445375" y="1393825"/>
            <a:ext cx="762000" cy="762000"/>
            <a:chOff x="4560" y="1776"/>
            <a:chExt cx="480" cy="480"/>
          </a:xfrm>
        </p:grpSpPr>
        <p:graphicFrame>
          <p:nvGraphicFramePr>
            <p:cNvPr id="4131" name="Object 36"/>
            <p:cNvGraphicFramePr/>
            <p:nvPr/>
          </p:nvGraphicFramePr>
          <p:xfrm>
            <a:off x="4560" y="1776"/>
            <a:ext cx="24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2" imgW="368300" imgH="342900" progId="Equation.3">
                    <p:embed/>
                  </p:oleObj>
                </mc:Choice>
                <mc:Fallback>
                  <p:oleObj name="" r:id="rId32" imgW="368300" imgH="342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60" y="1776"/>
                          <a:ext cx="240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32" name="Group 37"/>
            <p:cNvGrpSpPr/>
            <p:nvPr/>
          </p:nvGrpSpPr>
          <p:grpSpPr>
            <a:xfrm>
              <a:off x="4800" y="1928"/>
              <a:ext cx="240" cy="328"/>
              <a:chOff x="4800" y="1928"/>
              <a:chExt cx="240" cy="328"/>
            </a:xfrm>
          </p:grpSpPr>
          <p:sp>
            <p:nvSpPr>
              <p:cNvPr id="4133" name="Line 38"/>
              <p:cNvSpPr/>
              <p:nvPr/>
            </p:nvSpPr>
            <p:spPr>
              <a:xfrm flipH="1" flipV="1">
                <a:off x="4800" y="2016"/>
                <a:ext cx="240" cy="24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34" name="Line 39"/>
              <p:cNvSpPr/>
              <p:nvPr/>
            </p:nvSpPr>
            <p:spPr>
              <a:xfrm flipH="1">
                <a:off x="4800" y="1928"/>
                <a:ext cx="96" cy="96"/>
              </a:xfrm>
              <a:prstGeom prst="line">
                <a:avLst/>
              </a:prstGeom>
              <a:ln w="38100" cap="flat" cmpd="sng">
                <a:solidFill>
                  <a:srgbClr val="CC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9" name="Object 40"/>
          <p:cNvGraphicFramePr/>
          <p:nvPr/>
        </p:nvGraphicFramePr>
        <p:xfrm>
          <a:off x="1071563" y="2968625"/>
          <a:ext cx="3505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4" imgW="31089600" imgH="5486400" progId="Equation.3">
                  <p:embed/>
                </p:oleObj>
              </mc:Choice>
              <mc:Fallback>
                <p:oleObj name="" r:id="rId34" imgW="31089600" imgH="5486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071563" y="2968625"/>
                        <a:ext cx="35052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1"/>
          <p:cNvGraphicFramePr/>
          <p:nvPr/>
        </p:nvGraphicFramePr>
        <p:xfrm>
          <a:off x="903288" y="4654550"/>
          <a:ext cx="26812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6" imgW="23469600" imgH="10363200" progId="Equation.3">
                  <p:embed/>
                </p:oleObj>
              </mc:Choice>
              <mc:Fallback>
                <p:oleObj name="" r:id="rId36" imgW="23469600" imgH="1036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903288" y="4654550"/>
                        <a:ext cx="2681287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2"/>
          <p:cNvGraphicFramePr/>
          <p:nvPr/>
        </p:nvGraphicFramePr>
        <p:xfrm>
          <a:off x="3678238" y="4643438"/>
          <a:ext cx="2852737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8" imgW="24688800" imgH="10363200" progId="Equation.3">
                  <p:embed/>
                </p:oleObj>
              </mc:Choice>
              <mc:Fallback>
                <p:oleObj name="" r:id="rId38" imgW="24688800" imgH="1036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678238" y="4643438"/>
                        <a:ext cx="2852737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500063" y="5786438"/>
            <a:ext cx="8388350" cy="6143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结论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: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en-US" altLang="zh-C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W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仅与</a:t>
            </a:r>
            <a:r>
              <a:rPr kumimoji="0" lang="en-US" altLang="zh-CN" sz="28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q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0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的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始末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位置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有关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，与路径无关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2"/>
          <p:cNvSpPr txBox="1"/>
          <p:nvPr/>
        </p:nvSpPr>
        <p:spPr>
          <a:xfrm>
            <a:off x="609600" y="914400"/>
            <a:ext cx="7543800" cy="676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Blip>
                <a:blip r:embed="rId1"/>
              </a:buBlip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任意带电体的电场</a:t>
            </a:r>
            <a:endParaRPr lang="zh-CN" altLang="en-US" sz="28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123" name="Object 3"/>
          <p:cNvGraphicFramePr/>
          <p:nvPr/>
        </p:nvGraphicFramePr>
        <p:xfrm>
          <a:off x="1331913" y="1700213"/>
          <a:ext cx="16764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" imgW="15240000" imgH="8229600" progId="Equation.3">
                  <p:embed/>
                </p:oleObj>
              </mc:Choice>
              <mc:Fallback>
                <p:oleObj name="" r:id="rId2" imgW="15240000" imgH="8229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1913" y="1700213"/>
                        <a:ext cx="1676400" cy="906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/>
          <p:nvPr/>
        </p:nvGraphicFramePr>
        <p:xfrm>
          <a:off x="1042988" y="2565400"/>
          <a:ext cx="24209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" imgW="21640800" imgH="7010400" progId="Equation.3">
                  <p:embed/>
                </p:oleObj>
              </mc:Choice>
              <mc:Fallback>
                <p:oleObj name="" r:id="rId4" imgW="21640800" imgH="7010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2988" y="2565400"/>
                        <a:ext cx="2420937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/>
          <p:nvPr/>
        </p:nvGraphicFramePr>
        <p:xfrm>
          <a:off x="3563938" y="2492375"/>
          <a:ext cx="26670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6" imgW="22555200" imgH="8534400" progId="Equation.3">
                  <p:embed/>
                </p:oleObj>
              </mc:Choice>
              <mc:Fallback>
                <p:oleObj name="" r:id="rId6" imgW="22555200" imgH="8534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3938" y="2492375"/>
                        <a:ext cx="2667000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971550" y="4724400"/>
            <a:ext cx="6705600" cy="10779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结论：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静电场力做功，与路径无关，静电场力是保守力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4572000" y="990600"/>
            <a:ext cx="388778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（点电荷的组合）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131" name="Object 11"/>
          <p:cNvGraphicFramePr/>
          <p:nvPr/>
        </p:nvGraphicFramePr>
        <p:xfrm>
          <a:off x="1258888" y="3429000"/>
          <a:ext cx="51117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8" imgW="45415200" imgH="10668000" progId="Equation.3">
                  <p:embed/>
                </p:oleObj>
              </mc:Choice>
              <mc:Fallback>
                <p:oleObj name="" r:id="rId8" imgW="45415200" imgH="10668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8888" y="3429000"/>
                        <a:ext cx="5111750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2"/>
          <p:cNvSpPr txBox="1"/>
          <p:nvPr/>
        </p:nvSpPr>
        <p:spPr>
          <a:xfrm>
            <a:off x="1143000" y="142875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静电场力所做的功</a:t>
            </a:r>
            <a:endParaRPr lang="zh-CN" altLang="en-US" sz="3200" b="1" dirty="0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2"/>
          <p:cNvSpPr txBox="1"/>
          <p:nvPr/>
        </p:nvSpPr>
        <p:spPr>
          <a:xfrm>
            <a:off x="1143000" y="214313"/>
            <a:ext cx="569118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静电场的环路定理</a:t>
            </a:r>
            <a:endParaRPr lang="zh-CN" altLang="en-US" sz="3200" b="1" dirty="0">
              <a:solidFill>
                <a:srgbClr val="A5002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147" name="Object 3"/>
          <p:cNvGraphicFramePr/>
          <p:nvPr/>
        </p:nvGraphicFramePr>
        <p:xfrm>
          <a:off x="755650" y="1196975"/>
          <a:ext cx="3581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34747200" imgH="9144000" progId="Equation.3">
                  <p:embed/>
                </p:oleObj>
              </mc:Choice>
              <mc:Fallback>
                <p:oleObj name="" r:id="rId1" imgW="34747200" imgH="9144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196975"/>
                        <a:ext cx="3581400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/>
          <p:nvPr/>
        </p:nvGraphicFramePr>
        <p:xfrm>
          <a:off x="684213" y="2276475"/>
          <a:ext cx="38100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38709600" imgH="9144000" progId="Equation.3">
                  <p:embed/>
                </p:oleObj>
              </mc:Choice>
              <mc:Fallback>
                <p:oleObj name="" r:id="rId3" imgW="38709600" imgH="91440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2276475"/>
                        <a:ext cx="38100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/>
          <p:nvPr/>
        </p:nvGraphicFramePr>
        <p:xfrm>
          <a:off x="1403350" y="3800475"/>
          <a:ext cx="2057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6764000" imgH="7010400" progId="Equation.3">
                  <p:embed/>
                </p:oleObj>
              </mc:Choice>
              <mc:Fallback>
                <p:oleObj name="" r:id="rId5" imgW="16764000" imgH="7010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3800475"/>
                        <a:ext cx="2057400" cy="7810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  <a:tileRect/>
                      </a:gradFill>
                      <a:ln w="12700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/>
          <p:nvPr/>
        </p:nvSpPr>
        <p:spPr>
          <a:xfrm>
            <a:off x="4349750" y="3911600"/>
            <a:ext cx="3124200" cy="592138"/>
          </a:xfrm>
          <a:prstGeom prst="rect">
            <a:avLst/>
          </a:prstGeom>
          <a:solidFill>
            <a:srgbClr val="F9F0FE"/>
          </a:solidFill>
          <a:ln w="1270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静电场是保守场</a:t>
            </a:r>
            <a:endParaRPr lang="zh-CN" altLang="en-US" sz="3200" b="1" dirty="0">
              <a:solidFill>
                <a:srgbClr val="FF7C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Text Box 7"/>
          <p:cNvSpPr txBox="1"/>
          <p:nvPr/>
        </p:nvSpPr>
        <p:spPr>
          <a:xfrm>
            <a:off x="623888" y="5214938"/>
            <a:ext cx="7197725" cy="5238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结论：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沿闭合路径一周，</a:t>
            </a:r>
            <a:r>
              <a:rPr lang="zh-CN" altLang="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电场力作功为零.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5014913" y="908050"/>
            <a:ext cx="3733800" cy="2514600"/>
            <a:chOff x="3072" y="2352"/>
            <a:chExt cx="2352" cy="1584"/>
          </a:xfrm>
        </p:grpSpPr>
        <p:sp>
          <p:nvSpPr>
            <p:cNvPr id="6152" name="Rectangle 9"/>
            <p:cNvSpPr/>
            <p:nvPr/>
          </p:nvSpPr>
          <p:spPr>
            <a:xfrm>
              <a:off x="3072" y="2352"/>
              <a:ext cx="2352" cy="15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3" name="Freeform 10"/>
            <p:cNvSpPr/>
            <p:nvPr/>
          </p:nvSpPr>
          <p:spPr>
            <a:xfrm>
              <a:off x="3216" y="2496"/>
              <a:ext cx="1488" cy="857"/>
            </a:xfrm>
            <a:custGeom>
              <a:avLst/>
              <a:gdLst/>
              <a:ahLst/>
              <a:cxnLst>
                <a:cxn ang="0">
                  <a:pos x="0" y="857"/>
                </a:cxn>
                <a:cxn ang="0">
                  <a:pos x="384" y="775"/>
                </a:cxn>
                <a:cxn ang="0">
                  <a:pos x="720" y="653"/>
                </a:cxn>
                <a:cxn ang="0">
                  <a:pos x="960" y="490"/>
                </a:cxn>
                <a:cxn ang="0">
                  <a:pos x="1248" y="245"/>
                </a:cxn>
                <a:cxn ang="0">
                  <a:pos x="1488" y="0"/>
                </a:cxn>
              </a:cxnLst>
              <a:pathLst>
                <a:path w="1488" h="1008">
                  <a:moveTo>
                    <a:pt x="0" y="1008"/>
                  </a:moveTo>
                  <a:cubicBezTo>
                    <a:pt x="132" y="980"/>
                    <a:pt x="264" y="952"/>
                    <a:pt x="384" y="912"/>
                  </a:cubicBezTo>
                  <a:cubicBezTo>
                    <a:pt x="504" y="872"/>
                    <a:pt x="624" y="824"/>
                    <a:pt x="720" y="768"/>
                  </a:cubicBezTo>
                  <a:cubicBezTo>
                    <a:pt x="816" y="712"/>
                    <a:pt x="872" y="656"/>
                    <a:pt x="960" y="576"/>
                  </a:cubicBezTo>
                  <a:cubicBezTo>
                    <a:pt x="1048" y="496"/>
                    <a:pt x="1160" y="384"/>
                    <a:pt x="1248" y="288"/>
                  </a:cubicBezTo>
                  <a:cubicBezTo>
                    <a:pt x="1336" y="192"/>
                    <a:pt x="1448" y="48"/>
                    <a:pt x="1488" y="0"/>
                  </a:cubicBezTo>
                </a:path>
              </a:pathLst>
            </a:custGeom>
            <a:noFill/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4" name="Freeform 11"/>
            <p:cNvSpPr/>
            <p:nvPr/>
          </p:nvSpPr>
          <p:spPr>
            <a:xfrm>
              <a:off x="3168" y="2979"/>
              <a:ext cx="2064" cy="638"/>
            </a:xfrm>
            <a:custGeom>
              <a:avLst/>
              <a:gdLst/>
              <a:ahLst/>
              <a:cxnLst>
                <a:cxn ang="0">
                  <a:pos x="0" y="638"/>
                </a:cxn>
                <a:cxn ang="0">
                  <a:pos x="336" y="506"/>
                </a:cxn>
                <a:cxn ang="0">
                  <a:pos x="720" y="330"/>
                </a:cxn>
                <a:cxn ang="0">
                  <a:pos x="1056" y="213"/>
                </a:cxn>
                <a:cxn ang="0">
                  <a:pos x="1480" y="81"/>
                </a:cxn>
                <a:cxn ang="0">
                  <a:pos x="1920" y="22"/>
                </a:cxn>
                <a:cxn ang="0">
                  <a:pos x="2064" y="0"/>
                </a:cxn>
              </a:cxnLst>
              <a:pathLst>
                <a:path w="2064" h="696">
                  <a:moveTo>
                    <a:pt x="0" y="696"/>
                  </a:moveTo>
                  <a:cubicBezTo>
                    <a:pt x="108" y="652"/>
                    <a:pt x="216" y="608"/>
                    <a:pt x="336" y="552"/>
                  </a:cubicBezTo>
                  <a:cubicBezTo>
                    <a:pt x="456" y="496"/>
                    <a:pt x="600" y="413"/>
                    <a:pt x="720" y="360"/>
                  </a:cubicBezTo>
                  <a:cubicBezTo>
                    <a:pt x="840" y="307"/>
                    <a:pt x="929" y="277"/>
                    <a:pt x="1056" y="232"/>
                  </a:cubicBezTo>
                  <a:cubicBezTo>
                    <a:pt x="1183" y="187"/>
                    <a:pt x="1336" y="123"/>
                    <a:pt x="1480" y="88"/>
                  </a:cubicBezTo>
                  <a:cubicBezTo>
                    <a:pt x="1624" y="53"/>
                    <a:pt x="1823" y="39"/>
                    <a:pt x="1920" y="24"/>
                  </a:cubicBezTo>
                  <a:cubicBezTo>
                    <a:pt x="2017" y="9"/>
                    <a:pt x="2034" y="5"/>
                    <a:pt x="2064" y="0"/>
                  </a:cubicBezTo>
                </a:path>
              </a:pathLst>
            </a:custGeom>
            <a:noFill/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5" name="Freeform 12"/>
            <p:cNvSpPr/>
            <p:nvPr/>
          </p:nvSpPr>
          <p:spPr>
            <a:xfrm>
              <a:off x="3360" y="3537"/>
              <a:ext cx="1872" cy="303"/>
            </a:xfrm>
            <a:custGeom>
              <a:avLst/>
              <a:gdLst/>
              <a:ahLst/>
              <a:cxnLst>
                <a:cxn ang="0">
                  <a:pos x="0" y="303"/>
                </a:cxn>
                <a:cxn ang="0">
                  <a:pos x="340" y="110"/>
                </a:cxn>
                <a:cxn ang="0">
                  <a:pos x="723" y="28"/>
                </a:cxn>
                <a:cxn ang="0">
                  <a:pos x="1149" y="0"/>
                </a:cxn>
                <a:cxn ang="0">
                  <a:pos x="1489" y="28"/>
                </a:cxn>
                <a:cxn ang="0">
                  <a:pos x="1872" y="55"/>
                </a:cxn>
              </a:cxnLst>
              <a:pathLst>
                <a:path w="2112" h="528">
                  <a:moveTo>
                    <a:pt x="0" y="528"/>
                  </a:moveTo>
                  <a:cubicBezTo>
                    <a:pt x="136" y="396"/>
                    <a:pt x="248" y="272"/>
                    <a:pt x="384" y="192"/>
                  </a:cubicBezTo>
                  <a:cubicBezTo>
                    <a:pt x="520" y="112"/>
                    <a:pt x="664" y="80"/>
                    <a:pt x="816" y="48"/>
                  </a:cubicBezTo>
                  <a:cubicBezTo>
                    <a:pt x="968" y="16"/>
                    <a:pt x="1152" y="0"/>
                    <a:pt x="1296" y="0"/>
                  </a:cubicBezTo>
                  <a:cubicBezTo>
                    <a:pt x="1440" y="0"/>
                    <a:pt x="1544" y="32"/>
                    <a:pt x="1680" y="48"/>
                  </a:cubicBezTo>
                  <a:cubicBezTo>
                    <a:pt x="1816" y="64"/>
                    <a:pt x="2040" y="88"/>
                    <a:pt x="2112" y="96"/>
                  </a:cubicBezTo>
                </a:path>
              </a:pathLst>
            </a:custGeom>
            <a:noFill/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6" name="Freeform 13"/>
            <p:cNvSpPr/>
            <p:nvPr/>
          </p:nvSpPr>
          <p:spPr>
            <a:xfrm rot="-1671148">
              <a:off x="3131" y="2718"/>
              <a:ext cx="1104" cy="1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144" y="169"/>
                </a:cxn>
                <a:cxn ang="0">
                  <a:pos x="432" y="186"/>
                </a:cxn>
                <a:cxn ang="0">
                  <a:pos x="768" y="136"/>
                </a:cxn>
                <a:cxn ang="0">
                  <a:pos x="1104" y="0"/>
                </a:cxn>
              </a:cxnLst>
              <a:pathLst>
                <a:path w="1104" h="544">
                  <a:moveTo>
                    <a:pt x="0" y="432"/>
                  </a:moveTo>
                  <a:cubicBezTo>
                    <a:pt x="36" y="448"/>
                    <a:pt x="72" y="464"/>
                    <a:pt x="144" y="480"/>
                  </a:cubicBezTo>
                  <a:cubicBezTo>
                    <a:pt x="216" y="496"/>
                    <a:pt x="328" y="544"/>
                    <a:pt x="432" y="528"/>
                  </a:cubicBezTo>
                  <a:cubicBezTo>
                    <a:pt x="536" y="512"/>
                    <a:pt x="656" y="472"/>
                    <a:pt x="768" y="384"/>
                  </a:cubicBezTo>
                  <a:cubicBezTo>
                    <a:pt x="880" y="296"/>
                    <a:pt x="1048" y="64"/>
                    <a:pt x="1104" y="0"/>
                  </a:cubicBezTo>
                </a:path>
              </a:pathLst>
            </a:custGeom>
            <a:noFill/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157" name="Object 14"/>
            <p:cNvGraphicFramePr/>
            <p:nvPr/>
          </p:nvGraphicFramePr>
          <p:xfrm>
            <a:off x="5040" y="3105"/>
            <a:ext cx="2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7" imgW="203200" imgH="254000" progId="Equation.3">
                    <p:embed/>
                  </p:oleObj>
                </mc:Choice>
                <mc:Fallback>
                  <p:oleObj name="" r:id="rId7" imgW="203200" imgH="2540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CC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0" y="3105"/>
                          <a:ext cx="24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>
          <a:xfrm>
            <a:off x="5408613" y="1441450"/>
            <a:ext cx="2413000" cy="1652588"/>
            <a:chOff x="3320" y="1392"/>
            <a:chExt cx="1520" cy="1041"/>
          </a:xfrm>
        </p:grpSpPr>
        <p:sp>
          <p:nvSpPr>
            <p:cNvPr id="6159" name="Arc 16"/>
            <p:cNvSpPr/>
            <p:nvPr/>
          </p:nvSpPr>
          <p:spPr>
            <a:xfrm flipV="1">
              <a:off x="3600" y="1508"/>
              <a:ext cx="1004" cy="7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4" y="668"/>
                </a:cxn>
                <a:cxn ang="0">
                  <a:pos x="0" y="0"/>
                </a:cxn>
                <a:cxn ang="0">
                  <a:pos x="1004" y="668"/>
                </a:cxn>
                <a:cxn ang="0">
                  <a:pos x="0" y="733"/>
                </a:cxn>
              </a:cxnLst>
              <a:pathLst>
                <a:path w="21516" h="21600" fill="none">
                  <a:moveTo>
                    <a:pt x="-1" y="0"/>
                  </a:moveTo>
                  <a:cubicBezTo>
                    <a:pt x="11189" y="0"/>
                    <a:pt x="20527" y="8545"/>
                    <a:pt x="21515" y="19692"/>
                  </a:cubicBezTo>
                </a:path>
                <a:path w="21516" h="21600" stroke="0">
                  <a:moveTo>
                    <a:pt x="-1" y="0"/>
                  </a:moveTo>
                  <a:cubicBezTo>
                    <a:pt x="11189" y="0"/>
                    <a:pt x="20527" y="8545"/>
                    <a:pt x="21515" y="19692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0" name="Line 17"/>
            <p:cNvSpPr/>
            <p:nvPr/>
          </p:nvSpPr>
          <p:spPr>
            <a:xfrm flipH="1">
              <a:off x="4176" y="2036"/>
              <a:ext cx="96" cy="4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6161" name="Arc 18"/>
            <p:cNvSpPr/>
            <p:nvPr/>
          </p:nvSpPr>
          <p:spPr>
            <a:xfrm flipH="1">
              <a:off x="3600" y="1547"/>
              <a:ext cx="960" cy="6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687"/>
                </a:cxn>
                <a:cxn ang="0">
                  <a:pos x="0" y="0"/>
                </a:cxn>
                <a:cxn ang="0">
                  <a:pos x="960" y="687"/>
                </a:cxn>
                <a:cxn ang="0">
                  <a:pos x="0" y="687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2" name="Line 19"/>
            <p:cNvSpPr/>
            <p:nvPr/>
          </p:nvSpPr>
          <p:spPr>
            <a:xfrm flipV="1">
              <a:off x="3984" y="1638"/>
              <a:ext cx="96" cy="4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6163" name="Oval 20"/>
            <p:cNvSpPr/>
            <p:nvPr/>
          </p:nvSpPr>
          <p:spPr>
            <a:xfrm>
              <a:off x="3552" y="2189"/>
              <a:ext cx="48" cy="45"/>
            </a:xfrm>
            <a:prstGeom prst="ellipse">
              <a:avLst/>
            </a:prstGeom>
            <a:solidFill>
              <a:srgbClr val="FF505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4" name="Oval 21"/>
            <p:cNvSpPr/>
            <p:nvPr/>
          </p:nvSpPr>
          <p:spPr>
            <a:xfrm>
              <a:off x="4560" y="1547"/>
              <a:ext cx="48" cy="46"/>
            </a:xfrm>
            <a:prstGeom prst="ellipse">
              <a:avLst/>
            </a:prstGeom>
            <a:solidFill>
              <a:srgbClr val="FF505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65" name="Object 22"/>
            <p:cNvGraphicFramePr/>
            <p:nvPr/>
          </p:nvGraphicFramePr>
          <p:xfrm>
            <a:off x="3320" y="2193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9" imgW="3657600" imgH="3962400" progId="Equation.3">
                    <p:embed/>
                  </p:oleObj>
                </mc:Choice>
                <mc:Fallback>
                  <p:oleObj name="" r:id="rId9" imgW="3657600" imgH="39624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20" y="2193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23"/>
            <p:cNvGraphicFramePr/>
            <p:nvPr/>
          </p:nvGraphicFramePr>
          <p:xfrm>
            <a:off x="3840" y="1440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1" imgW="3657600" imgH="3962400" progId="Equation.3">
                    <p:embed/>
                  </p:oleObj>
                </mc:Choice>
                <mc:Fallback>
                  <p:oleObj name="" r:id="rId11" imgW="3657600" imgH="39624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40" y="1440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24"/>
            <p:cNvGraphicFramePr/>
            <p:nvPr/>
          </p:nvGraphicFramePr>
          <p:xfrm>
            <a:off x="4080" y="1584"/>
            <a:ext cx="9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3" imgW="381000" imgH="390525" progId="MS_ClipArt_Gallery.5">
                    <p:embed/>
                  </p:oleObj>
                </mc:Choice>
                <mc:Fallback>
                  <p:oleObj name="" r:id="rId13" imgW="381000" imgH="390525" progId="MS_ClipArt_Gallery.5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4">
                          <a:lum bright="12000" contrast="24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0" y="1584"/>
                          <a:ext cx="94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25"/>
            <p:cNvGraphicFramePr/>
            <p:nvPr/>
          </p:nvGraphicFramePr>
          <p:xfrm>
            <a:off x="4608" y="1392"/>
            <a:ext cx="23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5" imgW="3657600" imgH="4267200" progId="Equation.3">
                    <p:embed/>
                  </p:oleObj>
                </mc:Choice>
                <mc:Fallback>
                  <p:oleObj name="" r:id="rId15" imgW="3657600" imgH="4267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608" y="1392"/>
                          <a:ext cx="232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6"/>
            <p:cNvGraphicFramePr/>
            <p:nvPr/>
          </p:nvGraphicFramePr>
          <p:xfrm>
            <a:off x="4368" y="1953"/>
            <a:ext cx="25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7" imgW="3962400" imgH="3962400" progId="Equation.3">
                    <p:embed/>
                  </p:oleObj>
                </mc:Choice>
                <mc:Fallback>
                  <p:oleObj name="" r:id="rId17" imgW="3962400" imgH="39624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68" y="1953"/>
                          <a:ext cx="251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AutoShape 6"/>
          <p:cNvSpPr/>
          <p:nvPr/>
        </p:nvSpPr>
        <p:spPr>
          <a:xfrm>
            <a:off x="906463" y="1803400"/>
            <a:ext cx="228600" cy="914400"/>
          </a:xfrm>
          <a:prstGeom prst="leftBrace">
            <a:avLst>
              <a:gd name="adj1" fmla="val 33277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 Box 7"/>
          <p:cNvSpPr txBox="1"/>
          <p:nvPr/>
        </p:nvSpPr>
        <p:spPr>
          <a:xfrm>
            <a:off x="1173163" y="1608138"/>
            <a:ext cx="19700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高斯定理：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34" name="Object 28"/>
          <p:cNvGraphicFramePr>
            <a:graphicFrameLocks noChangeAspect="1"/>
          </p:cNvGraphicFramePr>
          <p:nvPr/>
        </p:nvGraphicFramePr>
        <p:xfrm>
          <a:off x="3143250" y="1055688"/>
          <a:ext cx="213995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965200" imgH="584200" progId="Equation.3">
                  <p:embed/>
                </p:oleObj>
              </mc:Choice>
              <mc:Fallback>
                <p:oleObj name="" r:id="rId1" imgW="965200" imgH="584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1055688"/>
                        <a:ext cx="2139950" cy="129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9"/>
          <p:cNvSpPr txBox="1"/>
          <p:nvPr/>
        </p:nvSpPr>
        <p:spPr>
          <a:xfrm>
            <a:off x="5602288" y="1465263"/>
            <a:ext cx="25971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———</a:t>
            </a: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有源场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" name="Object 29"/>
          <p:cNvGraphicFramePr>
            <a:graphicFrameLocks noChangeAspect="1"/>
          </p:cNvGraphicFramePr>
          <p:nvPr/>
        </p:nvGraphicFramePr>
        <p:xfrm>
          <a:off x="3357563" y="2495550"/>
          <a:ext cx="153828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697865" imgH="304800" progId="Equation.3">
                  <p:embed/>
                </p:oleObj>
              </mc:Choice>
              <mc:Fallback>
                <p:oleObj name="" r:id="rId3" imgW="697865" imgH="304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7563" y="2495550"/>
                        <a:ext cx="1538287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1"/>
          <p:cNvSpPr txBox="1"/>
          <p:nvPr/>
        </p:nvSpPr>
        <p:spPr>
          <a:xfrm>
            <a:off x="1227138" y="2355850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环路定理：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8" name="Text Box 12"/>
          <p:cNvSpPr txBox="1"/>
          <p:nvPr/>
        </p:nvSpPr>
        <p:spPr>
          <a:xfrm>
            <a:off x="5353050" y="2543175"/>
            <a:ext cx="25558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楷体_GB2312" pitchFamily="49" charset="-122"/>
              </a:rPr>
              <a:t>———</a:t>
            </a:r>
            <a:r>
              <a:rPr lang="zh-CN" altLang="en-US" sz="32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保守</a:t>
            </a: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</a:t>
            </a:r>
            <a:endParaRPr lang="zh-CN" altLang="en-US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6" name="矩形 38"/>
          <p:cNvSpPr/>
          <p:nvPr/>
        </p:nvSpPr>
        <p:spPr>
          <a:xfrm>
            <a:off x="1173163" y="247650"/>
            <a:ext cx="37750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静电场两个基本性质：</a:t>
            </a:r>
            <a:endParaRPr lang="zh-CN" altLang="en-US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7950" y="3529013"/>
          <a:ext cx="32321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1473200" imgH="304800" progId="Equation.KSEE3">
                  <p:embed/>
                </p:oleObj>
              </mc:Choice>
              <mc:Fallback>
                <p:oleObj name="" r:id="rId5" imgW="1473200" imgH="304800" progId="Equation.KSEE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7950" y="3529013"/>
                        <a:ext cx="3232150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173163" y="4410075"/>
            <a:ext cx="1600200" cy="569913"/>
            <a:chOff x="1320" y="7544"/>
            <a:chExt cx="2520" cy="899"/>
          </a:xfrm>
        </p:grpSpPr>
        <p:grpSp>
          <p:nvGrpSpPr>
            <p:cNvPr id="7179" name="组合 139270"/>
            <p:cNvGrpSpPr/>
            <p:nvPr/>
          </p:nvGrpSpPr>
          <p:grpSpPr>
            <a:xfrm>
              <a:off x="1320" y="7603"/>
              <a:ext cx="2520" cy="840"/>
              <a:chOff x="561" y="816"/>
              <a:chExt cx="1008" cy="336"/>
            </a:xfrm>
          </p:grpSpPr>
          <p:sp>
            <p:nvSpPr>
              <p:cNvPr id="7180" name="矩形标注 139271"/>
              <p:cNvSpPr/>
              <p:nvPr/>
            </p:nvSpPr>
            <p:spPr>
              <a:xfrm>
                <a:off x="561" y="816"/>
                <a:ext cx="1008" cy="336"/>
              </a:xfrm>
              <a:prstGeom prst="wedgeRectCallout">
                <a:avLst>
                  <a:gd name="adj1" fmla="val 100991"/>
                  <a:gd name="adj2" fmla="val -108037"/>
                </a:avLst>
              </a:prstGeom>
              <a:solidFill>
                <a:schemeClr val="accent1"/>
              </a:solidFill>
              <a:ln w="12700" cap="flat" cmpd="sng">
                <a:solidFill>
                  <a:srgbClr val="00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defTabSz="762000" eaLnBrk="0" hangingPunct="0">
                  <a:spcBef>
                    <a:spcPct val="50000"/>
                  </a:spcBef>
                  <a:buClr>
                    <a:schemeClr val="bg1"/>
                  </a:buClr>
                </a:pPr>
                <a:endParaRPr lang="zh-CN" altLang="en-US" sz="2400" b="1" dirty="0">
                  <a:solidFill>
                    <a:srgbClr val="00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1" name="文本框 139273"/>
              <p:cNvSpPr txBox="1"/>
              <p:nvPr/>
            </p:nvSpPr>
            <p:spPr>
              <a:xfrm>
                <a:off x="832" y="842"/>
                <a:ext cx="698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p>
                <a:pPr defTabSz="762000" eaLnBrk="0" hangingPunct="0"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的旋度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7182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20" y="7544"/>
            <a:ext cx="979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152400" imgH="190500" progId="Equation.KSEE3">
                    <p:embed/>
                  </p:oleObj>
                </mc:Choice>
                <mc:Fallback>
                  <p:oleObj name="" r:id="rId7" imgW="152400" imgH="190500" progId="Equation.KSEE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0" y="7544"/>
                          <a:ext cx="979" cy="8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3260725" y="5010150"/>
            <a:ext cx="4002088" cy="493713"/>
            <a:chOff x="5134" y="7891"/>
            <a:chExt cx="6303" cy="777"/>
          </a:xfrm>
        </p:grpSpPr>
        <p:sp>
          <p:nvSpPr>
            <p:cNvPr id="7184" name="文本框 139265"/>
            <p:cNvSpPr txBox="1"/>
            <p:nvPr/>
          </p:nvSpPr>
          <p:spPr>
            <a:xfrm>
              <a:off x="7793" y="7948"/>
              <a:ext cx="3645" cy="72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p>
              <a:pPr algn="ctr" defTabSz="762000" eaLnBrk="0" hangingPunct="0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Monotype Sorts" pitchFamily="2" charset="2"/>
                </a:rPr>
                <a:t>静电场是无旋场</a:t>
              </a:r>
              <a:endPara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onotype Sorts" pitchFamily="2" charset="2"/>
              </a:endParaRPr>
            </a:p>
          </p:txBody>
        </p:sp>
        <p:graphicFrame>
          <p:nvGraphicFramePr>
            <p:cNvPr id="718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134" y="7891"/>
            <a:ext cx="2379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9" imgW="622300" imgH="203200" progId="Equation.KSEE3">
                    <p:embed/>
                  </p:oleObj>
                </mc:Choice>
                <mc:Fallback>
                  <p:oleObj name="" r:id="rId9" imgW="622300" imgH="203200" progId="Equation.KSEE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34" y="7891"/>
                          <a:ext cx="2379" cy="7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  <p:bldP spid="35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827405" y="1340485"/>
            <a:ext cx="5764530" cy="1515110"/>
            <a:chOff x="1303" y="2111"/>
            <a:chExt cx="9078" cy="2386"/>
          </a:xfrm>
        </p:grpSpPr>
        <p:sp>
          <p:nvSpPr>
            <p:cNvPr id="32" name="AutoShape 6"/>
            <p:cNvSpPr/>
            <p:nvPr/>
          </p:nvSpPr>
          <p:spPr bwMode="auto">
            <a:xfrm>
              <a:off x="1303" y="2695"/>
              <a:ext cx="270" cy="1080"/>
            </a:xfrm>
            <a:prstGeom prst="leftBrace">
              <a:avLst>
                <a:gd name="adj1" fmla="val 33296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00"/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695" y="2338"/>
              <a:ext cx="3103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latin typeface="宋体" panose="02010600030101010101" pitchFamily="2" charset="-122"/>
                </a:rPr>
                <a:t>高斯定理：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34" name="Object 28"/>
            <p:cNvGraphicFramePr>
              <a:graphicFrameLocks noChangeAspect="1"/>
            </p:cNvGraphicFramePr>
            <p:nvPr/>
          </p:nvGraphicFramePr>
          <p:xfrm>
            <a:off x="4545" y="2111"/>
            <a:ext cx="2528" cy="1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" r:id="rId1" imgW="965200" imgH="584200" progId="Equation.3">
                    <p:embed/>
                  </p:oleObj>
                </mc:Choice>
                <mc:Fallback>
                  <p:oleObj name="" r:id="rId1" imgW="965200" imgH="584200" progId="Equation.3">
                    <p:embed/>
                    <p:pic>
                      <p:nvPicPr>
                        <p:cNvPr id="0" name="图片 409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545" y="2111"/>
                          <a:ext cx="2528" cy="15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7313" y="2338"/>
              <a:ext cx="3068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">
                  <a:solidFill>
                    <a:srgbClr val="CC0066"/>
                  </a:solidFill>
                  <a:ea typeface="楷体_GB2312" pitchFamily="49" charset="-122"/>
                </a:rPr>
                <a:t>———</a:t>
              </a:r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</a:rPr>
                <a:t>有源场</a:t>
              </a:r>
              <a:endParaRPr lang="zh-CN" altLang="en-US" sz="28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36" name="Object 29"/>
            <p:cNvGraphicFramePr>
              <a:graphicFrameLocks noChangeAspect="1"/>
            </p:cNvGraphicFramePr>
            <p:nvPr/>
          </p:nvGraphicFramePr>
          <p:xfrm>
            <a:off x="4798" y="3699"/>
            <a:ext cx="1817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" r:id="rId3" imgW="697865" imgH="304800" progId="Equation.3">
                    <p:embed/>
                  </p:oleObj>
                </mc:Choice>
                <mc:Fallback>
                  <p:oleObj name="" r:id="rId3" imgW="697865" imgH="304800" progId="Equation.3">
                    <p:embed/>
                    <p:pic>
                      <p:nvPicPr>
                        <p:cNvPr id="0" name="图片 40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98" y="3699"/>
                          <a:ext cx="1817" cy="7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695" y="3472"/>
              <a:ext cx="3248" cy="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latin typeface="宋体" panose="02010600030101010101" pitchFamily="2" charset="-122"/>
                </a:rPr>
                <a:t>环路定理：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38" name="Text Box 12"/>
            <p:cNvSpPr txBox="1">
              <a:spLocks noChangeArrowheads="1"/>
            </p:cNvSpPr>
            <p:nvPr/>
          </p:nvSpPr>
          <p:spPr bwMode="auto">
            <a:xfrm>
              <a:off x="7229" y="3472"/>
              <a:ext cx="3019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" dirty="0">
                  <a:solidFill>
                    <a:srgbClr val="CC0066"/>
                  </a:solidFill>
                  <a:ea typeface="楷体_GB2312" pitchFamily="49" charset="-122"/>
                </a:rPr>
                <a:t>———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保守场</a:t>
              </a:r>
              <a:endPara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7177" name="矩形 38"/>
          <p:cNvSpPr>
            <a:spLocks noChangeArrowheads="1"/>
          </p:cNvSpPr>
          <p:nvPr/>
        </p:nvSpPr>
        <p:spPr bwMode="auto">
          <a:xfrm>
            <a:off x="1114862" y="835985"/>
            <a:ext cx="3738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静电场两个基本性质：</a:t>
            </a:r>
            <a:endParaRPr lang="zh-CN" altLang="en-US" sz="28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11505" y="4383405"/>
          <a:ext cx="397891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473200" imgH="304800" progId="Equation.3">
                  <p:embed/>
                </p:oleObj>
              </mc:Choice>
              <mc:Fallback>
                <p:oleObj name="" r:id="rId5" imgW="1473200" imgH="304800" progId="Equation.3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05" y="4383405"/>
                        <a:ext cx="3978910" cy="822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 bwMode="auto">
          <a:xfrm>
            <a:off x="2267809" y="6143859"/>
            <a:ext cx="1211053" cy="472975"/>
            <a:chOff x="1320" y="7603"/>
            <a:chExt cx="2520" cy="840"/>
          </a:xfrm>
        </p:grpSpPr>
        <p:grpSp>
          <p:nvGrpSpPr>
            <p:cNvPr id="7183" name="组合 139270"/>
            <p:cNvGrpSpPr/>
            <p:nvPr/>
          </p:nvGrpSpPr>
          <p:grpSpPr bwMode="auto">
            <a:xfrm>
              <a:off x="1320" y="7603"/>
              <a:ext cx="2520" cy="840"/>
              <a:chOff x="561" y="816"/>
              <a:chExt cx="1008" cy="336"/>
            </a:xfrm>
          </p:grpSpPr>
          <p:sp>
            <p:nvSpPr>
              <p:cNvPr id="7185" name="矩形标注 139271"/>
              <p:cNvSpPr>
                <a:spLocks noChangeArrowheads="1"/>
              </p:cNvSpPr>
              <p:nvPr/>
            </p:nvSpPr>
            <p:spPr bwMode="auto">
              <a:xfrm>
                <a:off x="561" y="816"/>
                <a:ext cx="1008" cy="336"/>
              </a:xfrm>
              <a:prstGeom prst="wedgeRectCallout">
                <a:avLst>
                  <a:gd name="adj1" fmla="val -105283"/>
                  <a:gd name="adj2" fmla="val -76363"/>
                </a:avLst>
              </a:prstGeom>
              <a:solidFill>
                <a:schemeClr val="accent1"/>
              </a:solidFill>
              <a:ln w="12700">
                <a:solidFill>
                  <a:srgbClr val="00CCFF"/>
                </a:solidFill>
                <a:miter lim="800000"/>
              </a:ln>
            </p:spPr>
            <p:txBody>
              <a:bodyPr wrap="none" anchor="ctr"/>
              <a:lstStyle>
                <a:lvl1pPr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endParaRPr lang="zh-CN" altLang="en-US" sz="1800" b="1">
                  <a:solidFill>
                    <a:srgbClr val="00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86" name="文本框 139273"/>
              <p:cNvSpPr txBox="1">
                <a:spLocks noChangeArrowheads="1"/>
              </p:cNvSpPr>
              <p:nvPr/>
            </p:nvSpPr>
            <p:spPr bwMode="auto">
              <a:xfrm>
                <a:off x="832" y="842"/>
                <a:ext cx="72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bg1"/>
                  </a:buClr>
                </a:pPr>
                <a:r>
                  <a:rPr lang="zh-CN" altLang="en-US" sz="1800" b="1" dirty="0">
                    <a:latin typeface="Times New Roman" panose="02020603050405020304" pitchFamily="18" charset="0"/>
                  </a:rPr>
                  <a:t>的旋度</a:t>
                </a:r>
                <a:endParaRPr lang="zh-CN" altLang="en-US" sz="1800" b="1" dirty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7184" name="对象 2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1486" y="7603"/>
            <a:ext cx="844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" r:id="rId7" imgW="152400" imgH="190500" progId="Equation.3">
                    <p:embed/>
                  </p:oleObj>
                </mc:Choice>
                <mc:Fallback>
                  <p:oleObj name="" r:id="rId7" imgW="152400" imgH="190500" progId="Equation.3">
                    <p:embed/>
                    <p:pic>
                      <p:nvPicPr>
                        <p:cNvPr id="0" name="图片 409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86" y="7603"/>
                          <a:ext cx="844" cy="72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 bwMode="auto">
          <a:xfrm>
            <a:off x="1115060" y="5357079"/>
            <a:ext cx="6102842" cy="619065"/>
            <a:chOff x="5134" y="7870"/>
            <a:chExt cx="10663" cy="798"/>
          </a:xfrm>
        </p:grpSpPr>
        <p:sp>
          <p:nvSpPr>
            <p:cNvPr id="7181" name="文本框 139265"/>
            <p:cNvSpPr txBox="1">
              <a:spLocks noChangeArrowheads="1"/>
            </p:cNvSpPr>
            <p:nvPr/>
          </p:nvSpPr>
          <p:spPr bwMode="auto">
            <a:xfrm>
              <a:off x="10167" y="7870"/>
              <a:ext cx="563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2800" b="1">
                  <a:solidFill>
                    <a:srgbClr val="FF0000"/>
                  </a:solidFill>
                  <a:latin typeface="宋体" panose="02010600030101010101" pitchFamily="2" charset="-122"/>
                  <a:sym typeface="Monotype Sorts" pitchFamily="2" charset="2"/>
                </a:rPr>
                <a:t>静电场是无旋场</a:t>
              </a:r>
              <a:endPara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sym typeface="Monotype Sorts" pitchFamily="2" charset="2"/>
              </a:endParaRPr>
            </a:p>
          </p:txBody>
        </p:sp>
        <p:graphicFrame>
          <p:nvGraphicFramePr>
            <p:cNvPr id="7182" name="对象 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5134" y="7891"/>
            <a:ext cx="2379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" r:id="rId9" imgW="622300" imgH="203200" progId="Equation.3">
                    <p:embed/>
                  </p:oleObj>
                </mc:Choice>
                <mc:Fallback>
                  <p:oleObj name="" r:id="rId9" imgW="622300" imgH="203200" progId="Equation.3">
                    <p:embed/>
                    <p:pic>
                      <p:nvPicPr>
                        <p:cNvPr id="0" name="图片 410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134" y="7891"/>
                          <a:ext cx="2379" cy="777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48328" y="3544909"/>
                <a:ext cx="177165" cy="20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altLang="zh-CN" sz="1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⃑"/>
                            <m:ctrlPr>
                              <a:rPr lang="en-US" altLang="zh-CN" sz="1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nary>
                    <m:r>
                      <a:rPr lang="en-US" altLang="zh-CN" sz="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⃑"/>
                        <m:ctrlPr>
                          <a:rPr lang="en-US" altLang="zh-CN" sz="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sz="1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US" altLang="zh-CN" sz="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100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zh-CN" altLang="en-US" sz="1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zh-CN" altLang="en-US" sz="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altLang="zh-CN" sz="100" b="0" i="1" dirty="0"/>
                  <a:t>dV</a:t>
                </a:r>
                <a14:m>
                  <m:oMath xmlns:m="http://schemas.openxmlformats.org/officeDocument/2006/math">
                    <m:r>
                      <a:rPr lang="en-US" altLang="zh-CN" sz="1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0" b="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1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US" altLang="zh-CN" sz="1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1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00" b="0" i="1" dirty="0"/>
                  <a:t>dV</a:t>
                </a:r>
                <a:endParaRPr lang="zh-CN" altLang="en-US" sz="100" b="0" i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28" y="3544909"/>
                <a:ext cx="177165" cy="20320"/>
              </a:xfrm>
              <a:prstGeom prst="rect">
                <a:avLst/>
              </a:prstGeom>
              <a:blipFill rotWithShape="1">
                <a:blip r:embed="rId11"/>
                <a:stretch>
                  <a:fillRect l="-154" t="-1667" r="-1280" b="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8028430" y="5013399"/>
            <a:ext cx="1211912" cy="479346"/>
            <a:chOff x="5504766" y="4661742"/>
            <a:chExt cx="1615882" cy="639128"/>
          </a:xfrm>
        </p:grpSpPr>
        <p:sp>
          <p:nvSpPr>
            <p:cNvPr id="25" name="矩形标注 139271"/>
            <p:cNvSpPr>
              <a:spLocks noChangeArrowheads="1"/>
            </p:cNvSpPr>
            <p:nvPr/>
          </p:nvSpPr>
          <p:spPr bwMode="auto">
            <a:xfrm>
              <a:off x="5504766" y="4661742"/>
              <a:ext cx="1614737" cy="630633"/>
            </a:xfrm>
            <a:prstGeom prst="wedgeRectCallout">
              <a:avLst>
                <a:gd name="adj1" fmla="val -103964"/>
                <a:gd name="adj2" fmla="val -194341"/>
              </a:avLst>
            </a:prstGeom>
            <a:solidFill>
              <a:schemeClr val="accent1"/>
            </a:solidFill>
            <a:ln w="12700">
              <a:solidFill>
                <a:srgbClr val="00CCFF"/>
              </a:solidFill>
              <a:miter lim="800000"/>
            </a:ln>
          </p:spPr>
          <p:txBody>
            <a:bodyPr wrap="none" anchor="ctr"/>
            <a:lstStyle>
              <a:lvl1pPr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bg1"/>
                </a:buClr>
              </a:pPr>
              <a:endParaRPr lang="zh-CN" altLang="en-US" sz="1800" b="1">
                <a:solidFill>
                  <a:srgbClr val="00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文本框 139273"/>
            <p:cNvSpPr txBox="1">
              <a:spLocks noChangeArrowheads="1"/>
            </p:cNvSpPr>
            <p:nvPr/>
          </p:nvSpPr>
          <p:spPr bwMode="auto">
            <a:xfrm>
              <a:off x="5957328" y="4809803"/>
              <a:ext cx="1163320" cy="49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bg1"/>
                </a:buClr>
              </a:pPr>
              <a:r>
                <a:rPr lang="zh-CN" altLang="en-US" sz="1800" b="1" dirty="0">
                  <a:latin typeface="Times New Roman" panose="02020603050405020304" pitchFamily="18" charset="0"/>
                </a:rPr>
                <a:t>的散度</a:t>
              </a:r>
              <a:endParaRPr lang="zh-CN" altLang="en-US" sz="1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" name="对象 2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5605557" y="4734788"/>
            <a:ext cx="540809" cy="545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name="" r:id="rId12" imgW="152400" imgH="190500" progId="Equation.3">
                    <p:embed/>
                  </p:oleObj>
                </mc:Choice>
                <mc:Fallback>
                  <p:oleObj name="" r:id="rId12" imgW="152400" imgH="190500" progId="Equation.3">
                    <p:embed/>
                    <p:pic>
                      <p:nvPicPr>
                        <p:cNvPr id="0" name="图片 410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05557" y="4734788"/>
                          <a:ext cx="540809" cy="54504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40" y="2197735"/>
            <a:ext cx="2505710" cy="7880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539115" y="3418205"/>
                <a:ext cx="5668645" cy="91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p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⃑"/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nary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⃑"/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3200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zh-CN" altLang="en-US" sz="3200" b="0" i="1" smtClean="0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altLang="zh-CN" sz="3200" b="0" i="1" dirty="0"/>
                  <a:t>dV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3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undOvr"/>
                        <m:subHide m:val="on"/>
                        <m:sup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3200" b="0" i="1" dirty="0"/>
                  <a:t>dV</a:t>
                </a:r>
                <a:endParaRPr lang="zh-CN" altLang="en-US" sz="3200" b="0" i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539115" y="3418205"/>
                <a:ext cx="5668645" cy="917575"/>
              </a:xfrm>
              <a:prstGeom prst="rect">
                <a:avLst/>
              </a:prstGeom>
              <a:blipFill rotWithShape="1">
                <a:blip r:embed="rId16"/>
                <a:stretch>
                  <a:fillRect r="-7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951983" y="3596287"/>
                <a:ext cx="1719580" cy="9182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zh-CN" altLang="en-US" sz="3200" b="0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zh-CN" alt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3200" b="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32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b="0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200" b="0" i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6951983" y="3596287"/>
                <a:ext cx="1719580" cy="918210"/>
              </a:xfrm>
              <a:prstGeom prst="rect">
                <a:avLst/>
              </a:prstGeom>
              <a:blipFill rotWithShape="1">
                <a:blip r:embed="rId19"/>
                <a:stretch>
                  <a:fillRect l="-296" t="-584" r="-5244" b="-4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20"/>
    </p:custDataLst>
  </p:cSld>
  <p:clrMapOvr>
    <a:masterClrMapping/>
  </p:clrMapOvr>
  <p:transition spd="med" advTm="149666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4" name="文本框 140293"/>
          <p:cNvSpPr txBox="1"/>
          <p:nvPr/>
        </p:nvSpPr>
        <p:spPr>
          <a:xfrm>
            <a:off x="779463" y="1233488"/>
            <a:ext cx="1193800" cy="584200"/>
          </a:xfrm>
          <a:prstGeom prst="rect">
            <a:avLst/>
          </a:prstGeom>
          <a:noFill/>
          <a:ln w="12699">
            <a:noFill/>
          </a:ln>
        </p:spPr>
        <p:txBody>
          <a:bodyPr anchor="t" anchorCtr="0">
            <a:spAutoFit/>
          </a:bodyPr>
          <a:p>
            <a:pPr defTabSz="762000" eaLnBrk="0" hangingPunct="0">
              <a:buClr>
                <a:schemeClr val="bg1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力学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5" name="文本框 140294"/>
          <p:cNvSpPr txBox="1"/>
          <p:nvPr/>
        </p:nvSpPr>
        <p:spPr>
          <a:xfrm>
            <a:off x="2574925" y="1233488"/>
            <a:ext cx="1939925" cy="584200"/>
          </a:xfrm>
          <a:prstGeom prst="rect">
            <a:avLst/>
          </a:prstGeom>
          <a:noFill/>
          <a:ln w="12699">
            <a:noFill/>
          </a:ln>
        </p:spPr>
        <p:txBody>
          <a:bodyPr anchor="t" anchorCtr="0">
            <a:spAutoFit/>
          </a:bodyPr>
          <a:p>
            <a:pPr defTabSz="762000" eaLnBrk="0" hangingPunct="0">
              <a:buClr>
                <a:schemeClr val="bg1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保守力场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6" name="文本框 140295"/>
          <p:cNvSpPr txBox="1"/>
          <p:nvPr/>
        </p:nvSpPr>
        <p:spPr>
          <a:xfrm>
            <a:off x="5432425" y="1233488"/>
            <a:ext cx="2184400" cy="584200"/>
          </a:xfrm>
          <a:prstGeom prst="rect">
            <a:avLst/>
          </a:prstGeom>
          <a:noFill/>
          <a:ln w="12699">
            <a:noFill/>
          </a:ln>
        </p:spPr>
        <p:txBody>
          <a:bodyPr anchor="t" anchorCtr="0">
            <a:spAutoFit/>
          </a:bodyPr>
          <a:p>
            <a:pPr defTabSz="762000" eaLnBrk="0" hangingPunct="0">
              <a:buClr>
                <a:schemeClr val="bg1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引入势能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7" name="文本框 140296"/>
          <p:cNvSpPr txBox="1"/>
          <p:nvPr/>
        </p:nvSpPr>
        <p:spPr>
          <a:xfrm>
            <a:off x="752475" y="2281238"/>
            <a:ext cx="1420813" cy="584200"/>
          </a:xfrm>
          <a:prstGeom prst="rect">
            <a:avLst/>
          </a:prstGeom>
          <a:noFill/>
          <a:ln w="12699">
            <a:noFill/>
          </a:ln>
        </p:spPr>
        <p:txBody>
          <a:bodyPr wrap="none" anchor="t" anchorCtr="0">
            <a:spAutoFit/>
          </a:bodyPr>
          <a:p>
            <a:pPr defTabSz="762000" eaLnBrk="0" hangingPunct="0">
              <a:buClr>
                <a:schemeClr val="bg1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静电场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8" name="文本框 140297"/>
          <p:cNvSpPr txBox="1"/>
          <p:nvPr/>
        </p:nvSpPr>
        <p:spPr>
          <a:xfrm>
            <a:off x="2590800" y="2281238"/>
            <a:ext cx="2028825" cy="584200"/>
          </a:xfrm>
          <a:prstGeom prst="rect">
            <a:avLst/>
          </a:prstGeom>
          <a:noFill/>
          <a:ln w="12699">
            <a:noFill/>
          </a:ln>
        </p:spPr>
        <p:txBody>
          <a:bodyPr anchor="t" anchorCtr="0">
            <a:spAutoFit/>
          </a:bodyPr>
          <a:p>
            <a:pPr defTabSz="762000" eaLnBrk="0" hangingPunct="0">
              <a:buClr>
                <a:schemeClr val="bg1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保守场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299" name="文本框 140298"/>
          <p:cNvSpPr txBox="1"/>
          <p:nvPr/>
        </p:nvSpPr>
        <p:spPr>
          <a:xfrm>
            <a:off x="5432425" y="2236788"/>
            <a:ext cx="2641600" cy="585787"/>
          </a:xfrm>
          <a:prstGeom prst="rect">
            <a:avLst/>
          </a:prstGeom>
          <a:noFill/>
          <a:ln w="12699">
            <a:noFill/>
          </a:ln>
        </p:spPr>
        <p:txBody>
          <a:bodyPr anchor="t" anchorCtr="0">
            <a:spAutoFit/>
          </a:bodyPr>
          <a:p>
            <a:pPr defTabSz="762000" eaLnBrk="0" hangingPunct="0">
              <a:buClr>
                <a:schemeClr val="bg1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引入静电势能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300" name="右箭头 140299"/>
          <p:cNvSpPr/>
          <p:nvPr/>
        </p:nvSpPr>
        <p:spPr>
          <a:xfrm>
            <a:off x="1830388" y="1449388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301" name="右箭头 140300"/>
          <p:cNvSpPr/>
          <p:nvPr/>
        </p:nvSpPr>
        <p:spPr>
          <a:xfrm>
            <a:off x="4630738" y="1468438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302" name="右箭头 140301"/>
          <p:cNvSpPr/>
          <p:nvPr/>
        </p:nvSpPr>
        <p:spPr>
          <a:xfrm>
            <a:off x="1895475" y="2433638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303" name="右箭头 140302"/>
          <p:cNvSpPr/>
          <p:nvPr/>
        </p:nvSpPr>
        <p:spPr>
          <a:xfrm>
            <a:off x="4506913" y="254635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/>
      <p:bldP spid="140295" grpId="0"/>
      <p:bldP spid="140296" grpId="0"/>
      <p:bldP spid="140297" grpId="0"/>
      <p:bldP spid="140298" grpId="0"/>
      <p:bldP spid="1402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2"/>
          <p:cNvSpPr txBox="1"/>
          <p:nvPr/>
        </p:nvSpPr>
        <p:spPr>
          <a:xfrm>
            <a:off x="1000125" y="142875"/>
            <a:ext cx="2819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电势能</a:t>
            </a:r>
            <a:endParaRPr lang="zh-CN" altLang="en-US" sz="3200" b="1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71500" y="3143250"/>
            <a:ext cx="4643438" cy="52387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电场力做正功，电势能减少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5446713" y="2066925"/>
            <a:ext cx="3733800" cy="2514600"/>
            <a:chOff x="3072" y="2352"/>
            <a:chExt cx="2352" cy="1584"/>
          </a:xfrm>
        </p:grpSpPr>
        <p:sp>
          <p:nvSpPr>
            <p:cNvPr id="10244" name="Rectangle 7"/>
            <p:cNvSpPr/>
            <p:nvPr/>
          </p:nvSpPr>
          <p:spPr>
            <a:xfrm>
              <a:off x="3072" y="2352"/>
              <a:ext cx="2352" cy="15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Freeform 8"/>
            <p:cNvSpPr/>
            <p:nvPr/>
          </p:nvSpPr>
          <p:spPr>
            <a:xfrm>
              <a:off x="3216" y="2496"/>
              <a:ext cx="1488" cy="857"/>
            </a:xfrm>
            <a:custGeom>
              <a:avLst/>
              <a:gdLst/>
              <a:ahLst/>
              <a:cxnLst>
                <a:cxn ang="0">
                  <a:pos x="0" y="857"/>
                </a:cxn>
                <a:cxn ang="0">
                  <a:pos x="384" y="775"/>
                </a:cxn>
                <a:cxn ang="0">
                  <a:pos x="720" y="653"/>
                </a:cxn>
                <a:cxn ang="0">
                  <a:pos x="960" y="490"/>
                </a:cxn>
                <a:cxn ang="0">
                  <a:pos x="1248" y="245"/>
                </a:cxn>
                <a:cxn ang="0">
                  <a:pos x="1488" y="0"/>
                </a:cxn>
              </a:cxnLst>
              <a:pathLst>
                <a:path w="1488" h="1008">
                  <a:moveTo>
                    <a:pt x="0" y="1008"/>
                  </a:moveTo>
                  <a:cubicBezTo>
                    <a:pt x="132" y="980"/>
                    <a:pt x="264" y="952"/>
                    <a:pt x="384" y="912"/>
                  </a:cubicBezTo>
                  <a:cubicBezTo>
                    <a:pt x="504" y="872"/>
                    <a:pt x="624" y="824"/>
                    <a:pt x="720" y="768"/>
                  </a:cubicBezTo>
                  <a:cubicBezTo>
                    <a:pt x="816" y="712"/>
                    <a:pt x="872" y="656"/>
                    <a:pt x="960" y="576"/>
                  </a:cubicBezTo>
                  <a:cubicBezTo>
                    <a:pt x="1048" y="496"/>
                    <a:pt x="1160" y="384"/>
                    <a:pt x="1248" y="288"/>
                  </a:cubicBezTo>
                  <a:cubicBezTo>
                    <a:pt x="1336" y="192"/>
                    <a:pt x="1448" y="48"/>
                    <a:pt x="1488" y="0"/>
                  </a:cubicBezTo>
                </a:path>
              </a:pathLst>
            </a:custGeom>
            <a:noFill/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6" name="Freeform 9"/>
            <p:cNvSpPr/>
            <p:nvPr/>
          </p:nvSpPr>
          <p:spPr>
            <a:xfrm>
              <a:off x="3168" y="2979"/>
              <a:ext cx="2064" cy="638"/>
            </a:xfrm>
            <a:custGeom>
              <a:avLst/>
              <a:gdLst/>
              <a:ahLst/>
              <a:cxnLst>
                <a:cxn ang="0">
                  <a:pos x="0" y="638"/>
                </a:cxn>
                <a:cxn ang="0">
                  <a:pos x="336" y="506"/>
                </a:cxn>
                <a:cxn ang="0">
                  <a:pos x="720" y="330"/>
                </a:cxn>
                <a:cxn ang="0">
                  <a:pos x="1056" y="213"/>
                </a:cxn>
                <a:cxn ang="0">
                  <a:pos x="1480" y="81"/>
                </a:cxn>
                <a:cxn ang="0">
                  <a:pos x="1920" y="22"/>
                </a:cxn>
                <a:cxn ang="0">
                  <a:pos x="2064" y="0"/>
                </a:cxn>
              </a:cxnLst>
              <a:pathLst>
                <a:path w="2064" h="696">
                  <a:moveTo>
                    <a:pt x="0" y="696"/>
                  </a:moveTo>
                  <a:cubicBezTo>
                    <a:pt x="108" y="652"/>
                    <a:pt x="216" y="608"/>
                    <a:pt x="336" y="552"/>
                  </a:cubicBezTo>
                  <a:cubicBezTo>
                    <a:pt x="456" y="496"/>
                    <a:pt x="600" y="413"/>
                    <a:pt x="720" y="360"/>
                  </a:cubicBezTo>
                  <a:cubicBezTo>
                    <a:pt x="840" y="307"/>
                    <a:pt x="929" y="277"/>
                    <a:pt x="1056" y="232"/>
                  </a:cubicBezTo>
                  <a:cubicBezTo>
                    <a:pt x="1183" y="187"/>
                    <a:pt x="1336" y="123"/>
                    <a:pt x="1480" y="88"/>
                  </a:cubicBezTo>
                  <a:cubicBezTo>
                    <a:pt x="1624" y="53"/>
                    <a:pt x="1823" y="39"/>
                    <a:pt x="1920" y="24"/>
                  </a:cubicBezTo>
                  <a:cubicBezTo>
                    <a:pt x="2017" y="9"/>
                    <a:pt x="2034" y="5"/>
                    <a:pt x="2064" y="0"/>
                  </a:cubicBezTo>
                </a:path>
              </a:pathLst>
            </a:custGeom>
            <a:noFill/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7" name="Freeform 10"/>
            <p:cNvSpPr/>
            <p:nvPr/>
          </p:nvSpPr>
          <p:spPr>
            <a:xfrm>
              <a:off x="3360" y="3537"/>
              <a:ext cx="1872" cy="303"/>
            </a:xfrm>
            <a:custGeom>
              <a:avLst/>
              <a:gdLst/>
              <a:ahLst/>
              <a:cxnLst>
                <a:cxn ang="0">
                  <a:pos x="0" y="303"/>
                </a:cxn>
                <a:cxn ang="0">
                  <a:pos x="340" y="110"/>
                </a:cxn>
                <a:cxn ang="0">
                  <a:pos x="723" y="28"/>
                </a:cxn>
                <a:cxn ang="0">
                  <a:pos x="1149" y="0"/>
                </a:cxn>
                <a:cxn ang="0">
                  <a:pos x="1489" y="28"/>
                </a:cxn>
                <a:cxn ang="0">
                  <a:pos x="1872" y="55"/>
                </a:cxn>
              </a:cxnLst>
              <a:pathLst>
                <a:path w="2112" h="528">
                  <a:moveTo>
                    <a:pt x="0" y="528"/>
                  </a:moveTo>
                  <a:cubicBezTo>
                    <a:pt x="136" y="396"/>
                    <a:pt x="248" y="272"/>
                    <a:pt x="384" y="192"/>
                  </a:cubicBezTo>
                  <a:cubicBezTo>
                    <a:pt x="520" y="112"/>
                    <a:pt x="664" y="80"/>
                    <a:pt x="816" y="48"/>
                  </a:cubicBezTo>
                  <a:cubicBezTo>
                    <a:pt x="968" y="16"/>
                    <a:pt x="1152" y="0"/>
                    <a:pt x="1296" y="0"/>
                  </a:cubicBezTo>
                  <a:cubicBezTo>
                    <a:pt x="1440" y="0"/>
                    <a:pt x="1544" y="32"/>
                    <a:pt x="1680" y="48"/>
                  </a:cubicBezTo>
                  <a:cubicBezTo>
                    <a:pt x="1816" y="64"/>
                    <a:pt x="2040" y="88"/>
                    <a:pt x="2112" y="96"/>
                  </a:cubicBezTo>
                </a:path>
              </a:pathLst>
            </a:custGeom>
            <a:noFill/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8" name="Freeform 11"/>
            <p:cNvSpPr/>
            <p:nvPr/>
          </p:nvSpPr>
          <p:spPr>
            <a:xfrm rot="-1671148">
              <a:off x="3131" y="2718"/>
              <a:ext cx="1104" cy="192"/>
            </a:xfrm>
            <a:custGeom>
              <a:avLst/>
              <a:gdLst/>
              <a:ahLst/>
              <a:cxnLst>
                <a:cxn ang="0">
                  <a:pos x="0" y="152"/>
                </a:cxn>
                <a:cxn ang="0">
                  <a:pos x="144" y="169"/>
                </a:cxn>
                <a:cxn ang="0">
                  <a:pos x="432" y="186"/>
                </a:cxn>
                <a:cxn ang="0">
                  <a:pos x="768" y="136"/>
                </a:cxn>
                <a:cxn ang="0">
                  <a:pos x="1104" y="0"/>
                </a:cxn>
              </a:cxnLst>
              <a:pathLst>
                <a:path w="1104" h="544">
                  <a:moveTo>
                    <a:pt x="0" y="432"/>
                  </a:moveTo>
                  <a:cubicBezTo>
                    <a:pt x="36" y="448"/>
                    <a:pt x="72" y="464"/>
                    <a:pt x="144" y="480"/>
                  </a:cubicBezTo>
                  <a:cubicBezTo>
                    <a:pt x="216" y="496"/>
                    <a:pt x="328" y="544"/>
                    <a:pt x="432" y="528"/>
                  </a:cubicBezTo>
                  <a:cubicBezTo>
                    <a:pt x="536" y="512"/>
                    <a:pt x="656" y="472"/>
                    <a:pt x="768" y="384"/>
                  </a:cubicBezTo>
                  <a:cubicBezTo>
                    <a:pt x="880" y="296"/>
                    <a:pt x="1048" y="64"/>
                    <a:pt x="1104" y="0"/>
                  </a:cubicBezTo>
                </a:path>
              </a:pathLst>
            </a:custGeom>
            <a:noFill/>
            <a:ln w="19050" cap="flat" cmpd="sng">
              <a:solidFill>
                <a:srgbClr val="CC0099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249" name="Object 12"/>
            <p:cNvGraphicFramePr/>
            <p:nvPr/>
          </p:nvGraphicFramePr>
          <p:xfrm>
            <a:off x="5040" y="3105"/>
            <a:ext cx="2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" imgW="203200" imgH="254000" progId="Equation.3">
                    <p:embed/>
                  </p:oleObj>
                </mc:Choice>
                <mc:Fallback>
                  <p:oleObj name="" r:id="rId1" imgW="203200" imgH="2540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CC00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0" y="3105"/>
                          <a:ext cx="24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/>
          <p:nvPr/>
        </p:nvGrpSpPr>
        <p:grpSpPr>
          <a:xfrm>
            <a:off x="6437313" y="2600325"/>
            <a:ext cx="2009775" cy="1371600"/>
            <a:chOff x="3648" y="1680"/>
            <a:chExt cx="1266" cy="864"/>
          </a:xfrm>
        </p:grpSpPr>
        <p:graphicFrame>
          <p:nvGraphicFramePr>
            <p:cNvPr id="10251" name="Object 14"/>
            <p:cNvGraphicFramePr/>
            <p:nvPr/>
          </p:nvGraphicFramePr>
          <p:xfrm>
            <a:off x="3648" y="2208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" imgW="241300" imgH="241300" progId="Equation.3">
                    <p:embed/>
                  </p:oleObj>
                </mc:Choice>
                <mc:Fallback>
                  <p:oleObj name="" r:id="rId3" imgW="241300" imgH="2413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48" y="2208"/>
                          <a:ext cx="336" cy="33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2" name="Object 15"/>
            <p:cNvGraphicFramePr/>
            <p:nvPr/>
          </p:nvGraphicFramePr>
          <p:xfrm>
            <a:off x="4560" y="1680"/>
            <a:ext cx="35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5" imgW="254000" imgH="241300" progId="Equation.3">
                    <p:embed/>
                  </p:oleObj>
                </mc:Choice>
                <mc:Fallback>
                  <p:oleObj name="" r:id="rId5" imgW="254000" imgH="2413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60" y="1680"/>
                          <a:ext cx="354" cy="33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/>
          <p:nvPr/>
        </p:nvGrpSpPr>
        <p:grpSpPr>
          <a:xfrm>
            <a:off x="5916613" y="2219325"/>
            <a:ext cx="2413000" cy="1752600"/>
            <a:chOff x="3320" y="1440"/>
            <a:chExt cx="1520" cy="1104"/>
          </a:xfrm>
        </p:grpSpPr>
        <p:sp>
          <p:nvSpPr>
            <p:cNvPr id="10254" name="Arc 17"/>
            <p:cNvSpPr/>
            <p:nvPr/>
          </p:nvSpPr>
          <p:spPr>
            <a:xfrm flipH="1">
              <a:off x="3552" y="1679"/>
              <a:ext cx="960" cy="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0" y="660"/>
                </a:cxn>
                <a:cxn ang="0">
                  <a:pos x="960" y="675"/>
                </a:cxn>
                <a:cxn ang="0">
                  <a:pos x="0" y="0"/>
                </a:cxn>
                <a:cxn ang="0">
                  <a:pos x="960" y="660"/>
                </a:cxn>
                <a:cxn ang="0">
                  <a:pos x="960" y="675"/>
                </a:cxn>
                <a:cxn ang="0">
                  <a:pos x="0" y="660"/>
                </a:cxn>
              </a:cxnLst>
              <a:pathLst>
                <a:path w="21600" h="2208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60"/>
                    <a:pt x="21598" y="21920"/>
                    <a:pt x="21594" y="22079"/>
                  </a:cubicBezTo>
                </a:path>
                <a:path w="21600" h="2208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60"/>
                    <a:pt x="21598" y="21920"/>
                    <a:pt x="21594" y="2207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55" name="Line 18"/>
            <p:cNvSpPr/>
            <p:nvPr/>
          </p:nvSpPr>
          <p:spPr>
            <a:xfrm flipV="1">
              <a:off x="3936" y="1776"/>
              <a:ext cx="96" cy="4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sm" len="lg"/>
            </a:ln>
          </p:spPr>
        </p:sp>
        <p:sp>
          <p:nvSpPr>
            <p:cNvPr id="10256" name="Oval 19"/>
            <p:cNvSpPr/>
            <p:nvPr/>
          </p:nvSpPr>
          <p:spPr>
            <a:xfrm>
              <a:off x="3552" y="2352"/>
              <a:ext cx="48" cy="45"/>
            </a:xfrm>
            <a:prstGeom prst="ellipse">
              <a:avLst/>
            </a:prstGeom>
            <a:solidFill>
              <a:srgbClr val="FF505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Oval 20"/>
            <p:cNvSpPr/>
            <p:nvPr/>
          </p:nvSpPr>
          <p:spPr>
            <a:xfrm>
              <a:off x="4512" y="1653"/>
              <a:ext cx="48" cy="46"/>
            </a:xfrm>
            <a:prstGeom prst="ellipse">
              <a:avLst/>
            </a:prstGeom>
            <a:solidFill>
              <a:srgbClr val="FF505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58" name="Object 21"/>
            <p:cNvGraphicFramePr/>
            <p:nvPr/>
          </p:nvGraphicFramePr>
          <p:xfrm>
            <a:off x="3320" y="2304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7" imgW="3657600" imgH="3962400" progId="Equation.3">
                    <p:embed/>
                  </p:oleObj>
                </mc:Choice>
                <mc:Fallback>
                  <p:oleObj name="" r:id="rId7" imgW="3657600" imgH="39624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20" y="2304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22"/>
            <p:cNvGraphicFramePr/>
            <p:nvPr/>
          </p:nvGraphicFramePr>
          <p:xfrm>
            <a:off x="3984" y="1728"/>
            <a:ext cx="9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9" imgW="381000" imgH="390525" progId="MS_ClipArt_Gallery.5">
                    <p:embed/>
                  </p:oleObj>
                </mc:Choice>
                <mc:Fallback>
                  <p:oleObj name="" r:id="rId9" imgW="381000" imgH="390525" progId="MS_ClipArt_Gallery.5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10">
                          <a:lum bright="12000" contrast="24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4" y="1728"/>
                          <a:ext cx="94" cy="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23"/>
            <p:cNvGraphicFramePr/>
            <p:nvPr/>
          </p:nvGraphicFramePr>
          <p:xfrm>
            <a:off x="4608" y="1440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1" imgW="3657600" imgH="3962400" progId="Equation.3">
                    <p:embed/>
                  </p:oleObj>
                </mc:Choice>
                <mc:Fallback>
                  <p:oleObj name="" r:id="rId11" imgW="3657600" imgH="39624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608" y="1440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2" name="Object 24"/>
          <p:cNvGraphicFramePr/>
          <p:nvPr/>
        </p:nvGraphicFramePr>
        <p:xfrm>
          <a:off x="357188" y="2214563"/>
          <a:ext cx="4722812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3" imgW="1955165" imgH="330200" progId="Equation.3">
                  <p:embed/>
                </p:oleObj>
              </mc:Choice>
              <mc:Fallback>
                <p:oleObj name="" r:id="rId13" imgW="1955165" imgH="330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7188" y="2214563"/>
                        <a:ext cx="4722812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/>
          <p:nvPr/>
        </p:nvGraphicFramePr>
        <p:xfrm>
          <a:off x="4143375" y="4000500"/>
          <a:ext cx="1219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5" imgW="495300" imgH="241300" progId="Equation.3">
                  <p:embed/>
                </p:oleObj>
              </mc:Choice>
              <mc:Fallback>
                <p:oleObj name="" r:id="rId15" imgW="495300" imgH="241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3375" y="4000500"/>
                        <a:ext cx="1219200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/>
          <p:nvPr/>
        </p:nvGraphicFramePr>
        <p:xfrm>
          <a:off x="1500188" y="5214938"/>
          <a:ext cx="2652712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7" imgW="1002665" imgH="330200" progId="Equation.3">
                  <p:embed/>
                </p:oleObj>
              </mc:Choice>
              <mc:Fallback>
                <p:oleObj name="" r:id="rId17" imgW="1002665" imgH="330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00188" y="5214938"/>
                        <a:ext cx="2652712" cy="8683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FE9EB"/>
                          </a:gs>
                          <a:gs pos="50000">
                            <a:schemeClr val="bg1"/>
                          </a:gs>
                          <a:gs pos="100000">
                            <a:srgbClr val="CFE9EB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2"/>
          <p:cNvSpPr txBox="1"/>
          <p:nvPr/>
        </p:nvSpPr>
        <p:spPr>
          <a:xfrm>
            <a:off x="571500" y="4000500"/>
            <a:ext cx="4143375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 </a:t>
            </a:r>
            <a:r>
              <a:rPr lang="en-US" altLang="zh-CN" sz="2800" b="1" i="1" dirty="0">
                <a:solidFill>
                  <a:srgbClr val="01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 dirty="0">
                <a:solidFill>
                  <a:srgbClr val="01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点为电势能零点</a:t>
            </a:r>
            <a:r>
              <a:rPr lang="en-US" altLang="zh-CN" sz="2800" b="1" dirty="0">
                <a:solidFill>
                  <a:srgbClr val="01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2800" b="1" dirty="0">
              <a:solidFill>
                <a:srgbClr val="01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Text Box 8"/>
          <p:cNvSpPr txBox="1"/>
          <p:nvPr/>
        </p:nvSpPr>
        <p:spPr>
          <a:xfrm>
            <a:off x="785813" y="464343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点的电势能：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0"/>
          <p:cNvSpPr txBox="1"/>
          <p:nvPr/>
        </p:nvSpPr>
        <p:spPr>
          <a:xfrm>
            <a:off x="4572000" y="4643438"/>
            <a:ext cx="4214813" cy="1865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试验电荷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在空间某处的电势能在数值上就等于将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从该处移至势能的零点电场力所作的功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3"/>
          <p:cNvSpPr txBox="1"/>
          <p:nvPr/>
        </p:nvSpPr>
        <p:spPr>
          <a:xfrm>
            <a:off x="250825" y="981075"/>
            <a:ext cx="8532813" cy="1076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电场是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保守场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，静电场力是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保守力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静电场力所做的功就等于电荷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电势能增量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负值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30" grpId="0"/>
      <p:bldP spid="32" grpId="0"/>
      <p:bldP spid="33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765175"/>
            <a:ext cx="5607050" cy="455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Rectangle 4"/>
          <p:cNvSpPr/>
          <p:nvPr/>
        </p:nvSpPr>
        <p:spPr>
          <a:xfrm>
            <a:off x="611188" y="5445125"/>
            <a:ext cx="3240087" cy="9540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重力对物体</a:t>
            </a:r>
            <a:r>
              <a:rPr lang="en-US" altLang="zh-CN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做功使重力势能减少</a:t>
            </a:r>
            <a:endParaRPr lang="zh-CN" altLang="en-US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1" name="Rectangle 4"/>
          <p:cNvSpPr/>
          <p:nvPr/>
        </p:nvSpPr>
        <p:spPr>
          <a:xfrm>
            <a:off x="4679950" y="5516563"/>
            <a:ext cx="4464050" cy="9540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在静电场中电场力对正电荷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q </a:t>
            </a:r>
            <a:r>
              <a:rPr lang="zh-CN" altLang="en-US" sz="28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做功使静电势能减少 </a:t>
            </a:r>
            <a:endParaRPr lang="zh-CN" altLang="en-US" sz="2800" b="1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pull dir="ru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IMING" val="|3|2.7|2.1|14.5|2.200001|2.200001|7.399998|14|17.4|16.7|0.7000046|15.7|21.3|6.199997"/>
</p:tagLst>
</file>

<file path=ppt/tags/tag6.xml><?xml version="1.0" encoding="utf-8"?>
<p:tagLst xmlns:p="http://schemas.openxmlformats.org/presentationml/2006/main">
  <p:tag name="commondata" val="eyJoZGlkIjoiZWNjM2NhMWI2OWU0YTFmOWY4MTQ3YTEzMDQ0YWIzMWYifQ=="/>
</p:tagLst>
</file>

<file path=ppt/theme/theme1.xml><?xml version="1.0" encoding="utf-8"?>
<a:theme xmlns:a="http://schemas.openxmlformats.org/drawingml/2006/main" name="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4">
  <a:themeElements>
    <a:clrScheme name="2005届大物下 13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5届大物下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2005届大物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5届大物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5届大物下 13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909</Words>
  <Application>WPS 演示</Application>
  <PresentationFormat>全屏显示(4:3)</PresentationFormat>
  <Paragraphs>154</Paragraphs>
  <Slides>13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65</vt:i4>
      </vt:variant>
      <vt:variant>
        <vt:lpstr>幻灯片标题</vt:lpstr>
      </vt:variant>
      <vt:variant>
        <vt:i4>13</vt:i4>
      </vt:variant>
    </vt:vector>
  </HeadingPairs>
  <TitlesOfParts>
    <vt:vector size="94" baseType="lpstr">
      <vt:lpstr>Arial</vt:lpstr>
      <vt:lpstr>宋体</vt:lpstr>
      <vt:lpstr>Wingdings</vt:lpstr>
      <vt:lpstr>楷体_GB2312</vt:lpstr>
      <vt:lpstr>新宋体</vt:lpstr>
      <vt:lpstr>黑体</vt:lpstr>
      <vt:lpstr>Times New Roman</vt:lpstr>
      <vt:lpstr>Monotype Sorts</vt:lpstr>
      <vt:lpstr>Wingdings</vt:lpstr>
      <vt:lpstr>Symbol</vt:lpstr>
      <vt:lpstr>微软雅黑</vt:lpstr>
      <vt:lpstr>Arial Unicode MS</vt:lpstr>
      <vt:lpstr>Arial Unicode MS</vt:lpstr>
      <vt:lpstr>Cambria Math</vt:lpstr>
      <vt:lpstr>主题4</vt:lpstr>
      <vt:lpstr>1_主题4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MS_ClipArt_Gallery.5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MS_ClipArt_Gallery.5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5-6 静电场的环路定理 电势能</dc:title>
  <dc:creator>MC SYSTEM</dc:creator>
  <cp:lastModifiedBy>井华</cp:lastModifiedBy>
  <cp:revision>67</cp:revision>
  <dcterms:created xsi:type="dcterms:W3CDTF">2014-04-15T07:45:22Z</dcterms:created>
  <dcterms:modified xsi:type="dcterms:W3CDTF">2024-04-25T12:22:22Z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6812518AB0514737B64928FE35EFA80B_12</vt:lpwstr>
  </property>
</Properties>
</file>