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1"/>
  </p:notesMasterIdLst>
  <p:sldIdLst>
    <p:sldId id="311" r:id="rId4"/>
    <p:sldId id="257" r:id="rId5"/>
    <p:sldId id="259" r:id="rId6"/>
    <p:sldId id="313" r:id="rId7"/>
    <p:sldId id="312" r:id="rId8"/>
    <p:sldId id="261" r:id="rId9"/>
    <p:sldId id="315" r:id="rId10"/>
    <p:sldId id="263" r:id="rId11"/>
    <p:sldId id="297" r:id="rId12"/>
    <p:sldId id="266" r:id="rId13"/>
    <p:sldId id="267" r:id="rId14"/>
    <p:sldId id="268" r:id="rId15"/>
    <p:sldId id="269" r:id="rId16"/>
    <p:sldId id="385" r:id="rId17"/>
    <p:sldId id="426" r:id="rId18"/>
    <p:sldId id="270" r:id="rId19"/>
    <p:sldId id="386" r:id="rId20"/>
    <p:sldId id="427" r:id="rId21"/>
    <p:sldId id="298" r:id="rId22"/>
    <p:sldId id="272" r:id="rId23"/>
    <p:sldId id="459" r:id="rId24"/>
    <p:sldId id="460" r:id="rId25"/>
    <p:sldId id="461" r:id="rId26"/>
    <p:sldId id="276" r:id="rId27"/>
    <p:sldId id="323" r:id="rId28"/>
    <p:sldId id="430" r:id="rId29"/>
    <p:sldId id="277" r:id="rId30"/>
    <p:sldId id="304" r:id="rId31"/>
    <p:sldId id="429" r:id="rId32"/>
    <p:sldId id="303" r:id="rId33"/>
    <p:sldId id="306" r:id="rId34"/>
    <p:sldId id="462" r:id="rId35"/>
    <p:sldId id="463" r:id="rId36"/>
    <p:sldId id="288" r:id="rId37"/>
    <p:sldId id="289" r:id="rId38"/>
    <p:sldId id="290" r:id="rId39"/>
    <p:sldId id="291" r:id="rId40"/>
    <p:sldId id="292" r:id="rId41"/>
    <p:sldId id="293" r:id="rId42"/>
    <p:sldId id="307" r:id="rId43"/>
    <p:sldId id="308" r:id="rId44"/>
    <p:sldId id="319" r:id="rId45"/>
    <p:sldId id="318" r:id="rId46"/>
    <p:sldId id="324" r:id="rId47"/>
    <p:sldId id="325" r:id="rId48"/>
    <p:sldId id="326" r:id="rId49"/>
    <p:sldId id="327" r:id="rId50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2" userDrawn="1">
          <p15:clr>
            <a:srgbClr val="A4A3A4"/>
          </p15:clr>
        </p15:guide>
        <p15:guide id="2" pos="29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 jh" initials="L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262"/>
        <p:guide pos="29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5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1.emf"/><Relationship Id="rId4" Type="http://schemas.openxmlformats.org/officeDocument/2006/relationships/image" Target="../media/image120.emf"/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6.emf"/><Relationship Id="rId4" Type="http://schemas.openxmlformats.org/officeDocument/2006/relationships/image" Target="../media/image135.emf"/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image" Target="../media/image144.emf"/><Relationship Id="rId7" Type="http://schemas.openxmlformats.org/officeDocument/2006/relationships/image" Target="../media/image143.e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9" Type="http://schemas.openxmlformats.org/officeDocument/2006/relationships/image" Target="../media/image155.wmf"/><Relationship Id="rId18" Type="http://schemas.openxmlformats.org/officeDocument/2006/relationships/image" Target="../media/image154.wmf"/><Relationship Id="rId17" Type="http://schemas.openxmlformats.org/officeDocument/2006/relationships/image" Target="../media/image153.emf"/><Relationship Id="rId16" Type="http://schemas.openxmlformats.org/officeDocument/2006/relationships/image" Target="../media/image152.wmf"/><Relationship Id="rId15" Type="http://schemas.openxmlformats.org/officeDocument/2006/relationships/image" Target="../media/image151.emf"/><Relationship Id="rId14" Type="http://schemas.openxmlformats.org/officeDocument/2006/relationships/image" Target="../media/image150.emf"/><Relationship Id="rId13" Type="http://schemas.openxmlformats.org/officeDocument/2006/relationships/image" Target="../media/image149.emf"/><Relationship Id="rId12" Type="http://schemas.openxmlformats.org/officeDocument/2006/relationships/image" Target="../media/image148.emf"/><Relationship Id="rId11" Type="http://schemas.openxmlformats.org/officeDocument/2006/relationships/image" Target="../media/image147.emf"/><Relationship Id="rId10" Type="http://schemas.openxmlformats.org/officeDocument/2006/relationships/image" Target="../media/image146.emf"/><Relationship Id="rId1" Type="http://schemas.openxmlformats.org/officeDocument/2006/relationships/image" Target="../media/image137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emf"/><Relationship Id="rId8" Type="http://schemas.openxmlformats.org/officeDocument/2006/relationships/image" Target="../media/image163.emf"/><Relationship Id="rId7" Type="http://schemas.openxmlformats.org/officeDocument/2006/relationships/image" Target="../media/image162.e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4" Type="http://schemas.openxmlformats.org/officeDocument/2006/relationships/image" Target="../media/image198.emf"/><Relationship Id="rId43" Type="http://schemas.openxmlformats.org/officeDocument/2006/relationships/image" Target="../media/image197.wmf"/><Relationship Id="rId42" Type="http://schemas.openxmlformats.org/officeDocument/2006/relationships/image" Target="../media/image196.wmf"/><Relationship Id="rId41" Type="http://schemas.openxmlformats.org/officeDocument/2006/relationships/image" Target="../media/image195.wmf"/><Relationship Id="rId40" Type="http://schemas.openxmlformats.org/officeDocument/2006/relationships/image" Target="../media/image194.emf"/><Relationship Id="rId4" Type="http://schemas.openxmlformats.org/officeDocument/2006/relationships/image" Target="../media/image159.emf"/><Relationship Id="rId39" Type="http://schemas.openxmlformats.org/officeDocument/2006/relationships/image" Target="../media/image193.emf"/><Relationship Id="rId38" Type="http://schemas.openxmlformats.org/officeDocument/2006/relationships/image" Target="../media/image192.wmf"/><Relationship Id="rId37" Type="http://schemas.openxmlformats.org/officeDocument/2006/relationships/image" Target="../media/image191.emf"/><Relationship Id="rId36" Type="http://schemas.openxmlformats.org/officeDocument/2006/relationships/image" Target="../media/image190.emf"/><Relationship Id="rId35" Type="http://schemas.openxmlformats.org/officeDocument/2006/relationships/image" Target="../media/image189.emf"/><Relationship Id="rId34" Type="http://schemas.openxmlformats.org/officeDocument/2006/relationships/image" Target="../media/image188.emf"/><Relationship Id="rId33" Type="http://schemas.openxmlformats.org/officeDocument/2006/relationships/image" Target="../media/image187.emf"/><Relationship Id="rId32" Type="http://schemas.openxmlformats.org/officeDocument/2006/relationships/image" Target="../media/image186.emf"/><Relationship Id="rId31" Type="http://schemas.openxmlformats.org/officeDocument/2006/relationships/image" Target="../media/image145.wmf"/><Relationship Id="rId30" Type="http://schemas.openxmlformats.org/officeDocument/2006/relationships/image" Target="../media/image185.emf"/><Relationship Id="rId3" Type="http://schemas.openxmlformats.org/officeDocument/2006/relationships/image" Target="../media/image158.emf"/><Relationship Id="rId29" Type="http://schemas.openxmlformats.org/officeDocument/2006/relationships/image" Target="../media/image184.emf"/><Relationship Id="rId28" Type="http://schemas.openxmlformats.org/officeDocument/2006/relationships/image" Target="../media/image183.emf"/><Relationship Id="rId27" Type="http://schemas.openxmlformats.org/officeDocument/2006/relationships/image" Target="../media/image182.emf"/><Relationship Id="rId26" Type="http://schemas.openxmlformats.org/officeDocument/2006/relationships/image" Target="../media/image181.emf"/><Relationship Id="rId25" Type="http://schemas.openxmlformats.org/officeDocument/2006/relationships/image" Target="../media/image180.emf"/><Relationship Id="rId24" Type="http://schemas.openxmlformats.org/officeDocument/2006/relationships/image" Target="../media/image179.emf"/><Relationship Id="rId23" Type="http://schemas.openxmlformats.org/officeDocument/2006/relationships/image" Target="../media/image178.emf"/><Relationship Id="rId22" Type="http://schemas.openxmlformats.org/officeDocument/2006/relationships/image" Target="../media/image177.wmf"/><Relationship Id="rId21" Type="http://schemas.openxmlformats.org/officeDocument/2006/relationships/image" Target="../media/image176.wmf"/><Relationship Id="rId20" Type="http://schemas.openxmlformats.org/officeDocument/2006/relationships/image" Target="../media/image175.wmf"/><Relationship Id="rId2" Type="http://schemas.openxmlformats.org/officeDocument/2006/relationships/image" Target="../media/image157.emf"/><Relationship Id="rId19" Type="http://schemas.openxmlformats.org/officeDocument/2006/relationships/image" Target="../media/image174.wmf"/><Relationship Id="rId18" Type="http://schemas.openxmlformats.org/officeDocument/2006/relationships/image" Target="../media/image173.wmf"/><Relationship Id="rId17" Type="http://schemas.openxmlformats.org/officeDocument/2006/relationships/image" Target="../media/image172.emf"/><Relationship Id="rId16" Type="http://schemas.openxmlformats.org/officeDocument/2006/relationships/image" Target="../media/image171.wmf"/><Relationship Id="rId15" Type="http://schemas.openxmlformats.org/officeDocument/2006/relationships/image" Target="../media/image170.emf"/><Relationship Id="rId14" Type="http://schemas.openxmlformats.org/officeDocument/2006/relationships/image" Target="../media/image169.emf"/><Relationship Id="rId13" Type="http://schemas.openxmlformats.org/officeDocument/2006/relationships/image" Target="../media/image168.emf"/><Relationship Id="rId12" Type="http://schemas.openxmlformats.org/officeDocument/2006/relationships/image" Target="../media/image167.emf"/><Relationship Id="rId11" Type="http://schemas.openxmlformats.org/officeDocument/2006/relationships/image" Target="../media/image166.emf"/><Relationship Id="rId10" Type="http://schemas.openxmlformats.org/officeDocument/2006/relationships/image" Target="../media/image165.emf"/><Relationship Id="rId1" Type="http://schemas.openxmlformats.org/officeDocument/2006/relationships/image" Target="../media/image156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emf"/><Relationship Id="rId8" Type="http://schemas.openxmlformats.org/officeDocument/2006/relationships/image" Target="../media/image206.emf"/><Relationship Id="rId7" Type="http://schemas.openxmlformats.org/officeDocument/2006/relationships/image" Target="../media/image205.emf"/><Relationship Id="rId6" Type="http://schemas.openxmlformats.org/officeDocument/2006/relationships/image" Target="../media/image204.emf"/><Relationship Id="rId5" Type="http://schemas.openxmlformats.org/officeDocument/2006/relationships/image" Target="../media/image203.emf"/><Relationship Id="rId4" Type="http://schemas.openxmlformats.org/officeDocument/2006/relationships/image" Target="../media/image202.wmf"/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0" Type="http://schemas.openxmlformats.org/officeDocument/2006/relationships/image" Target="../media/image208.emf"/><Relationship Id="rId1" Type="http://schemas.openxmlformats.org/officeDocument/2006/relationships/image" Target="../media/image199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emf"/><Relationship Id="rId8" Type="http://schemas.openxmlformats.org/officeDocument/2006/relationships/image" Target="../media/image215.emf"/><Relationship Id="rId7" Type="http://schemas.openxmlformats.org/officeDocument/2006/relationships/image" Target="../media/image214.emf"/><Relationship Id="rId6" Type="http://schemas.openxmlformats.org/officeDocument/2006/relationships/image" Target="../media/image213.emf"/><Relationship Id="rId5" Type="http://schemas.openxmlformats.org/officeDocument/2006/relationships/image" Target="../media/image212.e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8" Type="http://schemas.openxmlformats.org/officeDocument/2006/relationships/image" Target="../media/image222.wmf"/><Relationship Id="rId17" Type="http://schemas.openxmlformats.org/officeDocument/2006/relationships/image" Target="../media/image221.wmf"/><Relationship Id="rId16" Type="http://schemas.openxmlformats.org/officeDocument/2006/relationships/image" Target="../media/image202.wmf"/><Relationship Id="rId15" Type="http://schemas.openxmlformats.org/officeDocument/2006/relationships/image" Target="../media/image220.wmf"/><Relationship Id="rId14" Type="http://schemas.openxmlformats.org/officeDocument/2006/relationships/image" Target="../media/image200.wmf"/><Relationship Id="rId13" Type="http://schemas.openxmlformats.org/officeDocument/2006/relationships/image" Target="../media/image199.wmf"/><Relationship Id="rId12" Type="http://schemas.openxmlformats.org/officeDocument/2006/relationships/image" Target="../media/image219.wmf"/><Relationship Id="rId11" Type="http://schemas.openxmlformats.org/officeDocument/2006/relationships/image" Target="../media/image218.wmf"/><Relationship Id="rId10" Type="http://schemas.openxmlformats.org/officeDocument/2006/relationships/image" Target="../media/image217.emf"/><Relationship Id="rId1" Type="http://schemas.openxmlformats.org/officeDocument/2006/relationships/image" Target="../media/image155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emf"/><Relationship Id="rId8" Type="http://schemas.openxmlformats.org/officeDocument/2006/relationships/image" Target="../media/image230.wmf"/><Relationship Id="rId7" Type="http://schemas.openxmlformats.org/officeDocument/2006/relationships/image" Target="../media/image229.wmf"/><Relationship Id="rId6" Type="http://schemas.openxmlformats.org/officeDocument/2006/relationships/image" Target="../media/image228.emf"/><Relationship Id="rId5" Type="http://schemas.openxmlformats.org/officeDocument/2006/relationships/image" Target="../media/image227.emf"/><Relationship Id="rId4" Type="http://schemas.openxmlformats.org/officeDocument/2006/relationships/image" Target="../media/image226.emf"/><Relationship Id="rId3" Type="http://schemas.openxmlformats.org/officeDocument/2006/relationships/image" Target="../media/image225.emf"/><Relationship Id="rId2" Type="http://schemas.openxmlformats.org/officeDocument/2006/relationships/image" Target="../media/image224.emf"/><Relationship Id="rId13" Type="http://schemas.openxmlformats.org/officeDocument/2006/relationships/image" Target="../media/image234.wmf"/><Relationship Id="rId12" Type="http://schemas.openxmlformats.org/officeDocument/2006/relationships/image" Target="../media/image233.wmf"/><Relationship Id="rId11" Type="http://schemas.openxmlformats.org/officeDocument/2006/relationships/image" Target="../media/image232.wmf"/><Relationship Id="rId10" Type="http://schemas.openxmlformats.org/officeDocument/2006/relationships/image" Target="../media/image211.wmf"/><Relationship Id="rId1" Type="http://schemas.openxmlformats.org/officeDocument/2006/relationships/image" Target="../media/image223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emf"/><Relationship Id="rId1" Type="http://schemas.openxmlformats.org/officeDocument/2006/relationships/image" Target="../media/image235.e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1.emf"/><Relationship Id="rId4" Type="http://schemas.openxmlformats.org/officeDocument/2006/relationships/image" Target="../media/image240.emf"/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8.w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Relationship Id="rId3" Type="http://schemas.openxmlformats.org/officeDocument/2006/relationships/image" Target="../media/image244.emf"/><Relationship Id="rId2" Type="http://schemas.openxmlformats.org/officeDocument/2006/relationships/image" Target="../media/image243.emf"/><Relationship Id="rId1" Type="http://schemas.openxmlformats.org/officeDocument/2006/relationships/image" Target="../media/image242.e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4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Relationship Id="rId3" Type="http://schemas.openxmlformats.org/officeDocument/2006/relationships/image" Target="../media/image251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8.emf"/><Relationship Id="rId3" Type="http://schemas.openxmlformats.org/officeDocument/2006/relationships/image" Target="../media/image257.e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emf"/><Relationship Id="rId8" Type="http://schemas.openxmlformats.org/officeDocument/2006/relationships/image" Target="../media/image264.emf"/><Relationship Id="rId7" Type="http://schemas.openxmlformats.org/officeDocument/2006/relationships/image" Target="../media/image263.emf"/><Relationship Id="rId6" Type="http://schemas.openxmlformats.org/officeDocument/2006/relationships/image" Target="../media/image262.emf"/><Relationship Id="rId5" Type="http://schemas.openxmlformats.org/officeDocument/2006/relationships/image" Target="../media/image261.emf"/><Relationship Id="rId4" Type="http://schemas.openxmlformats.org/officeDocument/2006/relationships/image" Target="../media/image260.emf"/><Relationship Id="rId3" Type="http://schemas.openxmlformats.org/officeDocument/2006/relationships/image" Target="../media/image259.emf"/><Relationship Id="rId2" Type="http://schemas.openxmlformats.org/officeDocument/2006/relationships/image" Target="../media/image256.wmf"/><Relationship Id="rId10" Type="http://schemas.openxmlformats.org/officeDocument/2006/relationships/image" Target="../media/image266.emf"/><Relationship Id="rId1" Type="http://schemas.openxmlformats.org/officeDocument/2006/relationships/image" Target="../media/image255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1.emf"/><Relationship Id="rId6" Type="http://schemas.openxmlformats.org/officeDocument/2006/relationships/image" Target="../media/image270.emf"/><Relationship Id="rId5" Type="http://schemas.openxmlformats.org/officeDocument/2006/relationships/image" Target="../media/image256.wmf"/><Relationship Id="rId4" Type="http://schemas.openxmlformats.org/officeDocument/2006/relationships/image" Target="../media/image255.wmf"/><Relationship Id="rId3" Type="http://schemas.openxmlformats.org/officeDocument/2006/relationships/image" Target="../media/image269.emf"/><Relationship Id="rId2" Type="http://schemas.openxmlformats.org/officeDocument/2006/relationships/image" Target="../media/image268.emf"/><Relationship Id="rId1" Type="http://schemas.openxmlformats.org/officeDocument/2006/relationships/image" Target="../media/image267.e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8.emf"/><Relationship Id="rId8" Type="http://schemas.openxmlformats.org/officeDocument/2006/relationships/image" Target="../media/image277.emf"/><Relationship Id="rId7" Type="http://schemas.openxmlformats.org/officeDocument/2006/relationships/image" Target="../media/image276.emf"/><Relationship Id="rId6" Type="http://schemas.openxmlformats.org/officeDocument/2006/relationships/image" Target="../media/image275.emf"/><Relationship Id="rId5" Type="http://schemas.openxmlformats.org/officeDocument/2006/relationships/image" Target="../media/image274.emf"/><Relationship Id="rId4" Type="http://schemas.openxmlformats.org/officeDocument/2006/relationships/image" Target="../media/image273.emf"/><Relationship Id="rId3" Type="http://schemas.openxmlformats.org/officeDocument/2006/relationships/image" Target="../media/image272.emf"/><Relationship Id="rId2" Type="http://schemas.openxmlformats.org/officeDocument/2006/relationships/image" Target="../media/image256.wmf"/><Relationship Id="rId11" Type="http://schemas.openxmlformats.org/officeDocument/2006/relationships/image" Target="../media/image280.emf"/><Relationship Id="rId10" Type="http://schemas.openxmlformats.org/officeDocument/2006/relationships/image" Target="../media/image279.emf"/><Relationship Id="rId1" Type="http://schemas.openxmlformats.org/officeDocument/2006/relationships/image" Target="../media/image255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emf"/><Relationship Id="rId8" Type="http://schemas.openxmlformats.org/officeDocument/2006/relationships/image" Target="../media/image20.emf"/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.emf"/><Relationship Id="rId8" Type="http://schemas.openxmlformats.org/officeDocument/2006/relationships/image" Target="../media/image31.emf"/><Relationship Id="rId7" Type="http://schemas.openxmlformats.org/officeDocument/2006/relationships/image" Target="../media/image30.emf"/><Relationship Id="rId6" Type="http://schemas.openxmlformats.org/officeDocument/2006/relationships/image" Target="../media/image29.emf"/><Relationship Id="rId5" Type="http://schemas.openxmlformats.org/officeDocument/2006/relationships/image" Target="../media/image28.wmf"/><Relationship Id="rId4" Type="http://schemas.openxmlformats.org/officeDocument/2006/relationships/image" Target="../media/image27.emf"/><Relationship Id="rId31" Type="http://schemas.openxmlformats.org/officeDocument/2006/relationships/image" Target="../media/image54.emf"/><Relationship Id="rId30" Type="http://schemas.openxmlformats.org/officeDocument/2006/relationships/image" Target="../media/image53.emf"/><Relationship Id="rId3" Type="http://schemas.openxmlformats.org/officeDocument/2006/relationships/image" Target="../media/image26.wmf"/><Relationship Id="rId29" Type="http://schemas.openxmlformats.org/officeDocument/2006/relationships/image" Target="../media/image52.emf"/><Relationship Id="rId28" Type="http://schemas.openxmlformats.org/officeDocument/2006/relationships/image" Target="../media/image51.emf"/><Relationship Id="rId27" Type="http://schemas.openxmlformats.org/officeDocument/2006/relationships/image" Target="../media/image50.emf"/><Relationship Id="rId26" Type="http://schemas.openxmlformats.org/officeDocument/2006/relationships/image" Target="../media/image49.emf"/><Relationship Id="rId25" Type="http://schemas.openxmlformats.org/officeDocument/2006/relationships/image" Target="../media/image48.emf"/><Relationship Id="rId24" Type="http://schemas.openxmlformats.org/officeDocument/2006/relationships/image" Target="../media/image47.emf"/><Relationship Id="rId23" Type="http://schemas.openxmlformats.org/officeDocument/2006/relationships/image" Target="../media/image46.emf"/><Relationship Id="rId22" Type="http://schemas.openxmlformats.org/officeDocument/2006/relationships/image" Target="../media/image45.emf"/><Relationship Id="rId21" Type="http://schemas.openxmlformats.org/officeDocument/2006/relationships/image" Target="../media/image44.wmf"/><Relationship Id="rId20" Type="http://schemas.openxmlformats.org/officeDocument/2006/relationships/image" Target="../media/image43.emf"/><Relationship Id="rId2" Type="http://schemas.openxmlformats.org/officeDocument/2006/relationships/image" Target="../media/image25.wmf"/><Relationship Id="rId19" Type="http://schemas.openxmlformats.org/officeDocument/2006/relationships/image" Target="../media/image42.emf"/><Relationship Id="rId18" Type="http://schemas.openxmlformats.org/officeDocument/2006/relationships/image" Target="../media/image41.emf"/><Relationship Id="rId17" Type="http://schemas.openxmlformats.org/officeDocument/2006/relationships/image" Target="../media/image40.emf"/><Relationship Id="rId16" Type="http://schemas.openxmlformats.org/officeDocument/2006/relationships/image" Target="../media/image39.emf"/><Relationship Id="rId15" Type="http://schemas.openxmlformats.org/officeDocument/2006/relationships/image" Target="../media/image38.emf"/><Relationship Id="rId14" Type="http://schemas.openxmlformats.org/officeDocument/2006/relationships/image" Target="../media/image37.emf"/><Relationship Id="rId13" Type="http://schemas.openxmlformats.org/officeDocument/2006/relationships/image" Target="../media/image36.emf"/><Relationship Id="rId12" Type="http://schemas.openxmlformats.org/officeDocument/2006/relationships/image" Target="../media/image35.emf"/><Relationship Id="rId11" Type="http://schemas.openxmlformats.org/officeDocument/2006/relationships/image" Target="../media/image34.emf"/><Relationship Id="rId10" Type="http://schemas.openxmlformats.org/officeDocument/2006/relationships/image" Target="../media/image33.e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image" Target="../media/image71.emf"/><Relationship Id="rId7" Type="http://schemas.openxmlformats.org/officeDocument/2006/relationships/image" Target="../media/image70.emf"/><Relationship Id="rId6" Type="http://schemas.openxmlformats.org/officeDocument/2006/relationships/image" Target="../media/image69.wmf"/><Relationship Id="rId5" Type="http://schemas.openxmlformats.org/officeDocument/2006/relationships/image" Target="../media/image68.e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1" Type="http://schemas.openxmlformats.org/officeDocument/2006/relationships/image" Target="../media/image74.wmf"/><Relationship Id="rId10" Type="http://schemas.openxmlformats.org/officeDocument/2006/relationships/image" Target="../media/image73.wmf"/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5EC151-BDC3-4123-B8C1-DA99CD3241A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8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9" name="Picture 2" descr="http://www.szu.edu.cn/images/szulogo.gif"/>
          <p:cNvPicPr>
            <a:picLocks noChangeAspect="1"/>
          </p:cNvPicPr>
          <p:nvPr/>
        </p:nvPicPr>
        <p:blipFill>
          <a:blip r:embed="rId13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Freeform 8"/>
          <p:cNvSpPr>
            <a:spLocks noChangeArrowheads="1"/>
          </p:cNvSpPr>
          <p:nvPr/>
        </p:nvSpPr>
        <p:spPr bwMode="auto">
          <a:xfrm>
            <a:off x="214313" y="6391275"/>
            <a:ext cx="7954963" cy="323850"/>
          </a:xfrm>
          <a:custGeom>
            <a:avLst/>
            <a:gdLst>
              <a:gd name="T0" fmla="*/ 0 w 4992"/>
              <a:gd name="T1" fmla="*/ 524 h 529"/>
              <a:gd name="T2" fmla="*/ 610 w 4992"/>
              <a:gd name="T3" fmla="*/ 516 h 529"/>
              <a:gd name="T4" fmla="*/ 686 w 4992"/>
              <a:gd name="T5" fmla="*/ 465 h 529"/>
              <a:gd name="T6" fmla="*/ 889 w 4992"/>
              <a:gd name="T7" fmla="*/ 457 h 529"/>
              <a:gd name="T8" fmla="*/ 1093 w 4992"/>
              <a:gd name="T9" fmla="*/ 448 h 529"/>
              <a:gd name="T10" fmla="*/ 1160 w 4992"/>
              <a:gd name="T11" fmla="*/ 440 h 529"/>
              <a:gd name="T12" fmla="*/ 1211 w 4992"/>
              <a:gd name="T13" fmla="*/ 423 h 529"/>
              <a:gd name="T14" fmla="*/ 1262 w 4992"/>
              <a:gd name="T15" fmla="*/ 389 h 529"/>
              <a:gd name="T16" fmla="*/ 1287 w 4992"/>
              <a:gd name="T17" fmla="*/ 380 h 529"/>
              <a:gd name="T18" fmla="*/ 1364 w 4992"/>
              <a:gd name="T19" fmla="*/ 330 h 529"/>
              <a:gd name="T20" fmla="*/ 1440 w 4992"/>
              <a:gd name="T21" fmla="*/ 304 h 529"/>
              <a:gd name="T22" fmla="*/ 1491 w 4992"/>
              <a:gd name="T23" fmla="*/ 279 h 529"/>
              <a:gd name="T24" fmla="*/ 1626 w 4992"/>
              <a:gd name="T25" fmla="*/ 287 h 529"/>
              <a:gd name="T26" fmla="*/ 1702 w 4992"/>
              <a:gd name="T27" fmla="*/ 330 h 529"/>
              <a:gd name="T28" fmla="*/ 1813 w 4992"/>
              <a:gd name="T29" fmla="*/ 355 h 529"/>
              <a:gd name="T30" fmla="*/ 1863 w 4992"/>
              <a:gd name="T31" fmla="*/ 397 h 529"/>
              <a:gd name="T32" fmla="*/ 1880 w 4992"/>
              <a:gd name="T33" fmla="*/ 490 h 529"/>
              <a:gd name="T34" fmla="*/ 2050 w 4992"/>
              <a:gd name="T35" fmla="*/ 397 h 529"/>
              <a:gd name="T36" fmla="*/ 2126 w 4992"/>
              <a:gd name="T37" fmla="*/ 355 h 529"/>
              <a:gd name="T38" fmla="*/ 2202 w 4992"/>
              <a:gd name="T39" fmla="*/ 313 h 529"/>
              <a:gd name="T40" fmla="*/ 2414 w 4992"/>
              <a:gd name="T41" fmla="*/ 304 h 529"/>
              <a:gd name="T42" fmla="*/ 2422 w 4992"/>
              <a:gd name="T43" fmla="*/ 423 h 529"/>
              <a:gd name="T44" fmla="*/ 2533 w 4992"/>
              <a:gd name="T45" fmla="*/ 389 h 529"/>
              <a:gd name="T46" fmla="*/ 2660 w 4992"/>
              <a:gd name="T47" fmla="*/ 321 h 529"/>
              <a:gd name="T48" fmla="*/ 2888 w 4992"/>
              <a:gd name="T49" fmla="*/ 363 h 529"/>
              <a:gd name="T50" fmla="*/ 2897 w 4992"/>
              <a:gd name="T51" fmla="*/ 457 h 529"/>
              <a:gd name="T52" fmla="*/ 2948 w 4992"/>
              <a:gd name="T53" fmla="*/ 431 h 529"/>
              <a:gd name="T54" fmla="*/ 3244 w 4992"/>
              <a:gd name="T55" fmla="*/ 423 h 529"/>
              <a:gd name="T56" fmla="*/ 3303 w 4992"/>
              <a:gd name="T57" fmla="*/ 414 h 529"/>
              <a:gd name="T58" fmla="*/ 3405 w 4992"/>
              <a:gd name="T59" fmla="*/ 355 h 529"/>
              <a:gd name="T60" fmla="*/ 3456 w 4992"/>
              <a:gd name="T61" fmla="*/ 321 h 529"/>
              <a:gd name="T62" fmla="*/ 3490 w 4992"/>
              <a:gd name="T63" fmla="*/ 270 h 529"/>
              <a:gd name="T64" fmla="*/ 3549 w 4992"/>
              <a:gd name="T65" fmla="*/ 92 h 529"/>
              <a:gd name="T66" fmla="*/ 3558 w 4992"/>
              <a:gd name="T67" fmla="*/ 16 h 529"/>
              <a:gd name="T68" fmla="*/ 3642 w 4992"/>
              <a:gd name="T69" fmla="*/ 25 h 529"/>
              <a:gd name="T70" fmla="*/ 3634 w 4992"/>
              <a:gd name="T71" fmla="*/ 101 h 529"/>
              <a:gd name="T72" fmla="*/ 3541 w 4992"/>
              <a:gd name="T73" fmla="*/ 152 h 529"/>
              <a:gd name="T74" fmla="*/ 3693 w 4992"/>
              <a:gd name="T75" fmla="*/ 202 h 529"/>
              <a:gd name="T76" fmla="*/ 3727 w 4992"/>
              <a:gd name="T77" fmla="*/ 346 h 529"/>
              <a:gd name="T78" fmla="*/ 3812 w 4992"/>
              <a:gd name="T79" fmla="*/ 431 h 529"/>
              <a:gd name="T80" fmla="*/ 3854 w 4992"/>
              <a:gd name="T81" fmla="*/ 490 h 529"/>
              <a:gd name="T82" fmla="*/ 3922 w 4992"/>
              <a:gd name="T83" fmla="*/ 440 h 529"/>
              <a:gd name="T84" fmla="*/ 3990 w 4992"/>
              <a:gd name="T85" fmla="*/ 330 h 529"/>
              <a:gd name="T86" fmla="*/ 4040 w 4992"/>
              <a:gd name="T87" fmla="*/ 228 h 529"/>
              <a:gd name="T88" fmla="*/ 4091 w 4992"/>
              <a:gd name="T89" fmla="*/ 194 h 529"/>
              <a:gd name="T90" fmla="*/ 4117 w 4992"/>
              <a:gd name="T91" fmla="*/ 177 h 529"/>
              <a:gd name="T92" fmla="*/ 4167 w 4992"/>
              <a:gd name="T93" fmla="*/ 186 h 529"/>
              <a:gd name="T94" fmla="*/ 4201 w 4992"/>
              <a:gd name="T95" fmla="*/ 236 h 529"/>
              <a:gd name="T96" fmla="*/ 4294 w 4992"/>
              <a:gd name="T97" fmla="*/ 346 h 529"/>
              <a:gd name="T98" fmla="*/ 4930 w 4992"/>
              <a:gd name="T99" fmla="*/ 372 h 529"/>
              <a:gd name="T100" fmla="*/ 4964 w 4992"/>
              <a:gd name="T101" fmla="*/ 423 h 529"/>
              <a:gd name="T102" fmla="*/ 4981 w 4992"/>
              <a:gd name="T103" fmla="*/ 524 h 529"/>
              <a:gd name="T104" fmla="*/ 0 w 4992"/>
              <a:gd name="T105" fmla="*/ 524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Rectangle 5"/>
          <p:cNvSpPr>
            <a:spLocks noChangeArrowheads="1"/>
          </p:cNvSpPr>
          <p:nvPr/>
        </p:nvSpPr>
        <p:spPr bwMode="auto">
          <a:xfrm>
            <a:off x="1116013" y="725488"/>
            <a:ext cx="7524750" cy="39688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/>
              </a:gs>
              <a:gs pos="30000">
                <a:srgbClr val="C4D6EB"/>
              </a:gs>
              <a:gs pos="60001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Oval 9"/>
          <p:cNvSpPr>
            <a:spLocks noChangeArrowheads="1"/>
          </p:cNvSpPr>
          <p:nvPr/>
        </p:nvSpPr>
        <p:spPr bwMode="auto">
          <a:xfrm>
            <a:off x="5530850" y="5783263"/>
            <a:ext cx="361950" cy="28733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3" name="Picture 2" descr="http://www.szu.edu.cn/images/szulogo.gif"/>
          <p:cNvPicPr>
            <a:picLocks noChangeAspect="1"/>
          </p:cNvPicPr>
          <p:nvPr/>
        </p:nvPicPr>
        <p:blipFill>
          <a:blip r:embed="rId13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Freeform 8"/>
          <p:cNvSpPr>
            <a:spLocks noChangeArrowheads="1"/>
          </p:cNvSpPr>
          <p:nvPr/>
        </p:nvSpPr>
        <p:spPr bwMode="auto">
          <a:xfrm>
            <a:off x="214313" y="6391275"/>
            <a:ext cx="7954963" cy="323850"/>
          </a:xfrm>
          <a:custGeom>
            <a:avLst/>
            <a:gdLst>
              <a:gd name="T0" fmla="*/ 0 w 4992"/>
              <a:gd name="T1" fmla="*/ 524 h 529"/>
              <a:gd name="T2" fmla="*/ 610 w 4992"/>
              <a:gd name="T3" fmla="*/ 516 h 529"/>
              <a:gd name="T4" fmla="*/ 686 w 4992"/>
              <a:gd name="T5" fmla="*/ 465 h 529"/>
              <a:gd name="T6" fmla="*/ 889 w 4992"/>
              <a:gd name="T7" fmla="*/ 457 h 529"/>
              <a:gd name="T8" fmla="*/ 1093 w 4992"/>
              <a:gd name="T9" fmla="*/ 448 h 529"/>
              <a:gd name="T10" fmla="*/ 1160 w 4992"/>
              <a:gd name="T11" fmla="*/ 440 h 529"/>
              <a:gd name="T12" fmla="*/ 1211 w 4992"/>
              <a:gd name="T13" fmla="*/ 423 h 529"/>
              <a:gd name="T14" fmla="*/ 1262 w 4992"/>
              <a:gd name="T15" fmla="*/ 389 h 529"/>
              <a:gd name="T16" fmla="*/ 1287 w 4992"/>
              <a:gd name="T17" fmla="*/ 380 h 529"/>
              <a:gd name="T18" fmla="*/ 1364 w 4992"/>
              <a:gd name="T19" fmla="*/ 330 h 529"/>
              <a:gd name="T20" fmla="*/ 1440 w 4992"/>
              <a:gd name="T21" fmla="*/ 304 h 529"/>
              <a:gd name="T22" fmla="*/ 1491 w 4992"/>
              <a:gd name="T23" fmla="*/ 279 h 529"/>
              <a:gd name="T24" fmla="*/ 1626 w 4992"/>
              <a:gd name="T25" fmla="*/ 287 h 529"/>
              <a:gd name="T26" fmla="*/ 1702 w 4992"/>
              <a:gd name="T27" fmla="*/ 330 h 529"/>
              <a:gd name="T28" fmla="*/ 1813 w 4992"/>
              <a:gd name="T29" fmla="*/ 355 h 529"/>
              <a:gd name="T30" fmla="*/ 1863 w 4992"/>
              <a:gd name="T31" fmla="*/ 397 h 529"/>
              <a:gd name="T32" fmla="*/ 1880 w 4992"/>
              <a:gd name="T33" fmla="*/ 490 h 529"/>
              <a:gd name="T34" fmla="*/ 2050 w 4992"/>
              <a:gd name="T35" fmla="*/ 397 h 529"/>
              <a:gd name="T36" fmla="*/ 2126 w 4992"/>
              <a:gd name="T37" fmla="*/ 355 h 529"/>
              <a:gd name="T38" fmla="*/ 2202 w 4992"/>
              <a:gd name="T39" fmla="*/ 313 h 529"/>
              <a:gd name="T40" fmla="*/ 2414 w 4992"/>
              <a:gd name="T41" fmla="*/ 304 h 529"/>
              <a:gd name="T42" fmla="*/ 2422 w 4992"/>
              <a:gd name="T43" fmla="*/ 423 h 529"/>
              <a:gd name="T44" fmla="*/ 2533 w 4992"/>
              <a:gd name="T45" fmla="*/ 389 h 529"/>
              <a:gd name="T46" fmla="*/ 2660 w 4992"/>
              <a:gd name="T47" fmla="*/ 321 h 529"/>
              <a:gd name="T48" fmla="*/ 2888 w 4992"/>
              <a:gd name="T49" fmla="*/ 363 h 529"/>
              <a:gd name="T50" fmla="*/ 2897 w 4992"/>
              <a:gd name="T51" fmla="*/ 457 h 529"/>
              <a:gd name="T52" fmla="*/ 2948 w 4992"/>
              <a:gd name="T53" fmla="*/ 431 h 529"/>
              <a:gd name="T54" fmla="*/ 3244 w 4992"/>
              <a:gd name="T55" fmla="*/ 423 h 529"/>
              <a:gd name="T56" fmla="*/ 3303 w 4992"/>
              <a:gd name="T57" fmla="*/ 414 h 529"/>
              <a:gd name="T58" fmla="*/ 3405 w 4992"/>
              <a:gd name="T59" fmla="*/ 355 h 529"/>
              <a:gd name="T60" fmla="*/ 3456 w 4992"/>
              <a:gd name="T61" fmla="*/ 321 h 529"/>
              <a:gd name="T62" fmla="*/ 3490 w 4992"/>
              <a:gd name="T63" fmla="*/ 270 h 529"/>
              <a:gd name="T64" fmla="*/ 3549 w 4992"/>
              <a:gd name="T65" fmla="*/ 92 h 529"/>
              <a:gd name="T66" fmla="*/ 3558 w 4992"/>
              <a:gd name="T67" fmla="*/ 16 h 529"/>
              <a:gd name="T68" fmla="*/ 3642 w 4992"/>
              <a:gd name="T69" fmla="*/ 25 h 529"/>
              <a:gd name="T70" fmla="*/ 3634 w 4992"/>
              <a:gd name="T71" fmla="*/ 101 h 529"/>
              <a:gd name="T72" fmla="*/ 3541 w 4992"/>
              <a:gd name="T73" fmla="*/ 152 h 529"/>
              <a:gd name="T74" fmla="*/ 3693 w 4992"/>
              <a:gd name="T75" fmla="*/ 202 h 529"/>
              <a:gd name="T76" fmla="*/ 3727 w 4992"/>
              <a:gd name="T77" fmla="*/ 346 h 529"/>
              <a:gd name="T78" fmla="*/ 3812 w 4992"/>
              <a:gd name="T79" fmla="*/ 431 h 529"/>
              <a:gd name="T80" fmla="*/ 3854 w 4992"/>
              <a:gd name="T81" fmla="*/ 490 h 529"/>
              <a:gd name="T82" fmla="*/ 3922 w 4992"/>
              <a:gd name="T83" fmla="*/ 440 h 529"/>
              <a:gd name="T84" fmla="*/ 3990 w 4992"/>
              <a:gd name="T85" fmla="*/ 330 h 529"/>
              <a:gd name="T86" fmla="*/ 4040 w 4992"/>
              <a:gd name="T87" fmla="*/ 228 h 529"/>
              <a:gd name="T88" fmla="*/ 4091 w 4992"/>
              <a:gd name="T89" fmla="*/ 194 h 529"/>
              <a:gd name="T90" fmla="*/ 4117 w 4992"/>
              <a:gd name="T91" fmla="*/ 177 h 529"/>
              <a:gd name="T92" fmla="*/ 4167 w 4992"/>
              <a:gd name="T93" fmla="*/ 186 h 529"/>
              <a:gd name="T94" fmla="*/ 4201 w 4992"/>
              <a:gd name="T95" fmla="*/ 236 h 529"/>
              <a:gd name="T96" fmla="*/ 4294 w 4992"/>
              <a:gd name="T97" fmla="*/ 346 h 529"/>
              <a:gd name="T98" fmla="*/ 4930 w 4992"/>
              <a:gd name="T99" fmla="*/ 372 h 529"/>
              <a:gd name="T100" fmla="*/ 4964 w 4992"/>
              <a:gd name="T101" fmla="*/ 423 h 529"/>
              <a:gd name="T102" fmla="*/ 4981 w 4992"/>
              <a:gd name="T103" fmla="*/ 524 h 529"/>
              <a:gd name="T104" fmla="*/ 0 w 4992"/>
              <a:gd name="T105" fmla="*/ 524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7.bin"/><Relationship Id="rId3" Type="http://schemas.openxmlformats.org/officeDocument/2006/relationships/image" Target="../media/image57.png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2.e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9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3.emf"/><Relationship Id="rId1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5.wmf"/><Relationship Id="rId34" Type="http://schemas.openxmlformats.org/officeDocument/2006/relationships/vmlDrawing" Target="../drawings/vmlDrawing8.vml"/><Relationship Id="rId33" Type="http://schemas.openxmlformats.org/officeDocument/2006/relationships/slideLayout" Target="../slideLayouts/slideLayout7.xml"/><Relationship Id="rId32" Type="http://schemas.openxmlformats.org/officeDocument/2006/relationships/oleObject" Target="../embeddings/oleObject82.bin"/><Relationship Id="rId31" Type="http://schemas.openxmlformats.org/officeDocument/2006/relationships/image" Target="../media/image74.wmf"/><Relationship Id="rId30" Type="http://schemas.openxmlformats.org/officeDocument/2006/relationships/oleObject" Target="../embeddings/oleObject81.bin"/><Relationship Id="rId3" Type="http://schemas.openxmlformats.org/officeDocument/2006/relationships/oleObject" Target="../embeddings/oleObject64.bin"/><Relationship Id="rId29" Type="http://schemas.openxmlformats.org/officeDocument/2006/relationships/image" Target="../media/image73.wmf"/><Relationship Id="rId28" Type="http://schemas.openxmlformats.org/officeDocument/2006/relationships/oleObject" Target="../embeddings/oleObject80.bin"/><Relationship Id="rId27" Type="http://schemas.openxmlformats.org/officeDocument/2006/relationships/oleObject" Target="../embeddings/oleObject79.bin"/><Relationship Id="rId26" Type="http://schemas.openxmlformats.org/officeDocument/2006/relationships/oleObject" Target="../embeddings/oleObject78.bin"/><Relationship Id="rId25" Type="http://schemas.openxmlformats.org/officeDocument/2006/relationships/oleObject" Target="../embeddings/oleObject77.bin"/><Relationship Id="rId24" Type="http://schemas.openxmlformats.org/officeDocument/2006/relationships/oleObject" Target="../embeddings/oleObject76.bin"/><Relationship Id="rId23" Type="http://schemas.openxmlformats.org/officeDocument/2006/relationships/oleObject" Target="../embeddings/oleObject75.bin"/><Relationship Id="rId22" Type="http://schemas.openxmlformats.org/officeDocument/2006/relationships/oleObject" Target="../embeddings/oleObject74.bin"/><Relationship Id="rId21" Type="http://schemas.openxmlformats.org/officeDocument/2006/relationships/oleObject" Target="../embeddings/oleObject73.bin"/><Relationship Id="rId20" Type="http://schemas.openxmlformats.org/officeDocument/2006/relationships/oleObject" Target="../embeddings/oleObject72.bin"/><Relationship Id="rId2" Type="http://schemas.openxmlformats.org/officeDocument/2006/relationships/image" Target="../media/image64.wmf"/><Relationship Id="rId19" Type="http://schemas.openxmlformats.org/officeDocument/2006/relationships/image" Target="../media/image72.wmf"/><Relationship Id="rId18" Type="http://schemas.openxmlformats.org/officeDocument/2006/relationships/oleObject" Target="../embeddings/oleObject71.bin"/><Relationship Id="rId17" Type="http://schemas.openxmlformats.org/officeDocument/2006/relationships/image" Target="../media/image71.emf"/><Relationship Id="rId16" Type="http://schemas.openxmlformats.org/officeDocument/2006/relationships/oleObject" Target="../embeddings/oleObject70.bin"/><Relationship Id="rId15" Type="http://schemas.openxmlformats.org/officeDocument/2006/relationships/image" Target="../media/image57.png"/><Relationship Id="rId14" Type="http://schemas.openxmlformats.org/officeDocument/2006/relationships/image" Target="../media/image70.e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8.emf"/><Relationship Id="rId1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75.wmf"/><Relationship Id="rId1" Type="http://schemas.openxmlformats.org/officeDocument/2006/relationships/oleObject" Target="../embeddings/oleObject8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oleObject" Target="../embeddings/oleObject90.bin"/><Relationship Id="rId7" Type="http://schemas.openxmlformats.org/officeDocument/2006/relationships/oleObject" Target="../embeddings/oleObject89.bin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Relationship Id="rId3" Type="http://schemas.openxmlformats.org/officeDocument/2006/relationships/image" Target="../media/image72.wmf"/><Relationship Id="rId2" Type="http://schemas.openxmlformats.org/officeDocument/2006/relationships/oleObject" Target="../embeddings/oleObject85.bin"/><Relationship Id="rId19" Type="http://schemas.openxmlformats.org/officeDocument/2006/relationships/vmlDrawing" Target="../drawings/vmlDrawing10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77.jpeg"/><Relationship Id="rId16" Type="http://schemas.openxmlformats.org/officeDocument/2006/relationships/oleObject" Target="../embeddings/oleObject96.bin"/><Relationship Id="rId15" Type="http://schemas.openxmlformats.org/officeDocument/2006/relationships/image" Target="../media/image74.wmf"/><Relationship Id="rId14" Type="http://schemas.openxmlformats.org/officeDocument/2006/relationships/oleObject" Target="../embeddings/oleObject95.bin"/><Relationship Id="rId13" Type="http://schemas.openxmlformats.org/officeDocument/2006/relationships/image" Target="../media/image73.wmf"/><Relationship Id="rId12" Type="http://schemas.openxmlformats.org/officeDocument/2006/relationships/oleObject" Target="../embeddings/oleObject94.bin"/><Relationship Id="rId11" Type="http://schemas.openxmlformats.org/officeDocument/2006/relationships/oleObject" Target="../embeddings/oleObject93.bin"/><Relationship Id="rId10" Type="http://schemas.openxmlformats.org/officeDocument/2006/relationships/oleObject" Target="../embeddings/oleObject92.bin"/><Relationship Id="rId1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78.wmf"/><Relationship Id="rId1" Type="http://schemas.openxmlformats.org/officeDocument/2006/relationships/oleObject" Target="../embeddings/oleObject9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99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7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88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13.bin"/><Relationship Id="rId20" Type="http://schemas.openxmlformats.org/officeDocument/2006/relationships/vmlDrawing" Target="../drawings/vmlDrawing14.vml"/><Relationship Id="rId2" Type="http://schemas.openxmlformats.org/officeDocument/2006/relationships/image" Target="../media/image93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1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oleObject" Target="../embeddings/oleObject124.bin"/><Relationship Id="rId7" Type="http://schemas.openxmlformats.org/officeDocument/2006/relationships/image" Target="../media/image105.wmf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104.png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02.wmf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7.jpeg"/><Relationship Id="rId1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109.png"/><Relationship Id="rId2" Type="http://schemas.openxmlformats.org/officeDocument/2006/relationships/image" Target="../media/image108.jpeg"/><Relationship Id="rId1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.xml"/><Relationship Id="rId2" Type="http://schemas.openxmlformats.org/officeDocument/2006/relationships/image" Target="../media/image111.jpeg"/><Relationship Id="rId1" Type="http://schemas.openxmlformats.org/officeDocument/2006/relationships/image" Target="../media/image1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3.GIF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2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26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9.wmf"/><Relationship Id="rId1" Type="http://schemas.openxmlformats.org/officeDocument/2006/relationships/oleObject" Target="../embeddings/oleObject12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1" Type="http://schemas.openxmlformats.org/officeDocument/2006/relationships/image" Target="../media/image115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20.e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18.e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17.emf"/><Relationship Id="rId13" Type="http://schemas.openxmlformats.org/officeDocument/2006/relationships/vmlDrawing" Target="../drawings/vmlDrawing19.vml"/><Relationship Id="rId12" Type="http://schemas.openxmlformats.org/officeDocument/2006/relationships/slideLayout" Target="../slideLayouts/slideLayout19.xml"/><Relationship Id="rId11" Type="http://schemas.openxmlformats.org/officeDocument/2006/relationships/audio" Target="../media/audio1.wav"/><Relationship Id="rId10" Type="http://schemas.openxmlformats.org/officeDocument/2006/relationships/image" Target="../media/image121.emf"/><Relationship Id="rId1" Type="http://schemas.openxmlformats.org/officeDocument/2006/relationships/oleObject" Target="../embeddings/oleObject1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5.jpeg"/><Relationship Id="rId1" Type="http://schemas.openxmlformats.org/officeDocument/2006/relationships/image" Target="../media/image124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126.emf"/><Relationship Id="rId1" Type="http://schemas.openxmlformats.org/officeDocument/2006/relationships/oleObject" Target="../embeddings/oleObject13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27.w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3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35.e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34.e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33.e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32.e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6.emf"/><Relationship Id="rId1" Type="http://schemas.openxmlformats.org/officeDocument/2006/relationships/oleObject" Target="../embeddings/oleObject14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40.e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47.bin"/><Relationship Id="rId40" Type="http://schemas.openxmlformats.org/officeDocument/2006/relationships/vmlDrawing" Target="../drawings/vmlDrawing23.vml"/><Relationship Id="rId4" Type="http://schemas.openxmlformats.org/officeDocument/2006/relationships/image" Target="../media/image138.e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55.wmf"/><Relationship Id="rId37" Type="http://schemas.openxmlformats.org/officeDocument/2006/relationships/oleObject" Target="../embeddings/oleObject163.bin"/><Relationship Id="rId36" Type="http://schemas.openxmlformats.org/officeDocument/2006/relationships/image" Target="../media/image154.wmf"/><Relationship Id="rId35" Type="http://schemas.openxmlformats.org/officeDocument/2006/relationships/oleObject" Target="../embeddings/oleObject162.bin"/><Relationship Id="rId34" Type="http://schemas.openxmlformats.org/officeDocument/2006/relationships/image" Target="../media/image153.emf"/><Relationship Id="rId33" Type="http://schemas.openxmlformats.org/officeDocument/2006/relationships/oleObject" Target="../embeddings/oleObject161.bin"/><Relationship Id="rId32" Type="http://schemas.openxmlformats.org/officeDocument/2006/relationships/image" Target="../media/image152.wmf"/><Relationship Id="rId31" Type="http://schemas.openxmlformats.org/officeDocument/2006/relationships/oleObject" Target="../embeddings/oleObject160.bin"/><Relationship Id="rId30" Type="http://schemas.openxmlformats.org/officeDocument/2006/relationships/image" Target="../media/image151.emf"/><Relationship Id="rId3" Type="http://schemas.openxmlformats.org/officeDocument/2006/relationships/oleObject" Target="../embeddings/oleObject146.bin"/><Relationship Id="rId29" Type="http://schemas.openxmlformats.org/officeDocument/2006/relationships/oleObject" Target="../embeddings/oleObject159.bin"/><Relationship Id="rId28" Type="http://schemas.openxmlformats.org/officeDocument/2006/relationships/image" Target="../media/image150.emf"/><Relationship Id="rId27" Type="http://schemas.openxmlformats.org/officeDocument/2006/relationships/oleObject" Target="../embeddings/oleObject158.bin"/><Relationship Id="rId26" Type="http://schemas.openxmlformats.org/officeDocument/2006/relationships/image" Target="../media/image149.emf"/><Relationship Id="rId25" Type="http://schemas.openxmlformats.org/officeDocument/2006/relationships/oleObject" Target="../embeddings/oleObject157.bin"/><Relationship Id="rId24" Type="http://schemas.openxmlformats.org/officeDocument/2006/relationships/image" Target="../media/image148.e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147.e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46.emf"/><Relationship Id="rId2" Type="http://schemas.openxmlformats.org/officeDocument/2006/relationships/image" Target="../media/image137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45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44.e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43.e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42.e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41.emf"/><Relationship Id="rId1" Type="http://schemas.openxmlformats.org/officeDocument/2006/relationships/oleObject" Target="../embeddings/oleObject145.bin"/></Relationships>
</file>

<file path=ppt/slides/_rels/slide36.xml.rels><?xml version="1.0" encoding="UTF-8" standalone="yes"?>
<Relationships xmlns="http://schemas.openxmlformats.org/package/2006/relationships"><Relationship Id="rId90" Type="http://schemas.openxmlformats.org/officeDocument/2006/relationships/vmlDrawing" Target="../drawings/vmlDrawing24.vml"/><Relationship Id="rId9" Type="http://schemas.openxmlformats.org/officeDocument/2006/relationships/oleObject" Target="../embeddings/oleObject168.bin"/><Relationship Id="rId89" Type="http://schemas.openxmlformats.org/officeDocument/2006/relationships/slideLayout" Target="../slideLayouts/slideLayout7.xml"/><Relationship Id="rId88" Type="http://schemas.openxmlformats.org/officeDocument/2006/relationships/image" Target="../media/image198.emf"/><Relationship Id="rId87" Type="http://schemas.openxmlformats.org/officeDocument/2006/relationships/oleObject" Target="../embeddings/oleObject207.bin"/><Relationship Id="rId86" Type="http://schemas.openxmlformats.org/officeDocument/2006/relationships/image" Target="../media/image197.wmf"/><Relationship Id="rId85" Type="http://schemas.openxmlformats.org/officeDocument/2006/relationships/oleObject" Target="../embeddings/oleObject206.bin"/><Relationship Id="rId84" Type="http://schemas.openxmlformats.org/officeDocument/2006/relationships/image" Target="../media/image196.wmf"/><Relationship Id="rId83" Type="http://schemas.openxmlformats.org/officeDocument/2006/relationships/oleObject" Target="../embeddings/oleObject205.bin"/><Relationship Id="rId82" Type="http://schemas.openxmlformats.org/officeDocument/2006/relationships/image" Target="../media/image195.wmf"/><Relationship Id="rId81" Type="http://schemas.openxmlformats.org/officeDocument/2006/relationships/oleObject" Target="../embeddings/oleObject204.bin"/><Relationship Id="rId80" Type="http://schemas.openxmlformats.org/officeDocument/2006/relationships/image" Target="../media/image194.emf"/><Relationship Id="rId8" Type="http://schemas.openxmlformats.org/officeDocument/2006/relationships/image" Target="../media/image159.emf"/><Relationship Id="rId79" Type="http://schemas.openxmlformats.org/officeDocument/2006/relationships/oleObject" Target="../embeddings/oleObject203.bin"/><Relationship Id="rId78" Type="http://schemas.openxmlformats.org/officeDocument/2006/relationships/image" Target="../media/image193.emf"/><Relationship Id="rId77" Type="http://schemas.openxmlformats.org/officeDocument/2006/relationships/oleObject" Target="../embeddings/oleObject202.bin"/><Relationship Id="rId76" Type="http://schemas.openxmlformats.org/officeDocument/2006/relationships/image" Target="../media/image192.wmf"/><Relationship Id="rId75" Type="http://schemas.openxmlformats.org/officeDocument/2006/relationships/oleObject" Target="../embeddings/oleObject201.bin"/><Relationship Id="rId74" Type="http://schemas.openxmlformats.org/officeDocument/2006/relationships/image" Target="../media/image191.emf"/><Relationship Id="rId73" Type="http://schemas.openxmlformats.org/officeDocument/2006/relationships/oleObject" Target="../embeddings/oleObject200.bin"/><Relationship Id="rId72" Type="http://schemas.openxmlformats.org/officeDocument/2006/relationships/image" Target="../media/image190.emf"/><Relationship Id="rId71" Type="http://schemas.openxmlformats.org/officeDocument/2006/relationships/oleObject" Target="../embeddings/oleObject199.bin"/><Relationship Id="rId70" Type="http://schemas.openxmlformats.org/officeDocument/2006/relationships/image" Target="../media/image189.emf"/><Relationship Id="rId7" Type="http://schemas.openxmlformats.org/officeDocument/2006/relationships/oleObject" Target="../embeddings/oleObject167.bin"/><Relationship Id="rId69" Type="http://schemas.openxmlformats.org/officeDocument/2006/relationships/oleObject" Target="../embeddings/oleObject198.bin"/><Relationship Id="rId68" Type="http://schemas.openxmlformats.org/officeDocument/2006/relationships/image" Target="../media/image188.emf"/><Relationship Id="rId67" Type="http://schemas.openxmlformats.org/officeDocument/2006/relationships/oleObject" Target="../embeddings/oleObject197.bin"/><Relationship Id="rId66" Type="http://schemas.openxmlformats.org/officeDocument/2006/relationships/image" Target="../media/image187.emf"/><Relationship Id="rId65" Type="http://schemas.openxmlformats.org/officeDocument/2006/relationships/oleObject" Target="../embeddings/oleObject196.bin"/><Relationship Id="rId64" Type="http://schemas.openxmlformats.org/officeDocument/2006/relationships/image" Target="../media/image186.emf"/><Relationship Id="rId63" Type="http://schemas.openxmlformats.org/officeDocument/2006/relationships/oleObject" Target="../embeddings/oleObject195.bin"/><Relationship Id="rId62" Type="http://schemas.openxmlformats.org/officeDocument/2006/relationships/image" Target="../media/image145.wmf"/><Relationship Id="rId61" Type="http://schemas.openxmlformats.org/officeDocument/2006/relationships/oleObject" Target="../embeddings/oleObject194.bin"/><Relationship Id="rId60" Type="http://schemas.openxmlformats.org/officeDocument/2006/relationships/image" Target="../media/image185.emf"/><Relationship Id="rId6" Type="http://schemas.openxmlformats.org/officeDocument/2006/relationships/image" Target="../media/image158.emf"/><Relationship Id="rId59" Type="http://schemas.openxmlformats.org/officeDocument/2006/relationships/oleObject" Target="../embeddings/oleObject193.bin"/><Relationship Id="rId58" Type="http://schemas.openxmlformats.org/officeDocument/2006/relationships/image" Target="../media/image184.emf"/><Relationship Id="rId57" Type="http://schemas.openxmlformats.org/officeDocument/2006/relationships/oleObject" Target="../embeddings/oleObject192.bin"/><Relationship Id="rId56" Type="http://schemas.openxmlformats.org/officeDocument/2006/relationships/image" Target="../media/image183.emf"/><Relationship Id="rId55" Type="http://schemas.openxmlformats.org/officeDocument/2006/relationships/oleObject" Target="../embeddings/oleObject191.bin"/><Relationship Id="rId54" Type="http://schemas.openxmlformats.org/officeDocument/2006/relationships/image" Target="../media/image182.emf"/><Relationship Id="rId53" Type="http://schemas.openxmlformats.org/officeDocument/2006/relationships/oleObject" Target="../embeddings/oleObject190.bin"/><Relationship Id="rId52" Type="http://schemas.openxmlformats.org/officeDocument/2006/relationships/image" Target="../media/image181.emf"/><Relationship Id="rId51" Type="http://schemas.openxmlformats.org/officeDocument/2006/relationships/oleObject" Target="../embeddings/oleObject189.bin"/><Relationship Id="rId50" Type="http://schemas.openxmlformats.org/officeDocument/2006/relationships/image" Target="../media/image180.emf"/><Relationship Id="rId5" Type="http://schemas.openxmlformats.org/officeDocument/2006/relationships/oleObject" Target="../embeddings/oleObject166.bin"/><Relationship Id="rId49" Type="http://schemas.openxmlformats.org/officeDocument/2006/relationships/oleObject" Target="../embeddings/oleObject188.bin"/><Relationship Id="rId48" Type="http://schemas.openxmlformats.org/officeDocument/2006/relationships/image" Target="../media/image179.emf"/><Relationship Id="rId47" Type="http://schemas.openxmlformats.org/officeDocument/2006/relationships/oleObject" Target="../embeddings/oleObject187.bin"/><Relationship Id="rId46" Type="http://schemas.openxmlformats.org/officeDocument/2006/relationships/image" Target="../media/image178.emf"/><Relationship Id="rId45" Type="http://schemas.openxmlformats.org/officeDocument/2006/relationships/oleObject" Target="../embeddings/oleObject186.bin"/><Relationship Id="rId44" Type="http://schemas.openxmlformats.org/officeDocument/2006/relationships/image" Target="../media/image177.wmf"/><Relationship Id="rId43" Type="http://schemas.openxmlformats.org/officeDocument/2006/relationships/oleObject" Target="../embeddings/oleObject185.bin"/><Relationship Id="rId42" Type="http://schemas.openxmlformats.org/officeDocument/2006/relationships/image" Target="../media/image176.wmf"/><Relationship Id="rId41" Type="http://schemas.openxmlformats.org/officeDocument/2006/relationships/oleObject" Target="../embeddings/oleObject184.bin"/><Relationship Id="rId40" Type="http://schemas.openxmlformats.org/officeDocument/2006/relationships/image" Target="../media/image175.wmf"/><Relationship Id="rId4" Type="http://schemas.openxmlformats.org/officeDocument/2006/relationships/image" Target="../media/image157.emf"/><Relationship Id="rId39" Type="http://schemas.openxmlformats.org/officeDocument/2006/relationships/oleObject" Target="../embeddings/oleObject183.bin"/><Relationship Id="rId38" Type="http://schemas.openxmlformats.org/officeDocument/2006/relationships/image" Target="../media/image174.wmf"/><Relationship Id="rId37" Type="http://schemas.openxmlformats.org/officeDocument/2006/relationships/oleObject" Target="../embeddings/oleObject182.bin"/><Relationship Id="rId36" Type="http://schemas.openxmlformats.org/officeDocument/2006/relationships/image" Target="../media/image173.wmf"/><Relationship Id="rId35" Type="http://schemas.openxmlformats.org/officeDocument/2006/relationships/oleObject" Target="../embeddings/oleObject181.bin"/><Relationship Id="rId34" Type="http://schemas.openxmlformats.org/officeDocument/2006/relationships/image" Target="../media/image172.emf"/><Relationship Id="rId33" Type="http://schemas.openxmlformats.org/officeDocument/2006/relationships/oleObject" Target="../embeddings/oleObject180.bin"/><Relationship Id="rId32" Type="http://schemas.openxmlformats.org/officeDocument/2006/relationships/image" Target="../media/image171.wmf"/><Relationship Id="rId31" Type="http://schemas.openxmlformats.org/officeDocument/2006/relationships/oleObject" Target="../embeddings/oleObject179.bin"/><Relationship Id="rId30" Type="http://schemas.openxmlformats.org/officeDocument/2006/relationships/image" Target="../media/image170.emf"/><Relationship Id="rId3" Type="http://schemas.openxmlformats.org/officeDocument/2006/relationships/oleObject" Target="../embeddings/oleObject165.bin"/><Relationship Id="rId29" Type="http://schemas.openxmlformats.org/officeDocument/2006/relationships/oleObject" Target="../embeddings/oleObject178.bin"/><Relationship Id="rId28" Type="http://schemas.openxmlformats.org/officeDocument/2006/relationships/image" Target="../media/image169.emf"/><Relationship Id="rId27" Type="http://schemas.openxmlformats.org/officeDocument/2006/relationships/oleObject" Target="../embeddings/oleObject177.bin"/><Relationship Id="rId26" Type="http://schemas.openxmlformats.org/officeDocument/2006/relationships/image" Target="../media/image168.emf"/><Relationship Id="rId25" Type="http://schemas.openxmlformats.org/officeDocument/2006/relationships/oleObject" Target="../embeddings/oleObject176.bin"/><Relationship Id="rId24" Type="http://schemas.openxmlformats.org/officeDocument/2006/relationships/image" Target="../media/image167.emf"/><Relationship Id="rId23" Type="http://schemas.openxmlformats.org/officeDocument/2006/relationships/oleObject" Target="../embeddings/oleObject175.bin"/><Relationship Id="rId22" Type="http://schemas.openxmlformats.org/officeDocument/2006/relationships/image" Target="../media/image166.emf"/><Relationship Id="rId21" Type="http://schemas.openxmlformats.org/officeDocument/2006/relationships/oleObject" Target="../embeddings/oleObject174.bin"/><Relationship Id="rId20" Type="http://schemas.openxmlformats.org/officeDocument/2006/relationships/image" Target="../media/image165.emf"/><Relationship Id="rId2" Type="http://schemas.openxmlformats.org/officeDocument/2006/relationships/image" Target="../media/image156.emf"/><Relationship Id="rId19" Type="http://schemas.openxmlformats.org/officeDocument/2006/relationships/oleObject" Target="../embeddings/oleObject173.bin"/><Relationship Id="rId18" Type="http://schemas.openxmlformats.org/officeDocument/2006/relationships/image" Target="../media/image164.emf"/><Relationship Id="rId17" Type="http://schemas.openxmlformats.org/officeDocument/2006/relationships/oleObject" Target="../embeddings/oleObject172.bin"/><Relationship Id="rId16" Type="http://schemas.openxmlformats.org/officeDocument/2006/relationships/image" Target="../media/image163.emf"/><Relationship Id="rId15" Type="http://schemas.openxmlformats.org/officeDocument/2006/relationships/oleObject" Target="../embeddings/oleObject171.bin"/><Relationship Id="rId14" Type="http://schemas.openxmlformats.org/officeDocument/2006/relationships/image" Target="../media/image162.emf"/><Relationship Id="rId13" Type="http://schemas.openxmlformats.org/officeDocument/2006/relationships/oleObject" Target="../embeddings/oleObject170.bin"/><Relationship Id="rId12" Type="http://schemas.openxmlformats.org/officeDocument/2006/relationships/image" Target="../media/image161.e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160.emf"/><Relationship Id="rId1" Type="http://schemas.openxmlformats.org/officeDocument/2006/relationships/oleObject" Target="../embeddings/oleObject164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202.w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00.wmf"/><Relationship Id="rId3" Type="http://schemas.openxmlformats.org/officeDocument/2006/relationships/oleObject" Target="../embeddings/oleObject209.bin"/><Relationship Id="rId22" Type="http://schemas.openxmlformats.org/officeDocument/2006/relationships/vmlDrawing" Target="../drawings/vmlDrawing2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08.emf"/><Relationship Id="rId2" Type="http://schemas.openxmlformats.org/officeDocument/2006/relationships/image" Target="../media/image199.wmf"/><Relationship Id="rId19" Type="http://schemas.openxmlformats.org/officeDocument/2006/relationships/oleObject" Target="../embeddings/oleObject217.bin"/><Relationship Id="rId18" Type="http://schemas.openxmlformats.org/officeDocument/2006/relationships/image" Target="../media/image207.emf"/><Relationship Id="rId17" Type="http://schemas.openxmlformats.org/officeDocument/2006/relationships/oleObject" Target="../embeddings/oleObject216.bin"/><Relationship Id="rId16" Type="http://schemas.openxmlformats.org/officeDocument/2006/relationships/image" Target="../media/image206.emf"/><Relationship Id="rId15" Type="http://schemas.openxmlformats.org/officeDocument/2006/relationships/oleObject" Target="../embeddings/oleObject215.bin"/><Relationship Id="rId14" Type="http://schemas.openxmlformats.org/officeDocument/2006/relationships/image" Target="../media/image205.emf"/><Relationship Id="rId13" Type="http://schemas.openxmlformats.org/officeDocument/2006/relationships/oleObject" Target="../embeddings/oleObject214.bin"/><Relationship Id="rId12" Type="http://schemas.openxmlformats.org/officeDocument/2006/relationships/image" Target="../media/image204.emf"/><Relationship Id="rId11" Type="http://schemas.openxmlformats.org/officeDocument/2006/relationships/oleObject" Target="../embeddings/oleObject213.bin"/><Relationship Id="rId10" Type="http://schemas.openxmlformats.org/officeDocument/2006/relationships/image" Target="../media/image203.emf"/><Relationship Id="rId1" Type="http://schemas.openxmlformats.org/officeDocument/2006/relationships/oleObject" Target="../embeddings/oleObject208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09.wmf"/><Relationship Id="rId38" Type="http://schemas.openxmlformats.org/officeDocument/2006/relationships/vmlDrawing" Target="../drawings/vmlDrawing26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222.wmf"/><Relationship Id="rId35" Type="http://schemas.openxmlformats.org/officeDocument/2006/relationships/oleObject" Target="../embeddings/oleObject235.bin"/><Relationship Id="rId34" Type="http://schemas.openxmlformats.org/officeDocument/2006/relationships/image" Target="../media/image221.wmf"/><Relationship Id="rId33" Type="http://schemas.openxmlformats.org/officeDocument/2006/relationships/oleObject" Target="../embeddings/oleObject234.bin"/><Relationship Id="rId32" Type="http://schemas.openxmlformats.org/officeDocument/2006/relationships/image" Target="../media/image202.wmf"/><Relationship Id="rId31" Type="http://schemas.openxmlformats.org/officeDocument/2006/relationships/oleObject" Target="../embeddings/oleObject233.bin"/><Relationship Id="rId30" Type="http://schemas.openxmlformats.org/officeDocument/2006/relationships/image" Target="../media/image220.wmf"/><Relationship Id="rId3" Type="http://schemas.openxmlformats.org/officeDocument/2006/relationships/oleObject" Target="../embeddings/oleObject219.bin"/><Relationship Id="rId29" Type="http://schemas.openxmlformats.org/officeDocument/2006/relationships/oleObject" Target="../embeddings/oleObject232.bin"/><Relationship Id="rId28" Type="http://schemas.openxmlformats.org/officeDocument/2006/relationships/image" Target="../media/image200.wmf"/><Relationship Id="rId27" Type="http://schemas.openxmlformats.org/officeDocument/2006/relationships/oleObject" Target="../embeddings/oleObject231.bin"/><Relationship Id="rId26" Type="http://schemas.openxmlformats.org/officeDocument/2006/relationships/image" Target="../media/image199.wmf"/><Relationship Id="rId25" Type="http://schemas.openxmlformats.org/officeDocument/2006/relationships/oleObject" Target="../embeddings/oleObject230.bin"/><Relationship Id="rId24" Type="http://schemas.openxmlformats.org/officeDocument/2006/relationships/image" Target="../media/image219.wmf"/><Relationship Id="rId23" Type="http://schemas.openxmlformats.org/officeDocument/2006/relationships/oleObject" Target="../embeddings/oleObject229.bin"/><Relationship Id="rId22" Type="http://schemas.openxmlformats.org/officeDocument/2006/relationships/image" Target="../media/image218.wmf"/><Relationship Id="rId21" Type="http://schemas.openxmlformats.org/officeDocument/2006/relationships/oleObject" Target="../embeddings/oleObject228.bin"/><Relationship Id="rId20" Type="http://schemas.openxmlformats.org/officeDocument/2006/relationships/image" Target="../media/image217.emf"/><Relationship Id="rId2" Type="http://schemas.openxmlformats.org/officeDocument/2006/relationships/image" Target="../media/image155.wmf"/><Relationship Id="rId19" Type="http://schemas.openxmlformats.org/officeDocument/2006/relationships/oleObject" Target="../embeddings/oleObject227.bin"/><Relationship Id="rId18" Type="http://schemas.openxmlformats.org/officeDocument/2006/relationships/image" Target="../media/image216.emf"/><Relationship Id="rId17" Type="http://schemas.openxmlformats.org/officeDocument/2006/relationships/oleObject" Target="../embeddings/oleObject226.bin"/><Relationship Id="rId16" Type="http://schemas.openxmlformats.org/officeDocument/2006/relationships/image" Target="../media/image215.e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214.e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213.e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212.emf"/><Relationship Id="rId1" Type="http://schemas.openxmlformats.org/officeDocument/2006/relationships/oleObject" Target="../embeddings/oleObject218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0.bin"/><Relationship Id="rId8" Type="http://schemas.openxmlformats.org/officeDocument/2006/relationships/image" Target="../media/image226.emf"/><Relationship Id="rId7" Type="http://schemas.openxmlformats.org/officeDocument/2006/relationships/oleObject" Target="../embeddings/oleObject239.bin"/><Relationship Id="rId6" Type="http://schemas.openxmlformats.org/officeDocument/2006/relationships/image" Target="../media/image225.emf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224.emf"/><Relationship Id="rId3" Type="http://schemas.openxmlformats.org/officeDocument/2006/relationships/oleObject" Target="../embeddings/oleObject237.bin"/><Relationship Id="rId28" Type="http://schemas.openxmlformats.org/officeDocument/2006/relationships/vmlDrawing" Target="../drawings/vmlDrawing2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34.wmf"/><Relationship Id="rId25" Type="http://schemas.openxmlformats.org/officeDocument/2006/relationships/oleObject" Target="../embeddings/oleObject248.bin"/><Relationship Id="rId24" Type="http://schemas.openxmlformats.org/officeDocument/2006/relationships/image" Target="../media/image233.wmf"/><Relationship Id="rId23" Type="http://schemas.openxmlformats.org/officeDocument/2006/relationships/oleObject" Target="../embeddings/oleObject247.bin"/><Relationship Id="rId22" Type="http://schemas.openxmlformats.org/officeDocument/2006/relationships/image" Target="../media/image232.wmf"/><Relationship Id="rId21" Type="http://schemas.openxmlformats.org/officeDocument/2006/relationships/oleObject" Target="../embeddings/oleObject246.bin"/><Relationship Id="rId20" Type="http://schemas.openxmlformats.org/officeDocument/2006/relationships/image" Target="../media/image211.wmf"/><Relationship Id="rId2" Type="http://schemas.openxmlformats.org/officeDocument/2006/relationships/image" Target="../media/image223.emf"/><Relationship Id="rId19" Type="http://schemas.openxmlformats.org/officeDocument/2006/relationships/oleObject" Target="../embeddings/oleObject245.bin"/><Relationship Id="rId18" Type="http://schemas.openxmlformats.org/officeDocument/2006/relationships/image" Target="../media/image231.emf"/><Relationship Id="rId17" Type="http://schemas.openxmlformats.org/officeDocument/2006/relationships/oleObject" Target="../embeddings/oleObject244.bin"/><Relationship Id="rId16" Type="http://schemas.openxmlformats.org/officeDocument/2006/relationships/image" Target="../media/image230.wmf"/><Relationship Id="rId15" Type="http://schemas.openxmlformats.org/officeDocument/2006/relationships/oleObject" Target="../embeddings/oleObject243.bin"/><Relationship Id="rId14" Type="http://schemas.openxmlformats.org/officeDocument/2006/relationships/image" Target="../media/image229.wmf"/><Relationship Id="rId13" Type="http://schemas.openxmlformats.org/officeDocument/2006/relationships/oleObject" Target="../embeddings/oleObject242.bin"/><Relationship Id="rId12" Type="http://schemas.openxmlformats.org/officeDocument/2006/relationships/image" Target="../media/image228.emf"/><Relationship Id="rId11" Type="http://schemas.openxmlformats.org/officeDocument/2006/relationships/oleObject" Target="../embeddings/oleObject241.bin"/><Relationship Id="rId10" Type="http://schemas.openxmlformats.org/officeDocument/2006/relationships/image" Target="../media/image227.emf"/><Relationship Id="rId1" Type="http://schemas.openxmlformats.org/officeDocument/2006/relationships/oleObject" Target="../embeddings/oleObject23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6.emf"/><Relationship Id="rId3" Type="http://schemas.openxmlformats.org/officeDocument/2006/relationships/oleObject" Target="../embeddings/oleObject250.bin"/><Relationship Id="rId2" Type="http://schemas.openxmlformats.org/officeDocument/2006/relationships/image" Target="../media/image235.emf"/><Relationship Id="rId1" Type="http://schemas.openxmlformats.org/officeDocument/2006/relationships/oleObject" Target="../embeddings/oleObject249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5.bin"/><Relationship Id="rId8" Type="http://schemas.openxmlformats.org/officeDocument/2006/relationships/image" Target="../media/image240.emf"/><Relationship Id="rId7" Type="http://schemas.openxmlformats.org/officeDocument/2006/relationships/oleObject" Target="../embeddings/oleObject254.bin"/><Relationship Id="rId6" Type="http://schemas.openxmlformats.org/officeDocument/2006/relationships/image" Target="../media/image239.e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38.emf"/><Relationship Id="rId3" Type="http://schemas.openxmlformats.org/officeDocument/2006/relationships/oleObject" Target="../embeddings/oleObject252.bin"/><Relationship Id="rId2" Type="http://schemas.openxmlformats.org/officeDocument/2006/relationships/image" Target="../media/image237.e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1.emf"/><Relationship Id="rId1" Type="http://schemas.openxmlformats.org/officeDocument/2006/relationships/oleObject" Target="../embeddings/oleObject251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0.bin"/><Relationship Id="rId8" Type="http://schemas.openxmlformats.org/officeDocument/2006/relationships/image" Target="../media/image245.emf"/><Relationship Id="rId7" Type="http://schemas.openxmlformats.org/officeDocument/2006/relationships/oleObject" Target="../embeddings/oleObject259.bin"/><Relationship Id="rId6" Type="http://schemas.openxmlformats.org/officeDocument/2006/relationships/image" Target="../media/image244.e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43.emf"/><Relationship Id="rId3" Type="http://schemas.openxmlformats.org/officeDocument/2006/relationships/oleObject" Target="../embeddings/oleObject257.bin"/><Relationship Id="rId2" Type="http://schemas.openxmlformats.org/officeDocument/2006/relationships/image" Target="../media/image242.emf"/><Relationship Id="rId16" Type="http://schemas.openxmlformats.org/officeDocument/2006/relationships/vmlDrawing" Target="../drawings/vmlDrawing3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8.wmf"/><Relationship Id="rId13" Type="http://schemas.openxmlformats.org/officeDocument/2006/relationships/oleObject" Target="../embeddings/oleObject262.bin"/><Relationship Id="rId12" Type="http://schemas.openxmlformats.org/officeDocument/2006/relationships/image" Target="../media/image247.emf"/><Relationship Id="rId11" Type="http://schemas.openxmlformats.org/officeDocument/2006/relationships/oleObject" Target="../embeddings/oleObject261.bin"/><Relationship Id="rId10" Type="http://schemas.openxmlformats.org/officeDocument/2006/relationships/image" Target="../media/image246.emf"/><Relationship Id="rId1" Type="http://schemas.openxmlformats.org/officeDocument/2006/relationships/oleObject" Target="../embeddings/oleObject256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7.bin"/><Relationship Id="rId8" Type="http://schemas.openxmlformats.org/officeDocument/2006/relationships/image" Target="../media/image252.emf"/><Relationship Id="rId7" Type="http://schemas.openxmlformats.org/officeDocument/2006/relationships/oleObject" Target="../embeddings/oleObject266.bin"/><Relationship Id="rId6" Type="http://schemas.openxmlformats.org/officeDocument/2006/relationships/image" Target="../media/image251.emf"/><Relationship Id="rId5" Type="http://schemas.openxmlformats.org/officeDocument/2006/relationships/oleObject" Target="../embeddings/oleObject265.bin"/><Relationship Id="rId4" Type="http://schemas.openxmlformats.org/officeDocument/2006/relationships/image" Target="../media/image250.emf"/><Relationship Id="rId3" Type="http://schemas.openxmlformats.org/officeDocument/2006/relationships/oleObject" Target="../embeddings/oleObject264.bin"/><Relationship Id="rId2" Type="http://schemas.openxmlformats.org/officeDocument/2006/relationships/image" Target="../media/image249.emf"/><Relationship Id="rId14" Type="http://schemas.openxmlformats.org/officeDocument/2006/relationships/vmlDrawing" Target="../drawings/vmlDrawing3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54.emf"/><Relationship Id="rId11" Type="http://schemas.openxmlformats.org/officeDocument/2006/relationships/oleObject" Target="../embeddings/oleObject268.bin"/><Relationship Id="rId10" Type="http://schemas.openxmlformats.org/officeDocument/2006/relationships/image" Target="../media/image253.emf"/><Relationship Id="rId1" Type="http://schemas.openxmlformats.org/officeDocument/2006/relationships/oleObject" Target="../embeddings/oleObject263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8.e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57.e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55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269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7.bin"/><Relationship Id="rId8" Type="http://schemas.openxmlformats.org/officeDocument/2006/relationships/image" Target="../media/image260.emf"/><Relationship Id="rId7" Type="http://schemas.openxmlformats.org/officeDocument/2006/relationships/oleObject" Target="../embeddings/oleObject276.bin"/><Relationship Id="rId6" Type="http://schemas.openxmlformats.org/officeDocument/2006/relationships/image" Target="../media/image259.emf"/><Relationship Id="rId5" Type="http://schemas.openxmlformats.org/officeDocument/2006/relationships/oleObject" Target="../embeddings/oleObject275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274.bin"/><Relationship Id="rId22" Type="http://schemas.openxmlformats.org/officeDocument/2006/relationships/vmlDrawing" Target="../drawings/vmlDrawing3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66.emf"/><Relationship Id="rId2" Type="http://schemas.openxmlformats.org/officeDocument/2006/relationships/image" Target="../media/image255.wmf"/><Relationship Id="rId19" Type="http://schemas.openxmlformats.org/officeDocument/2006/relationships/oleObject" Target="../embeddings/oleObject282.bin"/><Relationship Id="rId18" Type="http://schemas.openxmlformats.org/officeDocument/2006/relationships/image" Target="../media/image265.emf"/><Relationship Id="rId17" Type="http://schemas.openxmlformats.org/officeDocument/2006/relationships/oleObject" Target="../embeddings/oleObject281.bin"/><Relationship Id="rId16" Type="http://schemas.openxmlformats.org/officeDocument/2006/relationships/image" Target="../media/image264.emf"/><Relationship Id="rId15" Type="http://schemas.openxmlformats.org/officeDocument/2006/relationships/oleObject" Target="../embeddings/oleObject280.bin"/><Relationship Id="rId14" Type="http://schemas.openxmlformats.org/officeDocument/2006/relationships/image" Target="../media/image263.emf"/><Relationship Id="rId13" Type="http://schemas.openxmlformats.org/officeDocument/2006/relationships/oleObject" Target="../embeddings/oleObject279.bin"/><Relationship Id="rId12" Type="http://schemas.openxmlformats.org/officeDocument/2006/relationships/image" Target="../media/image262.emf"/><Relationship Id="rId11" Type="http://schemas.openxmlformats.org/officeDocument/2006/relationships/oleObject" Target="../embeddings/oleObject278.bin"/><Relationship Id="rId10" Type="http://schemas.openxmlformats.org/officeDocument/2006/relationships/image" Target="../media/image261.emf"/><Relationship Id="rId1" Type="http://schemas.openxmlformats.org/officeDocument/2006/relationships/oleObject" Target="../embeddings/oleObject273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7.bin"/><Relationship Id="rId8" Type="http://schemas.openxmlformats.org/officeDocument/2006/relationships/image" Target="../media/image255.wmf"/><Relationship Id="rId7" Type="http://schemas.openxmlformats.org/officeDocument/2006/relationships/oleObject" Target="../embeddings/oleObject286.bin"/><Relationship Id="rId6" Type="http://schemas.openxmlformats.org/officeDocument/2006/relationships/image" Target="../media/image269.e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68.emf"/><Relationship Id="rId3" Type="http://schemas.openxmlformats.org/officeDocument/2006/relationships/oleObject" Target="../embeddings/oleObject284.bin"/><Relationship Id="rId2" Type="http://schemas.openxmlformats.org/officeDocument/2006/relationships/image" Target="../media/image267.emf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71.emf"/><Relationship Id="rId13" Type="http://schemas.openxmlformats.org/officeDocument/2006/relationships/oleObject" Target="../embeddings/oleObject289.bin"/><Relationship Id="rId12" Type="http://schemas.openxmlformats.org/officeDocument/2006/relationships/image" Target="../media/image270.emf"/><Relationship Id="rId11" Type="http://schemas.openxmlformats.org/officeDocument/2006/relationships/oleObject" Target="../embeddings/oleObject288.bin"/><Relationship Id="rId10" Type="http://schemas.openxmlformats.org/officeDocument/2006/relationships/image" Target="../media/image256.wmf"/><Relationship Id="rId1" Type="http://schemas.openxmlformats.org/officeDocument/2006/relationships/oleObject" Target="../embeddings/oleObject283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4.bin"/><Relationship Id="rId8" Type="http://schemas.openxmlformats.org/officeDocument/2006/relationships/image" Target="../media/image273.e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72.e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291.bin"/><Relationship Id="rId24" Type="http://schemas.openxmlformats.org/officeDocument/2006/relationships/vmlDrawing" Target="../drawings/vmlDrawing3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80.emf"/><Relationship Id="rId21" Type="http://schemas.openxmlformats.org/officeDocument/2006/relationships/oleObject" Target="../embeddings/oleObject300.bin"/><Relationship Id="rId20" Type="http://schemas.openxmlformats.org/officeDocument/2006/relationships/image" Target="../media/image279.emf"/><Relationship Id="rId2" Type="http://schemas.openxmlformats.org/officeDocument/2006/relationships/image" Target="../media/image255.wmf"/><Relationship Id="rId19" Type="http://schemas.openxmlformats.org/officeDocument/2006/relationships/oleObject" Target="../embeddings/oleObject299.bin"/><Relationship Id="rId18" Type="http://schemas.openxmlformats.org/officeDocument/2006/relationships/image" Target="../media/image278.emf"/><Relationship Id="rId17" Type="http://schemas.openxmlformats.org/officeDocument/2006/relationships/oleObject" Target="../embeddings/oleObject298.bin"/><Relationship Id="rId16" Type="http://schemas.openxmlformats.org/officeDocument/2006/relationships/image" Target="../media/image277.emf"/><Relationship Id="rId15" Type="http://schemas.openxmlformats.org/officeDocument/2006/relationships/oleObject" Target="../embeddings/oleObject297.bin"/><Relationship Id="rId14" Type="http://schemas.openxmlformats.org/officeDocument/2006/relationships/image" Target="../media/image276.emf"/><Relationship Id="rId13" Type="http://schemas.openxmlformats.org/officeDocument/2006/relationships/oleObject" Target="../embeddings/oleObject296.bin"/><Relationship Id="rId12" Type="http://schemas.openxmlformats.org/officeDocument/2006/relationships/image" Target="../media/image275.emf"/><Relationship Id="rId11" Type="http://schemas.openxmlformats.org/officeDocument/2006/relationships/oleObject" Target="../embeddings/oleObject295.bin"/><Relationship Id="rId10" Type="http://schemas.openxmlformats.org/officeDocument/2006/relationships/image" Target="../media/image274.emf"/><Relationship Id="rId1" Type="http://schemas.openxmlformats.org/officeDocument/2006/relationships/oleObject" Target="../embeddings/oleObject290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.wmf"/><Relationship Id="rId10" Type="http://schemas.openxmlformats.org/officeDocument/2006/relationships/oleObject" Target="../embeddings/oleObject7.bin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5" Type="http://schemas.openxmlformats.org/officeDocument/2006/relationships/vmlDrawing" Target="../drawings/vmlDrawing4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3.wmf"/><Relationship Id="rId22" Type="http://schemas.openxmlformats.org/officeDocument/2006/relationships/oleObject" Target="../embeddings/oleObject23.bin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1.e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0.e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19.e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7.emf"/><Relationship Id="rId7" Type="http://schemas.openxmlformats.org/officeDocument/2006/relationships/oleObject" Target="../embeddings/oleObject27.bin"/><Relationship Id="rId66" Type="http://schemas.openxmlformats.org/officeDocument/2006/relationships/vmlDrawing" Target="../drawings/vmlDrawing5.vml"/><Relationship Id="rId65" Type="http://schemas.openxmlformats.org/officeDocument/2006/relationships/slideLayout" Target="../slideLayouts/slideLayout7.xml"/><Relationship Id="rId64" Type="http://schemas.openxmlformats.org/officeDocument/2006/relationships/image" Target="../media/image55.png"/><Relationship Id="rId63" Type="http://schemas.openxmlformats.org/officeDocument/2006/relationships/image" Target="../media/image54.emf"/><Relationship Id="rId62" Type="http://schemas.openxmlformats.org/officeDocument/2006/relationships/oleObject" Target="../embeddings/oleObject55.bin"/><Relationship Id="rId61" Type="http://schemas.openxmlformats.org/officeDocument/2006/relationships/image" Target="../media/image53.emf"/><Relationship Id="rId60" Type="http://schemas.openxmlformats.org/officeDocument/2006/relationships/oleObject" Target="../embeddings/oleObject54.bin"/><Relationship Id="rId6" Type="http://schemas.openxmlformats.org/officeDocument/2006/relationships/image" Target="../media/image26.wmf"/><Relationship Id="rId59" Type="http://schemas.openxmlformats.org/officeDocument/2006/relationships/image" Target="../media/image52.emf"/><Relationship Id="rId58" Type="http://schemas.openxmlformats.org/officeDocument/2006/relationships/oleObject" Target="../embeddings/oleObject53.bin"/><Relationship Id="rId57" Type="http://schemas.openxmlformats.org/officeDocument/2006/relationships/image" Target="../media/image51.emf"/><Relationship Id="rId56" Type="http://schemas.openxmlformats.org/officeDocument/2006/relationships/oleObject" Target="../embeddings/oleObject52.bin"/><Relationship Id="rId55" Type="http://schemas.openxmlformats.org/officeDocument/2006/relationships/image" Target="../media/image50.emf"/><Relationship Id="rId54" Type="http://schemas.openxmlformats.org/officeDocument/2006/relationships/oleObject" Target="../embeddings/oleObject51.bin"/><Relationship Id="rId53" Type="http://schemas.openxmlformats.org/officeDocument/2006/relationships/image" Target="../media/image49.emf"/><Relationship Id="rId52" Type="http://schemas.openxmlformats.org/officeDocument/2006/relationships/oleObject" Target="../embeddings/oleObject50.bin"/><Relationship Id="rId51" Type="http://schemas.openxmlformats.org/officeDocument/2006/relationships/image" Target="../media/image48.emf"/><Relationship Id="rId50" Type="http://schemas.openxmlformats.org/officeDocument/2006/relationships/oleObject" Target="../embeddings/oleObject49.bin"/><Relationship Id="rId5" Type="http://schemas.openxmlformats.org/officeDocument/2006/relationships/oleObject" Target="../embeddings/oleObject26.bin"/><Relationship Id="rId49" Type="http://schemas.openxmlformats.org/officeDocument/2006/relationships/image" Target="../media/image47.emf"/><Relationship Id="rId48" Type="http://schemas.openxmlformats.org/officeDocument/2006/relationships/oleObject" Target="../embeddings/oleObject48.bin"/><Relationship Id="rId47" Type="http://schemas.openxmlformats.org/officeDocument/2006/relationships/image" Target="../media/image46.emf"/><Relationship Id="rId46" Type="http://schemas.openxmlformats.org/officeDocument/2006/relationships/oleObject" Target="../embeddings/oleObject47.bin"/><Relationship Id="rId45" Type="http://schemas.openxmlformats.org/officeDocument/2006/relationships/oleObject" Target="../embeddings/oleObject46.bin"/><Relationship Id="rId44" Type="http://schemas.openxmlformats.org/officeDocument/2006/relationships/image" Target="../media/image45.emf"/><Relationship Id="rId43" Type="http://schemas.openxmlformats.org/officeDocument/2006/relationships/oleObject" Target="../embeddings/oleObject45.bin"/><Relationship Id="rId42" Type="http://schemas.openxmlformats.org/officeDocument/2006/relationships/image" Target="../media/image44.wmf"/><Relationship Id="rId41" Type="http://schemas.openxmlformats.org/officeDocument/2006/relationships/oleObject" Target="../embeddings/oleObject44.bin"/><Relationship Id="rId40" Type="http://schemas.openxmlformats.org/officeDocument/2006/relationships/image" Target="../media/image43.emf"/><Relationship Id="rId4" Type="http://schemas.openxmlformats.org/officeDocument/2006/relationships/image" Target="../media/image25.wmf"/><Relationship Id="rId39" Type="http://schemas.openxmlformats.org/officeDocument/2006/relationships/oleObject" Target="../embeddings/oleObject43.bin"/><Relationship Id="rId38" Type="http://schemas.openxmlformats.org/officeDocument/2006/relationships/image" Target="../media/image42.emf"/><Relationship Id="rId37" Type="http://schemas.openxmlformats.org/officeDocument/2006/relationships/oleObject" Target="../embeddings/oleObject42.bin"/><Relationship Id="rId36" Type="http://schemas.openxmlformats.org/officeDocument/2006/relationships/image" Target="../media/image41.emf"/><Relationship Id="rId35" Type="http://schemas.openxmlformats.org/officeDocument/2006/relationships/oleObject" Target="../embeddings/oleObject41.bin"/><Relationship Id="rId34" Type="http://schemas.openxmlformats.org/officeDocument/2006/relationships/image" Target="../media/image40.emf"/><Relationship Id="rId33" Type="http://schemas.openxmlformats.org/officeDocument/2006/relationships/oleObject" Target="../embeddings/oleObject40.bin"/><Relationship Id="rId32" Type="http://schemas.openxmlformats.org/officeDocument/2006/relationships/image" Target="../media/image39.emf"/><Relationship Id="rId31" Type="http://schemas.openxmlformats.org/officeDocument/2006/relationships/oleObject" Target="../embeddings/oleObject39.bin"/><Relationship Id="rId30" Type="http://schemas.openxmlformats.org/officeDocument/2006/relationships/image" Target="../media/image38.emf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38.bin"/><Relationship Id="rId28" Type="http://schemas.openxmlformats.org/officeDocument/2006/relationships/image" Target="../media/image37.emf"/><Relationship Id="rId27" Type="http://schemas.openxmlformats.org/officeDocument/2006/relationships/oleObject" Target="../embeddings/oleObject37.bin"/><Relationship Id="rId26" Type="http://schemas.openxmlformats.org/officeDocument/2006/relationships/image" Target="../media/image36.emf"/><Relationship Id="rId25" Type="http://schemas.openxmlformats.org/officeDocument/2006/relationships/oleObject" Target="../embeddings/oleObject36.bin"/><Relationship Id="rId24" Type="http://schemas.openxmlformats.org/officeDocument/2006/relationships/image" Target="../media/image35.emf"/><Relationship Id="rId23" Type="http://schemas.openxmlformats.org/officeDocument/2006/relationships/oleObject" Target="../embeddings/oleObject35.bin"/><Relationship Id="rId22" Type="http://schemas.openxmlformats.org/officeDocument/2006/relationships/image" Target="../media/image34.e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33.e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32.e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1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0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3170" name="Rectangle 2"/>
          <p:cNvSpPr/>
          <p:nvPr/>
        </p:nvSpPr>
        <p:spPr>
          <a:xfrm>
            <a:off x="683895" y="1628775"/>
            <a:ext cx="7443470" cy="4744085"/>
          </a:xfrm>
          <a:prstGeom prst="rect">
            <a:avLst/>
          </a:prstGeom>
          <a:noFill/>
          <a:ln w="7938">
            <a:noFill/>
          </a:ln>
        </p:spPr>
        <p:txBody>
          <a:bodyPr wrap="square">
            <a:spAutoFit/>
          </a:bodyPr>
          <a:p>
            <a:pPr marL="457200" indent="-457200" eaLnBrk="1" latinLnBrk="1" hangingPunct="1">
              <a:lnSpc>
                <a:spcPct val="13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导体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A230C"/>
                </a:solidFill>
                <a:latin typeface="宋体" panose="02010600030101010101" pitchFamily="2" charset="-122"/>
              </a:rPr>
              <a:t>conductor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latinLnBrk="1" hangingPunct="1">
              <a:lnSpc>
                <a:spcPct val="135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导电能力极强的物体</a:t>
            </a:r>
            <a:br>
              <a:rPr lang="zh-CN" altLang="en-US" sz="2800" b="1" dirty="0">
                <a:latin typeface="宋体" panose="02010600030101010101" pitchFamily="2" charset="-122"/>
              </a:rPr>
            </a:b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   (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存在大量可自由移动的电荷</a:t>
            </a:r>
            <a:r>
              <a:rPr lang="en-US" altLang="zh-CN" sz="2800" b="1" dirty="0">
                <a:latin typeface="宋体" panose="02010600030101010101" pitchFamily="2" charset="-122"/>
              </a:rPr>
              <a:t>); 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457200" indent="-457200" eaLnBrk="1" latinLnBrk="1" hangingPunct="1">
              <a:lnSpc>
                <a:spcPct val="13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绝缘体（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电介质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A230C"/>
                </a:solidFill>
                <a:latin typeface="宋体" panose="02010600030101010101" pitchFamily="2" charset="-122"/>
              </a:rPr>
              <a:t>dielectric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latinLnBrk="1" hangingPunct="1">
              <a:lnSpc>
                <a:spcPct val="135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     导电能力极弱或不能导电的物体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br>
              <a:rPr lang="en-US" altLang="zh-CN" sz="2800" b="1" dirty="0">
                <a:latin typeface="宋体" panose="02010600030101010101" pitchFamily="2" charset="-122"/>
              </a:rPr>
            </a:br>
            <a:r>
              <a:rPr lang="en-US" altLang="zh-CN" sz="2800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sym typeface="+mn-ea"/>
              </a:rPr>
              <a:t>（理论上认为无自由移动的电荷）</a:t>
            </a:r>
            <a:r>
              <a:rPr lang="en-US" altLang="zh-CN" sz="2800" b="1" dirty="0">
                <a:latin typeface="宋体" panose="02010600030101010101" pitchFamily="2" charset="-122"/>
                <a:sym typeface="+mn-ea"/>
              </a:rPr>
              <a:t>;</a:t>
            </a:r>
            <a:endParaRPr lang="zh-CN" altLang="en-US" sz="2800" dirty="0"/>
          </a:p>
          <a:p>
            <a:pPr marL="457200" indent="-457200" eaLnBrk="1" latinLnBrk="1" hangingPunct="1">
              <a:lnSpc>
                <a:spcPct val="13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半导体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A230C"/>
                </a:solidFill>
                <a:latin typeface="宋体" panose="02010600030101010101" pitchFamily="2" charset="-122"/>
              </a:rPr>
              <a:t>semiconductor</a:t>
            </a:r>
            <a:r>
              <a:rPr lang="en-US" altLang="zh-CN" sz="2800" b="1" dirty="0">
                <a:latin typeface="宋体" panose="02010600030101010101" pitchFamily="2" charset="-122"/>
              </a:rPr>
              <a:t>) 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eaLnBrk="1" latinLnBrk="1" hangingPunct="1">
              <a:lnSpc>
                <a:spcPct val="135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宋体" panose="02010600030101010101" pitchFamily="2" charset="-122"/>
              </a:rPr>
              <a:t>导电能力介于上述两者之间的物体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903171" name="Rectangle 3"/>
          <p:cNvSpPr/>
          <p:nvPr/>
        </p:nvSpPr>
        <p:spPr>
          <a:xfrm>
            <a:off x="972185" y="1109663"/>
            <a:ext cx="4840288" cy="519112"/>
          </a:xfrm>
          <a:prstGeom prst="rect">
            <a:avLst/>
          </a:prstGeom>
          <a:noFill/>
          <a:ln w="7938">
            <a:noFill/>
          </a:ln>
        </p:spPr>
        <p:txBody>
          <a:bodyPr>
            <a:spAutoFit/>
          </a:bodyPr>
          <a:p>
            <a:pPr eaLnBrk="1" latin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导体  绝缘体  半导体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19990" y="260116"/>
            <a:ext cx="59044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938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第六章 静电场中的导体和电介质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317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char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3170">
                                            <p:txEl>
                                              <p:charRg st="2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charRg st="5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3170">
                                            <p:txEl>
                                              <p:charRg st="52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charRg st="79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3170">
                                            <p:txEl>
                                              <p:charRg st="79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charRg st="10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3170">
                                            <p:txEl>
                                              <p:charRg st="10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>
                                            <p:txEl>
                                              <p:charRg st="127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3170">
                                            <p:txEl>
                                              <p:charRg st="127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642938" y="2897188"/>
          <a:ext cx="36576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73200" imgH="355600" progId="Equation.3">
                  <p:embed/>
                </p:oleObj>
              </mc:Choice>
              <mc:Fallback>
                <p:oleObj name="" r:id="rId1" imgW="1473200" imgH="355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938" y="2897188"/>
                        <a:ext cx="3657600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/>
          <p:nvPr/>
        </p:nvSpPr>
        <p:spPr>
          <a:xfrm>
            <a:off x="719138" y="1071563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空腔导体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566738" y="189230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3"/>
              </a:buBlip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空腔内无电荷时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Rectangle 5"/>
          <p:cNvSpPr/>
          <p:nvPr/>
        </p:nvSpPr>
        <p:spPr>
          <a:xfrm>
            <a:off x="642938" y="5000625"/>
            <a:ext cx="35766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电荷分布在表面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500438" y="4714875"/>
            <a:ext cx="1857375" cy="1117600"/>
            <a:chOff x="861" y="2736"/>
            <a:chExt cx="1170" cy="704"/>
          </a:xfrm>
        </p:grpSpPr>
        <p:sp>
          <p:nvSpPr>
            <p:cNvPr id="13334" name="Text Box 7"/>
            <p:cNvSpPr txBox="1"/>
            <p:nvPr/>
          </p:nvSpPr>
          <p:spPr>
            <a:xfrm>
              <a:off x="1008" y="2736"/>
              <a:ext cx="1023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内表面？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外表面？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35" name="AutoShape 8"/>
            <p:cNvSpPr/>
            <p:nvPr/>
          </p:nvSpPr>
          <p:spPr>
            <a:xfrm>
              <a:off x="861" y="2871"/>
              <a:ext cx="192" cy="528"/>
            </a:xfrm>
            <a:prstGeom prst="leftBrace">
              <a:avLst>
                <a:gd name="adj1" fmla="val 22891"/>
                <a:gd name="adj2" fmla="val 50000"/>
              </a:avLst>
            </a:prstGeom>
            <a:noFill/>
            <a:ln w="28575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5143500" y="1071563"/>
            <a:ext cx="3581400" cy="3048000"/>
            <a:chOff x="3168" y="1152"/>
            <a:chExt cx="2256" cy="1920"/>
          </a:xfrm>
        </p:grpSpPr>
        <p:sp>
          <p:nvSpPr>
            <p:cNvPr id="13331" name="Rectangle 10"/>
            <p:cNvSpPr/>
            <p:nvPr/>
          </p:nvSpPr>
          <p:spPr>
            <a:xfrm>
              <a:off x="3168" y="1152"/>
              <a:ext cx="2256" cy="192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sm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3332" name="Freeform 11"/>
            <p:cNvSpPr/>
            <p:nvPr/>
          </p:nvSpPr>
          <p:spPr>
            <a:xfrm>
              <a:off x="3360" y="1824"/>
              <a:ext cx="1565" cy="911"/>
            </a:xfrm>
            <a:custGeom>
              <a:avLst/>
              <a:gdLst/>
              <a:ahLst/>
              <a:cxnLst>
                <a:cxn ang="0">
                  <a:pos x="20" y="401"/>
                </a:cxn>
                <a:cxn ang="0">
                  <a:pos x="304" y="133"/>
                </a:cxn>
                <a:cxn ang="0">
                  <a:pos x="864" y="30"/>
                </a:cxn>
                <a:cxn ang="0">
                  <a:pos x="1432" y="314"/>
                </a:cxn>
                <a:cxn ang="0">
                  <a:pos x="1448" y="827"/>
                </a:cxn>
                <a:cxn ang="0">
                  <a:pos x="730" y="819"/>
                </a:cxn>
                <a:cxn ang="0">
                  <a:pos x="186" y="669"/>
                </a:cxn>
                <a:cxn ang="0">
                  <a:pos x="20" y="401"/>
                </a:cxn>
              </a:cxnLst>
              <a:pathLst>
                <a:path w="1565" h="911">
                  <a:moveTo>
                    <a:pt x="20" y="401"/>
                  </a:moveTo>
                  <a:cubicBezTo>
                    <a:pt x="40" y="312"/>
                    <a:pt x="163" y="195"/>
                    <a:pt x="304" y="133"/>
                  </a:cubicBezTo>
                  <a:cubicBezTo>
                    <a:pt x="445" y="71"/>
                    <a:pt x="676" y="0"/>
                    <a:pt x="864" y="30"/>
                  </a:cubicBezTo>
                  <a:cubicBezTo>
                    <a:pt x="1052" y="60"/>
                    <a:pt x="1335" y="181"/>
                    <a:pt x="1432" y="314"/>
                  </a:cubicBezTo>
                  <a:cubicBezTo>
                    <a:pt x="1529" y="447"/>
                    <a:pt x="1565" y="743"/>
                    <a:pt x="1448" y="827"/>
                  </a:cubicBezTo>
                  <a:cubicBezTo>
                    <a:pt x="1331" y="911"/>
                    <a:pt x="940" y="845"/>
                    <a:pt x="730" y="819"/>
                  </a:cubicBezTo>
                  <a:cubicBezTo>
                    <a:pt x="520" y="793"/>
                    <a:pt x="304" y="739"/>
                    <a:pt x="186" y="669"/>
                  </a:cubicBezTo>
                  <a:cubicBezTo>
                    <a:pt x="68" y="599"/>
                    <a:pt x="0" y="490"/>
                    <a:pt x="20" y="40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C2C2C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3" name="Freeform 12"/>
            <p:cNvSpPr/>
            <p:nvPr/>
          </p:nvSpPr>
          <p:spPr>
            <a:xfrm>
              <a:off x="3792" y="2112"/>
              <a:ext cx="562" cy="307"/>
            </a:xfrm>
            <a:custGeom>
              <a:avLst/>
              <a:gdLst/>
              <a:ahLst/>
              <a:cxnLst>
                <a:cxn ang="0">
                  <a:pos x="89" y="56"/>
                </a:cxn>
                <a:cxn ang="0">
                  <a:pos x="294" y="9"/>
                </a:cxn>
                <a:cxn ang="0">
                  <a:pos x="531" y="111"/>
                </a:cxn>
                <a:cxn ang="0">
                  <a:pos x="479" y="286"/>
                </a:cxn>
                <a:cxn ang="0">
                  <a:pos x="65" y="237"/>
                </a:cxn>
                <a:cxn ang="0">
                  <a:pos x="89" y="56"/>
                </a:cxn>
              </a:cxnLst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6819900" y="1300163"/>
            <a:ext cx="1890713" cy="2133600"/>
            <a:chOff x="4224" y="1296"/>
            <a:chExt cx="1191" cy="1344"/>
          </a:xfrm>
        </p:grpSpPr>
        <p:graphicFrame>
          <p:nvGraphicFramePr>
            <p:cNvPr id="13328" name="Object 14"/>
            <p:cNvGraphicFramePr>
              <a:graphicFrameLocks noChangeAspect="1"/>
            </p:cNvGraphicFramePr>
            <p:nvPr/>
          </p:nvGraphicFramePr>
          <p:xfrm>
            <a:off x="4320" y="2400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4" imgW="177800" imgH="228600" progId="Equation.3">
                    <p:embed/>
                  </p:oleObj>
                </mc:Choice>
                <mc:Fallback>
                  <p:oleObj name="" r:id="rId4" imgW="177800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0" y="2400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Freeform 15" descr="宽下对角线"/>
            <p:cNvSpPr/>
            <p:nvPr/>
          </p:nvSpPr>
          <p:spPr>
            <a:xfrm rot="2655082">
              <a:off x="4368" y="2160"/>
              <a:ext cx="487" cy="307"/>
            </a:xfrm>
            <a:custGeom>
              <a:avLst/>
              <a:gdLst/>
              <a:ahLst/>
              <a:cxnLst>
                <a:cxn ang="0">
                  <a:pos x="77" y="56"/>
                </a:cxn>
                <a:cxn ang="0">
                  <a:pos x="255" y="9"/>
                </a:cxn>
                <a:cxn ang="0">
                  <a:pos x="460" y="111"/>
                </a:cxn>
                <a:cxn ang="0">
                  <a:pos x="415" y="286"/>
                </a:cxn>
                <a:cxn ang="0">
                  <a:pos x="56" y="237"/>
                </a:cxn>
                <a:cxn ang="0">
                  <a:pos x="77" y="56"/>
                </a:cxn>
              </a:cxnLst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pattFill prst="wdDnDiag">
              <a:fgClr>
                <a:srgbClr val="0000FF">
                  <a:alpha val="100000"/>
                </a:srgbClr>
              </a:fgClr>
              <a:bgClr>
                <a:srgbClr val="EAEAEA">
                  <a:alpha val="100000"/>
                </a:srgbClr>
              </a:bgClr>
            </a:pattFill>
            <a:ln w="19050" cap="flat" cmpd="sng">
              <a:solidFill>
                <a:srgbClr val="0000FF">
                  <a:alpha val="100000"/>
                </a:srgbClr>
              </a:solidFill>
              <a:prstDash val="dash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2" name="AutoShape 16"/>
            <p:cNvSpPr>
              <a:spLocks noChangeArrowheads="1"/>
            </p:cNvSpPr>
            <p:nvPr/>
          </p:nvSpPr>
          <p:spPr bwMode="auto">
            <a:xfrm>
              <a:off x="4224" y="1296"/>
              <a:ext cx="1191" cy="432"/>
            </a:xfrm>
            <a:prstGeom prst="wedgeEllipseCallout">
              <a:avLst>
                <a:gd name="adj1" fmla="val -24005"/>
                <a:gd name="adj2" fmla="val 141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高斯面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5281613" y="1284288"/>
            <a:ext cx="1219200" cy="533400"/>
            <a:chOff x="3888" y="1632"/>
            <a:chExt cx="768" cy="336"/>
          </a:xfrm>
        </p:grpSpPr>
        <p:sp>
          <p:nvSpPr>
            <p:cNvPr id="13326" name="Text Box 29"/>
            <p:cNvSpPr txBox="1"/>
            <p:nvPr/>
          </p:nvSpPr>
          <p:spPr>
            <a:xfrm>
              <a:off x="3888" y="1632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内表面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27" name="AutoShape 30"/>
            <p:cNvSpPr/>
            <p:nvPr/>
          </p:nvSpPr>
          <p:spPr>
            <a:xfrm>
              <a:off x="3888" y="1632"/>
              <a:ext cx="768" cy="336"/>
            </a:xfrm>
            <a:prstGeom prst="wedgeEllipseCallout">
              <a:avLst>
                <a:gd name="adj1" fmla="val 37083"/>
                <a:gd name="adj2" fmla="val 203236"/>
              </a:avLst>
            </a:prstGeom>
            <a:noFill/>
            <a:ln w="1270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7496175" y="3784600"/>
            <a:ext cx="1366838" cy="369888"/>
            <a:chOff x="4884" y="3402"/>
            <a:chExt cx="861" cy="438"/>
          </a:xfrm>
        </p:grpSpPr>
        <p:sp>
          <p:nvSpPr>
            <p:cNvPr id="13324" name="Text Box 32"/>
            <p:cNvSpPr txBox="1"/>
            <p:nvPr/>
          </p:nvSpPr>
          <p:spPr>
            <a:xfrm>
              <a:off x="4929" y="3402"/>
              <a:ext cx="816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外表面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25" name="AutoShape 33"/>
            <p:cNvSpPr/>
            <p:nvPr/>
          </p:nvSpPr>
          <p:spPr>
            <a:xfrm>
              <a:off x="4884" y="3444"/>
              <a:ext cx="768" cy="336"/>
            </a:xfrm>
            <a:prstGeom prst="wedgeEllipseCallout">
              <a:avLst>
                <a:gd name="adj1" fmla="val -34185"/>
                <a:gd name="adj2" fmla="val -160972"/>
              </a:avLst>
            </a:prstGeom>
            <a:noFill/>
            <a:ln w="12700" cap="flat" cmpd="sng">
              <a:solidFill>
                <a:srgbClr val="FF505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1187450" y="188595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静电平衡状态时导体上的电荷分布</a:t>
            </a:r>
            <a:endParaRPr lang="zh-CN" altLang="en-US" sz="28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0" grpId="0"/>
      <p:bldP spid="143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2667000"/>
          <a:ext cx="27447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256665" imgH="292100" progId="Equation.3">
                  <p:embed/>
                </p:oleObj>
              </mc:Choice>
              <mc:Fallback>
                <p:oleObj name="" r:id="rId1" imgW="1256665" imgH="292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2667000"/>
                        <a:ext cx="2744788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/>
          <p:nvPr/>
        </p:nvSpPr>
        <p:spPr>
          <a:xfrm>
            <a:off x="609600" y="990600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若内表面带电，必等量异号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143000" y="1524000"/>
          <a:ext cx="30130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193800" imgH="469900" progId="Equation.3">
                  <p:embed/>
                </p:oleObj>
              </mc:Choice>
              <mc:Fallback>
                <p:oleObj name="" r:id="rId3" imgW="1193800" imgH="469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524000"/>
                        <a:ext cx="3013075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/>
          <p:nvPr/>
        </p:nvSpPr>
        <p:spPr>
          <a:xfrm>
            <a:off x="685800" y="3505200"/>
            <a:ext cx="39624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与导体是等势体矛盾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14342" name="Group 7"/>
          <p:cNvGrpSpPr/>
          <p:nvPr/>
        </p:nvGrpSpPr>
        <p:grpSpPr>
          <a:xfrm>
            <a:off x="5249863" y="1062038"/>
            <a:ext cx="3581400" cy="3048000"/>
            <a:chOff x="3168" y="1152"/>
            <a:chExt cx="2256" cy="1920"/>
          </a:xfrm>
        </p:grpSpPr>
        <p:sp>
          <p:nvSpPr>
            <p:cNvPr id="14373" name="Rectangle 8"/>
            <p:cNvSpPr/>
            <p:nvPr/>
          </p:nvSpPr>
          <p:spPr>
            <a:xfrm>
              <a:off x="3168" y="1152"/>
              <a:ext cx="2256" cy="192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sm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4374" name="Freeform 9"/>
            <p:cNvSpPr/>
            <p:nvPr/>
          </p:nvSpPr>
          <p:spPr>
            <a:xfrm>
              <a:off x="3360" y="1824"/>
              <a:ext cx="1565" cy="911"/>
            </a:xfrm>
            <a:custGeom>
              <a:avLst/>
              <a:gdLst/>
              <a:ahLst/>
              <a:cxnLst>
                <a:cxn ang="0">
                  <a:pos x="20" y="401"/>
                </a:cxn>
                <a:cxn ang="0">
                  <a:pos x="304" y="133"/>
                </a:cxn>
                <a:cxn ang="0">
                  <a:pos x="864" y="30"/>
                </a:cxn>
                <a:cxn ang="0">
                  <a:pos x="1432" y="314"/>
                </a:cxn>
                <a:cxn ang="0">
                  <a:pos x="1448" y="827"/>
                </a:cxn>
                <a:cxn ang="0">
                  <a:pos x="730" y="819"/>
                </a:cxn>
                <a:cxn ang="0">
                  <a:pos x="186" y="669"/>
                </a:cxn>
                <a:cxn ang="0">
                  <a:pos x="20" y="401"/>
                </a:cxn>
              </a:cxnLst>
              <a:pathLst>
                <a:path w="1565" h="911">
                  <a:moveTo>
                    <a:pt x="20" y="401"/>
                  </a:moveTo>
                  <a:cubicBezTo>
                    <a:pt x="40" y="312"/>
                    <a:pt x="163" y="195"/>
                    <a:pt x="304" y="133"/>
                  </a:cubicBezTo>
                  <a:cubicBezTo>
                    <a:pt x="445" y="71"/>
                    <a:pt x="676" y="0"/>
                    <a:pt x="864" y="30"/>
                  </a:cubicBezTo>
                  <a:cubicBezTo>
                    <a:pt x="1052" y="60"/>
                    <a:pt x="1335" y="181"/>
                    <a:pt x="1432" y="314"/>
                  </a:cubicBezTo>
                  <a:cubicBezTo>
                    <a:pt x="1529" y="447"/>
                    <a:pt x="1565" y="743"/>
                    <a:pt x="1448" y="827"/>
                  </a:cubicBezTo>
                  <a:cubicBezTo>
                    <a:pt x="1331" y="911"/>
                    <a:pt x="940" y="845"/>
                    <a:pt x="730" y="819"/>
                  </a:cubicBezTo>
                  <a:cubicBezTo>
                    <a:pt x="520" y="793"/>
                    <a:pt x="304" y="739"/>
                    <a:pt x="186" y="669"/>
                  </a:cubicBezTo>
                  <a:cubicBezTo>
                    <a:pt x="68" y="599"/>
                    <a:pt x="0" y="490"/>
                    <a:pt x="20" y="40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C2C2C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75" name="Freeform 10"/>
            <p:cNvSpPr/>
            <p:nvPr/>
          </p:nvSpPr>
          <p:spPr>
            <a:xfrm>
              <a:off x="3792" y="2112"/>
              <a:ext cx="562" cy="307"/>
            </a:xfrm>
            <a:custGeom>
              <a:avLst/>
              <a:gdLst/>
              <a:ahLst/>
              <a:cxnLst>
                <a:cxn ang="0">
                  <a:pos x="89" y="56"/>
                </a:cxn>
                <a:cxn ang="0">
                  <a:pos x="294" y="9"/>
                </a:cxn>
                <a:cxn ang="0">
                  <a:pos x="531" y="111"/>
                </a:cxn>
                <a:cxn ang="0">
                  <a:pos x="479" y="286"/>
                </a:cxn>
                <a:cxn ang="0">
                  <a:pos x="65" y="237"/>
                </a:cxn>
                <a:cxn ang="0">
                  <a:pos x="89" y="56"/>
                </a:cxn>
              </a:cxnLst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>
          <a:xfrm>
            <a:off x="6011863" y="2636838"/>
            <a:ext cx="1308100" cy="711200"/>
            <a:chOff x="3648" y="2144"/>
            <a:chExt cx="824" cy="448"/>
          </a:xfrm>
        </p:grpSpPr>
        <p:sp>
          <p:nvSpPr>
            <p:cNvPr id="14368" name="Oval 12"/>
            <p:cNvSpPr/>
            <p:nvPr/>
          </p:nvSpPr>
          <p:spPr>
            <a:xfrm>
              <a:off x="4328" y="2256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zh-CN" altLang="en-US" b="1" dirty="0">
                  <a:latin typeface="Arial" panose="020B0604020202020204" pitchFamily="34" charset="0"/>
                </a:rPr>
                <a:t>－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sp>
          <p:nvSpPr>
            <p:cNvPr id="14369" name="Oval 13"/>
            <p:cNvSpPr/>
            <p:nvPr/>
          </p:nvSpPr>
          <p:spPr>
            <a:xfrm>
              <a:off x="3696" y="2144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zh-CN" altLang="en-US" b="1" dirty="0">
                  <a:latin typeface="Arial" panose="020B0604020202020204" pitchFamily="34" charset="0"/>
                </a:rPr>
                <a:t>＋</a:t>
              </a:r>
              <a:endParaRPr lang="zh-CN" altLang="en-US" b="1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4370" name="Object 14"/>
            <p:cNvGraphicFramePr>
              <a:graphicFrameLocks noChangeAspect="1"/>
            </p:cNvGraphicFramePr>
            <p:nvPr/>
          </p:nvGraphicFramePr>
          <p:xfrm>
            <a:off x="3648" y="2256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190500" imgH="203200" progId="Equation.3">
                    <p:embed/>
                  </p:oleObj>
                </mc:Choice>
                <mc:Fallback>
                  <p:oleObj name="" r:id="rId5" imgW="190500" imgH="203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8" y="2256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1" name="Object 15"/>
            <p:cNvGraphicFramePr>
              <a:graphicFrameLocks noChangeAspect="1"/>
            </p:cNvGraphicFramePr>
            <p:nvPr/>
          </p:nvGraphicFramePr>
          <p:xfrm>
            <a:off x="4224" y="2352"/>
            <a:ext cx="2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7" imgW="190500" imgH="203200" progId="Equation.3">
                    <p:embed/>
                  </p:oleObj>
                </mc:Choice>
                <mc:Fallback>
                  <p:oleObj name="" r:id="rId7" imgW="190500" imgH="2032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352"/>
                          <a:ext cx="20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2" name="Line 16"/>
            <p:cNvSpPr/>
            <p:nvPr/>
          </p:nvSpPr>
          <p:spPr>
            <a:xfrm>
              <a:off x="3840" y="2240"/>
              <a:ext cx="480" cy="9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triangle" w="sm" len="lg"/>
            </a:ln>
          </p:spPr>
        </p:sp>
      </p:grpSp>
      <p:grpSp>
        <p:nvGrpSpPr>
          <p:cNvPr id="4" name="Group 17"/>
          <p:cNvGrpSpPr/>
          <p:nvPr/>
        </p:nvGrpSpPr>
        <p:grpSpPr>
          <a:xfrm>
            <a:off x="5815013" y="1290638"/>
            <a:ext cx="2940050" cy="2055812"/>
            <a:chOff x="3524" y="1296"/>
            <a:chExt cx="1852" cy="1295"/>
          </a:xfrm>
        </p:grpSpPr>
        <p:sp>
          <p:nvSpPr>
            <p:cNvPr id="14365" name="Oval 18"/>
            <p:cNvSpPr/>
            <p:nvPr/>
          </p:nvSpPr>
          <p:spPr>
            <a:xfrm rot="410983">
              <a:off x="3524" y="2015"/>
              <a:ext cx="1152" cy="576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14366" name="Object 19"/>
            <p:cNvGraphicFramePr>
              <a:graphicFrameLocks noChangeAspect="1"/>
            </p:cNvGraphicFramePr>
            <p:nvPr/>
          </p:nvGraphicFramePr>
          <p:xfrm>
            <a:off x="4656" y="225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9" imgW="177800" imgH="228600" progId="Equation.3">
                    <p:embed/>
                  </p:oleObj>
                </mc:Choice>
                <mc:Fallback>
                  <p:oleObj name="" r:id="rId9" imgW="177800" imgH="228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6" y="225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0" name="AutoShape 20"/>
            <p:cNvSpPr>
              <a:spLocks noChangeArrowheads="1"/>
            </p:cNvSpPr>
            <p:nvPr/>
          </p:nvSpPr>
          <p:spPr bwMode="auto">
            <a:xfrm>
              <a:off x="4272" y="1296"/>
              <a:ext cx="1104" cy="432"/>
            </a:xfrm>
            <a:prstGeom prst="wedgeEllipseCallout">
              <a:avLst>
                <a:gd name="adj1" fmla="val -24005"/>
                <a:gd name="adj2" fmla="val 141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高斯面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5224463" y="1077913"/>
            <a:ext cx="3581400" cy="3048000"/>
            <a:chOff x="3168" y="1152"/>
            <a:chExt cx="2256" cy="1920"/>
          </a:xfrm>
        </p:grpSpPr>
        <p:sp>
          <p:nvSpPr>
            <p:cNvPr id="14349" name="Rectangle 22"/>
            <p:cNvSpPr/>
            <p:nvPr/>
          </p:nvSpPr>
          <p:spPr>
            <a:xfrm>
              <a:off x="3168" y="1152"/>
              <a:ext cx="2256" cy="19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sm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14350" name="Group 23"/>
            <p:cNvGrpSpPr/>
            <p:nvPr/>
          </p:nvGrpSpPr>
          <p:grpSpPr>
            <a:xfrm>
              <a:off x="3315" y="1776"/>
              <a:ext cx="1629" cy="1007"/>
              <a:chOff x="3312" y="1776"/>
              <a:chExt cx="1629" cy="1007"/>
            </a:xfrm>
          </p:grpSpPr>
          <p:grpSp>
            <p:nvGrpSpPr>
              <p:cNvPr id="14351" name="Group 24"/>
              <p:cNvGrpSpPr/>
              <p:nvPr/>
            </p:nvGrpSpPr>
            <p:grpSpPr>
              <a:xfrm>
                <a:off x="3312" y="1776"/>
                <a:ext cx="1629" cy="1007"/>
                <a:chOff x="912" y="1536"/>
                <a:chExt cx="1629" cy="1007"/>
              </a:xfrm>
            </p:grpSpPr>
            <p:sp>
              <p:nvSpPr>
                <p:cNvPr id="14353" name="Freeform 25"/>
                <p:cNvSpPr/>
                <p:nvPr/>
              </p:nvSpPr>
              <p:spPr>
                <a:xfrm>
                  <a:off x="960" y="1584"/>
                  <a:ext cx="1565" cy="911"/>
                </a:xfrm>
                <a:custGeom>
                  <a:avLst/>
                  <a:gdLst/>
                  <a:ahLst/>
                  <a:cxnLst>
                    <a:cxn ang="0">
                      <a:pos x="20" y="401"/>
                    </a:cxn>
                    <a:cxn ang="0">
                      <a:pos x="304" y="133"/>
                    </a:cxn>
                    <a:cxn ang="0">
                      <a:pos x="864" y="30"/>
                    </a:cxn>
                    <a:cxn ang="0">
                      <a:pos x="1432" y="314"/>
                    </a:cxn>
                    <a:cxn ang="0">
                      <a:pos x="1448" y="827"/>
                    </a:cxn>
                    <a:cxn ang="0">
                      <a:pos x="730" y="819"/>
                    </a:cxn>
                    <a:cxn ang="0">
                      <a:pos x="186" y="669"/>
                    </a:cxn>
                    <a:cxn ang="0">
                      <a:pos x="20" y="401"/>
                    </a:cxn>
                  </a:cxnLst>
                  <a:pathLst>
                    <a:path w="1565" h="911">
                      <a:moveTo>
                        <a:pt x="20" y="401"/>
                      </a:moveTo>
                      <a:cubicBezTo>
                        <a:pt x="40" y="312"/>
                        <a:pt x="163" y="195"/>
                        <a:pt x="304" y="133"/>
                      </a:cubicBezTo>
                      <a:cubicBezTo>
                        <a:pt x="445" y="71"/>
                        <a:pt x="676" y="0"/>
                        <a:pt x="864" y="30"/>
                      </a:cubicBezTo>
                      <a:cubicBezTo>
                        <a:pt x="1052" y="60"/>
                        <a:pt x="1335" y="181"/>
                        <a:pt x="1432" y="314"/>
                      </a:cubicBezTo>
                      <a:cubicBezTo>
                        <a:pt x="1529" y="447"/>
                        <a:pt x="1565" y="743"/>
                        <a:pt x="1448" y="827"/>
                      </a:cubicBezTo>
                      <a:cubicBezTo>
                        <a:pt x="1331" y="911"/>
                        <a:pt x="940" y="845"/>
                        <a:pt x="730" y="819"/>
                      </a:cubicBezTo>
                      <a:cubicBezTo>
                        <a:pt x="520" y="793"/>
                        <a:pt x="304" y="739"/>
                        <a:pt x="186" y="669"/>
                      </a:cubicBezTo>
                      <a:cubicBezTo>
                        <a:pt x="68" y="599"/>
                        <a:pt x="0" y="490"/>
                        <a:pt x="20" y="40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>
                        <a:alpha val="100000"/>
                      </a:schemeClr>
                    </a:gs>
                    <a:gs pos="100000">
                      <a:srgbClr val="C2C2C2">
                        <a:alpha val="100000"/>
                      </a:srgbClr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sm" len="lg"/>
                  <a:tailEnd type="non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4354" name="Group 26"/>
                <p:cNvGrpSpPr/>
                <p:nvPr/>
              </p:nvGrpSpPr>
              <p:grpSpPr>
                <a:xfrm>
                  <a:off x="912" y="1536"/>
                  <a:ext cx="1629" cy="1007"/>
                  <a:chOff x="3936" y="624"/>
                  <a:chExt cx="1559" cy="1008"/>
                </a:xfrm>
              </p:grpSpPr>
              <p:sp>
                <p:nvSpPr>
                  <p:cNvPr id="14355" name="Text Box 27"/>
                  <p:cNvSpPr txBox="1"/>
                  <p:nvPr/>
                </p:nvSpPr>
                <p:spPr>
                  <a:xfrm>
                    <a:off x="4320" y="672"/>
                    <a:ext cx="21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6" name="Rectangle 28"/>
                  <p:cNvSpPr/>
                  <p:nvPr/>
                </p:nvSpPr>
                <p:spPr>
                  <a:xfrm>
                    <a:off x="4704" y="624"/>
                    <a:ext cx="21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7" name="Rectangle 29"/>
                  <p:cNvSpPr/>
                  <p:nvPr/>
                </p:nvSpPr>
                <p:spPr>
                  <a:xfrm>
                    <a:off x="5088" y="816"/>
                    <a:ext cx="21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8" name="Rectangle 30"/>
                  <p:cNvSpPr/>
                  <p:nvPr/>
                </p:nvSpPr>
                <p:spPr>
                  <a:xfrm>
                    <a:off x="5232" y="1008"/>
                    <a:ext cx="215" cy="28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59" name="Rectangle 31"/>
                  <p:cNvSpPr/>
                  <p:nvPr/>
                </p:nvSpPr>
                <p:spPr>
                  <a:xfrm>
                    <a:off x="5280" y="1248"/>
                    <a:ext cx="21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60" name="Rectangle 32"/>
                  <p:cNvSpPr/>
                  <p:nvPr/>
                </p:nvSpPr>
                <p:spPr>
                  <a:xfrm>
                    <a:off x="5040" y="1344"/>
                    <a:ext cx="21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61" name="Rectangle 33"/>
                  <p:cNvSpPr/>
                  <p:nvPr/>
                </p:nvSpPr>
                <p:spPr>
                  <a:xfrm>
                    <a:off x="4464" y="1248"/>
                    <a:ext cx="216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62" name="Rectangle 34"/>
                  <p:cNvSpPr/>
                  <p:nvPr/>
                </p:nvSpPr>
                <p:spPr>
                  <a:xfrm>
                    <a:off x="4080" y="768"/>
                    <a:ext cx="215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63" name="Rectangle 35"/>
                  <p:cNvSpPr/>
                  <p:nvPr/>
                </p:nvSpPr>
                <p:spPr>
                  <a:xfrm>
                    <a:off x="3936" y="960"/>
                    <a:ext cx="215" cy="28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64" name="Rectangle 36"/>
                  <p:cNvSpPr/>
                  <p:nvPr/>
                </p:nvSpPr>
                <p:spPr>
                  <a:xfrm>
                    <a:off x="4080" y="1104"/>
                    <a:ext cx="215" cy="28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rPr>
                      <a:t>+</a:t>
                    </a:r>
                    <a:endParaRPr lang="en-US" altLang="zh-CN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352" name="Freeform 37"/>
              <p:cNvSpPr/>
              <p:nvPr/>
            </p:nvSpPr>
            <p:spPr>
              <a:xfrm>
                <a:off x="3792" y="2112"/>
                <a:ext cx="562" cy="307"/>
              </a:xfrm>
              <a:custGeom>
                <a:avLst/>
                <a:gdLst/>
                <a:ahLst/>
                <a:cxnLst>
                  <a:cxn ang="0">
                    <a:pos x="89" y="56"/>
                  </a:cxn>
                  <a:cxn ang="0">
                    <a:pos x="294" y="9"/>
                  </a:cxn>
                  <a:cxn ang="0">
                    <a:pos x="531" y="111"/>
                  </a:cxn>
                  <a:cxn ang="0">
                    <a:pos x="479" y="286"/>
                  </a:cxn>
                  <a:cxn ang="0">
                    <a:pos x="65" y="237"/>
                  </a:cxn>
                  <a:cxn ang="0">
                    <a:pos x="89" y="56"/>
                  </a:cxn>
                </a:cxnLst>
                <a:pathLst>
                  <a:path w="562" h="307">
                    <a:moveTo>
                      <a:pt x="89" y="56"/>
                    </a:moveTo>
                    <a:cubicBezTo>
                      <a:pt x="127" y="18"/>
                      <a:pt x="220" y="0"/>
                      <a:pt x="294" y="9"/>
                    </a:cubicBezTo>
                    <a:cubicBezTo>
                      <a:pt x="368" y="18"/>
                      <a:pt x="500" y="65"/>
                      <a:pt x="531" y="111"/>
                    </a:cubicBezTo>
                    <a:cubicBezTo>
                      <a:pt x="562" y="157"/>
                      <a:pt x="557" y="265"/>
                      <a:pt x="479" y="286"/>
                    </a:cubicBezTo>
                    <a:cubicBezTo>
                      <a:pt x="401" y="307"/>
                      <a:pt x="130" y="275"/>
                      <a:pt x="65" y="237"/>
                    </a:cubicBezTo>
                    <a:cubicBezTo>
                      <a:pt x="0" y="199"/>
                      <a:pt x="44" y="96"/>
                      <a:pt x="89" y="56"/>
                    </a:cubicBezTo>
                    <a:close/>
                  </a:path>
                </a:pathLst>
              </a:custGeom>
              <a:solidFill>
                <a:schemeClr val="bg1">
                  <a:alpha val="10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sm" len="lg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5399" name="Text Box 39"/>
          <p:cNvSpPr txBox="1"/>
          <p:nvPr/>
        </p:nvSpPr>
        <p:spPr>
          <a:xfrm>
            <a:off x="217488" y="4592638"/>
            <a:ext cx="5327650" cy="1016000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结论：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空腔内无电荷时，</a:t>
            </a:r>
            <a:r>
              <a:rPr lang="zh-CN" altLang="en-US" sz="2800" b="1" dirty="0">
                <a:latin typeface="Arial" panose="020B0604020202020204" pitchFamily="34" charset="0"/>
              </a:rPr>
              <a:t>电荷分布在外表面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</a:rPr>
              <a:t>内表面无电荷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4348" name="任意多边形 11289"/>
          <p:cNvSpPr>
            <a:spLocks noChangeAspect="1"/>
          </p:cNvSpPr>
          <p:nvPr/>
        </p:nvSpPr>
        <p:spPr>
          <a:xfrm>
            <a:off x="6016625" y="2341563"/>
            <a:ext cx="1363663" cy="1044575"/>
          </a:xfrm>
          <a:custGeom>
            <a:avLst/>
            <a:gdLst/>
            <a:ahLst/>
            <a:cxnLst>
              <a:cxn ang="0">
                <a:pos x="376709" y="58798"/>
              </a:cxn>
              <a:cxn ang="0">
                <a:pos x="717625" y="13066"/>
              </a:cxn>
              <a:cxn ang="0">
                <a:pos x="1098441" y="137922"/>
              </a:cxn>
              <a:cxn ang="0">
                <a:pos x="1344886" y="477644"/>
              </a:cxn>
              <a:cxn ang="0">
                <a:pos x="1210515" y="960370"/>
              </a:cxn>
              <a:cxn ang="0">
                <a:pos x="858451" y="982147"/>
              </a:cxn>
              <a:cxn ang="0">
                <a:pos x="515188" y="862373"/>
              </a:cxn>
              <a:cxn ang="0">
                <a:pos x="110314" y="884150"/>
              </a:cxn>
              <a:cxn ang="0">
                <a:pos x="4694" y="546605"/>
              </a:cxn>
              <a:cxn ang="0">
                <a:pos x="139065" y="222126"/>
              </a:cxn>
              <a:cxn ang="0">
                <a:pos x="376709" y="58798"/>
              </a:cxn>
            </a:cxnLst>
            <a:pathLst>
              <a:path w="2324" h="1439">
                <a:moveTo>
                  <a:pt x="642" y="81"/>
                </a:moveTo>
                <a:cubicBezTo>
                  <a:pt x="806" y="33"/>
                  <a:pt x="1018" y="0"/>
                  <a:pt x="1223" y="18"/>
                </a:cubicBezTo>
                <a:cubicBezTo>
                  <a:pt x="1428" y="36"/>
                  <a:pt x="1694" y="83"/>
                  <a:pt x="1872" y="190"/>
                </a:cubicBezTo>
                <a:cubicBezTo>
                  <a:pt x="2050" y="297"/>
                  <a:pt x="2260" y="469"/>
                  <a:pt x="2292" y="658"/>
                </a:cubicBezTo>
                <a:cubicBezTo>
                  <a:pt x="2324" y="847"/>
                  <a:pt x="2201" y="1207"/>
                  <a:pt x="2063" y="1323"/>
                </a:cubicBezTo>
                <a:cubicBezTo>
                  <a:pt x="1925" y="1439"/>
                  <a:pt x="1660" y="1375"/>
                  <a:pt x="1463" y="1353"/>
                </a:cubicBezTo>
                <a:cubicBezTo>
                  <a:pt x="1266" y="1331"/>
                  <a:pt x="1090" y="1210"/>
                  <a:pt x="878" y="1188"/>
                </a:cubicBezTo>
                <a:cubicBezTo>
                  <a:pt x="666" y="1166"/>
                  <a:pt x="333" y="1290"/>
                  <a:pt x="188" y="1218"/>
                </a:cubicBezTo>
                <a:cubicBezTo>
                  <a:pt x="43" y="1146"/>
                  <a:pt x="0" y="905"/>
                  <a:pt x="8" y="753"/>
                </a:cubicBezTo>
                <a:cubicBezTo>
                  <a:pt x="16" y="601"/>
                  <a:pt x="131" y="418"/>
                  <a:pt x="237" y="306"/>
                </a:cubicBezTo>
                <a:cubicBezTo>
                  <a:pt x="343" y="194"/>
                  <a:pt x="482" y="128"/>
                  <a:pt x="642" y="81"/>
                </a:cubicBezTo>
                <a:close/>
              </a:path>
            </a:pathLst>
          </a:custGeom>
          <a:noFill/>
          <a:ln w="28575" cap="flat" cmpd="sng">
            <a:solidFill>
              <a:srgbClr val="800080">
                <a:alpha val="100000"/>
              </a:srgbClr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1187450" y="188595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静电平衡状态时导体上的电荷分布</a:t>
            </a:r>
            <a:endParaRPr lang="zh-CN" altLang="en-US" sz="28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9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Text Box 3"/>
          <p:cNvSpPr txBox="1"/>
          <p:nvPr/>
        </p:nvSpPr>
        <p:spPr>
          <a:xfrm>
            <a:off x="509588" y="4989513"/>
            <a:ext cx="4127500" cy="1641475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空腔内有电荷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时，</a:t>
            </a:r>
            <a:r>
              <a:rPr lang="zh-CN" altLang="en-US" sz="2800" b="1" dirty="0">
                <a:latin typeface="Times New Roman" panose="02020603050405020304" pitchFamily="18" charset="0"/>
              </a:rPr>
              <a:t>空腔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内</a:t>
            </a:r>
            <a:r>
              <a:rPr lang="zh-CN" altLang="en-US" sz="2800" b="1" dirty="0">
                <a:latin typeface="Times New Roman" panose="02020603050405020304" pitchFamily="18" charset="0"/>
              </a:rPr>
              <a:t>表面有感应电荷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，外</a:t>
            </a:r>
            <a:r>
              <a:rPr lang="zh-CN" altLang="en-US" sz="2800" b="1" dirty="0">
                <a:latin typeface="Times New Roman" panose="02020603050405020304" pitchFamily="18" charset="0"/>
              </a:rPr>
              <a:t>表面感应电荷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   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71538" y="1855788"/>
          <a:ext cx="1828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711200" imgH="292100" progId="Equation.3">
                  <p:embed/>
                </p:oleObj>
              </mc:Choice>
              <mc:Fallback>
                <p:oleObj name="" r:id="rId1" imgW="711200" imgH="2921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1538" y="1855788"/>
                        <a:ext cx="1828800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348038" y="2765425"/>
          <a:ext cx="14478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571500" imgH="254000" progId="Equation.3">
                  <p:embed/>
                </p:oleObj>
              </mc:Choice>
              <mc:Fallback>
                <p:oleObj name="" r:id="rId3" imgW="571500" imgH="254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765425"/>
                        <a:ext cx="1447800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395288" y="2549525"/>
          <a:ext cx="21209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965200" imgH="469900" progId="Equation.3">
                  <p:embed/>
                </p:oleObj>
              </mc:Choice>
              <mc:Fallback>
                <p:oleObj name="" r:id="rId5" imgW="965200" imgH="469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2549525"/>
                        <a:ext cx="2120900" cy="110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AutoShape 31"/>
          <p:cNvSpPr/>
          <p:nvPr/>
        </p:nvSpPr>
        <p:spPr>
          <a:xfrm>
            <a:off x="2771775" y="2981325"/>
            <a:ext cx="360363" cy="215900"/>
          </a:xfrm>
          <a:prstGeom prst="rightArrow">
            <a:avLst>
              <a:gd name="adj1" fmla="val 50000"/>
              <a:gd name="adj2" fmla="val 41712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739775" y="3630613"/>
          <a:ext cx="14478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571500" imgH="254000" progId="Equation.3">
                  <p:embed/>
                </p:oleObj>
              </mc:Choice>
              <mc:Fallback>
                <p:oleObj name="" r:id="rId7" imgW="571500" imgH="254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9775" y="3630613"/>
                        <a:ext cx="1447800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2187575" y="3662363"/>
          <a:ext cx="13525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698500" imgH="304800" progId="Equation.3">
                  <p:embed/>
                </p:oleObj>
              </mc:Choice>
              <mc:Fallback>
                <p:oleObj name="" r:id="rId9" imgW="698500" imgH="304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87575" y="3662363"/>
                        <a:ext cx="1352550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3606800" y="3698875"/>
          <a:ext cx="6111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241300" imgH="177800" progId="Equation.3">
                  <p:embed/>
                </p:oleObj>
              </mc:Choice>
              <mc:Fallback>
                <p:oleObj name="" r:id="rId11" imgW="241300" imgH="177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06800" y="3698875"/>
                        <a:ext cx="61118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654050" y="4273550"/>
          <a:ext cx="2952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1358900" imgH="304800" progId="Equation.3">
                  <p:embed/>
                </p:oleObj>
              </mc:Choice>
              <mc:Fallback>
                <p:oleObj name="" r:id="rId13" imgW="1358900" imgH="304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4050" y="4273550"/>
                        <a:ext cx="2952750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1" name="Text Box 37"/>
          <p:cNvSpPr txBox="1"/>
          <p:nvPr/>
        </p:nvSpPr>
        <p:spPr>
          <a:xfrm>
            <a:off x="611188" y="809625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15"/>
              </a:buBlip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空腔内有电荷时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2" name="Text Box 29"/>
          <p:cNvSpPr txBox="1"/>
          <p:nvPr/>
        </p:nvSpPr>
        <p:spPr>
          <a:xfrm>
            <a:off x="1079500" y="14287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静电平衡状态时导体上的电荷分布</a:t>
            </a:r>
            <a:endParaRPr lang="zh-CN" altLang="en-US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pSp>
        <p:nvGrpSpPr>
          <p:cNvPr id="15373" name="Group 26"/>
          <p:cNvGrpSpPr/>
          <p:nvPr/>
        </p:nvGrpSpPr>
        <p:grpSpPr>
          <a:xfrm>
            <a:off x="5029200" y="881063"/>
            <a:ext cx="3581400" cy="3048000"/>
            <a:chOff x="3168" y="1152"/>
            <a:chExt cx="2256" cy="1920"/>
          </a:xfrm>
        </p:grpSpPr>
        <p:sp>
          <p:nvSpPr>
            <p:cNvPr id="15426" name="Rectangle 27"/>
            <p:cNvSpPr/>
            <p:nvPr/>
          </p:nvSpPr>
          <p:spPr>
            <a:xfrm>
              <a:off x="3168" y="1152"/>
              <a:ext cx="2256" cy="192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sm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427" name="Freeform 28"/>
            <p:cNvSpPr/>
            <p:nvPr/>
          </p:nvSpPr>
          <p:spPr>
            <a:xfrm>
              <a:off x="3360" y="1824"/>
              <a:ext cx="1565" cy="911"/>
            </a:xfrm>
            <a:custGeom>
              <a:avLst/>
              <a:gdLst/>
              <a:ahLst/>
              <a:cxnLst>
                <a:cxn ang="0">
                  <a:pos x="20" y="401"/>
                </a:cxn>
                <a:cxn ang="0">
                  <a:pos x="304" y="133"/>
                </a:cxn>
                <a:cxn ang="0">
                  <a:pos x="864" y="30"/>
                </a:cxn>
                <a:cxn ang="0">
                  <a:pos x="1432" y="314"/>
                </a:cxn>
                <a:cxn ang="0">
                  <a:pos x="1448" y="827"/>
                </a:cxn>
                <a:cxn ang="0">
                  <a:pos x="730" y="819"/>
                </a:cxn>
                <a:cxn ang="0">
                  <a:pos x="186" y="669"/>
                </a:cxn>
                <a:cxn ang="0">
                  <a:pos x="20" y="401"/>
                </a:cxn>
              </a:cxnLst>
              <a:pathLst>
                <a:path w="1565" h="911">
                  <a:moveTo>
                    <a:pt x="20" y="401"/>
                  </a:moveTo>
                  <a:cubicBezTo>
                    <a:pt x="40" y="312"/>
                    <a:pt x="163" y="195"/>
                    <a:pt x="304" y="133"/>
                  </a:cubicBezTo>
                  <a:cubicBezTo>
                    <a:pt x="445" y="71"/>
                    <a:pt x="676" y="0"/>
                    <a:pt x="864" y="30"/>
                  </a:cubicBezTo>
                  <a:cubicBezTo>
                    <a:pt x="1052" y="60"/>
                    <a:pt x="1335" y="181"/>
                    <a:pt x="1432" y="314"/>
                  </a:cubicBezTo>
                  <a:cubicBezTo>
                    <a:pt x="1529" y="447"/>
                    <a:pt x="1565" y="743"/>
                    <a:pt x="1448" y="827"/>
                  </a:cubicBezTo>
                  <a:cubicBezTo>
                    <a:pt x="1331" y="911"/>
                    <a:pt x="940" y="845"/>
                    <a:pt x="730" y="819"/>
                  </a:cubicBezTo>
                  <a:cubicBezTo>
                    <a:pt x="520" y="793"/>
                    <a:pt x="304" y="739"/>
                    <a:pt x="186" y="669"/>
                  </a:cubicBezTo>
                  <a:cubicBezTo>
                    <a:pt x="68" y="599"/>
                    <a:pt x="0" y="490"/>
                    <a:pt x="20" y="40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C2C2C2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28" name="Freeform 29"/>
            <p:cNvSpPr/>
            <p:nvPr/>
          </p:nvSpPr>
          <p:spPr>
            <a:xfrm>
              <a:off x="3792" y="2112"/>
              <a:ext cx="562" cy="307"/>
            </a:xfrm>
            <a:custGeom>
              <a:avLst/>
              <a:gdLst/>
              <a:ahLst/>
              <a:cxnLst>
                <a:cxn ang="0">
                  <a:pos x="89" y="56"/>
                </a:cxn>
                <a:cxn ang="0">
                  <a:pos x="294" y="9"/>
                </a:cxn>
                <a:cxn ang="0">
                  <a:pos x="531" y="111"/>
                </a:cxn>
                <a:cxn ang="0">
                  <a:pos x="479" y="286"/>
                </a:cxn>
                <a:cxn ang="0">
                  <a:pos x="65" y="237"/>
                </a:cxn>
                <a:cxn ang="0">
                  <a:pos x="89" y="56"/>
                </a:cxn>
              </a:cxnLst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374" name="Oval 30"/>
          <p:cNvSpPr/>
          <p:nvPr/>
        </p:nvSpPr>
        <p:spPr>
          <a:xfrm>
            <a:off x="6324600" y="2506663"/>
            <a:ext cx="228600" cy="2286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altLang="zh-CN" sz="20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31"/>
          <p:cNvGrpSpPr/>
          <p:nvPr/>
        </p:nvGrpSpPr>
        <p:grpSpPr>
          <a:xfrm>
            <a:off x="5638800" y="1085850"/>
            <a:ext cx="2940050" cy="2055813"/>
            <a:chOff x="3524" y="1296"/>
            <a:chExt cx="1852" cy="1295"/>
          </a:xfrm>
        </p:grpSpPr>
        <p:sp>
          <p:nvSpPr>
            <p:cNvPr id="15423" name="Oval 32"/>
            <p:cNvSpPr/>
            <p:nvPr/>
          </p:nvSpPr>
          <p:spPr>
            <a:xfrm rot="410983">
              <a:off x="3524" y="2015"/>
              <a:ext cx="1152" cy="576"/>
            </a:xfrm>
            <a:prstGeom prst="ellipse">
              <a:avLst/>
            </a:prstGeom>
            <a:noFill/>
            <a:ln w="28575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graphicFrame>
          <p:nvGraphicFramePr>
            <p:cNvPr id="15424" name="Object 37"/>
            <p:cNvGraphicFramePr>
              <a:graphicFrameLocks noChangeAspect="1"/>
            </p:cNvGraphicFramePr>
            <p:nvPr/>
          </p:nvGraphicFramePr>
          <p:xfrm>
            <a:off x="4656" y="2256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6" imgW="177800" imgH="228600" progId="Equation.3">
                    <p:embed/>
                  </p:oleObj>
                </mc:Choice>
                <mc:Fallback>
                  <p:oleObj name="" r:id="rId16" imgW="177800" imgH="2286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6" y="2256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AutoShape 34"/>
            <p:cNvSpPr>
              <a:spLocks noChangeArrowheads="1"/>
            </p:cNvSpPr>
            <p:nvPr/>
          </p:nvSpPr>
          <p:spPr bwMode="auto">
            <a:xfrm>
              <a:off x="4272" y="1296"/>
              <a:ext cx="1104" cy="432"/>
            </a:xfrm>
            <a:prstGeom prst="wedgeEllipseCallout">
              <a:avLst>
                <a:gd name="adj1" fmla="val -24005"/>
                <a:gd name="adj2" fmla="val 141667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高斯面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376" name="Rectangle 36"/>
          <p:cNvSpPr/>
          <p:nvPr/>
        </p:nvSpPr>
        <p:spPr>
          <a:xfrm>
            <a:off x="6477000" y="24050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q</a:t>
            </a:r>
            <a:endParaRPr lang="en-US" altLang="zh-CN" sz="2400" i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39"/>
          <p:cNvGrpSpPr/>
          <p:nvPr/>
        </p:nvGrpSpPr>
        <p:grpSpPr>
          <a:xfrm>
            <a:off x="6324600" y="1643063"/>
            <a:ext cx="793750" cy="1524000"/>
            <a:chOff x="3984" y="1632"/>
            <a:chExt cx="500" cy="960"/>
          </a:xfrm>
        </p:grpSpPr>
        <p:sp>
          <p:nvSpPr>
            <p:cNvPr id="15421" name="Rectangle 37"/>
            <p:cNvSpPr/>
            <p:nvPr/>
          </p:nvSpPr>
          <p:spPr>
            <a:xfrm>
              <a:off x="4272" y="163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422" name="Rectangle 38"/>
            <p:cNvSpPr/>
            <p:nvPr/>
          </p:nvSpPr>
          <p:spPr>
            <a:xfrm>
              <a:off x="3984" y="230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-q</a:t>
              </a:r>
              <a:endParaRPr lang="en-US" altLang="zh-CN" sz="2400" i="1" dirty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03875" y="4105275"/>
            <a:ext cx="2974975" cy="2692400"/>
            <a:chOff x="8824" y="6464"/>
            <a:chExt cx="4686" cy="4240"/>
          </a:xfrm>
        </p:grpSpPr>
        <p:grpSp>
          <p:nvGrpSpPr>
            <p:cNvPr id="15380" name="组合 161796"/>
            <p:cNvGrpSpPr/>
            <p:nvPr/>
          </p:nvGrpSpPr>
          <p:grpSpPr>
            <a:xfrm>
              <a:off x="8824" y="6464"/>
              <a:ext cx="4687" cy="4240"/>
              <a:chOff x="1156" y="709"/>
              <a:chExt cx="1225" cy="1270"/>
            </a:xfrm>
          </p:grpSpPr>
          <p:sp>
            <p:nvSpPr>
              <p:cNvPr id="15391" name="矩形 161797"/>
              <p:cNvSpPr/>
              <p:nvPr/>
            </p:nvSpPr>
            <p:spPr>
              <a:xfrm>
                <a:off x="1156" y="709"/>
                <a:ext cx="1225" cy="127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15392" name="对象 161798"/>
              <p:cNvGraphicFramePr/>
              <p:nvPr/>
            </p:nvGraphicFramePr>
            <p:xfrm>
              <a:off x="1597" y="1025"/>
              <a:ext cx="62" cy="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18" imgW="279400" imgH="279400" progId="Equation.3">
                      <p:embed/>
                    </p:oleObj>
                  </mc:Choice>
                  <mc:Fallback>
                    <p:oleObj name="" r:id="rId18" imgW="279400" imgH="2794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97" y="1025"/>
                            <a:ext cx="62" cy="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3" name="对象 161799"/>
              <p:cNvGraphicFramePr/>
              <p:nvPr/>
            </p:nvGraphicFramePr>
            <p:xfrm>
              <a:off x="1846" y="991"/>
              <a:ext cx="62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20" imgW="279400" imgH="279400" progId="Equation.3">
                      <p:embed/>
                    </p:oleObj>
                  </mc:Choice>
                  <mc:Fallback>
                    <p:oleObj name="" r:id="rId20" imgW="279400" imgH="2794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46" y="991"/>
                            <a:ext cx="62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4" name="对象 161800"/>
              <p:cNvGraphicFramePr/>
              <p:nvPr/>
            </p:nvGraphicFramePr>
            <p:xfrm>
              <a:off x="2002" y="1059"/>
              <a:ext cx="62" cy="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21" imgW="279400" imgH="279400" progId="Equation.3">
                      <p:embed/>
                    </p:oleObj>
                  </mc:Choice>
                  <mc:Fallback>
                    <p:oleObj name="" r:id="rId21" imgW="279400" imgH="2794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02" y="1059"/>
                            <a:ext cx="62" cy="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5" name="对象 161801"/>
              <p:cNvGraphicFramePr/>
              <p:nvPr/>
            </p:nvGraphicFramePr>
            <p:xfrm>
              <a:off x="2095" y="1295"/>
              <a:ext cx="62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22" imgW="279400" imgH="279400" progId="Equation.3">
                      <p:embed/>
                    </p:oleObj>
                  </mc:Choice>
                  <mc:Fallback>
                    <p:oleObj name="" r:id="rId22" imgW="279400" imgH="2794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95" y="1295"/>
                            <a:ext cx="62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6" name="对象 161802"/>
              <p:cNvGraphicFramePr/>
              <p:nvPr/>
            </p:nvGraphicFramePr>
            <p:xfrm>
              <a:off x="1939" y="1600"/>
              <a:ext cx="63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23" imgW="279400" imgH="279400" progId="Equation.3">
                      <p:embed/>
                    </p:oleObj>
                  </mc:Choice>
                  <mc:Fallback>
                    <p:oleObj name="" r:id="rId23" imgW="279400" imgH="2794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39" y="1600"/>
                            <a:ext cx="63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7" name="对象 161803"/>
              <p:cNvGraphicFramePr/>
              <p:nvPr/>
            </p:nvGraphicFramePr>
            <p:xfrm>
              <a:off x="1441" y="1194"/>
              <a:ext cx="62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24" imgW="279400" imgH="279400" progId="Equation.3">
                      <p:embed/>
                    </p:oleObj>
                  </mc:Choice>
                  <mc:Fallback>
                    <p:oleObj name="" r:id="rId24" imgW="279400" imgH="2794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41" y="1194"/>
                            <a:ext cx="62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8" name="对象 161804"/>
              <p:cNvGraphicFramePr/>
              <p:nvPr/>
            </p:nvGraphicFramePr>
            <p:xfrm>
              <a:off x="1409" y="1363"/>
              <a:ext cx="63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25" imgW="279400" imgH="279400" progId="Equation.3">
                      <p:embed/>
                    </p:oleObj>
                  </mc:Choice>
                  <mc:Fallback>
                    <p:oleObj name="" r:id="rId25" imgW="279400" imgH="2794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09" y="1363"/>
                            <a:ext cx="63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99" name="对象 161805"/>
              <p:cNvGraphicFramePr/>
              <p:nvPr/>
            </p:nvGraphicFramePr>
            <p:xfrm>
              <a:off x="1534" y="1566"/>
              <a:ext cx="63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26" imgW="279400" imgH="279400" progId="Equation.3">
                      <p:embed/>
                    </p:oleObj>
                  </mc:Choice>
                  <mc:Fallback>
                    <p:oleObj name="" r:id="rId26" imgW="279400" imgH="2794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34" y="1566"/>
                            <a:ext cx="63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0" name="对象 161806"/>
              <p:cNvGraphicFramePr/>
              <p:nvPr/>
            </p:nvGraphicFramePr>
            <p:xfrm>
              <a:off x="1721" y="1634"/>
              <a:ext cx="63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27" imgW="279400" imgH="279400" progId="Equation.3">
                      <p:embed/>
                    </p:oleObj>
                  </mc:Choice>
                  <mc:Fallback>
                    <p:oleObj name="" r:id="rId27" imgW="279400" imgH="27940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721" y="1634"/>
                            <a:ext cx="63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1" name="任意多边形 161807"/>
              <p:cNvSpPr/>
              <p:nvPr/>
            </p:nvSpPr>
            <p:spPr>
              <a:xfrm>
                <a:off x="1399" y="959"/>
                <a:ext cx="748" cy="745"/>
              </a:xfrm>
              <a:custGeom>
                <a:avLst/>
                <a:gdLst/>
                <a:ahLst/>
                <a:cxnLst>
                  <a:cxn ang="0">
                    <a:pos x="0" y="373"/>
                  </a:cxn>
                  <a:cxn ang="0">
                    <a:pos x="374" y="0"/>
                  </a:cxn>
                  <a:cxn ang="0">
                    <a:pos x="748" y="373"/>
                  </a:cxn>
                  <a:cxn ang="0">
                    <a:pos x="374" y="745"/>
                  </a:cxn>
                  <a:cxn ang="0">
                    <a:pos x="0" y="373"/>
                  </a:cxn>
                  <a:cxn ang="0">
                    <a:pos x="187" y="373"/>
                  </a:cxn>
                  <a:cxn ang="0">
                    <a:pos x="374" y="559"/>
                  </a:cxn>
                  <a:cxn ang="0">
                    <a:pos x="561" y="373"/>
                  </a:cxn>
                  <a:cxn ang="0">
                    <a:pos x="374" y="186"/>
                  </a:cxn>
                  <a:cxn ang="0">
                    <a:pos x="187" y="373"/>
                  </a:cxn>
                </a:cxnLst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65E47">
                      <a:alpha val="100000"/>
                    </a:srgbClr>
                  </a:gs>
                  <a:gs pos="100000">
                    <a:srgbClr val="FFCC99">
                      <a:alpha val="100000"/>
                    </a:srgbClr>
                  </a:gs>
                </a:gsLst>
                <a:lin ang="2700000" scaled="1"/>
                <a:tileRect/>
              </a:gradFill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5402" name="对象 161808"/>
              <p:cNvGraphicFramePr/>
              <p:nvPr/>
            </p:nvGraphicFramePr>
            <p:xfrm>
              <a:off x="1674" y="1186"/>
              <a:ext cx="120" cy="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28" imgW="165100" imgH="165100" progId="Equation.3">
                      <p:embed/>
                    </p:oleObj>
                  </mc:Choice>
                  <mc:Fallback>
                    <p:oleObj name="" r:id="rId28" imgW="165100" imgH="1651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674" y="1186"/>
                            <a:ext cx="120" cy="1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3" name="任意多边形 161809"/>
              <p:cNvSpPr/>
              <p:nvPr/>
            </p:nvSpPr>
            <p:spPr>
              <a:xfrm>
                <a:off x="1583" y="1295"/>
                <a:ext cx="94" cy="35"/>
              </a:xfrm>
              <a:custGeom>
                <a:avLst/>
                <a:gdLst/>
                <a:ahLst/>
                <a:cxnLst>
                  <a:cxn ang="0">
                    <a:pos x="94" y="35"/>
                  </a:cxn>
                  <a:cxn ang="0">
                    <a:pos x="63" y="5"/>
                  </a:cxn>
                  <a:cxn ang="0">
                    <a:pos x="0" y="5"/>
                  </a:cxn>
                </a:cxnLst>
                <a:pathLst>
                  <a:path w="144" h="112">
                    <a:moveTo>
                      <a:pt x="144" y="112"/>
                    </a:moveTo>
                    <a:cubicBezTo>
                      <a:pt x="132" y="72"/>
                      <a:pt x="120" y="32"/>
                      <a:pt x="96" y="16"/>
                    </a:cubicBezTo>
                    <a:cubicBezTo>
                      <a:pt x="72" y="0"/>
                      <a:pt x="16" y="16"/>
                      <a:pt x="0" y="16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4" name="任意多边形 161810"/>
              <p:cNvSpPr/>
              <p:nvPr/>
            </p:nvSpPr>
            <p:spPr>
              <a:xfrm>
                <a:off x="1677" y="1330"/>
                <a:ext cx="186" cy="1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" y="34"/>
                  </a:cxn>
                  <a:cxn ang="0">
                    <a:pos x="149" y="101"/>
                  </a:cxn>
                  <a:cxn ang="0">
                    <a:pos x="186" y="168"/>
                  </a:cxn>
                </a:cxnLst>
                <a:pathLst>
                  <a:path w="240" h="240">
                    <a:moveTo>
                      <a:pt x="0" y="0"/>
                    </a:moveTo>
                    <a:cubicBezTo>
                      <a:pt x="32" y="12"/>
                      <a:pt x="64" y="24"/>
                      <a:pt x="96" y="48"/>
                    </a:cubicBezTo>
                    <a:cubicBezTo>
                      <a:pt x="128" y="72"/>
                      <a:pt x="168" y="112"/>
                      <a:pt x="192" y="144"/>
                    </a:cubicBezTo>
                    <a:cubicBezTo>
                      <a:pt x="216" y="176"/>
                      <a:pt x="228" y="208"/>
                      <a:pt x="240" y="240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5" name="任意多边形 161811"/>
              <p:cNvSpPr/>
              <p:nvPr/>
            </p:nvSpPr>
            <p:spPr>
              <a:xfrm>
                <a:off x="1677" y="1330"/>
                <a:ext cx="62" cy="2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40"/>
                  </a:cxn>
                  <a:cxn ang="0">
                    <a:pos x="57" y="121"/>
                  </a:cxn>
                  <a:cxn ang="0">
                    <a:pos x="57" y="202"/>
                  </a:cxn>
                </a:cxnLst>
                <a:pathLst>
                  <a:path w="104" h="240">
                    <a:moveTo>
                      <a:pt x="0" y="0"/>
                    </a:moveTo>
                    <a:cubicBezTo>
                      <a:pt x="16" y="12"/>
                      <a:pt x="32" y="24"/>
                      <a:pt x="48" y="48"/>
                    </a:cubicBezTo>
                    <a:cubicBezTo>
                      <a:pt x="64" y="72"/>
                      <a:pt x="88" y="112"/>
                      <a:pt x="96" y="144"/>
                    </a:cubicBezTo>
                    <a:cubicBezTo>
                      <a:pt x="104" y="176"/>
                      <a:pt x="96" y="216"/>
                      <a:pt x="96" y="240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6" name="直接连接符 161812"/>
              <p:cNvSpPr/>
              <p:nvPr/>
            </p:nvSpPr>
            <p:spPr>
              <a:xfrm flipH="1">
                <a:off x="1614" y="1344"/>
                <a:ext cx="87" cy="87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407" name="任意多边形 161813"/>
              <p:cNvSpPr/>
              <p:nvPr/>
            </p:nvSpPr>
            <p:spPr>
              <a:xfrm>
                <a:off x="1677" y="1160"/>
                <a:ext cx="155" cy="170"/>
              </a:xfrm>
              <a:custGeom>
                <a:avLst/>
                <a:gdLst/>
                <a:ahLst/>
                <a:cxnLst>
                  <a:cxn ang="0">
                    <a:pos x="0" y="170"/>
                  </a:cxn>
                  <a:cxn ang="0">
                    <a:pos x="62" y="136"/>
                  </a:cxn>
                  <a:cxn ang="0">
                    <a:pos x="93" y="102"/>
                  </a:cxn>
                  <a:cxn ang="0">
                    <a:pos x="124" y="68"/>
                  </a:cxn>
                  <a:cxn ang="0">
                    <a:pos x="155" y="0"/>
                  </a:cxn>
                </a:cxnLst>
                <a:pathLst>
                  <a:path w="240" h="240">
                    <a:moveTo>
                      <a:pt x="0" y="240"/>
                    </a:moveTo>
                    <a:cubicBezTo>
                      <a:pt x="36" y="224"/>
                      <a:pt x="72" y="208"/>
                      <a:pt x="96" y="192"/>
                    </a:cubicBezTo>
                    <a:cubicBezTo>
                      <a:pt x="120" y="176"/>
                      <a:pt x="128" y="160"/>
                      <a:pt x="144" y="144"/>
                    </a:cubicBezTo>
                    <a:cubicBezTo>
                      <a:pt x="160" y="128"/>
                      <a:pt x="176" y="120"/>
                      <a:pt x="192" y="96"/>
                    </a:cubicBezTo>
                    <a:cubicBezTo>
                      <a:pt x="208" y="72"/>
                      <a:pt x="224" y="36"/>
                      <a:pt x="240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8" name="任意多边形 161814"/>
              <p:cNvSpPr/>
              <p:nvPr/>
            </p:nvSpPr>
            <p:spPr>
              <a:xfrm>
                <a:off x="1677" y="1295"/>
                <a:ext cx="280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40" y="5"/>
                  </a:cxn>
                  <a:cxn ang="0">
                    <a:pos x="210" y="5"/>
                  </a:cxn>
                  <a:cxn ang="0">
                    <a:pos x="280" y="5"/>
                  </a:cxn>
                </a:cxnLst>
                <a:pathLst>
                  <a:path w="384" h="56">
                    <a:moveTo>
                      <a:pt x="0" y="56"/>
                    </a:moveTo>
                    <a:cubicBezTo>
                      <a:pt x="72" y="36"/>
                      <a:pt x="144" y="16"/>
                      <a:pt x="192" y="8"/>
                    </a:cubicBezTo>
                    <a:cubicBezTo>
                      <a:pt x="240" y="0"/>
                      <a:pt x="256" y="8"/>
                      <a:pt x="288" y="8"/>
                    </a:cubicBezTo>
                    <a:cubicBezTo>
                      <a:pt x="320" y="8"/>
                      <a:pt x="360" y="8"/>
                      <a:pt x="384" y="8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409" name="椭圆 161815"/>
              <p:cNvSpPr/>
              <p:nvPr/>
            </p:nvSpPr>
            <p:spPr>
              <a:xfrm>
                <a:off x="1677" y="1309"/>
                <a:ext cx="38" cy="49"/>
              </a:xfrm>
              <a:prstGeom prst="ellipse">
                <a:avLst/>
              </a:prstGeom>
              <a:solidFill>
                <a:srgbClr val="FF0000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5410" name="直接连接符 161816"/>
              <p:cNvSpPr/>
              <p:nvPr/>
            </p:nvSpPr>
            <p:spPr>
              <a:xfrm flipH="1" flipV="1">
                <a:off x="1767" y="754"/>
                <a:ext cx="17" cy="20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411" name="直接连接符 161817"/>
              <p:cNvSpPr/>
              <p:nvPr/>
            </p:nvSpPr>
            <p:spPr>
              <a:xfrm>
                <a:off x="1784" y="1702"/>
                <a:ext cx="16" cy="20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412" name="直接连接符 161818"/>
              <p:cNvSpPr/>
              <p:nvPr/>
            </p:nvSpPr>
            <p:spPr>
              <a:xfrm flipV="1">
                <a:off x="2100" y="1062"/>
                <a:ext cx="146" cy="10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413" name="直接连接符 161819"/>
              <p:cNvSpPr/>
              <p:nvPr/>
            </p:nvSpPr>
            <p:spPr>
              <a:xfrm>
                <a:off x="2109" y="1525"/>
                <a:ext cx="177" cy="17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414" name="直接连接符 161820"/>
              <p:cNvSpPr/>
              <p:nvPr/>
            </p:nvSpPr>
            <p:spPr>
              <a:xfrm flipH="1">
                <a:off x="1295" y="1566"/>
                <a:ext cx="208" cy="20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415" name="直接连接符 161821"/>
              <p:cNvSpPr/>
              <p:nvPr/>
            </p:nvSpPr>
            <p:spPr>
              <a:xfrm flipH="1" flipV="1">
                <a:off x="1261" y="1025"/>
                <a:ext cx="180" cy="135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416" name="文本框 161830"/>
              <p:cNvSpPr txBox="1"/>
              <p:nvPr/>
            </p:nvSpPr>
            <p:spPr>
              <a:xfrm>
                <a:off x="1493" y="1169"/>
                <a:ext cx="181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7" name="文本框 161831"/>
              <p:cNvSpPr txBox="1"/>
              <p:nvPr/>
            </p:nvSpPr>
            <p:spPr>
              <a:xfrm>
                <a:off x="1653" y="1434"/>
                <a:ext cx="181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8" name="文本框 161832"/>
              <p:cNvSpPr txBox="1"/>
              <p:nvPr/>
            </p:nvSpPr>
            <p:spPr>
              <a:xfrm>
                <a:off x="1503" y="1344"/>
                <a:ext cx="181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9" name="文本框 161833"/>
              <p:cNvSpPr txBox="1"/>
              <p:nvPr/>
            </p:nvSpPr>
            <p:spPr>
              <a:xfrm>
                <a:off x="1791" y="1389"/>
                <a:ext cx="181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0" name="文本框 161834"/>
              <p:cNvSpPr txBox="1"/>
              <p:nvPr/>
            </p:nvSpPr>
            <p:spPr>
              <a:xfrm>
                <a:off x="1749" y="1039"/>
                <a:ext cx="136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381" name="文本框 5"/>
            <p:cNvSpPr txBox="1"/>
            <p:nvPr/>
          </p:nvSpPr>
          <p:spPr>
            <a:xfrm>
              <a:off x="11418" y="8856"/>
              <a:ext cx="692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-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82" name="文本框 6"/>
            <p:cNvSpPr txBox="1"/>
            <p:nvPr/>
          </p:nvSpPr>
          <p:spPr>
            <a:xfrm>
              <a:off x="11700" y="8001"/>
              <a:ext cx="692" cy="5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-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83" name="文本框 7"/>
            <p:cNvSpPr txBox="1"/>
            <p:nvPr/>
          </p:nvSpPr>
          <p:spPr>
            <a:xfrm>
              <a:off x="11960" y="7839"/>
              <a:ext cx="69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84" name="文本框 8"/>
            <p:cNvSpPr txBox="1"/>
            <p:nvPr/>
          </p:nvSpPr>
          <p:spPr>
            <a:xfrm>
              <a:off x="10961" y="7062"/>
              <a:ext cx="69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85" name="文本框 9"/>
            <p:cNvSpPr txBox="1"/>
            <p:nvPr/>
          </p:nvSpPr>
          <p:spPr>
            <a:xfrm>
              <a:off x="9764" y="7839"/>
              <a:ext cx="69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86" name="文本框 10"/>
            <p:cNvSpPr txBox="1"/>
            <p:nvPr/>
          </p:nvSpPr>
          <p:spPr>
            <a:xfrm>
              <a:off x="9914" y="8884"/>
              <a:ext cx="69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87" name="文本框 11"/>
            <p:cNvSpPr txBox="1"/>
            <p:nvPr/>
          </p:nvSpPr>
          <p:spPr>
            <a:xfrm>
              <a:off x="10919" y="9228"/>
              <a:ext cx="69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5388" name="文本框 12"/>
            <p:cNvSpPr txBox="1"/>
            <p:nvPr/>
          </p:nvSpPr>
          <p:spPr>
            <a:xfrm>
              <a:off x="12060" y="8648"/>
              <a:ext cx="692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89" name="对象 13"/>
            <p:cNvGraphicFramePr/>
            <p:nvPr/>
          </p:nvGraphicFramePr>
          <p:xfrm>
            <a:off x="11639" y="8591"/>
            <a:ext cx="777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0" imgW="279400" imgH="165100" progId="Equation.3">
                    <p:embed/>
                  </p:oleObj>
                </mc:Choice>
                <mc:Fallback>
                  <p:oleObj name="" r:id="rId30" imgW="279400" imgH="1651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1639" y="8591"/>
                          <a:ext cx="777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0" name="对象 15"/>
            <p:cNvGraphicFramePr/>
            <p:nvPr/>
          </p:nvGraphicFramePr>
          <p:xfrm>
            <a:off x="11487" y="6951"/>
            <a:ext cx="45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2" imgW="165100" imgH="165100" progId="Equation.3">
                    <p:embed/>
                  </p:oleObj>
                </mc:Choice>
                <mc:Fallback>
                  <p:oleObj name="" r:id="rId32" imgW="165100" imgH="1651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1487" y="6951"/>
                          <a:ext cx="459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47" name="Text Box 39"/>
          <p:cNvSpPr txBox="1"/>
          <p:nvPr/>
        </p:nvSpPr>
        <p:spPr>
          <a:xfrm>
            <a:off x="68580" y="1271905"/>
            <a:ext cx="4243705" cy="58356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 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（</a:t>
            </a:r>
            <a:r>
              <a:rPr lang="en-US" altLang="zh-CN" sz="2800" b="1" dirty="0">
                <a:latin typeface="Century Schoolbook" panose="02040604050505020304" pitchFamily="18" charset="0"/>
              </a:rPr>
              <a:t>1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）空腔原为电中性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75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ldLvl="0" animBg="1"/>
      <p:bldP spid="16415" grpId="0" bldLvl="0" animBg="1"/>
      <p:bldP spid="16421" grpId="0"/>
      <p:bldP spid="174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47" name="Text Box 39"/>
          <p:cNvSpPr txBox="1"/>
          <p:nvPr/>
        </p:nvSpPr>
        <p:spPr>
          <a:xfrm>
            <a:off x="342900" y="901700"/>
            <a:ext cx="8280400" cy="58356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  </a:t>
            </a:r>
            <a:r>
              <a:rPr 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空腔原带有电荷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i="1" dirty="0">
                <a:latin typeface="Century Schoolbook" panose="02040604050505020304" pitchFamily="18" charset="0"/>
              </a:rPr>
              <a:t>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，将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800" i="1" dirty="0">
                <a:latin typeface="Century Schoolbook" panose="02040604050505020304" pitchFamily="18" charset="0"/>
              </a:rPr>
              <a:t>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电荷放入空腔内</a:t>
            </a:r>
            <a:r>
              <a:rPr lang="en-US" altLang="zh-CN" sz="2800" b="1" dirty="0">
                <a:latin typeface="Century Schoolbook" panose="02040604050505020304" pitchFamily="18" charset="0"/>
              </a:rPr>
              <a:t>.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5867400" y="1484313"/>
            <a:ext cx="3070225" cy="2232025"/>
            <a:chOff x="3560" y="2251"/>
            <a:chExt cx="1934" cy="1406"/>
          </a:xfrm>
        </p:grpSpPr>
        <p:grpSp>
          <p:nvGrpSpPr>
            <p:cNvPr id="16404" name="Group 44"/>
            <p:cNvGrpSpPr/>
            <p:nvPr/>
          </p:nvGrpSpPr>
          <p:grpSpPr>
            <a:xfrm>
              <a:off x="3560" y="2251"/>
              <a:ext cx="1934" cy="1406"/>
              <a:chOff x="3259" y="2568"/>
              <a:chExt cx="1934" cy="1406"/>
            </a:xfrm>
          </p:grpSpPr>
          <p:sp>
            <p:nvSpPr>
              <p:cNvPr id="16406" name="Rectangle 45"/>
              <p:cNvSpPr/>
              <p:nvPr/>
            </p:nvSpPr>
            <p:spPr>
              <a:xfrm>
                <a:off x="3259" y="2568"/>
                <a:ext cx="1934" cy="1406"/>
              </a:xfrm>
              <a:prstGeom prst="rect">
                <a:avLst/>
              </a:prstGeom>
              <a:noFill/>
              <a:ln w="9525" cap="flat" cmpd="sng">
                <a:solidFill>
                  <a:schemeClr val="tx2"/>
                </a:solidFill>
                <a:prstDash val="solid"/>
                <a:miter/>
                <a:headEnd type="none" w="sm" len="lg"/>
                <a:tailEnd type="none" w="sm" len="lg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215" name="Freeform 46"/>
              <p:cNvSpPr/>
              <p:nvPr/>
            </p:nvSpPr>
            <p:spPr bwMode="auto">
              <a:xfrm>
                <a:off x="3451" y="2912"/>
                <a:ext cx="1562" cy="911"/>
              </a:xfrm>
              <a:custGeom>
                <a:avLst/>
                <a:gdLst>
                  <a:gd name="T0" fmla="*/ 20 w 1565"/>
                  <a:gd name="T1" fmla="*/ 401 h 911"/>
                  <a:gd name="T2" fmla="*/ 304 w 1565"/>
                  <a:gd name="T3" fmla="*/ 133 h 911"/>
                  <a:gd name="T4" fmla="*/ 864 w 1565"/>
                  <a:gd name="T5" fmla="*/ 30 h 911"/>
                  <a:gd name="T6" fmla="*/ 1432 w 1565"/>
                  <a:gd name="T7" fmla="*/ 314 h 911"/>
                  <a:gd name="T8" fmla="*/ 1448 w 1565"/>
                  <a:gd name="T9" fmla="*/ 827 h 911"/>
                  <a:gd name="T10" fmla="*/ 730 w 1565"/>
                  <a:gd name="T11" fmla="*/ 819 h 911"/>
                  <a:gd name="T12" fmla="*/ 186 w 1565"/>
                  <a:gd name="T13" fmla="*/ 669 h 911"/>
                  <a:gd name="T14" fmla="*/ 20 w 1565"/>
                  <a:gd name="T15" fmla="*/ 401 h 9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565"/>
                  <a:gd name="T25" fmla="*/ 0 h 911"/>
                  <a:gd name="T26" fmla="*/ 1565 w 1565"/>
                  <a:gd name="T27" fmla="*/ 911 h 91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565" h="911">
                    <a:moveTo>
                      <a:pt x="20" y="401"/>
                    </a:moveTo>
                    <a:cubicBezTo>
                      <a:pt x="40" y="312"/>
                      <a:pt x="163" y="195"/>
                      <a:pt x="304" y="133"/>
                    </a:cubicBezTo>
                    <a:cubicBezTo>
                      <a:pt x="445" y="71"/>
                      <a:pt x="676" y="0"/>
                      <a:pt x="864" y="30"/>
                    </a:cubicBezTo>
                    <a:cubicBezTo>
                      <a:pt x="1052" y="60"/>
                      <a:pt x="1335" y="181"/>
                      <a:pt x="1432" y="314"/>
                    </a:cubicBezTo>
                    <a:cubicBezTo>
                      <a:pt x="1529" y="447"/>
                      <a:pt x="1565" y="743"/>
                      <a:pt x="1448" y="827"/>
                    </a:cubicBezTo>
                    <a:cubicBezTo>
                      <a:pt x="1331" y="911"/>
                      <a:pt x="940" y="845"/>
                      <a:pt x="730" y="819"/>
                    </a:cubicBezTo>
                    <a:cubicBezTo>
                      <a:pt x="520" y="793"/>
                      <a:pt x="304" y="739"/>
                      <a:pt x="186" y="669"/>
                    </a:cubicBezTo>
                    <a:cubicBezTo>
                      <a:pt x="68" y="599"/>
                      <a:pt x="0" y="490"/>
                      <a:pt x="20" y="4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 wrap="none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405" name="Freeform 47"/>
            <p:cNvSpPr/>
            <p:nvPr/>
          </p:nvSpPr>
          <p:spPr>
            <a:xfrm>
              <a:off x="4183" y="2883"/>
              <a:ext cx="561" cy="307"/>
            </a:xfrm>
            <a:custGeom>
              <a:avLst/>
              <a:gdLst/>
              <a:ahLst/>
              <a:cxnLst>
                <a:cxn ang="0">
                  <a:pos x="89" y="56"/>
                </a:cxn>
                <a:cxn ang="0">
                  <a:pos x="293" y="9"/>
                </a:cxn>
                <a:cxn ang="0">
                  <a:pos x="530" y="111"/>
                </a:cxn>
                <a:cxn ang="0">
                  <a:pos x="478" y="286"/>
                </a:cxn>
                <a:cxn ang="0">
                  <a:pos x="65" y="237"/>
                </a:cxn>
                <a:cxn ang="0">
                  <a:pos x="89" y="56"/>
                </a:cxn>
              </a:cxnLst>
              <a:pathLst>
                <a:path w="562" h="307">
                  <a:moveTo>
                    <a:pt x="89" y="56"/>
                  </a:moveTo>
                  <a:cubicBezTo>
                    <a:pt x="127" y="18"/>
                    <a:pt x="220" y="0"/>
                    <a:pt x="294" y="9"/>
                  </a:cubicBezTo>
                  <a:cubicBezTo>
                    <a:pt x="368" y="18"/>
                    <a:pt x="500" y="65"/>
                    <a:pt x="531" y="111"/>
                  </a:cubicBezTo>
                  <a:cubicBezTo>
                    <a:pt x="562" y="157"/>
                    <a:pt x="557" y="265"/>
                    <a:pt x="479" y="286"/>
                  </a:cubicBezTo>
                  <a:cubicBezTo>
                    <a:pt x="401" y="307"/>
                    <a:pt x="130" y="275"/>
                    <a:pt x="65" y="237"/>
                  </a:cubicBezTo>
                  <a:cubicBezTo>
                    <a:pt x="0" y="199"/>
                    <a:pt x="44" y="96"/>
                    <a:pt x="89" y="5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48"/>
          <p:cNvGrpSpPr/>
          <p:nvPr/>
        </p:nvGrpSpPr>
        <p:grpSpPr>
          <a:xfrm>
            <a:off x="7162800" y="2487613"/>
            <a:ext cx="488950" cy="457200"/>
            <a:chOff x="4376" y="2883"/>
            <a:chExt cx="308" cy="288"/>
          </a:xfrm>
        </p:grpSpPr>
        <p:sp>
          <p:nvSpPr>
            <p:cNvPr id="16402" name="Oval 49"/>
            <p:cNvSpPr/>
            <p:nvPr/>
          </p:nvSpPr>
          <p:spPr>
            <a:xfrm>
              <a:off x="4376" y="2947"/>
              <a:ext cx="144" cy="1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000" b="1" i="1" dirty="0">
                  <a:latin typeface="Times New Roman" panose="02020603050405020304" pitchFamily="18" charset="0"/>
                </a:rPr>
                <a:t>+</a:t>
              </a:r>
              <a:endParaRPr lang="en-US" altLang="zh-CN" sz="20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03" name="Rectangle 50"/>
            <p:cNvSpPr/>
            <p:nvPr/>
          </p:nvSpPr>
          <p:spPr>
            <a:xfrm>
              <a:off x="4472" y="288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 i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459" name="Rectangle 51"/>
          <p:cNvSpPr/>
          <p:nvPr/>
        </p:nvSpPr>
        <p:spPr>
          <a:xfrm>
            <a:off x="6659563" y="1627188"/>
            <a:ext cx="1177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＋</a:t>
            </a:r>
            <a:r>
              <a: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i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0" name="Rectangle 52"/>
          <p:cNvSpPr/>
          <p:nvPr/>
        </p:nvSpPr>
        <p:spPr>
          <a:xfrm>
            <a:off x="7642225" y="2492375"/>
            <a:ext cx="625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rgbClr val="6600FF"/>
                </a:solidFill>
                <a:latin typeface="Times New Roman" panose="02020603050405020304" pitchFamily="18" charset="0"/>
              </a:rPr>
              <a:t>-q</a:t>
            </a:r>
            <a:endParaRPr lang="en-US" altLang="zh-CN" sz="2800" i="1" dirty="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61" name="Rectangle 53"/>
          <p:cNvSpPr/>
          <p:nvPr/>
        </p:nvSpPr>
        <p:spPr>
          <a:xfrm>
            <a:off x="6345238" y="1649413"/>
            <a:ext cx="4905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Ｑ</a:t>
            </a:r>
            <a:endParaRPr lang="zh-CN" altLang="en-US" sz="2800" b="1" i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78" name="Text Box 70"/>
          <p:cNvSpPr txBox="1"/>
          <p:nvPr/>
        </p:nvSpPr>
        <p:spPr>
          <a:xfrm>
            <a:off x="611188" y="3860800"/>
            <a:ext cx="5638800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证明：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在导体内作高斯面，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17479" name="Object 71"/>
          <p:cNvGraphicFramePr>
            <a:graphicFrameLocks noChangeAspect="1"/>
          </p:cNvGraphicFramePr>
          <p:nvPr/>
        </p:nvGraphicFramePr>
        <p:xfrm>
          <a:off x="627063" y="4508500"/>
          <a:ext cx="207486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748665" imgH="254000" progId="Equation.3">
                  <p:embed/>
                </p:oleObj>
              </mc:Choice>
              <mc:Fallback>
                <p:oleObj name="" r:id="rId1" imgW="748665" imgH="254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4508500"/>
                        <a:ext cx="2074862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80" name="Text Box 72"/>
          <p:cNvSpPr txBox="1"/>
          <p:nvPr/>
        </p:nvSpPr>
        <p:spPr>
          <a:xfrm>
            <a:off x="2700338" y="4508500"/>
            <a:ext cx="4456112" cy="522288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2"/>
                </a:solidFill>
                <a:latin typeface="Century Schoolbook" panose="02040604050505020304" pitchFamily="18" charset="0"/>
                <a:sym typeface="Symbol" panose="05050102010706020507" pitchFamily="18" charset="2"/>
              </a:rPr>
              <a:t></a:t>
            </a:r>
            <a:r>
              <a:rPr lang="zh-CN" altLang="en-US" sz="2800" b="1" dirty="0">
                <a:solidFill>
                  <a:schemeClr val="bg2"/>
                </a:solidFill>
                <a:latin typeface="Century Schoolbook" panose="02040604050505020304" pitchFamily="18" charset="0"/>
              </a:rPr>
              <a:t>腔内表面必有 </a:t>
            </a:r>
            <a:r>
              <a:rPr lang="en-US" altLang="zh-CN" sz="2800" b="1" dirty="0">
                <a:solidFill>
                  <a:schemeClr val="bg2"/>
                </a:solidFill>
                <a:latin typeface="Century Schoolbook" panose="02040604050505020304" pitchFamily="18" charset="0"/>
              </a:rPr>
              <a:t>– </a:t>
            </a:r>
            <a:r>
              <a:rPr lang="en-US" altLang="zh-CN" sz="2800" i="1" dirty="0">
                <a:solidFill>
                  <a:schemeClr val="bg2"/>
                </a:solidFill>
                <a:latin typeface="Century Schoolbook" panose="02040604050505020304" pitchFamily="18" charset="0"/>
              </a:rPr>
              <a:t>q </a:t>
            </a:r>
            <a:r>
              <a:rPr lang="zh-CN" altLang="en-US" sz="2800" b="1" dirty="0">
                <a:solidFill>
                  <a:schemeClr val="bg2"/>
                </a:solidFill>
                <a:latin typeface="Century Schoolbook" panose="02040604050505020304" pitchFamily="18" charset="0"/>
              </a:rPr>
              <a:t>电荷</a:t>
            </a:r>
            <a:endParaRPr lang="zh-CN" altLang="en-US" sz="2800" b="1" dirty="0">
              <a:solidFill>
                <a:schemeClr val="bg2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7481" name="Text Box 73"/>
          <p:cNvSpPr txBox="1"/>
          <p:nvPr/>
        </p:nvSpPr>
        <p:spPr>
          <a:xfrm>
            <a:off x="825500" y="5270500"/>
            <a:ext cx="7315200" cy="51911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Century Schoolbook" panose="02040604050505020304" pitchFamily="18" charset="0"/>
              </a:rPr>
              <a:t>由电荷守恒定律：</a:t>
            </a:r>
            <a:r>
              <a:rPr lang="zh-CN" altLang="en-US" sz="2800" b="1" dirty="0">
                <a:solidFill>
                  <a:schemeClr val="bg2"/>
                </a:solidFill>
                <a:latin typeface="Century Schoolbook" panose="02040604050505020304" pitchFamily="18" charset="0"/>
              </a:rPr>
              <a:t>外表面上的电荷为：</a:t>
            </a:r>
            <a:endParaRPr lang="zh-CN" altLang="en-US" sz="2800" b="1" dirty="0">
              <a:solidFill>
                <a:schemeClr val="bg2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17482" name="Object 74"/>
          <p:cNvGraphicFramePr>
            <a:graphicFrameLocks noChangeAspect="1"/>
          </p:cNvGraphicFramePr>
          <p:nvPr/>
        </p:nvGraphicFramePr>
        <p:xfrm>
          <a:off x="6967538" y="5300663"/>
          <a:ext cx="9763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066800" imgH="482600" progId="Equation.3">
                  <p:embed/>
                </p:oleObj>
              </mc:Choice>
              <mc:Fallback>
                <p:oleObj name="" r:id="rId3" imgW="1066800" imgH="482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7538" y="5300663"/>
                        <a:ext cx="976312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83" name="AutoShape 75"/>
          <p:cNvSpPr/>
          <p:nvPr/>
        </p:nvSpPr>
        <p:spPr>
          <a:xfrm>
            <a:off x="444500" y="4660900"/>
            <a:ext cx="304800" cy="990600"/>
          </a:xfrm>
          <a:prstGeom prst="leftBrace">
            <a:avLst>
              <a:gd name="adj1" fmla="val 2705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lg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16401" name="Text Box 29"/>
          <p:cNvSpPr txBox="1"/>
          <p:nvPr/>
        </p:nvSpPr>
        <p:spPr>
          <a:xfrm>
            <a:off x="1079500" y="14287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静电平衡状态时导体上的电荷分布</a:t>
            </a:r>
            <a:endParaRPr lang="zh-CN" altLang="en-US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444616" y="1983105"/>
            <a:ext cx="5241374" cy="9541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结论：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内表面带有 </a:t>
            </a:r>
            <a:r>
              <a:rPr lang="en-US" altLang="zh-CN" sz="2800" b="1" dirty="0">
                <a:latin typeface="Century Schoolbook" panose="02040604050505020304" pitchFamily="18" charset="0"/>
              </a:rPr>
              <a:t>–</a:t>
            </a:r>
            <a:r>
              <a:rPr lang="en-US" altLang="zh-CN" sz="2800" i="1" dirty="0">
                <a:latin typeface="Century Schoolbook" panose="02040604050505020304" pitchFamily="18" charset="0"/>
              </a:rPr>
              <a:t>q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电荷，外表面带有 </a:t>
            </a:r>
            <a:r>
              <a:rPr lang="en-US" altLang="zh-CN" sz="2800" i="1" dirty="0" err="1">
                <a:latin typeface="Century Schoolbook" panose="02040604050505020304" pitchFamily="18" charset="0"/>
              </a:rPr>
              <a:t>Q</a:t>
            </a:r>
            <a:r>
              <a:rPr lang="en-US" altLang="zh-CN" sz="2800" b="1" dirty="0" err="1">
                <a:latin typeface="Century Schoolbook" panose="02040604050505020304" pitchFamily="18" charset="0"/>
              </a:rPr>
              <a:t>+</a:t>
            </a:r>
            <a:r>
              <a:rPr lang="en-US" altLang="zh-CN" sz="2800" i="1" dirty="0" err="1">
                <a:latin typeface="Century Schoolbook" panose="02040604050505020304" pitchFamily="18" charset="0"/>
              </a:rPr>
              <a:t>q</a:t>
            </a:r>
            <a:r>
              <a:rPr lang="en-US" altLang="zh-CN" sz="2800" i="1" dirty="0">
                <a:latin typeface="Century Schoolbook" panose="02040604050505020304" pitchFamily="18" charset="0"/>
              </a:rPr>
              <a:t>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电荷</a:t>
            </a:r>
            <a:r>
              <a:rPr lang="en-US" altLang="zh-CN" sz="2800" b="1" dirty="0">
                <a:latin typeface="Century Schoolbook" panose="02040604050505020304" pitchFamily="18" charset="0"/>
              </a:rPr>
              <a:t>.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47" grpId="0"/>
      <p:bldP spid="17459" grpId="0"/>
      <p:bldP spid="17460" grpId="0"/>
      <p:bldP spid="17461" grpId="0"/>
      <p:bldP spid="17478" grpId="0"/>
      <p:bldP spid="17480" grpId="0"/>
      <p:bldP spid="17481" grpId="0"/>
      <p:bldP spid="17483" grpId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Text Box 3"/>
          <p:cNvSpPr txBox="1"/>
          <p:nvPr/>
        </p:nvSpPr>
        <p:spPr>
          <a:xfrm>
            <a:off x="395288" y="4729163"/>
            <a:ext cx="7958137" cy="1125537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空腔内有电荷</a:t>
            </a:r>
            <a:r>
              <a:rPr lang="en-US" altLang="zh-CN" sz="2800" i="1" dirty="0">
                <a:solidFill>
                  <a:srgbClr val="0000CC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时，</a:t>
            </a:r>
            <a:r>
              <a:rPr lang="zh-CN" altLang="en-US" sz="2800" b="1" dirty="0">
                <a:latin typeface="Times New Roman" panose="02020603050405020304" pitchFamily="18" charset="0"/>
              </a:rPr>
              <a:t>空腔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内</a:t>
            </a:r>
            <a:r>
              <a:rPr lang="zh-CN" altLang="en-US" sz="2800" b="1" dirty="0">
                <a:latin typeface="Times New Roman" panose="02020603050405020304" pitchFamily="18" charset="0"/>
              </a:rPr>
              <a:t>表面出现等值异号感应电荷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．空腔外表面的电荷由电荷守恒决定</a:t>
            </a:r>
            <a:r>
              <a:rPr lang="zh-CN" altLang="en-US" sz="2800" b="1" dirty="0">
                <a:latin typeface="Times New Roman" panose="02020603050405020304" pitchFamily="18" charset="0"/>
              </a:rPr>
              <a:t>        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421" name="Text Box 37"/>
          <p:cNvSpPr txBox="1"/>
          <p:nvPr/>
        </p:nvSpPr>
        <p:spPr>
          <a:xfrm>
            <a:off x="611188" y="809625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1"/>
              </a:buBlip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空腔内有电荷时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Text Box 29"/>
          <p:cNvSpPr txBox="1"/>
          <p:nvPr/>
        </p:nvSpPr>
        <p:spPr>
          <a:xfrm>
            <a:off x="1079500" y="142875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静电平衡状态时导体上的电荷分布</a:t>
            </a:r>
            <a:endParaRPr lang="zh-CN" altLang="en-US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58863" y="1503363"/>
            <a:ext cx="2976562" cy="2692400"/>
            <a:chOff x="8831" y="6430"/>
            <a:chExt cx="4687" cy="4240"/>
          </a:xfrm>
        </p:grpSpPr>
        <p:grpSp>
          <p:nvGrpSpPr>
            <p:cNvPr id="17415" name="组合 161796"/>
            <p:cNvGrpSpPr/>
            <p:nvPr/>
          </p:nvGrpSpPr>
          <p:grpSpPr>
            <a:xfrm>
              <a:off x="8831" y="6430"/>
              <a:ext cx="4687" cy="4240"/>
              <a:chOff x="1158" y="699"/>
              <a:chExt cx="1225" cy="1270"/>
            </a:xfrm>
          </p:grpSpPr>
          <p:sp>
            <p:nvSpPr>
              <p:cNvPr id="17426" name="矩形 161797"/>
              <p:cNvSpPr/>
              <p:nvPr/>
            </p:nvSpPr>
            <p:spPr>
              <a:xfrm>
                <a:off x="1158" y="699"/>
                <a:ext cx="1225" cy="1270"/>
              </a:xfrm>
              <a:prstGeom prst="rect">
                <a:avLst/>
              </a:prstGeom>
              <a:solidFill>
                <a:srgbClr val="FFFFFF"/>
              </a:solidFill>
              <a:ln w="2857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17427" name="对象 161798"/>
              <p:cNvGraphicFramePr/>
              <p:nvPr/>
            </p:nvGraphicFramePr>
            <p:xfrm>
              <a:off x="1597" y="1025"/>
              <a:ext cx="62" cy="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2" imgW="279400" imgH="279400" progId="Equation.3">
                      <p:embed/>
                    </p:oleObj>
                  </mc:Choice>
                  <mc:Fallback>
                    <p:oleObj name="" r:id="rId2" imgW="279400" imgH="2794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97" y="1025"/>
                            <a:ext cx="62" cy="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8" name="对象 161799"/>
              <p:cNvGraphicFramePr/>
              <p:nvPr/>
            </p:nvGraphicFramePr>
            <p:xfrm>
              <a:off x="1846" y="991"/>
              <a:ext cx="62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4" imgW="279400" imgH="279400" progId="Equation.3">
                      <p:embed/>
                    </p:oleObj>
                  </mc:Choice>
                  <mc:Fallback>
                    <p:oleObj name="" r:id="rId4" imgW="279400" imgH="279400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846" y="991"/>
                            <a:ext cx="62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对象 161800"/>
              <p:cNvGraphicFramePr/>
              <p:nvPr/>
            </p:nvGraphicFramePr>
            <p:xfrm>
              <a:off x="2002" y="1059"/>
              <a:ext cx="62" cy="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5" imgW="279400" imgH="279400" progId="Equation.3">
                      <p:embed/>
                    </p:oleObj>
                  </mc:Choice>
                  <mc:Fallback>
                    <p:oleObj name="" r:id="rId5" imgW="279400" imgH="2794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02" y="1059"/>
                            <a:ext cx="62" cy="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0" name="对象 161801"/>
              <p:cNvGraphicFramePr/>
              <p:nvPr/>
            </p:nvGraphicFramePr>
            <p:xfrm>
              <a:off x="2095" y="1295"/>
              <a:ext cx="62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6" imgW="279400" imgH="279400" progId="Equation.3">
                      <p:embed/>
                    </p:oleObj>
                  </mc:Choice>
                  <mc:Fallback>
                    <p:oleObj name="" r:id="rId6" imgW="279400" imgH="2794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95" y="1295"/>
                            <a:ext cx="62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1" name="对象 161802"/>
              <p:cNvGraphicFramePr/>
              <p:nvPr/>
            </p:nvGraphicFramePr>
            <p:xfrm>
              <a:off x="1939" y="1600"/>
              <a:ext cx="63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" r:id="rId7" imgW="279400" imgH="279400" progId="Equation.3">
                      <p:embed/>
                    </p:oleObj>
                  </mc:Choice>
                  <mc:Fallback>
                    <p:oleObj name="" r:id="rId7" imgW="279400" imgH="279400" progId="Equation.3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39" y="1600"/>
                            <a:ext cx="63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2" name="对象 161803"/>
              <p:cNvGraphicFramePr/>
              <p:nvPr/>
            </p:nvGraphicFramePr>
            <p:xfrm>
              <a:off x="1441" y="1194"/>
              <a:ext cx="62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8" imgW="279400" imgH="279400" progId="Equation.3">
                      <p:embed/>
                    </p:oleObj>
                  </mc:Choice>
                  <mc:Fallback>
                    <p:oleObj name="" r:id="rId8" imgW="279400" imgH="2794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41" y="1194"/>
                            <a:ext cx="62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3" name="对象 161804"/>
              <p:cNvGraphicFramePr/>
              <p:nvPr/>
            </p:nvGraphicFramePr>
            <p:xfrm>
              <a:off x="1409" y="1363"/>
              <a:ext cx="63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9" imgW="279400" imgH="279400" progId="Equation.3">
                      <p:embed/>
                    </p:oleObj>
                  </mc:Choice>
                  <mc:Fallback>
                    <p:oleObj name="" r:id="rId9" imgW="279400" imgH="279400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409" y="1363"/>
                            <a:ext cx="63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4" name="对象 161805"/>
              <p:cNvGraphicFramePr/>
              <p:nvPr/>
            </p:nvGraphicFramePr>
            <p:xfrm>
              <a:off x="1534" y="1566"/>
              <a:ext cx="63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0" imgW="279400" imgH="279400" progId="Equation.3">
                      <p:embed/>
                    </p:oleObj>
                  </mc:Choice>
                  <mc:Fallback>
                    <p:oleObj name="" r:id="rId10" imgW="279400" imgH="27940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534" y="1566"/>
                            <a:ext cx="63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5" name="对象 161806"/>
              <p:cNvGraphicFramePr/>
              <p:nvPr/>
            </p:nvGraphicFramePr>
            <p:xfrm>
              <a:off x="1721" y="1634"/>
              <a:ext cx="63" cy="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11" imgW="279400" imgH="279400" progId="Equation.3">
                      <p:embed/>
                    </p:oleObj>
                  </mc:Choice>
                  <mc:Fallback>
                    <p:oleObj name="" r:id="rId11" imgW="279400" imgH="2794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721" y="1634"/>
                            <a:ext cx="63" cy="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6" name="任意多边形 161807"/>
              <p:cNvSpPr/>
              <p:nvPr/>
            </p:nvSpPr>
            <p:spPr>
              <a:xfrm>
                <a:off x="1399" y="959"/>
                <a:ext cx="748" cy="745"/>
              </a:xfrm>
              <a:custGeom>
                <a:avLst/>
                <a:gdLst/>
                <a:ahLst/>
                <a:cxnLst>
                  <a:cxn ang="0">
                    <a:pos x="0" y="373"/>
                  </a:cxn>
                  <a:cxn ang="0">
                    <a:pos x="374" y="0"/>
                  </a:cxn>
                  <a:cxn ang="0">
                    <a:pos x="748" y="373"/>
                  </a:cxn>
                  <a:cxn ang="0">
                    <a:pos x="374" y="745"/>
                  </a:cxn>
                  <a:cxn ang="0">
                    <a:pos x="0" y="373"/>
                  </a:cxn>
                  <a:cxn ang="0">
                    <a:pos x="187" y="373"/>
                  </a:cxn>
                  <a:cxn ang="0">
                    <a:pos x="374" y="559"/>
                  </a:cxn>
                  <a:cxn ang="0">
                    <a:pos x="561" y="373"/>
                  </a:cxn>
                  <a:cxn ang="0">
                    <a:pos x="374" y="186"/>
                  </a:cxn>
                  <a:cxn ang="0">
                    <a:pos x="187" y="373"/>
                  </a:cxn>
                </a:cxnLst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65E47">
                      <a:alpha val="100000"/>
                    </a:srgbClr>
                  </a:gs>
                  <a:gs pos="100000">
                    <a:srgbClr val="FFCC99">
                      <a:alpha val="100000"/>
                    </a:srgbClr>
                  </a:gs>
                </a:gsLst>
                <a:lin ang="2700000" scaled="1"/>
                <a:tileRect/>
              </a:gradFill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7437" name="对象 161808"/>
              <p:cNvGraphicFramePr/>
              <p:nvPr/>
            </p:nvGraphicFramePr>
            <p:xfrm>
              <a:off x="1674" y="1186"/>
              <a:ext cx="120" cy="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12" imgW="165100" imgH="165100" progId="Equation.3">
                      <p:embed/>
                    </p:oleObj>
                  </mc:Choice>
                  <mc:Fallback>
                    <p:oleObj name="" r:id="rId12" imgW="165100" imgH="1651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674" y="1186"/>
                            <a:ext cx="120" cy="1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8" name="任意多边形 161809"/>
              <p:cNvSpPr/>
              <p:nvPr/>
            </p:nvSpPr>
            <p:spPr>
              <a:xfrm>
                <a:off x="1583" y="1295"/>
                <a:ext cx="94" cy="35"/>
              </a:xfrm>
              <a:custGeom>
                <a:avLst/>
                <a:gdLst/>
                <a:ahLst/>
                <a:cxnLst>
                  <a:cxn ang="0">
                    <a:pos x="94" y="35"/>
                  </a:cxn>
                  <a:cxn ang="0">
                    <a:pos x="63" y="5"/>
                  </a:cxn>
                  <a:cxn ang="0">
                    <a:pos x="0" y="5"/>
                  </a:cxn>
                </a:cxnLst>
                <a:pathLst>
                  <a:path w="144" h="112">
                    <a:moveTo>
                      <a:pt x="144" y="112"/>
                    </a:moveTo>
                    <a:cubicBezTo>
                      <a:pt x="132" y="72"/>
                      <a:pt x="120" y="32"/>
                      <a:pt x="96" y="16"/>
                    </a:cubicBezTo>
                    <a:cubicBezTo>
                      <a:pt x="72" y="0"/>
                      <a:pt x="16" y="16"/>
                      <a:pt x="0" y="16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39" name="任意多边形 161810"/>
              <p:cNvSpPr/>
              <p:nvPr/>
            </p:nvSpPr>
            <p:spPr>
              <a:xfrm>
                <a:off x="1677" y="1330"/>
                <a:ext cx="186" cy="16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" y="34"/>
                  </a:cxn>
                  <a:cxn ang="0">
                    <a:pos x="149" y="101"/>
                  </a:cxn>
                  <a:cxn ang="0">
                    <a:pos x="186" y="168"/>
                  </a:cxn>
                </a:cxnLst>
                <a:pathLst>
                  <a:path w="240" h="240">
                    <a:moveTo>
                      <a:pt x="0" y="0"/>
                    </a:moveTo>
                    <a:cubicBezTo>
                      <a:pt x="32" y="12"/>
                      <a:pt x="64" y="24"/>
                      <a:pt x="96" y="48"/>
                    </a:cubicBezTo>
                    <a:cubicBezTo>
                      <a:pt x="128" y="72"/>
                      <a:pt x="168" y="112"/>
                      <a:pt x="192" y="144"/>
                    </a:cubicBezTo>
                    <a:cubicBezTo>
                      <a:pt x="216" y="176"/>
                      <a:pt x="228" y="208"/>
                      <a:pt x="240" y="240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40" name="任意多边形 161811"/>
              <p:cNvSpPr/>
              <p:nvPr/>
            </p:nvSpPr>
            <p:spPr>
              <a:xfrm>
                <a:off x="1677" y="1330"/>
                <a:ext cx="62" cy="20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40"/>
                  </a:cxn>
                  <a:cxn ang="0">
                    <a:pos x="57" y="121"/>
                  </a:cxn>
                  <a:cxn ang="0">
                    <a:pos x="57" y="202"/>
                  </a:cxn>
                </a:cxnLst>
                <a:pathLst>
                  <a:path w="104" h="240">
                    <a:moveTo>
                      <a:pt x="0" y="0"/>
                    </a:moveTo>
                    <a:cubicBezTo>
                      <a:pt x="16" y="12"/>
                      <a:pt x="32" y="24"/>
                      <a:pt x="48" y="48"/>
                    </a:cubicBezTo>
                    <a:cubicBezTo>
                      <a:pt x="64" y="72"/>
                      <a:pt x="88" y="112"/>
                      <a:pt x="96" y="144"/>
                    </a:cubicBezTo>
                    <a:cubicBezTo>
                      <a:pt x="104" y="176"/>
                      <a:pt x="96" y="216"/>
                      <a:pt x="96" y="240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41" name="直接连接符 161812"/>
              <p:cNvSpPr/>
              <p:nvPr/>
            </p:nvSpPr>
            <p:spPr>
              <a:xfrm flipH="1">
                <a:off x="1614" y="1344"/>
                <a:ext cx="87" cy="87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2" name="任意多边形 161813"/>
              <p:cNvSpPr/>
              <p:nvPr/>
            </p:nvSpPr>
            <p:spPr>
              <a:xfrm>
                <a:off x="1677" y="1160"/>
                <a:ext cx="155" cy="170"/>
              </a:xfrm>
              <a:custGeom>
                <a:avLst/>
                <a:gdLst/>
                <a:ahLst/>
                <a:cxnLst>
                  <a:cxn ang="0">
                    <a:pos x="0" y="170"/>
                  </a:cxn>
                  <a:cxn ang="0">
                    <a:pos x="62" y="136"/>
                  </a:cxn>
                  <a:cxn ang="0">
                    <a:pos x="93" y="102"/>
                  </a:cxn>
                  <a:cxn ang="0">
                    <a:pos x="124" y="68"/>
                  </a:cxn>
                  <a:cxn ang="0">
                    <a:pos x="155" y="0"/>
                  </a:cxn>
                </a:cxnLst>
                <a:pathLst>
                  <a:path w="240" h="240">
                    <a:moveTo>
                      <a:pt x="0" y="240"/>
                    </a:moveTo>
                    <a:cubicBezTo>
                      <a:pt x="36" y="224"/>
                      <a:pt x="72" y="208"/>
                      <a:pt x="96" y="192"/>
                    </a:cubicBezTo>
                    <a:cubicBezTo>
                      <a:pt x="120" y="176"/>
                      <a:pt x="128" y="160"/>
                      <a:pt x="144" y="144"/>
                    </a:cubicBezTo>
                    <a:cubicBezTo>
                      <a:pt x="160" y="128"/>
                      <a:pt x="176" y="120"/>
                      <a:pt x="192" y="96"/>
                    </a:cubicBezTo>
                    <a:cubicBezTo>
                      <a:pt x="208" y="72"/>
                      <a:pt x="224" y="36"/>
                      <a:pt x="240" y="0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43" name="任意多边形 161814"/>
              <p:cNvSpPr/>
              <p:nvPr/>
            </p:nvSpPr>
            <p:spPr>
              <a:xfrm>
                <a:off x="1677" y="1295"/>
                <a:ext cx="280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140" y="5"/>
                  </a:cxn>
                  <a:cxn ang="0">
                    <a:pos x="210" y="5"/>
                  </a:cxn>
                  <a:cxn ang="0">
                    <a:pos x="280" y="5"/>
                  </a:cxn>
                </a:cxnLst>
                <a:pathLst>
                  <a:path w="384" h="56">
                    <a:moveTo>
                      <a:pt x="0" y="56"/>
                    </a:moveTo>
                    <a:cubicBezTo>
                      <a:pt x="72" y="36"/>
                      <a:pt x="144" y="16"/>
                      <a:pt x="192" y="8"/>
                    </a:cubicBezTo>
                    <a:cubicBezTo>
                      <a:pt x="240" y="0"/>
                      <a:pt x="256" y="8"/>
                      <a:pt x="288" y="8"/>
                    </a:cubicBezTo>
                    <a:cubicBezTo>
                      <a:pt x="320" y="8"/>
                      <a:pt x="360" y="8"/>
                      <a:pt x="384" y="8"/>
                    </a:cubicBezTo>
                  </a:path>
                </a:pathLst>
              </a:custGeom>
              <a:noFill/>
              <a:ln w="1905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44" name="椭圆 161815"/>
              <p:cNvSpPr/>
              <p:nvPr/>
            </p:nvSpPr>
            <p:spPr>
              <a:xfrm>
                <a:off x="1677" y="1309"/>
                <a:ext cx="38" cy="49"/>
              </a:xfrm>
              <a:prstGeom prst="ellipse">
                <a:avLst/>
              </a:prstGeom>
              <a:solidFill>
                <a:srgbClr val="FF0000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7445" name="直接连接符 161816"/>
              <p:cNvSpPr/>
              <p:nvPr/>
            </p:nvSpPr>
            <p:spPr>
              <a:xfrm flipH="1" flipV="1">
                <a:off x="1767" y="754"/>
                <a:ext cx="17" cy="20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6" name="直接连接符 161817"/>
              <p:cNvSpPr/>
              <p:nvPr/>
            </p:nvSpPr>
            <p:spPr>
              <a:xfrm>
                <a:off x="1784" y="1702"/>
                <a:ext cx="16" cy="20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7" name="直接连接符 161818"/>
              <p:cNvSpPr/>
              <p:nvPr/>
            </p:nvSpPr>
            <p:spPr>
              <a:xfrm flipV="1">
                <a:off x="2100" y="1062"/>
                <a:ext cx="146" cy="101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8" name="直接连接符 161819"/>
              <p:cNvSpPr/>
              <p:nvPr/>
            </p:nvSpPr>
            <p:spPr>
              <a:xfrm>
                <a:off x="2109" y="1525"/>
                <a:ext cx="177" cy="17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9" name="直接连接符 161820"/>
              <p:cNvSpPr/>
              <p:nvPr/>
            </p:nvSpPr>
            <p:spPr>
              <a:xfrm flipH="1">
                <a:off x="1295" y="1566"/>
                <a:ext cx="208" cy="20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50" name="直接连接符 161821"/>
              <p:cNvSpPr/>
              <p:nvPr/>
            </p:nvSpPr>
            <p:spPr>
              <a:xfrm flipH="1" flipV="1">
                <a:off x="1261" y="1025"/>
                <a:ext cx="180" cy="135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51" name="文本框 161830"/>
              <p:cNvSpPr txBox="1"/>
              <p:nvPr/>
            </p:nvSpPr>
            <p:spPr>
              <a:xfrm>
                <a:off x="1493" y="1169"/>
                <a:ext cx="181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2" name="文本框 161831"/>
              <p:cNvSpPr txBox="1"/>
              <p:nvPr/>
            </p:nvSpPr>
            <p:spPr>
              <a:xfrm>
                <a:off x="1653" y="1434"/>
                <a:ext cx="181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3" name="文本框 161832"/>
              <p:cNvSpPr txBox="1"/>
              <p:nvPr/>
            </p:nvSpPr>
            <p:spPr>
              <a:xfrm>
                <a:off x="1503" y="1344"/>
                <a:ext cx="181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4" name="文本框 161833"/>
              <p:cNvSpPr txBox="1"/>
              <p:nvPr/>
            </p:nvSpPr>
            <p:spPr>
              <a:xfrm>
                <a:off x="1791" y="1389"/>
                <a:ext cx="181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5" name="文本框 161834"/>
              <p:cNvSpPr txBox="1"/>
              <p:nvPr/>
            </p:nvSpPr>
            <p:spPr>
              <a:xfrm>
                <a:off x="1784" y="1020"/>
                <a:ext cx="136" cy="1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16" name="文本框 5"/>
            <p:cNvSpPr txBox="1"/>
            <p:nvPr/>
          </p:nvSpPr>
          <p:spPr>
            <a:xfrm>
              <a:off x="11419" y="8857"/>
              <a:ext cx="693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-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17" name="文本框 6"/>
            <p:cNvSpPr txBox="1"/>
            <p:nvPr/>
          </p:nvSpPr>
          <p:spPr>
            <a:xfrm>
              <a:off x="11701" y="8002"/>
              <a:ext cx="693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-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18" name="文本框 7"/>
            <p:cNvSpPr txBox="1"/>
            <p:nvPr/>
          </p:nvSpPr>
          <p:spPr>
            <a:xfrm>
              <a:off x="12189" y="7742"/>
              <a:ext cx="69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19" name="文本框 8"/>
            <p:cNvSpPr txBox="1"/>
            <p:nvPr/>
          </p:nvSpPr>
          <p:spPr>
            <a:xfrm>
              <a:off x="10962" y="7063"/>
              <a:ext cx="69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20" name="文本框 9"/>
            <p:cNvSpPr txBox="1"/>
            <p:nvPr/>
          </p:nvSpPr>
          <p:spPr>
            <a:xfrm>
              <a:off x="9765" y="7840"/>
              <a:ext cx="69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21" name="文本框 10"/>
            <p:cNvSpPr txBox="1"/>
            <p:nvPr/>
          </p:nvSpPr>
          <p:spPr>
            <a:xfrm>
              <a:off x="9915" y="8885"/>
              <a:ext cx="69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22" name="文本框 11"/>
            <p:cNvSpPr txBox="1"/>
            <p:nvPr/>
          </p:nvSpPr>
          <p:spPr>
            <a:xfrm>
              <a:off x="10946" y="9374"/>
              <a:ext cx="69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23" name="文本框 12"/>
            <p:cNvSpPr txBox="1"/>
            <p:nvPr/>
          </p:nvSpPr>
          <p:spPr>
            <a:xfrm>
              <a:off x="12061" y="8735"/>
              <a:ext cx="693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7424" name="对象 13"/>
            <p:cNvGraphicFramePr/>
            <p:nvPr/>
          </p:nvGraphicFramePr>
          <p:xfrm>
            <a:off x="11530" y="7742"/>
            <a:ext cx="777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4" imgW="279400" imgH="165100" progId="Equation.3">
                    <p:embed/>
                  </p:oleObj>
                </mc:Choice>
                <mc:Fallback>
                  <p:oleObj name="" r:id="rId14" imgW="279400" imgH="1651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530" y="7742"/>
                          <a:ext cx="777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对象 15"/>
            <p:cNvGraphicFramePr/>
            <p:nvPr/>
          </p:nvGraphicFramePr>
          <p:xfrm>
            <a:off x="10162" y="7064"/>
            <a:ext cx="45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6" imgW="165100" imgH="165100" progId="Equation.3">
                    <p:embed/>
                  </p:oleObj>
                </mc:Choice>
                <mc:Fallback>
                  <p:oleObj name="" r:id="rId16" imgW="165100" imgH="1651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162" y="7064"/>
                          <a:ext cx="459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293" name="图片 12292" descr="6-7 拷贝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7900" y="1089025"/>
            <a:ext cx="3816350" cy="3411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ldLvl="0" animBg="1"/>
      <p:bldP spid="164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9"/>
          <p:cNvSpPr txBox="1"/>
          <p:nvPr/>
        </p:nvSpPr>
        <p:spPr>
          <a:xfrm>
            <a:off x="989013" y="915988"/>
            <a:ext cx="8064500" cy="58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静电平衡状态时导体上的电荷分布规律：</a:t>
            </a:r>
            <a:endParaRPr lang="zh-CN" altLang="en-US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1547813" y="0"/>
            <a:ext cx="1412875" cy="914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总结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文本框 8196"/>
          <p:cNvSpPr txBox="1"/>
          <p:nvPr/>
        </p:nvSpPr>
        <p:spPr>
          <a:xfrm>
            <a:off x="431800" y="1431925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在静电平衡下，导体所带的电荷只能分布在导体的表面，导体内部没有净电荷。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1509" name="矩形 191508"/>
          <p:cNvSpPr/>
          <p:nvPr/>
        </p:nvSpPr>
        <p:spPr>
          <a:xfrm>
            <a:off x="630238" y="2595563"/>
            <a:ext cx="4567237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buClr>
                <a:schemeClr val="bg1"/>
              </a:buClr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如果有空腔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且空腔内无电荷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1510" name="矩形 191509"/>
          <p:cNvSpPr/>
          <p:nvPr/>
        </p:nvSpPr>
        <p:spPr>
          <a:xfrm>
            <a:off x="655638" y="3190875"/>
            <a:ext cx="45307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zh-CN" altLang="en-US" sz="2400" b="1" dirty="0">
                <a:latin typeface="Times New Roman" panose="02020603050405020304" pitchFamily="18" charset="0"/>
              </a:rPr>
              <a:t>如果有空腔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且空腔中有电荷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则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91511" name="文本框 191510"/>
          <p:cNvSpPr txBox="1"/>
          <p:nvPr/>
        </p:nvSpPr>
        <p:spPr>
          <a:xfrm>
            <a:off x="5289550" y="2613025"/>
            <a:ext cx="37465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电荷只能分布在外表面！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1512" name="文本框 191511"/>
          <p:cNvSpPr txBox="1"/>
          <p:nvPr/>
        </p:nvSpPr>
        <p:spPr>
          <a:xfrm>
            <a:off x="5292725" y="3190875"/>
            <a:ext cx="3382963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在内外表面都分布有电荷分布！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41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771" name="组合 160770"/>
          <p:cNvGrpSpPr/>
          <p:nvPr/>
        </p:nvGrpSpPr>
        <p:grpSpPr>
          <a:xfrm>
            <a:off x="922338" y="4011613"/>
            <a:ext cx="6035675" cy="1025525"/>
            <a:chOff x="884" y="3022"/>
            <a:chExt cx="3802" cy="646"/>
          </a:xfrm>
        </p:grpSpPr>
        <p:sp>
          <p:nvSpPr>
            <p:cNvPr id="18443" name="文本框 160771"/>
            <p:cNvSpPr txBox="1"/>
            <p:nvPr/>
          </p:nvSpPr>
          <p:spPr>
            <a:xfrm>
              <a:off x="888" y="3339"/>
              <a:ext cx="37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空腔外表面电荷由电荷守恒决定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444" name="文本框 160772"/>
            <p:cNvSpPr txBox="1"/>
            <p:nvPr/>
          </p:nvSpPr>
          <p:spPr>
            <a:xfrm>
              <a:off x="884" y="3022"/>
              <a:ext cx="380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空腔内表面电荷与腔内电荷等值异号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191509" grpId="0"/>
      <p:bldP spid="191510" grpId="0"/>
      <p:bldP spid="191511" grpId="0"/>
      <p:bldP spid="1915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709613" y="8651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作扁圆柱形高斯面</a:t>
            </a:r>
            <a:endParaRPr lang="zh-CN" altLang="en-US" sz="2800" b="1" i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1071563" y="142875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导体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表面附近</a:t>
            </a: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场强与电荷面密度的关系</a:t>
            </a:r>
            <a:endParaRPr lang="zh-CN" altLang="en-US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539750" y="1595438"/>
          <a:ext cx="14128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533400" imgH="254000" progId="Equation.3">
                  <p:embed/>
                </p:oleObj>
              </mc:Choice>
              <mc:Fallback>
                <p:oleObj name="" r:id="rId1" imgW="533400" imgH="254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595438"/>
                        <a:ext cx="1412875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071563" y="4219575"/>
          <a:ext cx="191452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469900" imgH="431800" progId="Equation.3">
                  <p:embed/>
                </p:oleObj>
              </mc:Choice>
              <mc:Fallback>
                <p:oleObj name="" r:id="rId3" imgW="469900" imgH="431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1563" y="4219575"/>
                        <a:ext cx="1914525" cy="14097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66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500438" y="3297238"/>
          <a:ext cx="1647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622300" imgH="228600" progId="Equation.3">
                  <p:embed/>
                </p:oleObj>
              </mc:Choice>
              <mc:Fallback>
                <p:oleObj name="" r:id="rId5" imgW="622300" imgH="2286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0438" y="3297238"/>
                        <a:ext cx="164782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5148263" y="1171575"/>
            <a:ext cx="3581400" cy="3048000"/>
            <a:chOff x="3168" y="1152"/>
            <a:chExt cx="2256" cy="1920"/>
          </a:xfrm>
        </p:grpSpPr>
        <p:sp>
          <p:nvSpPr>
            <p:cNvPr id="19480" name="Rectangle 8"/>
            <p:cNvSpPr/>
            <p:nvPr/>
          </p:nvSpPr>
          <p:spPr>
            <a:xfrm>
              <a:off x="3168" y="1152"/>
              <a:ext cx="2256" cy="192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sm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9481" name="Freeform 9"/>
            <p:cNvSpPr/>
            <p:nvPr/>
          </p:nvSpPr>
          <p:spPr>
            <a:xfrm>
              <a:off x="3300" y="1965"/>
              <a:ext cx="2028" cy="1011"/>
            </a:xfrm>
            <a:custGeom>
              <a:avLst/>
              <a:gdLst/>
              <a:ahLst/>
              <a:cxnLst>
                <a:cxn ang="0">
                  <a:pos x="379" y="270"/>
                </a:cxn>
                <a:cxn ang="0">
                  <a:pos x="946" y="40"/>
                </a:cxn>
                <a:cxn ang="0">
                  <a:pos x="1554" y="33"/>
                </a:cxn>
                <a:cxn ang="0">
                  <a:pos x="1852" y="75"/>
                </a:cxn>
                <a:cxn ang="0">
                  <a:pos x="2028" y="106"/>
                </a:cxn>
                <a:cxn ang="0">
                  <a:pos x="1853" y="148"/>
                </a:cxn>
                <a:cxn ang="0">
                  <a:pos x="1748" y="244"/>
                </a:cxn>
                <a:cxn ang="0">
                  <a:pos x="1578" y="314"/>
                </a:cxn>
                <a:cxn ang="0">
                  <a:pos x="1327" y="576"/>
                </a:cxn>
                <a:cxn ang="0">
                  <a:pos x="972" y="639"/>
                </a:cxn>
                <a:cxn ang="0">
                  <a:pos x="631" y="767"/>
                </a:cxn>
                <a:cxn ang="0">
                  <a:pos x="323" y="742"/>
                </a:cxn>
                <a:cxn ang="0">
                  <a:pos x="121" y="834"/>
                </a:cxn>
                <a:cxn ang="0">
                  <a:pos x="3" y="977"/>
                </a:cxn>
                <a:cxn ang="0">
                  <a:pos x="140" y="627"/>
                </a:cxn>
                <a:cxn ang="0">
                  <a:pos x="379" y="270"/>
                </a:cxn>
              </a:cxnLst>
              <a:pathLst>
                <a:path w="2488" h="1150">
                  <a:moveTo>
                    <a:pt x="465" y="307"/>
                  </a:moveTo>
                  <a:cubicBezTo>
                    <a:pt x="630" y="196"/>
                    <a:pt x="921" y="90"/>
                    <a:pt x="1161" y="45"/>
                  </a:cubicBezTo>
                  <a:cubicBezTo>
                    <a:pt x="1401" y="0"/>
                    <a:pt x="1721" y="30"/>
                    <a:pt x="1906" y="37"/>
                  </a:cubicBezTo>
                  <a:cubicBezTo>
                    <a:pt x="2091" y="44"/>
                    <a:pt x="2175" y="71"/>
                    <a:pt x="2272" y="85"/>
                  </a:cubicBezTo>
                  <a:cubicBezTo>
                    <a:pt x="2369" y="99"/>
                    <a:pt x="2488" y="107"/>
                    <a:pt x="2488" y="121"/>
                  </a:cubicBezTo>
                  <a:cubicBezTo>
                    <a:pt x="2488" y="135"/>
                    <a:pt x="2330" y="142"/>
                    <a:pt x="2273" y="168"/>
                  </a:cubicBezTo>
                  <a:cubicBezTo>
                    <a:pt x="2216" y="194"/>
                    <a:pt x="2200" y="247"/>
                    <a:pt x="2144" y="278"/>
                  </a:cubicBezTo>
                  <a:cubicBezTo>
                    <a:pt x="2088" y="309"/>
                    <a:pt x="2022" y="294"/>
                    <a:pt x="1936" y="357"/>
                  </a:cubicBezTo>
                  <a:cubicBezTo>
                    <a:pt x="1850" y="420"/>
                    <a:pt x="1752" y="593"/>
                    <a:pt x="1628" y="655"/>
                  </a:cubicBezTo>
                  <a:cubicBezTo>
                    <a:pt x="1504" y="717"/>
                    <a:pt x="1334" y="691"/>
                    <a:pt x="1192" y="727"/>
                  </a:cubicBezTo>
                  <a:cubicBezTo>
                    <a:pt x="1050" y="763"/>
                    <a:pt x="907" y="853"/>
                    <a:pt x="774" y="873"/>
                  </a:cubicBezTo>
                  <a:cubicBezTo>
                    <a:pt x="641" y="893"/>
                    <a:pt x="500" y="831"/>
                    <a:pt x="396" y="844"/>
                  </a:cubicBezTo>
                  <a:cubicBezTo>
                    <a:pt x="292" y="857"/>
                    <a:pt x="213" y="905"/>
                    <a:pt x="148" y="949"/>
                  </a:cubicBezTo>
                  <a:cubicBezTo>
                    <a:pt x="83" y="993"/>
                    <a:pt x="0" y="1150"/>
                    <a:pt x="4" y="1111"/>
                  </a:cubicBezTo>
                  <a:cubicBezTo>
                    <a:pt x="8" y="1072"/>
                    <a:pt x="95" y="847"/>
                    <a:pt x="172" y="713"/>
                  </a:cubicBezTo>
                  <a:cubicBezTo>
                    <a:pt x="249" y="579"/>
                    <a:pt x="345" y="413"/>
                    <a:pt x="465" y="30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C0C0C0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2" name="Rectangle 10"/>
            <p:cNvSpPr/>
            <p:nvPr/>
          </p:nvSpPr>
          <p:spPr>
            <a:xfrm>
              <a:off x="3312" y="2593"/>
              <a:ext cx="22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3" name="Rectangle 11"/>
            <p:cNvSpPr/>
            <p:nvPr/>
          </p:nvSpPr>
          <p:spPr>
            <a:xfrm>
              <a:off x="3441" y="2382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4" name="Rectangle 12"/>
            <p:cNvSpPr/>
            <p:nvPr/>
          </p:nvSpPr>
          <p:spPr>
            <a:xfrm>
              <a:off x="4979" y="1941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5" name="Rectangle 13"/>
            <p:cNvSpPr/>
            <p:nvPr/>
          </p:nvSpPr>
          <p:spPr>
            <a:xfrm>
              <a:off x="4719" y="1920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6" name="Rectangle 14"/>
            <p:cNvSpPr/>
            <p:nvPr/>
          </p:nvSpPr>
          <p:spPr>
            <a:xfrm>
              <a:off x="3632" y="2139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Rectangle 15"/>
            <p:cNvSpPr/>
            <p:nvPr/>
          </p:nvSpPr>
          <p:spPr>
            <a:xfrm>
              <a:off x="4335" y="1920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Rectangle 16"/>
            <p:cNvSpPr/>
            <p:nvPr/>
          </p:nvSpPr>
          <p:spPr>
            <a:xfrm>
              <a:off x="3984" y="1967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Rectangle 17"/>
            <p:cNvSpPr/>
            <p:nvPr/>
          </p:nvSpPr>
          <p:spPr>
            <a:xfrm>
              <a:off x="3552" y="1824"/>
              <a:ext cx="2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en-US" altLang="zh-CN" sz="2800" b="1" i="1" dirty="0">
                  <a:solidFill>
                    <a:srgbClr val="FF0000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</a:t>
              </a:r>
              <a:endParaRPr lang="en-US" altLang="zh-CN" sz="28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6443663" y="3000375"/>
          <a:ext cx="838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380365" imgH="203200" progId="Equation.3">
                  <p:embed/>
                </p:oleObj>
              </mc:Choice>
              <mc:Fallback>
                <p:oleObj name="" r:id="rId7" imgW="380365" imgH="203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3663" y="3000375"/>
                        <a:ext cx="8382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/>
          <p:nvPr/>
        </p:nvGrpSpPr>
        <p:grpSpPr>
          <a:xfrm>
            <a:off x="5757863" y="1857375"/>
            <a:ext cx="1905000" cy="1130300"/>
            <a:chOff x="3552" y="1584"/>
            <a:chExt cx="1200" cy="712"/>
          </a:xfrm>
        </p:grpSpPr>
        <p:sp>
          <p:nvSpPr>
            <p:cNvPr id="19475" name="Line 20"/>
            <p:cNvSpPr/>
            <p:nvPr/>
          </p:nvSpPr>
          <p:spPr>
            <a:xfrm rot="-120000" flipH="1" flipV="1">
              <a:off x="3889" y="1631"/>
              <a:ext cx="144" cy="48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sm" len="lg"/>
            </a:ln>
          </p:spPr>
        </p:sp>
        <p:grpSp>
          <p:nvGrpSpPr>
            <p:cNvPr id="19476" name="Group 21"/>
            <p:cNvGrpSpPr/>
            <p:nvPr/>
          </p:nvGrpSpPr>
          <p:grpSpPr>
            <a:xfrm rot="-589474">
              <a:off x="3552" y="2008"/>
              <a:ext cx="1032" cy="288"/>
              <a:chOff x="3840" y="2736"/>
              <a:chExt cx="1032" cy="288"/>
            </a:xfrm>
          </p:grpSpPr>
          <p:sp>
            <p:nvSpPr>
              <p:cNvPr id="19478" name="AutoShape 22"/>
              <p:cNvSpPr/>
              <p:nvPr/>
            </p:nvSpPr>
            <p:spPr>
              <a:xfrm rot="-674099">
                <a:off x="3840" y="2736"/>
                <a:ext cx="1007" cy="192"/>
              </a:xfrm>
              <a:prstGeom prst="can">
                <a:avLst>
                  <a:gd name="adj" fmla="val 50000"/>
                </a:avLst>
              </a:prstGeom>
              <a:solidFill>
                <a:srgbClr val="99CCFF">
                  <a:alpha val="50195"/>
                </a:srgbClr>
              </a:solidFill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9479" name="AutoShape 23"/>
              <p:cNvSpPr/>
              <p:nvPr/>
            </p:nvSpPr>
            <p:spPr>
              <a:xfrm rot="-674099">
                <a:off x="3865" y="2832"/>
                <a:ext cx="1007" cy="192"/>
              </a:xfrm>
              <a:prstGeom prst="can">
                <a:avLst>
                  <a:gd name="adj" fmla="val 50000"/>
                </a:avLst>
              </a:prstGeom>
              <a:noFill/>
              <a:ln w="19050" cap="flat" cmpd="sng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9477" name="Rectangle 24"/>
            <p:cNvSpPr/>
            <p:nvPr/>
          </p:nvSpPr>
          <p:spPr>
            <a:xfrm>
              <a:off x="4128" y="1584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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S</a:t>
              </a:r>
              <a:endParaRPr lang="en-US" altLang="zh-CN" sz="2400" b="1" i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9466" name="Rectangle 25"/>
          <p:cNvSpPr/>
          <p:nvPr/>
        </p:nvSpPr>
        <p:spPr>
          <a:xfrm>
            <a:off x="5148263" y="1171575"/>
            <a:ext cx="3581400" cy="30480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2201863" y="3336925"/>
          <a:ext cx="12128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57200" imgH="177800" progId="Equation.3">
                  <p:embed/>
                </p:oleObj>
              </mc:Choice>
              <mc:Fallback>
                <p:oleObj name="" r:id="rId9" imgW="457200" imgH="177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01863" y="3336925"/>
                        <a:ext cx="121285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539750" y="2138363"/>
          <a:ext cx="45370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1968500" imgH="381000" progId="Equation.3">
                  <p:embed/>
                </p:oleObj>
              </mc:Choice>
              <mc:Fallback>
                <p:oleObj name="" r:id="rId11" imgW="1968500" imgH="381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2138363"/>
                        <a:ext cx="4537075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401638" y="3105150"/>
          <a:ext cx="15509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3" imgW="673100" imgH="381000" progId="Equation.3">
                  <p:embed/>
                </p:oleObj>
              </mc:Choice>
              <mc:Fallback>
                <p:oleObj name="" r:id="rId13" imgW="673100" imgH="381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1638" y="3105150"/>
                        <a:ext cx="1550987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1"/>
          <p:cNvGrpSpPr/>
          <p:nvPr/>
        </p:nvGrpSpPr>
        <p:grpSpPr>
          <a:xfrm>
            <a:off x="6492875" y="1763713"/>
            <a:ext cx="385763" cy="812800"/>
            <a:chOff x="4329" y="1525"/>
            <a:chExt cx="243" cy="512"/>
          </a:xfrm>
        </p:grpSpPr>
        <p:sp>
          <p:nvSpPr>
            <p:cNvPr id="19473" name="Line 32"/>
            <p:cNvSpPr/>
            <p:nvPr/>
          </p:nvSpPr>
          <p:spPr>
            <a:xfrm flipH="1" flipV="1">
              <a:off x="4329" y="1719"/>
              <a:ext cx="90" cy="31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9474" name="Object 33"/>
            <p:cNvGraphicFramePr>
              <a:graphicFrameLocks noChangeAspect="1"/>
            </p:cNvGraphicFramePr>
            <p:nvPr/>
          </p:nvGraphicFramePr>
          <p:xfrm>
            <a:off x="4332" y="1525"/>
            <a:ext cx="24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5" imgW="165100" imgH="228600" progId="Equation.3">
                    <p:embed/>
                  </p:oleObj>
                </mc:Choice>
                <mc:Fallback>
                  <p:oleObj name="" r:id="rId15" imgW="165100" imgH="2286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332" y="1525"/>
                          <a:ext cx="240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1071563" y="5700713"/>
          <a:ext cx="20177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7" imgW="850265" imgH="241300" progId="Equation.3">
                  <p:embed/>
                </p:oleObj>
              </mc:Choice>
              <mc:Fallback>
                <p:oleObj name="" r:id="rId17" imgW="850265" imgH="2413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71563" y="5700713"/>
                        <a:ext cx="2017712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701" name="文本框 284700"/>
          <p:cNvSpPr txBox="1"/>
          <p:nvPr/>
        </p:nvSpPr>
        <p:spPr>
          <a:xfrm>
            <a:off x="3917950" y="4505325"/>
            <a:ext cx="4740275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结论：导体表面之外邻近表面处的场强，与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该处</a:t>
            </a:r>
            <a:r>
              <a:rPr lang="zh-CN" altLang="en-US" sz="2800" b="1" dirty="0">
                <a:latin typeface="Times New Roman" panose="02020603050405020304" pitchFamily="18" charset="0"/>
              </a:rPr>
              <a:t>电荷面密度成正比，方向与导体表面垂直。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284701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28470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文本框 15362"/>
          <p:cNvSpPr txBox="1"/>
          <p:nvPr/>
        </p:nvSpPr>
        <p:spPr>
          <a:xfrm>
            <a:off x="730250" y="1133475"/>
            <a:ext cx="6918325" cy="522288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i="1" dirty="0">
                <a:latin typeface="宋体" panose="02010600030101010101" pitchFamily="2" charset="-122"/>
              </a:rPr>
              <a:t>E </a:t>
            </a:r>
            <a:r>
              <a:rPr lang="zh-CN" altLang="en-US" sz="2800" b="1" dirty="0">
                <a:latin typeface="宋体" panose="02010600030101010101" pitchFamily="2" charset="-122"/>
              </a:rPr>
              <a:t>是由整个导体上的电荷产生的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5365" name="对象 15364"/>
          <p:cNvGraphicFramePr/>
          <p:nvPr/>
        </p:nvGraphicFramePr>
        <p:xfrm>
          <a:off x="717550" y="4029075"/>
          <a:ext cx="16954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2171700" imgH="1168400" progId="Equation.3">
                  <p:embed/>
                </p:oleObj>
              </mc:Choice>
              <mc:Fallback>
                <p:oleObj name="" r:id="rId1" imgW="2171700" imgH="11684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7550" y="4029075"/>
                        <a:ext cx="1695450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365"/>
          <p:cNvGraphicFramePr/>
          <p:nvPr/>
        </p:nvGraphicFramePr>
        <p:xfrm>
          <a:off x="2555875" y="4051300"/>
          <a:ext cx="16049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1917700" imgH="1168400" progId="Equation.3">
                  <p:embed/>
                </p:oleObj>
              </mc:Choice>
              <mc:Fallback>
                <p:oleObj name="" r:id="rId3" imgW="1917700" imgH="11684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4051300"/>
                        <a:ext cx="1604963" cy="102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/>
          <p:nvPr/>
        </p:nvGraphicFramePr>
        <p:xfrm>
          <a:off x="4387850" y="4051300"/>
          <a:ext cx="6207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825500" imgH="1168400" progId="Equation.3">
                  <p:embed/>
                </p:oleObj>
              </mc:Choice>
              <mc:Fallback>
                <p:oleObj name="" r:id="rId5" imgW="825500" imgH="11684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7850" y="4051300"/>
                        <a:ext cx="620713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文本框 15373"/>
          <p:cNvSpPr txBox="1"/>
          <p:nvPr/>
        </p:nvSpPr>
        <p:spPr>
          <a:xfrm>
            <a:off x="717550" y="1738313"/>
            <a:ext cx="6705600" cy="522287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Century Schoolbook" panose="02040604050505020304" pitchFamily="18" charset="0"/>
              </a:rPr>
              <a:t>2</a:t>
            </a:r>
            <a:r>
              <a:rPr lang="en-US" altLang="zh-CN" sz="2800" b="1" dirty="0">
                <a:latin typeface="Century Schoolbook" panose="02040604050505020304" pitchFamily="18" charset="0"/>
              </a:rPr>
              <a:t>. 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E </a:t>
            </a:r>
            <a:r>
              <a:rPr lang="zh-CN" altLang="zh-CN" sz="2800" b="1" dirty="0">
                <a:latin typeface="Century Schoolbook" panose="02040604050505020304" pitchFamily="18" charset="0"/>
              </a:rPr>
              <a:t>是</a:t>
            </a:r>
            <a:r>
              <a:rPr lang="zh-CN" altLang="en-US" sz="2800" b="1" dirty="0">
                <a:latin typeface="Century Schoolbook" panose="02040604050505020304" pitchFamily="18" charset="0"/>
              </a:rPr>
              <a:t>指</a:t>
            </a:r>
            <a:r>
              <a:rPr lang="zh-CN" altLang="zh-CN" sz="2800" b="1" dirty="0">
                <a:latin typeface="Century Schoolbook" panose="02040604050505020304" pitchFamily="18" charset="0"/>
              </a:rPr>
              <a:t>导体表面附近的场强</a:t>
            </a:r>
            <a:r>
              <a:rPr lang="en-US" altLang="zh-CN" sz="2800" b="1" dirty="0">
                <a:latin typeface="Century Schoolbook" panose="02040604050505020304" pitchFamily="18" charset="0"/>
              </a:rPr>
              <a:t>.</a:t>
            </a:r>
            <a:endParaRPr lang="en-US" altLang="zh-CN" sz="2800" b="1" dirty="0">
              <a:latin typeface="Century Schoolbook" panose="020406040505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0525" y="2757488"/>
            <a:ext cx="8534400" cy="522287"/>
            <a:chOff x="215" y="5381"/>
            <a:chExt cx="13440" cy="822"/>
          </a:xfrm>
        </p:grpSpPr>
        <p:sp>
          <p:nvSpPr>
            <p:cNvPr id="20541" name="文本框 15363"/>
            <p:cNvSpPr txBox="1"/>
            <p:nvPr/>
          </p:nvSpPr>
          <p:spPr>
            <a:xfrm>
              <a:off x="215" y="5381"/>
              <a:ext cx="13440" cy="82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3300"/>
                  </a:solidFill>
                  <a:latin typeface="Century Schoolbook" panose="02040604050505020304" pitchFamily="18" charset="0"/>
                  <a:ea typeface="楷体_GB2312" pitchFamily="49" charset="-122"/>
                </a:rPr>
                <a:t>例如：</a:t>
              </a:r>
              <a:r>
                <a:rPr lang="zh-CN" altLang="en-US" sz="2800" b="1" dirty="0">
                  <a:latin typeface="Century Schoolbook" panose="02040604050505020304" pitchFamily="18" charset="0"/>
                  <a:ea typeface="楷体_GB2312" pitchFamily="49" charset="-122"/>
                </a:rPr>
                <a:t>均匀带电导体球表面附近</a:t>
              </a:r>
              <a:r>
                <a:rPr lang="en-US" altLang="zh-CN" sz="2800" b="1" dirty="0">
                  <a:latin typeface="Century Schoolbook" panose="02040604050505020304" pitchFamily="18" charset="0"/>
                  <a:ea typeface="楷体_GB2312" pitchFamily="49" charset="-122"/>
                </a:rPr>
                <a:t>(          )</a:t>
              </a:r>
              <a:r>
                <a:rPr lang="zh-CN" altLang="zh-CN" sz="2800" b="1" dirty="0">
                  <a:latin typeface="Century Schoolbook" panose="02040604050505020304" pitchFamily="18" charset="0"/>
                  <a:ea typeface="楷体_GB2312" pitchFamily="49" charset="-122"/>
                </a:rPr>
                <a:t>的</a:t>
              </a:r>
              <a:r>
                <a:rPr lang="zh-CN" altLang="en-US" sz="2800" b="1" dirty="0">
                  <a:solidFill>
                    <a:srgbClr val="FF0066"/>
                  </a:solidFill>
                  <a:latin typeface="Century Schoolbook" panose="02040604050505020304" pitchFamily="18" charset="0"/>
                  <a:ea typeface="楷体_GB2312" pitchFamily="49" charset="-122"/>
                </a:rPr>
                <a:t>场强</a:t>
              </a:r>
              <a:endParaRPr lang="zh-CN" altLang="en-US" sz="2800" b="1" dirty="0">
                <a:solidFill>
                  <a:srgbClr val="FF0066"/>
                </a:solidFill>
                <a:latin typeface="Century Schoolbook" panose="020406040505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0542" name="对象 15374"/>
            <p:cNvGraphicFramePr/>
            <p:nvPr/>
          </p:nvGraphicFramePr>
          <p:xfrm>
            <a:off x="8519" y="5446"/>
            <a:ext cx="170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7" imgW="1078865" imgH="393700" progId="Equation.3">
                    <p:embed/>
                  </p:oleObj>
                </mc:Choice>
                <mc:Fallback>
                  <p:oleObj name="" r:id="rId7" imgW="1078865" imgH="3937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19" y="5446"/>
                          <a:ext cx="1700" cy="6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6237288" y="3797300"/>
            <a:ext cx="2563812" cy="2493963"/>
            <a:chOff x="9355" y="6403"/>
            <a:chExt cx="4037" cy="3926"/>
          </a:xfrm>
        </p:grpSpPr>
        <p:sp>
          <p:nvSpPr>
            <p:cNvPr id="20490" name="Oval 29"/>
            <p:cNvSpPr/>
            <p:nvPr/>
          </p:nvSpPr>
          <p:spPr>
            <a:xfrm>
              <a:off x="9467" y="6517"/>
              <a:ext cx="3855" cy="3742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DCDC00"/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0491" name="Line 30"/>
            <p:cNvSpPr/>
            <p:nvPr/>
          </p:nvSpPr>
          <p:spPr>
            <a:xfrm flipV="1">
              <a:off x="10050" y="8560"/>
              <a:ext cx="1345" cy="119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lg"/>
            </a:ln>
          </p:spPr>
        </p:sp>
        <p:graphicFrame>
          <p:nvGraphicFramePr>
            <p:cNvPr id="20492" name="Object 31"/>
            <p:cNvGraphicFramePr>
              <a:graphicFrameLocks noChangeAspect="1"/>
            </p:cNvGraphicFramePr>
            <p:nvPr/>
          </p:nvGraphicFramePr>
          <p:xfrm>
            <a:off x="10375" y="8220"/>
            <a:ext cx="712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9" imgW="165100" imgH="165100" progId="Equation.3">
                    <p:embed/>
                  </p:oleObj>
                </mc:Choice>
                <mc:Fallback>
                  <p:oleObj name="" r:id="rId9" imgW="165100" imgH="1651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375" y="8220"/>
                          <a:ext cx="712" cy="7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3" name="Group 40"/>
            <p:cNvGrpSpPr/>
            <p:nvPr/>
          </p:nvGrpSpPr>
          <p:grpSpPr>
            <a:xfrm>
              <a:off x="11282" y="6402"/>
              <a:ext cx="295" cy="297"/>
              <a:chOff x="1152" y="1296"/>
              <a:chExt cx="193" cy="193"/>
            </a:xfrm>
          </p:grpSpPr>
          <p:sp>
            <p:nvSpPr>
              <p:cNvPr id="20538" name="Oval 41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39" name="Line 42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40" name="Line 43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494" name="Group 44"/>
            <p:cNvGrpSpPr/>
            <p:nvPr/>
          </p:nvGrpSpPr>
          <p:grpSpPr>
            <a:xfrm>
              <a:off x="10262" y="6742"/>
              <a:ext cx="295" cy="297"/>
              <a:chOff x="1152" y="1296"/>
              <a:chExt cx="193" cy="193"/>
            </a:xfrm>
          </p:grpSpPr>
          <p:sp>
            <p:nvSpPr>
              <p:cNvPr id="20535" name="Oval 45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36" name="Line 46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37" name="Line 47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495" name="Group 48"/>
            <p:cNvGrpSpPr/>
            <p:nvPr/>
          </p:nvGrpSpPr>
          <p:grpSpPr>
            <a:xfrm>
              <a:off x="12302" y="6742"/>
              <a:ext cx="295" cy="297"/>
              <a:chOff x="1152" y="1296"/>
              <a:chExt cx="193" cy="193"/>
            </a:xfrm>
          </p:grpSpPr>
          <p:sp>
            <p:nvSpPr>
              <p:cNvPr id="20532" name="Oval 49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33" name="Line 50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34" name="Line 51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496" name="Group 52"/>
            <p:cNvGrpSpPr/>
            <p:nvPr/>
          </p:nvGrpSpPr>
          <p:grpSpPr>
            <a:xfrm>
              <a:off x="9582" y="7422"/>
              <a:ext cx="295" cy="297"/>
              <a:chOff x="1152" y="1296"/>
              <a:chExt cx="193" cy="193"/>
            </a:xfrm>
          </p:grpSpPr>
          <p:sp>
            <p:nvSpPr>
              <p:cNvPr id="20529" name="Oval 53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30" name="Line 54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31" name="Line 55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497" name="Group 56"/>
            <p:cNvGrpSpPr/>
            <p:nvPr/>
          </p:nvGrpSpPr>
          <p:grpSpPr>
            <a:xfrm>
              <a:off x="12982" y="7422"/>
              <a:ext cx="295" cy="297"/>
              <a:chOff x="1152" y="1296"/>
              <a:chExt cx="193" cy="193"/>
            </a:xfrm>
          </p:grpSpPr>
          <p:sp>
            <p:nvSpPr>
              <p:cNvPr id="20526" name="Oval 57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27" name="Line 58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28" name="Line 59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498" name="Group 60"/>
            <p:cNvGrpSpPr/>
            <p:nvPr/>
          </p:nvGrpSpPr>
          <p:grpSpPr>
            <a:xfrm>
              <a:off x="13097" y="8330"/>
              <a:ext cx="295" cy="297"/>
              <a:chOff x="1152" y="1296"/>
              <a:chExt cx="193" cy="193"/>
            </a:xfrm>
          </p:grpSpPr>
          <p:sp>
            <p:nvSpPr>
              <p:cNvPr id="20523" name="Oval 61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24" name="Line 62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25" name="Line 63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499" name="Group 64"/>
            <p:cNvGrpSpPr/>
            <p:nvPr/>
          </p:nvGrpSpPr>
          <p:grpSpPr>
            <a:xfrm>
              <a:off x="9355" y="8445"/>
              <a:ext cx="295" cy="297"/>
              <a:chOff x="1152" y="1296"/>
              <a:chExt cx="193" cy="193"/>
            </a:xfrm>
          </p:grpSpPr>
          <p:sp>
            <p:nvSpPr>
              <p:cNvPr id="20520" name="Oval 65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21" name="Line 66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22" name="Line 67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00" name="Group 68"/>
            <p:cNvGrpSpPr/>
            <p:nvPr/>
          </p:nvGrpSpPr>
          <p:grpSpPr>
            <a:xfrm>
              <a:off x="12757" y="9237"/>
              <a:ext cx="295" cy="297"/>
              <a:chOff x="1152" y="1296"/>
              <a:chExt cx="193" cy="193"/>
            </a:xfrm>
          </p:grpSpPr>
          <p:sp>
            <p:nvSpPr>
              <p:cNvPr id="20517" name="Oval 69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18" name="Line 70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19" name="Line 71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01" name="Group 72"/>
            <p:cNvGrpSpPr/>
            <p:nvPr/>
          </p:nvGrpSpPr>
          <p:grpSpPr>
            <a:xfrm>
              <a:off x="9695" y="9237"/>
              <a:ext cx="295" cy="297"/>
              <a:chOff x="1152" y="1296"/>
              <a:chExt cx="193" cy="193"/>
            </a:xfrm>
          </p:grpSpPr>
          <p:sp>
            <p:nvSpPr>
              <p:cNvPr id="20514" name="Oval 73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15" name="Line 74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16" name="Line 75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02" name="Group 76"/>
            <p:cNvGrpSpPr/>
            <p:nvPr/>
          </p:nvGrpSpPr>
          <p:grpSpPr>
            <a:xfrm>
              <a:off x="10375" y="9805"/>
              <a:ext cx="295" cy="297"/>
              <a:chOff x="1152" y="1296"/>
              <a:chExt cx="193" cy="193"/>
            </a:xfrm>
          </p:grpSpPr>
          <p:sp>
            <p:nvSpPr>
              <p:cNvPr id="20511" name="Oval 77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12" name="Line 78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13" name="Line 79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03" name="Group 80"/>
            <p:cNvGrpSpPr/>
            <p:nvPr/>
          </p:nvGrpSpPr>
          <p:grpSpPr>
            <a:xfrm>
              <a:off x="12190" y="9692"/>
              <a:ext cx="295" cy="297"/>
              <a:chOff x="1152" y="1296"/>
              <a:chExt cx="193" cy="193"/>
            </a:xfrm>
          </p:grpSpPr>
          <p:sp>
            <p:nvSpPr>
              <p:cNvPr id="20508" name="Oval 81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09" name="Line 82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10" name="Line 83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0504" name="Group 84"/>
            <p:cNvGrpSpPr/>
            <p:nvPr/>
          </p:nvGrpSpPr>
          <p:grpSpPr>
            <a:xfrm>
              <a:off x="11395" y="10032"/>
              <a:ext cx="295" cy="297"/>
              <a:chOff x="1152" y="1296"/>
              <a:chExt cx="193" cy="193"/>
            </a:xfrm>
          </p:grpSpPr>
          <p:sp>
            <p:nvSpPr>
              <p:cNvPr id="20505" name="Oval 85"/>
              <p:cNvSpPr/>
              <p:nvPr/>
            </p:nvSpPr>
            <p:spPr>
              <a:xfrm>
                <a:off x="1152" y="1296"/>
                <a:ext cx="193" cy="19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path path="shape">
                  <a:fillToRect l="50000" t="50000" r="50000" b="50000"/>
                </a:path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0506" name="Line 86"/>
              <p:cNvSpPr/>
              <p:nvPr/>
            </p:nvSpPr>
            <p:spPr>
              <a:xfrm>
                <a:off x="1152" y="1398"/>
                <a:ext cx="193" cy="0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07" name="Line 87"/>
              <p:cNvSpPr/>
              <p:nvPr/>
            </p:nvSpPr>
            <p:spPr>
              <a:xfrm>
                <a:off x="1248" y="1296"/>
                <a:ext cx="0" cy="192"/>
              </a:xfrm>
              <a:prstGeom prst="line">
                <a:avLst/>
              </a:prstGeom>
              <a:ln w="1905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1547813" y="0"/>
            <a:ext cx="1412875" cy="914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文本框 158721"/>
          <p:cNvSpPr txBox="1"/>
          <p:nvPr/>
        </p:nvSpPr>
        <p:spPr>
          <a:xfrm>
            <a:off x="744538" y="687388"/>
            <a:ext cx="8382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</a:rPr>
              <a:t>两球半径分别为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baseline="-25000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带电量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，设两球相距很远，当用导线将彼此连接时，电荷将如何 分布？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58745" name="右大括号 158744"/>
          <p:cNvSpPr/>
          <p:nvPr/>
        </p:nvSpPr>
        <p:spPr>
          <a:xfrm>
            <a:off x="3213100" y="4071938"/>
            <a:ext cx="228600" cy="990600"/>
          </a:xfrm>
          <a:prstGeom prst="rightBrace">
            <a:avLst>
              <a:gd name="adj1" fmla="val 36091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5588" y="1741488"/>
            <a:ext cx="4025900" cy="1074737"/>
            <a:chOff x="403" y="2742"/>
            <a:chExt cx="6340" cy="1692"/>
          </a:xfrm>
        </p:grpSpPr>
        <p:sp>
          <p:nvSpPr>
            <p:cNvPr id="21530" name="文本框 158722"/>
            <p:cNvSpPr txBox="1"/>
            <p:nvPr/>
          </p:nvSpPr>
          <p:spPr>
            <a:xfrm>
              <a:off x="403" y="2741"/>
              <a:ext cx="77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buClr>
                  <a:schemeClr val="bg1"/>
                </a:buClr>
              </a:pP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endPara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1" name="文本框 158724"/>
            <p:cNvSpPr txBox="1"/>
            <p:nvPr/>
          </p:nvSpPr>
          <p:spPr>
            <a:xfrm>
              <a:off x="1173" y="2850"/>
              <a:ext cx="5570" cy="1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lnSpc>
                  <a:spcPct val="125000"/>
                </a:lnSpc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设用导线连接后，两球带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5000"/>
                </a:lnSpc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电量为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3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54" y="3642"/>
            <a:ext cx="1306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" imgW="355600" imgH="215900" progId="Equation.KSEE3">
                    <p:embed/>
                  </p:oleObj>
                </mc:Choice>
                <mc:Fallback>
                  <p:oleObj name="" r:id="rId1" imgW="355600" imgH="215900" progId="Equation.KSEE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54" y="3642"/>
                          <a:ext cx="1306" cy="7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738" y="2889250"/>
          <a:ext cx="25352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977900" imgH="215900" progId="Equation.KSEE3">
                  <p:embed/>
                </p:oleObj>
              </mc:Choice>
              <mc:Fallback>
                <p:oleObj name="" r:id="rId3" imgW="977900" imgH="215900" progId="Equation.KSEE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0738" y="2889250"/>
                        <a:ext cx="2535237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" y="3563938"/>
          <a:ext cx="26733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5" imgW="1231265" imgH="431800" progId="Equation.KSEE3">
                  <p:embed/>
                </p:oleObj>
              </mc:Choice>
              <mc:Fallback>
                <p:oleObj name="" r:id="rId5" imgW="1231265" imgH="431800" progId="Equation.KSEE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563938"/>
                        <a:ext cx="2673350" cy="93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" y="4567238"/>
          <a:ext cx="25685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7" imgW="1295400" imgH="431800" progId="Equation.KSEE3">
                  <p:embed/>
                </p:oleObj>
              </mc:Choice>
              <mc:Fallback>
                <p:oleObj name="" r:id="rId7" imgW="1295400" imgH="431800" progId="Equation.KSEE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4567238"/>
                        <a:ext cx="2568575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814763" y="4032250"/>
            <a:ext cx="990600" cy="649288"/>
            <a:chOff x="6008" y="6934"/>
            <a:chExt cx="1560" cy="1021"/>
          </a:xfrm>
        </p:grpSpPr>
        <p:sp>
          <p:nvSpPr>
            <p:cNvPr id="21528" name="右箭头 158745"/>
            <p:cNvSpPr/>
            <p:nvPr/>
          </p:nvSpPr>
          <p:spPr>
            <a:xfrm>
              <a:off x="6008" y="7594"/>
              <a:ext cx="1560" cy="360"/>
            </a:xfrm>
            <a:prstGeom prst="rightArrow">
              <a:avLst>
                <a:gd name="adj1" fmla="val 50000"/>
                <a:gd name="adj2" fmla="val 108313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21529" name="Object 14"/>
            <p:cNvGraphicFramePr>
              <a:graphicFrameLocks noChangeAspect="1"/>
            </p:cNvGraphicFramePr>
            <p:nvPr/>
          </p:nvGraphicFramePr>
          <p:xfrm>
            <a:off x="6103" y="6934"/>
            <a:ext cx="1370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9" imgW="443865" imgH="215900" progId="Equation.3">
                    <p:embed/>
                  </p:oleObj>
                </mc:Choice>
                <mc:Fallback>
                  <p:oleObj name="" r:id="rId9" imgW="443865" imgH="2159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103" y="6934"/>
                          <a:ext cx="1370" cy="6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238" y="4100513"/>
          <a:ext cx="11779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545465" imgH="431800" progId="Equation.KSEE3">
                  <p:embed/>
                </p:oleObj>
              </mc:Choice>
              <mc:Fallback>
                <p:oleObj name="" r:id="rId11" imgW="545465" imgH="431800" progId="Equation.KSEE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48238" y="4100513"/>
                        <a:ext cx="117792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562475" y="1736725"/>
            <a:ext cx="4197350" cy="1922463"/>
            <a:chOff x="7080" y="2355"/>
            <a:chExt cx="6610" cy="3027"/>
          </a:xfrm>
        </p:grpSpPr>
        <p:sp>
          <p:nvSpPr>
            <p:cNvPr id="21518" name="任意多边形 158723"/>
            <p:cNvSpPr/>
            <p:nvPr/>
          </p:nvSpPr>
          <p:spPr>
            <a:xfrm>
              <a:off x="9000" y="3622"/>
              <a:ext cx="3720" cy="540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960" y="520"/>
                </a:cxn>
                <a:cxn ang="0">
                  <a:pos x="2160" y="40"/>
                </a:cxn>
                <a:cxn ang="0">
                  <a:pos x="3720" y="280"/>
                </a:cxn>
              </a:cxnLst>
              <a:pathLst>
                <a:path w="1488" h="216">
                  <a:moveTo>
                    <a:pt x="0" y="64"/>
                  </a:moveTo>
                  <a:cubicBezTo>
                    <a:pt x="120" y="140"/>
                    <a:pt x="240" y="216"/>
                    <a:pt x="384" y="208"/>
                  </a:cubicBezTo>
                  <a:cubicBezTo>
                    <a:pt x="528" y="200"/>
                    <a:pt x="680" y="32"/>
                    <a:pt x="864" y="16"/>
                  </a:cubicBezTo>
                  <a:cubicBezTo>
                    <a:pt x="1048" y="0"/>
                    <a:pt x="1384" y="96"/>
                    <a:pt x="1488" y="112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1519" name="组合 158732"/>
            <p:cNvGrpSpPr/>
            <p:nvPr/>
          </p:nvGrpSpPr>
          <p:grpSpPr>
            <a:xfrm>
              <a:off x="7080" y="2355"/>
              <a:ext cx="6610" cy="2270"/>
              <a:chOff x="2832" y="942"/>
              <a:chExt cx="2644" cy="908"/>
            </a:xfrm>
          </p:grpSpPr>
          <p:sp>
            <p:nvSpPr>
              <p:cNvPr id="21522" name="椭圆 158733"/>
              <p:cNvSpPr/>
              <p:nvPr/>
            </p:nvSpPr>
            <p:spPr>
              <a:xfrm>
                <a:off x="5040" y="1252"/>
                <a:ext cx="436" cy="458"/>
              </a:xfrm>
              <a:prstGeom prst="ellipse">
                <a:avLst/>
              </a:prstGeom>
              <a:gradFill rotWithShape="0">
                <a:gsLst>
                  <a:gs pos="0">
                    <a:srgbClr val="99FFCC"/>
                  </a:gs>
                  <a:gs pos="100000">
                    <a:srgbClr val="339933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1523" name="椭圆 158734"/>
              <p:cNvSpPr/>
              <p:nvPr/>
            </p:nvSpPr>
            <p:spPr>
              <a:xfrm>
                <a:off x="2832" y="1130"/>
                <a:ext cx="768" cy="720"/>
              </a:xfrm>
              <a:prstGeom prst="ellipse">
                <a:avLst/>
              </a:prstGeom>
              <a:gradFill rotWithShape="0">
                <a:gsLst>
                  <a:gs pos="0">
                    <a:srgbClr val="00FF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  <a:tileRect/>
              </a:gradFill>
              <a:ln w="38100">
                <a:noFill/>
              </a:ln>
            </p:spPr>
            <p:txBody>
              <a:bodyPr wrap="none" anchor="ctr" anchorCtr="0"/>
              <a:p>
                <a:pPr algn="ctr" eaLnBrk="1" hangingPunct="1">
                  <a:buClr>
                    <a:schemeClr val="bg1"/>
                  </a:buClr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4" name="直接连接符 158735"/>
              <p:cNvSpPr/>
              <p:nvPr/>
            </p:nvSpPr>
            <p:spPr>
              <a:xfrm flipV="1">
                <a:off x="3216" y="1204"/>
                <a:ext cx="231" cy="310"/>
              </a:xfrm>
              <a:prstGeom prst="line">
                <a:avLst/>
              </a:prstGeom>
              <a:ln w="38100" cap="flat" cmpd="sng">
                <a:solidFill>
                  <a:srgbClr val="FFC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525" name="直接连接符 158736"/>
              <p:cNvSpPr/>
              <p:nvPr/>
            </p:nvSpPr>
            <p:spPr>
              <a:xfrm flipV="1">
                <a:off x="5258" y="1276"/>
                <a:ext cx="90" cy="232"/>
              </a:xfrm>
              <a:prstGeom prst="line">
                <a:avLst/>
              </a:prstGeom>
              <a:ln w="38100" cap="flat" cmpd="sng">
                <a:solidFill>
                  <a:srgbClr val="FFC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1526" name="文本框 158739"/>
              <p:cNvSpPr txBox="1"/>
              <p:nvPr/>
            </p:nvSpPr>
            <p:spPr>
              <a:xfrm>
                <a:off x="5166" y="942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buClr>
                    <a:schemeClr val="bg1"/>
                  </a:buClr>
                </a:pPr>
                <a:r>
                  <a:rPr lang="en-US" altLang="zh-CN" sz="2400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2</a:t>
                </a:r>
                <a:endParaRPr lang="en-US" altLang="zh-CN" sz="2400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7" name="文本框 158740"/>
              <p:cNvSpPr txBox="1"/>
              <p:nvPr/>
            </p:nvSpPr>
            <p:spPr>
              <a:xfrm>
                <a:off x="3447" y="988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buClr>
                    <a:schemeClr val="bg1"/>
                  </a:buClr>
                </a:pPr>
                <a:r>
                  <a:rPr lang="en-US" altLang="zh-CN" sz="2400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</a:rPr>
                  <a:t>1</a:t>
                </a:r>
                <a:endParaRPr lang="en-US" altLang="zh-CN" sz="2400" baseline="-25000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1520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842" y="4658"/>
            <a:ext cx="511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3" imgW="152400" imgH="215900" progId="Equation.KSEE3">
                    <p:embed/>
                  </p:oleObj>
                </mc:Choice>
                <mc:Fallback>
                  <p:oleObj name="" r:id="rId13" imgW="152400" imgH="215900" progId="Equation.KSEE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842" y="4658"/>
                          <a:ext cx="511" cy="7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690" y="4244"/>
            <a:ext cx="602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5" imgW="177165" imgH="215900" progId="Equation.KSEE3">
                    <p:embed/>
                  </p:oleObj>
                </mc:Choice>
                <mc:Fallback>
                  <p:oleObj name="" r:id="rId15" imgW="177165" imgH="215900" progId="Equation.KSEE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690" y="4244"/>
                          <a:ext cx="602" cy="7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6429375" y="4125913"/>
          <a:ext cx="11858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7" imgW="457200" imgH="393700" progId="Equation.3">
                  <p:embed/>
                </p:oleObj>
              </mc:Choice>
              <mc:Fallback>
                <p:oleObj name="" r:id="rId17" imgW="457200" imgH="3937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29375" y="4125913"/>
                        <a:ext cx="1185863" cy="9366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99"/>
                          </a:gs>
                          <a:gs pos="50000">
                            <a:srgbClr val="FFFAF5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8"/>
          <p:cNvSpPr txBox="1"/>
          <p:nvPr/>
        </p:nvSpPr>
        <p:spPr>
          <a:xfrm>
            <a:off x="5080000" y="5272088"/>
            <a:ext cx="2987675" cy="8318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电荷面密度与导体表面的曲率半径成反比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7438" name="AutoShape 30"/>
          <p:cNvSpPr>
            <a:spLocks noChangeArrowheads="1"/>
          </p:cNvSpPr>
          <p:nvPr/>
        </p:nvSpPr>
        <p:spPr bwMode="auto">
          <a:xfrm>
            <a:off x="1520825" y="-57150"/>
            <a:ext cx="1412875" cy="914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讨论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1214438" y="142875"/>
            <a:ext cx="533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导体表面电荷分布规律</a:t>
            </a:r>
            <a:endParaRPr lang="zh-CN" altLang="en-US" sz="3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476375" y="1052513"/>
          <a:ext cx="14620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457200" imgH="431800" progId="Equation.3">
                  <p:embed/>
                </p:oleObj>
              </mc:Choice>
              <mc:Fallback>
                <p:oleObj name="" r:id="rId1" imgW="457200" imgH="431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052513"/>
                        <a:ext cx="1462088" cy="11064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66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867400" y="836613"/>
            <a:ext cx="2573338" cy="2376487"/>
            <a:chOff x="3168" y="1152"/>
            <a:chExt cx="2256" cy="1920"/>
          </a:xfrm>
        </p:grpSpPr>
        <p:sp>
          <p:nvSpPr>
            <p:cNvPr id="22540" name="Line 6"/>
            <p:cNvSpPr/>
            <p:nvPr/>
          </p:nvSpPr>
          <p:spPr>
            <a:xfrm flipH="1">
              <a:off x="3412" y="2437"/>
              <a:ext cx="275" cy="359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1" name="Line 7"/>
            <p:cNvSpPr/>
            <p:nvPr/>
          </p:nvSpPr>
          <p:spPr>
            <a:xfrm>
              <a:off x="4944" y="2392"/>
              <a:ext cx="236" cy="359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2" name="Line 8"/>
            <p:cNvSpPr/>
            <p:nvPr/>
          </p:nvSpPr>
          <p:spPr>
            <a:xfrm flipV="1">
              <a:off x="4905" y="2033"/>
              <a:ext cx="392" cy="225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3" name="Line 9"/>
            <p:cNvSpPr/>
            <p:nvPr/>
          </p:nvSpPr>
          <p:spPr>
            <a:xfrm>
              <a:off x="4944" y="2347"/>
              <a:ext cx="432" cy="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4" name="Line 10"/>
            <p:cNvSpPr/>
            <p:nvPr/>
          </p:nvSpPr>
          <p:spPr>
            <a:xfrm flipH="1">
              <a:off x="4001" y="2572"/>
              <a:ext cx="40" cy="40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5" name="Line 11"/>
            <p:cNvSpPr/>
            <p:nvPr/>
          </p:nvSpPr>
          <p:spPr>
            <a:xfrm flipV="1">
              <a:off x="4080" y="1584"/>
              <a:ext cx="39" cy="359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6" name="Line 12"/>
            <p:cNvSpPr/>
            <p:nvPr/>
          </p:nvSpPr>
          <p:spPr>
            <a:xfrm flipH="1" flipV="1">
              <a:off x="3452" y="1719"/>
              <a:ext cx="235" cy="31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7" name="Line 13"/>
            <p:cNvSpPr/>
            <p:nvPr/>
          </p:nvSpPr>
          <p:spPr>
            <a:xfrm flipH="1">
              <a:off x="3216" y="2213"/>
              <a:ext cx="393" cy="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8" name="Line 14"/>
            <p:cNvSpPr/>
            <p:nvPr/>
          </p:nvSpPr>
          <p:spPr>
            <a:xfrm>
              <a:off x="4787" y="2482"/>
              <a:ext cx="78" cy="40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49" name="Line 15"/>
            <p:cNvSpPr/>
            <p:nvPr/>
          </p:nvSpPr>
          <p:spPr>
            <a:xfrm flipV="1">
              <a:off x="4826" y="1719"/>
              <a:ext cx="236" cy="40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22550" name="Freeform 16"/>
            <p:cNvSpPr/>
            <p:nvPr/>
          </p:nvSpPr>
          <p:spPr>
            <a:xfrm>
              <a:off x="3657" y="1956"/>
              <a:ext cx="1389" cy="718"/>
            </a:xfrm>
            <a:custGeom>
              <a:avLst/>
              <a:gdLst/>
              <a:ahLst/>
              <a:cxnLst>
                <a:cxn ang="0">
                  <a:pos x="2" y="352"/>
                </a:cxn>
                <a:cxn ang="0">
                  <a:pos x="33" y="214"/>
                </a:cxn>
                <a:cxn ang="0">
                  <a:pos x="64" y="159"/>
                </a:cxn>
                <a:cxn ang="0">
                  <a:pos x="309" y="0"/>
                </a:cxn>
                <a:cxn ang="0">
                  <a:pos x="561" y="6"/>
                </a:cxn>
                <a:cxn ang="0">
                  <a:pos x="703" y="31"/>
                </a:cxn>
                <a:cxn ang="0">
                  <a:pos x="1026" y="110"/>
                </a:cxn>
                <a:cxn ang="0">
                  <a:pos x="1113" y="152"/>
                </a:cxn>
                <a:cxn ang="0">
                  <a:pos x="1160" y="190"/>
                </a:cxn>
                <a:cxn ang="0">
                  <a:pos x="1356" y="337"/>
                </a:cxn>
                <a:cxn ang="0">
                  <a:pos x="1389" y="405"/>
                </a:cxn>
                <a:cxn ang="0">
                  <a:pos x="1381" y="496"/>
                </a:cxn>
                <a:cxn ang="0">
                  <a:pos x="1342" y="527"/>
                </a:cxn>
                <a:cxn ang="0">
                  <a:pos x="1200" y="570"/>
                </a:cxn>
                <a:cxn ang="0">
                  <a:pos x="1096" y="601"/>
                </a:cxn>
                <a:cxn ang="0">
                  <a:pos x="845" y="662"/>
                </a:cxn>
                <a:cxn ang="0">
                  <a:pos x="710" y="686"/>
                </a:cxn>
                <a:cxn ang="0">
                  <a:pos x="285" y="662"/>
                </a:cxn>
                <a:cxn ang="0">
                  <a:pos x="143" y="582"/>
                </a:cxn>
                <a:cxn ang="0">
                  <a:pos x="61" y="509"/>
                </a:cxn>
                <a:cxn ang="0">
                  <a:pos x="17" y="411"/>
                </a:cxn>
                <a:cxn ang="0">
                  <a:pos x="2" y="352"/>
                </a:cxn>
              </a:cxnLst>
              <a:pathLst>
                <a:path w="1699" h="768">
                  <a:moveTo>
                    <a:pt x="3" y="376"/>
                  </a:moveTo>
                  <a:cubicBezTo>
                    <a:pt x="6" y="304"/>
                    <a:pt x="33" y="301"/>
                    <a:pt x="40" y="229"/>
                  </a:cubicBezTo>
                  <a:cubicBezTo>
                    <a:pt x="44" y="195"/>
                    <a:pt x="61" y="195"/>
                    <a:pt x="78" y="170"/>
                  </a:cubicBezTo>
                  <a:cubicBezTo>
                    <a:pt x="145" y="77"/>
                    <a:pt x="223" y="19"/>
                    <a:pt x="378" y="0"/>
                  </a:cubicBezTo>
                  <a:cubicBezTo>
                    <a:pt x="480" y="2"/>
                    <a:pt x="583" y="3"/>
                    <a:pt x="686" y="6"/>
                  </a:cubicBezTo>
                  <a:cubicBezTo>
                    <a:pt x="744" y="8"/>
                    <a:pt x="803" y="24"/>
                    <a:pt x="860" y="33"/>
                  </a:cubicBezTo>
                  <a:cubicBezTo>
                    <a:pt x="994" y="52"/>
                    <a:pt x="1132" y="76"/>
                    <a:pt x="1255" y="118"/>
                  </a:cubicBezTo>
                  <a:cubicBezTo>
                    <a:pt x="1271" y="123"/>
                    <a:pt x="1353" y="157"/>
                    <a:pt x="1361" y="163"/>
                  </a:cubicBezTo>
                  <a:cubicBezTo>
                    <a:pt x="1381" y="177"/>
                    <a:pt x="1397" y="193"/>
                    <a:pt x="1419" y="203"/>
                  </a:cubicBezTo>
                  <a:cubicBezTo>
                    <a:pt x="1513" y="246"/>
                    <a:pt x="1609" y="290"/>
                    <a:pt x="1659" y="360"/>
                  </a:cubicBezTo>
                  <a:cubicBezTo>
                    <a:pt x="1668" y="390"/>
                    <a:pt x="1685" y="406"/>
                    <a:pt x="1699" y="433"/>
                  </a:cubicBezTo>
                  <a:cubicBezTo>
                    <a:pt x="1695" y="466"/>
                    <a:pt x="1698" y="499"/>
                    <a:pt x="1689" y="531"/>
                  </a:cubicBezTo>
                  <a:cubicBezTo>
                    <a:pt x="1685" y="546"/>
                    <a:pt x="1656" y="557"/>
                    <a:pt x="1641" y="564"/>
                  </a:cubicBezTo>
                  <a:cubicBezTo>
                    <a:pt x="1590" y="587"/>
                    <a:pt x="1526" y="598"/>
                    <a:pt x="1468" y="610"/>
                  </a:cubicBezTo>
                  <a:cubicBezTo>
                    <a:pt x="1427" y="628"/>
                    <a:pt x="1385" y="627"/>
                    <a:pt x="1341" y="643"/>
                  </a:cubicBezTo>
                  <a:cubicBezTo>
                    <a:pt x="1241" y="676"/>
                    <a:pt x="1141" y="687"/>
                    <a:pt x="1033" y="708"/>
                  </a:cubicBezTo>
                  <a:cubicBezTo>
                    <a:pt x="885" y="737"/>
                    <a:pt x="1010" y="723"/>
                    <a:pt x="869" y="734"/>
                  </a:cubicBezTo>
                  <a:cubicBezTo>
                    <a:pt x="680" y="768"/>
                    <a:pt x="526" y="733"/>
                    <a:pt x="349" y="708"/>
                  </a:cubicBezTo>
                  <a:cubicBezTo>
                    <a:pt x="290" y="683"/>
                    <a:pt x="216" y="665"/>
                    <a:pt x="175" y="623"/>
                  </a:cubicBezTo>
                  <a:cubicBezTo>
                    <a:pt x="134" y="581"/>
                    <a:pt x="102" y="583"/>
                    <a:pt x="75" y="544"/>
                  </a:cubicBezTo>
                  <a:cubicBezTo>
                    <a:pt x="48" y="507"/>
                    <a:pt x="47" y="477"/>
                    <a:pt x="21" y="440"/>
                  </a:cubicBezTo>
                  <a:cubicBezTo>
                    <a:pt x="19" y="437"/>
                    <a:pt x="0" y="374"/>
                    <a:pt x="3" y="376"/>
                  </a:cubicBezTo>
                  <a:close/>
                </a:path>
              </a:pathLst>
            </a:custGeom>
            <a:gradFill rotWithShape="0">
              <a:gsLst>
                <a:gs pos="0">
                  <a:srgbClr val="B2B2B2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18900000" scaled="1"/>
              <a:tileRect/>
            </a:gra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51" name="Text Box 17"/>
            <p:cNvSpPr txBox="1"/>
            <p:nvPr/>
          </p:nvSpPr>
          <p:spPr>
            <a:xfrm>
              <a:off x="4656" y="2016"/>
              <a:ext cx="313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2552" name="Rectangle 18"/>
            <p:cNvSpPr/>
            <p:nvPr/>
          </p:nvSpPr>
          <p:spPr>
            <a:xfrm>
              <a:off x="4803" y="2118"/>
              <a:ext cx="313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3" name="Rectangle 19"/>
            <p:cNvSpPr/>
            <p:nvPr/>
          </p:nvSpPr>
          <p:spPr>
            <a:xfrm>
              <a:off x="4752" y="2232"/>
              <a:ext cx="313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4" name="Rectangle 20"/>
            <p:cNvSpPr/>
            <p:nvPr/>
          </p:nvSpPr>
          <p:spPr>
            <a:xfrm>
              <a:off x="4608" y="2296"/>
              <a:ext cx="314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5" name="Rectangle 21"/>
            <p:cNvSpPr/>
            <p:nvPr/>
          </p:nvSpPr>
          <p:spPr>
            <a:xfrm>
              <a:off x="3648" y="1914"/>
              <a:ext cx="313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6" name="Rectangle 22"/>
            <p:cNvSpPr/>
            <p:nvPr/>
          </p:nvSpPr>
          <p:spPr>
            <a:xfrm>
              <a:off x="3569" y="2078"/>
              <a:ext cx="313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7" name="Rectangle 23"/>
            <p:cNvSpPr/>
            <p:nvPr/>
          </p:nvSpPr>
          <p:spPr>
            <a:xfrm>
              <a:off x="3640" y="2261"/>
              <a:ext cx="313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8" name="Rectangle 24"/>
            <p:cNvSpPr/>
            <p:nvPr/>
          </p:nvSpPr>
          <p:spPr>
            <a:xfrm>
              <a:off x="3977" y="1845"/>
              <a:ext cx="313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59" name="Rectangle 25"/>
            <p:cNvSpPr/>
            <p:nvPr/>
          </p:nvSpPr>
          <p:spPr>
            <a:xfrm>
              <a:off x="3953" y="2368"/>
              <a:ext cx="313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60" name="Rectangle 26"/>
            <p:cNvSpPr/>
            <p:nvPr/>
          </p:nvSpPr>
          <p:spPr>
            <a:xfrm>
              <a:off x="3168" y="1152"/>
              <a:ext cx="2256" cy="192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sm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sp>
        <p:nvSpPr>
          <p:cNvPr id="59421" name="Text Box 29"/>
          <p:cNvSpPr txBox="1"/>
          <p:nvPr/>
        </p:nvSpPr>
        <p:spPr>
          <a:xfrm>
            <a:off x="323850" y="4149725"/>
            <a:ext cx="4914900" cy="9461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导体表面尖锐处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小，</a:t>
            </a:r>
            <a:r>
              <a:rPr lang="zh-CN" altLang="en-US" sz="280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大，表面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也大；</a:t>
            </a:r>
            <a:endParaRPr lang="zh-CN" altLang="en-US" sz="28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2534" name="Object 30"/>
          <p:cNvGraphicFramePr>
            <a:graphicFrameLocks noChangeAspect="1"/>
          </p:cNvGraphicFramePr>
          <p:nvPr/>
        </p:nvGraphicFramePr>
        <p:xfrm>
          <a:off x="1331913" y="2205038"/>
          <a:ext cx="18573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735965" imgH="393700" progId="Equation.3">
                  <p:embed/>
                </p:oleObj>
              </mc:Choice>
              <mc:Fallback>
                <p:oleObj name="" r:id="rId3" imgW="735965" imgH="3937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205038"/>
                        <a:ext cx="1857375" cy="9937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99"/>
                          </a:gs>
                          <a:gs pos="50000">
                            <a:srgbClr val="FFFAF5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3" name="Text Box 31"/>
          <p:cNvSpPr txBox="1"/>
          <p:nvPr/>
        </p:nvSpPr>
        <p:spPr>
          <a:xfrm>
            <a:off x="323850" y="5373688"/>
            <a:ext cx="4968875" cy="9461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导体表面平滑处 </a:t>
            </a:r>
            <a:r>
              <a:rPr lang="en-US" altLang="zh-CN" sz="2800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大，</a:t>
            </a:r>
            <a:r>
              <a:rPr lang="zh-CN" altLang="en-US" sz="2800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小，表面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也小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zh-CN" altLang="en-US" sz="28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pSp>
        <p:nvGrpSpPr>
          <p:cNvPr id="22536" name="Group 35"/>
          <p:cNvGrpSpPr/>
          <p:nvPr/>
        </p:nvGrpSpPr>
        <p:grpSpPr>
          <a:xfrm>
            <a:off x="5364163" y="3500438"/>
            <a:ext cx="3581400" cy="3048000"/>
            <a:chOff x="3334" y="2115"/>
            <a:chExt cx="2256" cy="1920"/>
          </a:xfrm>
        </p:grpSpPr>
        <p:pic>
          <p:nvPicPr>
            <p:cNvPr id="22538" name="Picture 33" descr="Z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4" y="2115"/>
              <a:ext cx="2256" cy="192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graphicFrame>
          <p:nvGraphicFramePr>
            <p:cNvPr id="22539" name="Object 34"/>
            <p:cNvGraphicFramePr>
              <a:graphicFrameLocks noChangeAspect="1"/>
            </p:cNvGraphicFramePr>
            <p:nvPr/>
          </p:nvGraphicFramePr>
          <p:xfrm>
            <a:off x="4014" y="3657"/>
            <a:ext cx="81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6" imgW="520065" imgH="203200" progId="Equation.3">
                    <p:embed/>
                  </p:oleObj>
                </mc:Choice>
                <mc:Fallback>
                  <p:oleObj name="" r:id="rId6" imgW="520065" imgH="2032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14" y="3657"/>
                          <a:ext cx="816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1042988" y="3357563"/>
          <a:ext cx="28702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8" imgW="1066800" imgH="228600" progId="Equation.3">
                  <p:embed/>
                </p:oleObj>
              </mc:Choice>
              <mc:Fallback>
                <p:oleObj name="" r:id="rId8" imgW="1066800" imgH="2286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42988" y="3357563"/>
                        <a:ext cx="2870200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1" grpId="0"/>
      <p:bldP spid="594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p>
            <a:pPr eaLnBrk="1" hangingPunct="1">
              <a:buClrTx/>
              <a:buSzTx/>
              <a:buFontTx/>
            </a:pP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6-1  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静电场中的导体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3"/>
          <p:cNvSpPr txBox="1"/>
          <p:nvPr/>
        </p:nvSpPr>
        <p:spPr>
          <a:xfrm>
            <a:off x="1214438" y="142875"/>
            <a:ext cx="419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Blip>
                <a:blip r:embed="rId1"/>
              </a:buBlip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尖端放电现象</a:t>
            </a:r>
            <a:endParaRPr lang="zh-CN" altLang="en-US" sz="3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2" name="Picture 54" descr="尖端放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484630"/>
            <a:ext cx="6579870" cy="2635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3"/>
          <p:cNvSpPr/>
          <p:nvPr/>
        </p:nvSpPr>
        <p:spPr>
          <a:xfrm>
            <a:off x="755650" y="4292600"/>
            <a:ext cx="77771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Verdana" panose="020B0604030504040204" pitchFamily="34" charset="0"/>
              </a:rPr>
              <a:t>    </a:t>
            </a:r>
            <a:r>
              <a:rPr lang="zh-CN" altLang="en-US" sz="2800" b="1" dirty="0">
                <a:latin typeface="Verdana" panose="020B0604030504040204" pitchFamily="34" charset="0"/>
              </a:rPr>
              <a:t>带电导体尖端附近的电场特别大，可使尖端附近的空气发生电离而成为导体产生放电现象．</a:t>
            </a:r>
            <a:endParaRPr lang="zh-CN" altLang="en-US" sz="28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259840" y="982345"/>
            <a:ext cx="39655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sz="24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尖端放电现象</a:t>
            </a:r>
            <a:endParaRPr lang="zh-CN" altLang="en-US" sz="3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08760" y="4408805"/>
            <a:ext cx="674751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    </a:t>
            </a:r>
            <a:r>
              <a:rPr lang="zh-CN" altLang="en-US" sz="3200" b="1" dirty="0"/>
              <a:t>当电场强度较弱时，产生电晕．</a:t>
            </a:r>
            <a:endParaRPr lang="zh-CN" altLang="en-US" sz="3200" b="1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95" y="1700530"/>
            <a:ext cx="3284855" cy="2441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5" y="1772920"/>
            <a:ext cx="3831590" cy="24460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med" advTm="43749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331657" y="5699040"/>
            <a:ext cx="2243138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雷击大桥（端点）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629" name="Picture 6" descr="闪电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" y="1993265"/>
            <a:ext cx="3369310" cy="345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t10-18b"/>
          <p:cNvPicPr>
            <a:picLocks noChangeAspect="1" noChangeArrowheads="1"/>
          </p:cNvPicPr>
          <p:nvPr/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55" y="2060575"/>
            <a:ext cx="3769995" cy="324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 rot="-5400000">
            <a:off x="6284216" y="4741074"/>
            <a:ext cx="736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电场击穿在高压导体球间产生的火花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75740" y="908685"/>
            <a:ext cx="723392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 dirty="0"/>
              <a:t>    </a:t>
            </a:r>
            <a:r>
              <a:rPr lang="zh-CN" altLang="en-US" sz="3200" b="1" dirty="0"/>
              <a:t>当电场强度较强时，产生火花放电．</a:t>
            </a:r>
            <a:endParaRPr lang="zh-CN" altLang="en-US" sz="3200" b="1" dirty="0"/>
          </a:p>
        </p:txBody>
      </p:sp>
    </p:spTree>
    <p:custDataLst>
      <p:tags r:id="rId3"/>
    </p:custDataLst>
  </p:cSld>
  <p:clrMapOvr>
    <a:masterClrMapping/>
  </p:clrMapOvr>
  <p:transition spd="med" advTm="17232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043255" y="117133"/>
            <a:ext cx="3143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sz="24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尖端放电现象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92455" y="1988820"/>
            <a:ext cx="847979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避免方法</a:t>
            </a:r>
            <a:r>
              <a:rPr lang="zh-CN" altLang="en-US" sz="2800" b="1" dirty="0"/>
              <a:t>：金属元件尽量做成球形，并使导体表面尽可能的光滑；</a:t>
            </a:r>
            <a:r>
              <a:rPr lang="zh-CN" altLang="en-US" sz="2800" b="1" dirty="0">
                <a:latin typeface="宋体" panose="02010600030101010101" pitchFamily="2" charset="-122"/>
              </a:rPr>
              <a:t>高压设备中输电线的表面应是光滑的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zh-CN" altLang="en-US" sz="2800" b="1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28040" y="3751580"/>
            <a:ext cx="68262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应用</a:t>
            </a:r>
            <a:r>
              <a:rPr lang="zh-CN" altLang="en-US" sz="2800" b="1" dirty="0"/>
              <a:t>：</a:t>
            </a:r>
            <a:r>
              <a:rPr lang="zh-CN" altLang="en-US" sz="2800" b="1" dirty="0">
                <a:latin typeface="宋体" panose="02010600030101010101" pitchFamily="2" charset="-122"/>
              </a:rPr>
              <a:t>避雷针、静电除尘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静电喷漆等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99795" y="1124585"/>
            <a:ext cx="769175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不利的一面</a:t>
            </a:r>
            <a:r>
              <a:rPr lang="zh-CN" altLang="en-US" sz="2800" b="1" dirty="0"/>
              <a:t>：浪费电能  干扰精密测量和通讯</a:t>
            </a:r>
            <a:endParaRPr lang="zh-CN" altLang="en-US" sz="2800" b="1" dirty="0"/>
          </a:p>
        </p:txBody>
      </p:sp>
      <p:sp>
        <p:nvSpPr>
          <p:cNvPr id="10" name="Text Box 80"/>
          <p:cNvSpPr txBox="1">
            <a:spLocks noChangeArrowheads="1"/>
          </p:cNvSpPr>
          <p:nvPr/>
        </p:nvSpPr>
        <p:spPr bwMode="auto">
          <a:xfrm>
            <a:off x="1259840" y="4652645"/>
            <a:ext cx="7143750" cy="1899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利用该原理制造的场致发射显微镜其放大率可高达</a:t>
            </a:r>
            <a:r>
              <a:rPr lang="en-US" altLang="zh-CN" sz="2800" b="1" dirty="0">
                <a:latin typeface="宋体" panose="02010600030101010101" pitchFamily="2" charset="-122"/>
              </a:rPr>
              <a:t>200</a:t>
            </a:r>
            <a:r>
              <a:rPr lang="zh-CN" altLang="en-US" sz="2800" b="1" dirty="0">
                <a:latin typeface="宋体" panose="02010600030101010101" pitchFamily="2" charset="-122"/>
              </a:rPr>
              <a:t>万倍，是分析金属微观结构的有效设备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p:transition spd="med" advTm="50506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build="p"/>
      <p:bldP spid="8" grpId="0"/>
      <p:bldP spid="9" grpId="0" bldLvl="2" build="p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/>
          <p:nvPr/>
        </p:nvSpPr>
        <p:spPr>
          <a:xfrm>
            <a:off x="1143000" y="1981200"/>
            <a:ext cx="7010400" cy="4114800"/>
          </a:xfrm>
          <a:prstGeom prst="rect">
            <a:avLst/>
          </a:prstGeom>
          <a:gradFill rotWithShape="0">
            <a:gsLst>
              <a:gs pos="0">
                <a:srgbClr val="F2F2F2"/>
              </a:gs>
              <a:gs pos="50000">
                <a:srgbClr val="FFFFFF"/>
              </a:gs>
              <a:gs pos="100000">
                <a:srgbClr val="F2F2F2"/>
              </a:gs>
            </a:gsLst>
            <a:lin ang="5400000" scaled="1"/>
            <a:tileRect/>
          </a:gra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7651" name="AutoShape 3"/>
          <p:cNvSpPr/>
          <p:nvPr/>
        </p:nvSpPr>
        <p:spPr>
          <a:xfrm>
            <a:off x="5410200" y="1143000"/>
            <a:ext cx="2590800" cy="990600"/>
          </a:xfrm>
          <a:prstGeom prst="cloudCallout">
            <a:avLst>
              <a:gd name="adj1" fmla="val -57292"/>
              <a:gd name="adj2" fmla="val 46954"/>
            </a:avLst>
          </a:prstGeom>
          <a:gradFill rotWithShape="0">
            <a:gsLst>
              <a:gs pos="0">
                <a:srgbClr val="9F9FE7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600200" y="3001963"/>
          <a:ext cx="28273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2827655" imgH="3497580" progId="MS_ClipArt_Gallery.2">
                  <p:embed/>
                </p:oleObj>
              </mc:Choice>
              <mc:Fallback>
                <p:oleObj name="" r:id="rId1" imgW="2827655" imgH="3497580" progId="MS_ClipArt_Gallery.2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001963"/>
                        <a:ext cx="2827338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AutoShape 5"/>
          <p:cNvSpPr/>
          <p:nvPr/>
        </p:nvSpPr>
        <p:spPr>
          <a:xfrm flipH="1">
            <a:off x="3733800" y="2057400"/>
            <a:ext cx="1752600" cy="381000"/>
          </a:xfrm>
          <a:prstGeom prst="lightningBolt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7654" name="Line 6"/>
          <p:cNvSpPr/>
          <p:nvPr/>
        </p:nvSpPr>
        <p:spPr>
          <a:xfrm>
            <a:off x="3505200" y="2921000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5" name="Line 7"/>
          <p:cNvSpPr/>
          <p:nvPr/>
        </p:nvSpPr>
        <p:spPr>
          <a:xfrm>
            <a:off x="3962400" y="2895600"/>
            <a:ext cx="0" cy="30019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6" name="Line 8"/>
          <p:cNvSpPr/>
          <p:nvPr/>
        </p:nvSpPr>
        <p:spPr>
          <a:xfrm>
            <a:off x="3810000" y="5897563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7" name="Line 9"/>
          <p:cNvSpPr/>
          <p:nvPr/>
        </p:nvSpPr>
        <p:spPr>
          <a:xfrm flipH="1">
            <a:off x="3886200" y="5973763"/>
            <a:ext cx="228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8" name="Text Box 10"/>
          <p:cNvSpPr txBox="1"/>
          <p:nvPr/>
        </p:nvSpPr>
        <p:spPr>
          <a:xfrm>
            <a:off x="5486400" y="3048000"/>
            <a:ext cx="2286000" cy="1630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静电感应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电晕放电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可靠接地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7659" name="Picture 11" descr="QTDH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828800"/>
            <a:ext cx="1447800" cy="598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096000" y="14478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带电云</a:t>
            </a:r>
            <a:endParaRPr kumimoji="1" lang="zh-CN" altLang="en-US" sz="2400" b="1" kern="1200" cap="none" spc="0" normalizeH="0" baseline="0" noProof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61" name="Text Box 13"/>
          <p:cNvSpPr txBox="1"/>
          <p:nvPr/>
        </p:nvSpPr>
        <p:spPr>
          <a:xfrm>
            <a:off x="1143000" y="944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避雷针的工作原理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2" name="Rectangle 14"/>
          <p:cNvSpPr/>
          <p:nvPr/>
        </p:nvSpPr>
        <p:spPr>
          <a:xfrm>
            <a:off x="5638800" y="12954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3" name="Rectangle 15"/>
          <p:cNvSpPr/>
          <p:nvPr/>
        </p:nvSpPr>
        <p:spPr>
          <a:xfrm>
            <a:off x="6400800" y="11430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4" name="Rectangle 16"/>
          <p:cNvSpPr/>
          <p:nvPr/>
        </p:nvSpPr>
        <p:spPr>
          <a:xfrm>
            <a:off x="6934200" y="10668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5" name="Rectangle 17"/>
          <p:cNvSpPr/>
          <p:nvPr/>
        </p:nvSpPr>
        <p:spPr>
          <a:xfrm>
            <a:off x="7391400" y="11430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6" name="Rectangle 18"/>
          <p:cNvSpPr/>
          <p:nvPr/>
        </p:nvSpPr>
        <p:spPr>
          <a:xfrm>
            <a:off x="7239000" y="16764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－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7" name="Rectangle 19"/>
          <p:cNvSpPr/>
          <p:nvPr/>
        </p:nvSpPr>
        <p:spPr>
          <a:xfrm>
            <a:off x="6781800" y="1736725"/>
            <a:ext cx="4397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－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8" name="Rectangle 20"/>
          <p:cNvSpPr/>
          <p:nvPr/>
        </p:nvSpPr>
        <p:spPr>
          <a:xfrm>
            <a:off x="6324600" y="1776413"/>
            <a:ext cx="4397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－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9" name="Rectangle 21"/>
          <p:cNvSpPr/>
          <p:nvPr/>
        </p:nvSpPr>
        <p:spPr>
          <a:xfrm>
            <a:off x="6096000" y="1905000"/>
            <a:ext cx="38893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－</a:t>
            </a:r>
            <a:endParaRPr lang="zh-CN" altLang="en-US" sz="1600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0" name="Rectangle 22"/>
          <p:cNvSpPr/>
          <p:nvPr/>
        </p:nvSpPr>
        <p:spPr>
          <a:xfrm>
            <a:off x="5867400" y="1752600"/>
            <a:ext cx="4397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－</a:t>
            </a:r>
            <a:endParaRPr lang="zh-CN" altLang="en-US" sz="2000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1" name="Rectangle 23"/>
          <p:cNvSpPr/>
          <p:nvPr/>
        </p:nvSpPr>
        <p:spPr>
          <a:xfrm>
            <a:off x="3505200" y="21336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2" name="Line 24"/>
          <p:cNvSpPr/>
          <p:nvPr/>
        </p:nvSpPr>
        <p:spPr>
          <a:xfrm rot="-5400000">
            <a:off x="3162300" y="27051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lg"/>
            <a:tailEnd type="diamond" w="sm" len="lg"/>
          </a:ln>
        </p:spPr>
      </p:sp>
      <p:sp>
        <p:nvSpPr>
          <p:cNvPr id="27673" name="Rectangle 25"/>
          <p:cNvSpPr/>
          <p:nvPr/>
        </p:nvSpPr>
        <p:spPr>
          <a:xfrm>
            <a:off x="3505200" y="24384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4" name="Rectangle 26"/>
          <p:cNvSpPr/>
          <p:nvPr/>
        </p:nvSpPr>
        <p:spPr>
          <a:xfrm>
            <a:off x="5410200" y="2030413"/>
            <a:ext cx="41433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333399"/>
                </a:solidFill>
                <a:latin typeface="Times New Roman" panose="02020603050405020304" pitchFamily="18" charset="0"/>
              </a:rPr>
              <a:t>－</a:t>
            </a:r>
            <a:endParaRPr lang="zh-CN" altLang="en-US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5" name="Rectangle 27"/>
          <p:cNvSpPr/>
          <p:nvPr/>
        </p:nvSpPr>
        <p:spPr>
          <a:xfrm>
            <a:off x="6019800" y="12192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762000" y="990600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&lt;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电风实验 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&gt;</a:t>
            </a:r>
            <a:endParaRPr lang="en-US" altLang="zh-CN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914400" y="2011363"/>
            <a:ext cx="7467600" cy="2667000"/>
            <a:chOff x="576" y="1267"/>
            <a:chExt cx="4704" cy="1680"/>
          </a:xfrm>
        </p:grpSpPr>
        <p:sp>
          <p:nvSpPr>
            <p:cNvPr id="24607" name="Rectangle 4"/>
            <p:cNvSpPr/>
            <p:nvPr/>
          </p:nvSpPr>
          <p:spPr>
            <a:xfrm>
              <a:off x="576" y="1267"/>
              <a:ext cx="4704" cy="16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5605" name="Freeform 5"/>
            <p:cNvSpPr/>
            <p:nvPr/>
          </p:nvSpPr>
          <p:spPr bwMode="auto">
            <a:xfrm>
              <a:off x="856" y="2112"/>
              <a:ext cx="1300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04" y="4"/>
                </a:cxn>
                <a:cxn ang="0">
                  <a:pos x="1168" y="40"/>
                </a:cxn>
                <a:cxn ang="0">
                  <a:pos x="1224" y="72"/>
                </a:cxn>
                <a:cxn ang="0">
                  <a:pos x="1264" y="128"/>
                </a:cxn>
                <a:cxn ang="0">
                  <a:pos x="1288" y="232"/>
                </a:cxn>
                <a:cxn ang="0">
                  <a:pos x="1252" y="318"/>
                </a:cxn>
                <a:cxn ang="0">
                  <a:pos x="1188" y="391"/>
                </a:cxn>
                <a:cxn ang="0">
                  <a:pos x="1152" y="416"/>
                </a:cxn>
                <a:cxn ang="0">
                  <a:pos x="1084" y="432"/>
                </a:cxn>
                <a:cxn ang="0">
                  <a:pos x="0" y="432"/>
                </a:cxn>
                <a:cxn ang="0">
                  <a:pos x="0" y="0"/>
                </a:cxn>
              </a:cxnLst>
              <a:rect l="0" t="0" r="r" b="b"/>
              <a:pathLst>
                <a:path w="1288" h="432">
                  <a:moveTo>
                    <a:pt x="0" y="0"/>
                  </a:moveTo>
                  <a:lnTo>
                    <a:pt x="1104" y="4"/>
                  </a:lnTo>
                  <a:lnTo>
                    <a:pt x="1168" y="40"/>
                  </a:lnTo>
                  <a:lnTo>
                    <a:pt x="1224" y="72"/>
                  </a:lnTo>
                  <a:lnTo>
                    <a:pt x="1264" y="128"/>
                  </a:lnTo>
                  <a:lnTo>
                    <a:pt x="1288" y="232"/>
                  </a:lnTo>
                  <a:lnTo>
                    <a:pt x="1252" y="318"/>
                  </a:lnTo>
                  <a:lnTo>
                    <a:pt x="1188" y="391"/>
                  </a:lnTo>
                  <a:lnTo>
                    <a:pt x="1152" y="416"/>
                  </a:lnTo>
                  <a:lnTo>
                    <a:pt x="1084" y="432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09" name="Line 6"/>
            <p:cNvSpPr/>
            <p:nvPr/>
          </p:nvSpPr>
          <p:spPr>
            <a:xfrm>
              <a:off x="856" y="2112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4610" name="Line 7"/>
            <p:cNvSpPr/>
            <p:nvPr/>
          </p:nvSpPr>
          <p:spPr>
            <a:xfrm>
              <a:off x="856" y="2544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4611" name="Arc 8"/>
            <p:cNvSpPr/>
            <p:nvPr/>
          </p:nvSpPr>
          <p:spPr>
            <a:xfrm>
              <a:off x="1912" y="2112"/>
              <a:ext cx="240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16"/>
                </a:cxn>
                <a:cxn ang="0">
                  <a:pos x="1" y="432"/>
                </a:cxn>
                <a:cxn ang="0">
                  <a:pos x="0" y="0"/>
                </a:cxn>
                <a:cxn ang="0">
                  <a:pos x="240" y="216"/>
                </a:cxn>
                <a:cxn ang="0">
                  <a:pos x="1" y="432"/>
                </a:cxn>
                <a:cxn ang="0">
                  <a:pos x="0" y="216"/>
                </a:cxn>
                <a:cxn ang="0">
                  <a:pos x="0" y="0"/>
                </a:cxn>
              </a:cxnLst>
              <a:pathLst>
                <a:path w="21600" h="432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77"/>
                    <a:pt x="12010" y="43125"/>
                    <a:pt x="133" y="43199"/>
                  </a:cubicBezTo>
                </a:path>
                <a:path w="21600" h="432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77"/>
                    <a:pt x="12010" y="43125"/>
                    <a:pt x="133" y="4319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12" name="Line 9"/>
            <p:cNvSpPr/>
            <p:nvPr/>
          </p:nvSpPr>
          <p:spPr>
            <a:xfrm flipV="1">
              <a:off x="1816" y="1632"/>
              <a:ext cx="0" cy="48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  <p:sp>
          <p:nvSpPr>
            <p:cNvPr id="24613" name="Line 10"/>
            <p:cNvSpPr/>
            <p:nvPr/>
          </p:nvSpPr>
          <p:spPr>
            <a:xfrm>
              <a:off x="1816" y="1656"/>
              <a:ext cx="576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sm" len="lg"/>
              <a:tailEnd type="diamond" w="sm" len="lg"/>
            </a:ln>
          </p:spPr>
        </p:sp>
        <p:sp>
          <p:nvSpPr>
            <p:cNvPr id="24614" name="Text Box 11"/>
            <p:cNvSpPr txBox="1"/>
            <p:nvPr/>
          </p:nvSpPr>
          <p:spPr>
            <a:xfrm>
              <a:off x="1672" y="2064"/>
              <a:ext cx="336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4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5" name="Text Box 12"/>
            <p:cNvSpPr txBox="1"/>
            <p:nvPr/>
          </p:nvSpPr>
          <p:spPr>
            <a:xfrm>
              <a:off x="1240" y="2064"/>
              <a:ext cx="336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4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6" name="Text Box 13"/>
            <p:cNvSpPr txBox="1"/>
            <p:nvPr/>
          </p:nvSpPr>
          <p:spPr>
            <a:xfrm>
              <a:off x="856" y="2064"/>
              <a:ext cx="384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4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3530600" y="2203450"/>
            <a:ext cx="838200" cy="823913"/>
            <a:chOff x="2112" y="1161"/>
            <a:chExt cx="528" cy="519"/>
          </a:xfrm>
        </p:grpSpPr>
        <p:sp>
          <p:nvSpPr>
            <p:cNvPr id="24602" name="Text Box 15"/>
            <p:cNvSpPr txBox="1"/>
            <p:nvPr/>
          </p:nvSpPr>
          <p:spPr>
            <a:xfrm>
              <a:off x="2112" y="1161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3" name="Text Box 16"/>
            <p:cNvSpPr txBox="1"/>
            <p:nvPr/>
          </p:nvSpPr>
          <p:spPr>
            <a:xfrm>
              <a:off x="2256" y="1161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4" name="Text Box 17"/>
            <p:cNvSpPr txBox="1"/>
            <p:nvPr/>
          </p:nvSpPr>
          <p:spPr>
            <a:xfrm>
              <a:off x="2256" y="1353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5" name="Text Box 18"/>
            <p:cNvSpPr txBox="1"/>
            <p:nvPr/>
          </p:nvSpPr>
          <p:spPr>
            <a:xfrm>
              <a:off x="2112" y="1344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6" name="Text Box 19"/>
            <p:cNvSpPr txBox="1"/>
            <p:nvPr/>
          </p:nvSpPr>
          <p:spPr>
            <a:xfrm>
              <a:off x="2352" y="1257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6818313" y="2392363"/>
            <a:ext cx="1258887" cy="1981200"/>
            <a:chOff x="4391" y="1296"/>
            <a:chExt cx="793" cy="1248"/>
          </a:xfrm>
        </p:grpSpPr>
        <p:sp>
          <p:nvSpPr>
            <p:cNvPr id="24600" name="Freeform 21"/>
            <p:cNvSpPr/>
            <p:nvPr/>
          </p:nvSpPr>
          <p:spPr>
            <a:xfrm>
              <a:off x="4416" y="1296"/>
              <a:ext cx="768" cy="432"/>
            </a:xfrm>
            <a:custGeom>
              <a:avLst/>
              <a:gdLst/>
              <a:ahLst/>
              <a:cxnLst>
                <a:cxn ang="0">
                  <a:pos x="62" y="422"/>
                </a:cxn>
                <a:cxn ang="0">
                  <a:pos x="105" y="78"/>
                </a:cxn>
                <a:cxn ang="0">
                  <a:pos x="691" y="4"/>
                </a:cxn>
                <a:cxn ang="0">
                  <a:pos x="565" y="55"/>
                </a:cxn>
                <a:cxn ang="0">
                  <a:pos x="222" y="172"/>
                </a:cxn>
                <a:cxn ang="0">
                  <a:pos x="132" y="364"/>
                </a:cxn>
                <a:cxn ang="0">
                  <a:pos x="108" y="422"/>
                </a:cxn>
                <a:cxn ang="0">
                  <a:pos x="62" y="422"/>
                </a:cxn>
              </a:cxnLst>
              <a:pathLst>
                <a:path w="922" h="442">
                  <a:moveTo>
                    <a:pt x="74" y="432"/>
                  </a:moveTo>
                  <a:cubicBezTo>
                    <a:pt x="73" y="373"/>
                    <a:pt x="0" y="151"/>
                    <a:pt x="126" y="80"/>
                  </a:cubicBezTo>
                  <a:cubicBezTo>
                    <a:pt x="252" y="9"/>
                    <a:pt x="738" y="8"/>
                    <a:pt x="830" y="4"/>
                  </a:cubicBezTo>
                  <a:cubicBezTo>
                    <a:pt x="922" y="0"/>
                    <a:pt x="772" y="27"/>
                    <a:pt x="678" y="56"/>
                  </a:cubicBezTo>
                  <a:cubicBezTo>
                    <a:pt x="584" y="85"/>
                    <a:pt x="353" y="123"/>
                    <a:pt x="266" y="176"/>
                  </a:cubicBezTo>
                  <a:cubicBezTo>
                    <a:pt x="179" y="229"/>
                    <a:pt x="181" y="329"/>
                    <a:pt x="158" y="372"/>
                  </a:cubicBezTo>
                  <a:cubicBezTo>
                    <a:pt x="135" y="415"/>
                    <a:pt x="144" y="422"/>
                    <a:pt x="130" y="432"/>
                  </a:cubicBezTo>
                  <a:cubicBezTo>
                    <a:pt x="116" y="442"/>
                    <a:pt x="86" y="432"/>
                    <a:pt x="74" y="4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CCCC">
                    <a:alpha val="100000"/>
                  </a:srgbClr>
                </a:gs>
                <a:gs pos="100000">
                  <a:srgbClr val="FF0000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rgbClr val="FF9966">
                  <a:alpha val="100000"/>
                </a:srgb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4391" y="1680"/>
              <a:ext cx="240" cy="864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23"/>
          <p:cNvGrpSpPr/>
          <p:nvPr/>
        </p:nvGrpSpPr>
        <p:grpSpPr>
          <a:xfrm>
            <a:off x="4419600" y="2392363"/>
            <a:ext cx="1143000" cy="609600"/>
            <a:chOff x="2784" y="1296"/>
            <a:chExt cx="720" cy="384"/>
          </a:xfrm>
        </p:grpSpPr>
        <p:grpSp>
          <p:nvGrpSpPr>
            <p:cNvPr id="24592" name="Group 24"/>
            <p:cNvGrpSpPr/>
            <p:nvPr/>
          </p:nvGrpSpPr>
          <p:grpSpPr>
            <a:xfrm>
              <a:off x="3312" y="1296"/>
              <a:ext cx="192" cy="192"/>
              <a:chOff x="5088" y="2592"/>
              <a:chExt cx="192" cy="192"/>
            </a:xfrm>
          </p:grpSpPr>
          <p:sp>
            <p:nvSpPr>
              <p:cNvPr id="24598" name="Oval 25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4599" name="Line 26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24593" name="Group 27"/>
            <p:cNvGrpSpPr/>
            <p:nvPr/>
          </p:nvGrpSpPr>
          <p:grpSpPr>
            <a:xfrm>
              <a:off x="3168" y="1488"/>
              <a:ext cx="192" cy="192"/>
              <a:chOff x="5088" y="2592"/>
              <a:chExt cx="192" cy="192"/>
            </a:xfrm>
          </p:grpSpPr>
          <p:sp>
            <p:nvSpPr>
              <p:cNvPr id="24596" name="Oval 28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4597" name="Line 29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24594" name="Line 30"/>
            <p:cNvSpPr/>
            <p:nvPr/>
          </p:nvSpPr>
          <p:spPr>
            <a:xfrm flipH="1">
              <a:off x="2928" y="1392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sp>
          <p:nvSpPr>
            <p:cNvPr id="24595" name="Line 31"/>
            <p:cNvSpPr/>
            <p:nvPr/>
          </p:nvSpPr>
          <p:spPr>
            <a:xfrm flipH="1">
              <a:off x="2784" y="1584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</p:grpSp>
      <p:grpSp>
        <p:nvGrpSpPr>
          <p:cNvPr id="8" name="Group 32"/>
          <p:cNvGrpSpPr/>
          <p:nvPr/>
        </p:nvGrpSpPr>
        <p:grpSpPr>
          <a:xfrm>
            <a:off x="5867400" y="2163763"/>
            <a:ext cx="1143000" cy="838200"/>
            <a:chOff x="3792" y="1152"/>
            <a:chExt cx="720" cy="528"/>
          </a:xfrm>
        </p:grpSpPr>
        <p:grpSp>
          <p:nvGrpSpPr>
            <p:cNvPr id="24584" name="Group 33"/>
            <p:cNvGrpSpPr/>
            <p:nvPr/>
          </p:nvGrpSpPr>
          <p:grpSpPr>
            <a:xfrm>
              <a:off x="3903" y="1152"/>
              <a:ext cx="225" cy="288"/>
              <a:chOff x="5295" y="2784"/>
              <a:chExt cx="225" cy="288"/>
            </a:xfrm>
          </p:grpSpPr>
          <p:sp>
            <p:nvSpPr>
              <p:cNvPr id="24590" name="Oval 34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4591" name="Text Box 35"/>
              <p:cNvSpPr txBox="1"/>
              <p:nvPr/>
            </p:nvSpPr>
            <p:spPr>
              <a:xfrm>
                <a:off x="5295" y="2784"/>
                <a:ext cx="2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85" name="Line 36"/>
            <p:cNvSpPr/>
            <p:nvPr/>
          </p:nvSpPr>
          <p:spPr>
            <a:xfrm>
              <a:off x="4128" y="1296"/>
              <a:ext cx="38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  <p:grpSp>
          <p:nvGrpSpPr>
            <p:cNvPr id="24586" name="Group 37"/>
            <p:cNvGrpSpPr/>
            <p:nvPr/>
          </p:nvGrpSpPr>
          <p:grpSpPr>
            <a:xfrm>
              <a:off x="3792" y="1392"/>
              <a:ext cx="225" cy="288"/>
              <a:chOff x="5295" y="2784"/>
              <a:chExt cx="225" cy="288"/>
            </a:xfrm>
          </p:grpSpPr>
          <p:sp>
            <p:nvSpPr>
              <p:cNvPr id="24588" name="Oval 38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24589" name="Text Box 39"/>
              <p:cNvSpPr txBox="1"/>
              <p:nvPr/>
            </p:nvSpPr>
            <p:spPr>
              <a:xfrm>
                <a:off x="5295" y="2784"/>
                <a:ext cx="22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87" name="Line 40"/>
            <p:cNvSpPr/>
            <p:nvPr/>
          </p:nvSpPr>
          <p:spPr>
            <a:xfrm>
              <a:off x="4017" y="1536"/>
              <a:ext cx="38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lg"/>
              <a:tailEnd type="triangle" w="sm" len="lg"/>
            </a:ln>
          </p:spPr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3" name="Text Box 5"/>
          <p:cNvSpPr txBox="1"/>
          <p:nvPr/>
        </p:nvSpPr>
        <p:spPr>
          <a:xfrm>
            <a:off x="468313" y="836613"/>
            <a:ext cx="338296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1.</a:t>
            </a:r>
            <a:r>
              <a:rPr lang="en-US" altLang="zh-CN" sz="24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屏蔽外电场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grpSp>
        <p:nvGrpSpPr>
          <p:cNvPr id="73734" name="Group 6"/>
          <p:cNvGrpSpPr/>
          <p:nvPr/>
        </p:nvGrpSpPr>
        <p:grpSpPr>
          <a:xfrm>
            <a:off x="684213" y="1557338"/>
            <a:ext cx="7772400" cy="3276600"/>
            <a:chOff x="480" y="1152"/>
            <a:chExt cx="4896" cy="2064"/>
          </a:xfrm>
        </p:grpSpPr>
        <p:sp>
          <p:nvSpPr>
            <p:cNvPr id="30778" name="Rectangle 7"/>
            <p:cNvSpPr/>
            <p:nvPr/>
          </p:nvSpPr>
          <p:spPr>
            <a:xfrm>
              <a:off x="480" y="1152"/>
              <a:ext cx="4896" cy="206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30779" name="Group 8"/>
            <p:cNvGrpSpPr/>
            <p:nvPr/>
          </p:nvGrpSpPr>
          <p:grpSpPr>
            <a:xfrm>
              <a:off x="672" y="1248"/>
              <a:ext cx="2208" cy="1911"/>
              <a:chOff x="672" y="1248"/>
              <a:chExt cx="2208" cy="1911"/>
            </a:xfrm>
          </p:grpSpPr>
          <p:grpSp>
            <p:nvGrpSpPr>
              <p:cNvPr id="30780" name="Group 9"/>
              <p:cNvGrpSpPr/>
              <p:nvPr/>
            </p:nvGrpSpPr>
            <p:grpSpPr>
              <a:xfrm>
                <a:off x="672" y="1296"/>
                <a:ext cx="1920" cy="1518"/>
                <a:chOff x="672" y="1428"/>
                <a:chExt cx="1920" cy="1518"/>
              </a:xfrm>
            </p:grpSpPr>
            <p:sp>
              <p:nvSpPr>
                <p:cNvPr id="30783" name="Line 10"/>
                <p:cNvSpPr/>
                <p:nvPr/>
              </p:nvSpPr>
              <p:spPr>
                <a:xfrm>
                  <a:off x="672" y="1428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84" name="Line 11"/>
                <p:cNvSpPr/>
                <p:nvPr/>
              </p:nvSpPr>
              <p:spPr>
                <a:xfrm>
                  <a:off x="672" y="1555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85" name="Line 12"/>
                <p:cNvSpPr/>
                <p:nvPr/>
              </p:nvSpPr>
              <p:spPr>
                <a:xfrm>
                  <a:off x="672" y="1681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86" name="Line 13"/>
                <p:cNvSpPr/>
                <p:nvPr/>
              </p:nvSpPr>
              <p:spPr>
                <a:xfrm>
                  <a:off x="672" y="1808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87" name="Line 14"/>
                <p:cNvSpPr/>
                <p:nvPr/>
              </p:nvSpPr>
              <p:spPr>
                <a:xfrm>
                  <a:off x="672" y="1934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88" name="Line 15"/>
                <p:cNvSpPr/>
                <p:nvPr/>
              </p:nvSpPr>
              <p:spPr>
                <a:xfrm>
                  <a:off x="672" y="2061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89" name="Line 16"/>
                <p:cNvSpPr/>
                <p:nvPr/>
              </p:nvSpPr>
              <p:spPr>
                <a:xfrm>
                  <a:off x="672" y="2187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90" name="Line 17"/>
                <p:cNvSpPr/>
                <p:nvPr/>
              </p:nvSpPr>
              <p:spPr>
                <a:xfrm>
                  <a:off x="672" y="2313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91" name="Line 18"/>
                <p:cNvSpPr/>
                <p:nvPr/>
              </p:nvSpPr>
              <p:spPr>
                <a:xfrm>
                  <a:off x="672" y="2440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92" name="Line 19"/>
                <p:cNvSpPr/>
                <p:nvPr/>
              </p:nvSpPr>
              <p:spPr>
                <a:xfrm>
                  <a:off x="672" y="2566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93" name="Line 20"/>
                <p:cNvSpPr/>
                <p:nvPr/>
              </p:nvSpPr>
              <p:spPr>
                <a:xfrm>
                  <a:off x="672" y="2693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94" name="Line 21"/>
                <p:cNvSpPr/>
                <p:nvPr/>
              </p:nvSpPr>
              <p:spPr>
                <a:xfrm>
                  <a:off x="672" y="2819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30795" name="Line 22"/>
                <p:cNvSpPr/>
                <p:nvPr/>
              </p:nvSpPr>
              <p:spPr>
                <a:xfrm>
                  <a:off x="672" y="2946"/>
                  <a:ext cx="1920" cy="0"/>
                </a:xfrm>
                <a:prstGeom prst="line">
                  <a:avLst/>
                </a:prstGeom>
                <a:ln w="19050" cap="flat" cmpd="sng">
                  <a:solidFill>
                    <a:srgbClr val="009900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  <p:graphicFrame>
            <p:nvGraphicFramePr>
              <p:cNvPr id="30781" name="Object 23"/>
              <p:cNvGraphicFramePr>
                <a:graphicFrameLocks noChangeAspect="1"/>
              </p:cNvGraphicFramePr>
              <p:nvPr/>
            </p:nvGraphicFramePr>
            <p:xfrm>
              <a:off x="2573" y="1248"/>
              <a:ext cx="30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1" imgW="215900" imgH="266065" progId="Equation.3">
                      <p:embed/>
                    </p:oleObj>
                  </mc:Choice>
                  <mc:Fallback>
                    <p:oleObj name="" r:id="rId1" imgW="215900" imgH="266065" progId="Equation.3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573" y="1248"/>
                            <a:ext cx="307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82" name="Text Box 24"/>
              <p:cNvSpPr txBox="1"/>
              <p:nvPr/>
            </p:nvSpPr>
            <p:spPr>
              <a:xfrm>
                <a:off x="1104" y="2832"/>
                <a:ext cx="960" cy="32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1C1C1C"/>
                    </a:solidFill>
                    <a:latin typeface="宋体" panose="02010600030101010101" pitchFamily="2" charset="-122"/>
                  </a:rPr>
                  <a:t>外电场</a:t>
                </a:r>
                <a:endParaRPr lang="zh-CN" altLang="en-US" b="1" dirty="0">
                  <a:solidFill>
                    <a:srgbClr val="1C1C1C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73753" name="Rectangle 25"/>
          <p:cNvSpPr/>
          <p:nvPr/>
        </p:nvSpPr>
        <p:spPr>
          <a:xfrm>
            <a:off x="611188" y="5013325"/>
            <a:ext cx="813752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</a:rPr>
              <a:t>空腔导体可以屏蔽外电场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使空腔内物体不受外电场影响。这时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整个空腔导体和腔内的电势处处相等。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73807" name="Group 79"/>
          <p:cNvGrpSpPr/>
          <p:nvPr/>
        </p:nvGrpSpPr>
        <p:grpSpPr>
          <a:xfrm>
            <a:off x="4418013" y="1633538"/>
            <a:ext cx="3886200" cy="3109912"/>
            <a:chOff x="2783" y="1029"/>
            <a:chExt cx="2448" cy="1959"/>
          </a:xfrm>
        </p:grpSpPr>
        <p:graphicFrame>
          <p:nvGraphicFramePr>
            <p:cNvPr id="30727" name="Object 27"/>
            <p:cNvGraphicFramePr>
              <a:graphicFrameLocks noChangeAspect="1"/>
            </p:cNvGraphicFramePr>
            <p:nvPr/>
          </p:nvGraphicFramePr>
          <p:xfrm>
            <a:off x="4895" y="1029"/>
            <a:ext cx="27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" imgW="215900" imgH="266065" progId="Equation.3">
                    <p:embed/>
                  </p:oleObj>
                </mc:Choice>
                <mc:Fallback>
                  <p:oleObj name="" r:id="rId3" imgW="215900" imgH="266065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95" y="1029"/>
                          <a:ext cx="278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8" name="Rectangle 28"/>
            <p:cNvSpPr/>
            <p:nvPr/>
          </p:nvSpPr>
          <p:spPr>
            <a:xfrm>
              <a:off x="2783" y="2661"/>
              <a:ext cx="24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latin typeface="Verdana" panose="020B0604030504040204" pitchFamily="34" charset="0"/>
                </a:rPr>
                <a:t>空腔导体屏蔽外电场</a:t>
              </a:r>
              <a:endParaRPr lang="zh-CN" altLang="en-US" b="1" dirty="0">
                <a:latin typeface="Verdana" panose="020B0604030504040204" pitchFamily="34" charset="0"/>
              </a:endParaRPr>
            </a:p>
          </p:txBody>
        </p:sp>
        <p:sp>
          <p:nvSpPr>
            <p:cNvPr id="73758" name="AutoShape 30"/>
            <p:cNvSpPr>
              <a:spLocks noChangeArrowheads="1"/>
            </p:cNvSpPr>
            <p:nvPr/>
          </p:nvSpPr>
          <p:spPr bwMode="auto">
            <a:xfrm rot="-2459627">
              <a:off x="3268" y="1639"/>
              <a:ext cx="1147" cy="587"/>
            </a:xfrm>
            <a:custGeom>
              <a:avLst/>
              <a:gdLst>
                <a:gd name="G0" fmla="+- 4716 0 0"/>
                <a:gd name="G1" fmla="+- 21600 0 4716"/>
                <a:gd name="G2" fmla="+- 21600 0 471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716" y="10800"/>
                  </a:moveTo>
                  <a:cubicBezTo>
                    <a:pt x="4716" y="14160"/>
                    <a:pt x="7440" y="16884"/>
                    <a:pt x="10800" y="16884"/>
                  </a:cubicBezTo>
                  <a:cubicBezTo>
                    <a:pt x="14160" y="16884"/>
                    <a:pt x="16884" y="14160"/>
                    <a:pt x="16884" y="10800"/>
                  </a:cubicBezTo>
                  <a:cubicBezTo>
                    <a:pt x="16884" y="7440"/>
                    <a:pt x="14160" y="4716"/>
                    <a:pt x="10800" y="4716"/>
                  </a:cubicBezTo>
                  <a:cubicBezTo>
                    <a:pt x="7440" y="4716"/>
                    <a:pt x="4716" y="7440"/>
                    <a:pt x="4716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/>
                </a:gs>
                <a:gs pos="50000">
                  <a:srgbClr val="DDDDDD"/>
                </a:gs>
                <a:gs pos="100000">
                  <a:schemeClr val="tx1"/>
                </a:gs>
              </a:gsLst>
              <a:lin ang="2700000" scaled="1"/>
            </a:gradFill>
            <a:ln w="19050">
              <a:solidFill>
                <a:srgbClr val="6633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0" name="Line 31"/>
            <p:cNvSpPr/>
            <p:nvPr/>
          </p:nvSpPr>
          <p:spPr>
            <a:xfrm>
              <a:off x="3603" y="1771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0731" name="Line 32"/>
            <p:cNvSpPr/>
            <p:nvPr/>
          </p:nvSpPr>
          <p:spPr>
            <a:xfrm>
              <a:off x="3707" y="1675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0732" name="Line 33"/>
            <p:cNvSpPr/>
            <p:nvPr/>
          </p:nvSpPr>
          <p:spPr>
            <a:xfrm>
              <a:off x="3515" y="1867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0733" name="Line 34"/>
            <p:cNvSpPr/>
            <p:nvPr/>
          </p:nvSpPr>
          <p:spPr>
            <a:xfrm>
              <a:off x="3446" y="1963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0734" name="Line 35"/>
            <p:cNvSpPr/>
            <p:nvPr/>
          </p:nvSpPr>
          <p:spPr>
            <a:xfrm>
              <a:off x="3398" y="2059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0735" name="Line 36"/>
            <p:cNvSpPr/>
            <p:nvPr/>
          </p:nvSpPr>
          <p:spPr>
            <a:xfrm>
              <a:off x="3377" y="2155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0736" name="Line 37"/>
            <p:cNvSpPr/>
            <p:nvPr/>
          </p:nvSpPr>
          <p:spPr>
            <a:xfrm>
              <a:off x="3377" y="2251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grpSp>
          <p:nvGrpSpPr>
            <p:cNvPr id="30737" name="Group 38"/>
            <p:cNvGrpSpPr/>
            <p:nvPr/>
          </p:nvGrpSpPr>
          <p:grpSpPr>
            <a:xfrm>
              <a:off x="4101" y="1480"/>
              <a:ext cx="93" cy="93"/>
              <a:chOff x="2688" y="2544"/>
              <a:chExt cx="96" cy="96"/>
            </a:xfrm>
          </p:grpSpPr>
          <p:sp>
            <p:nvSpPr>
              <p:cNvPr id="30776" name="Line 39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0777" name="Line 40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30738" name="Group 41"/>
            <p:cNvGrpSpPr/>
            <p:nvPr/>
          </p:nvGrpSpPr>
          <p:grpSpPr>
            <a:xfrm>
              <a:off x="4239" y="1576"/>
              <a:ext cx="93" cy="93"/>
              <a:chOff x="2688" y="2544"/>
              <a:chExt cx="96" cy="96"/>
            </a:xfrm>
          </p:grpSpPr>
          <p:sp>
            <p:nvSpPr>
              <p:cNvPr id="30774" name="Line 42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0775" name="Line 43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30739" name="Group 44"/>
            <p:cNvGrpSpPr/>
            <p:nvPr/>
          </p:nvGrpSpPr>
          <p:grpSpPr>
            <a:xfrm>
              <a:off x="4239" y="1720"/>
              <a:ext cx="93" cy="93"/>
              <a:chOff x="2688" y="2544"/>
              <a:chExt cx="96" cy="96"/>
            </a:xfrm>
          </p:grpSpPr>
          <p:sp>
            <p:nvSpPr>
              <p:cNvPr id="30772" name="Line 45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0773" name="Line 46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30740" name="Group 47"/>
            <p:cNvGrpSpPr/>
            <p:nvPr/>
          </p:nvGrpSpPr>
          <p:grpSpPr>
            <a:xfrm>
              <a:off x="4191" y="1864"/>
              <a:ext cx="93" cy="93"/>
              <a:chOff x="2688" y="2544"/>
              <a:chExt cx="96" cy="96"/>
            </a:xfrm>
          </p:grpSpPr>
          <p:sp>
            <p:nvSpPr>
              <p:cNvPr id="30770" name="Line 48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0771" name="Line 49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30741" name="Group 50"/>
            <p:cNvGrpSpPr/>
            <p:nvPr/>
          </p:nvGrpSpPr>
          <p:grpSpPr>
            <a:xfrm>
              <a:off x="4047" y="2008"/>
              <a:ext cx="93" cy="93"/>
              <a:chOff x="2688" y="2544"/>
              <a:chExt cx="96" cy="96"/>
            </a:xfrm>
          </p:grpSpPr>
          <p:sp>
            <p:nvSpPr>
              <p:cNvPr id="30768" name="Line 51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0769" name="Line 52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30742" name="Group 53"/>
            <p:cNvGrpSpPr/>
            <p:nvPr/>
          </p:nvGrpSpPr>
          <p:grpSpPr>
            <a:xfrm>
              <a:off x="3903" y="2152"/>
              <a:ext cx="93" cy="93"/>
              <a:chOff x="2688" y="2544"/>
              <a:chExt cx="96" cy="96"/>
            </a:xfrm>
          </p:grpSpPr>
          <p:sp>
            <p:nvSpPr>
              <p:cNvPr id="30766" name="Line 54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0767" name="Line 55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30743" name="Group 56"/>
            <p:cNvGrpSpPr/>
            <p:nvPr/>
          </p:nvGrpSpPr>
          <p:grpSpPr>
            <a:xfrm>
              <a:off x="2923" y="1125"/>
              <a:ext cx="1928" cy="1519"/>
              <a:chOff x="2972" y="1428"/>
              <a:chExt cx="1928" cy="1519"/>
            </a:xfrm>
          </p:grpSpPr>
          <p:sp>
            <p:nvSpPr>
              <p:cNvPr id="30744" name="Freeform 57"/>
              <p:cNvSpPr/>
              <p:nvPr/>
            </p:nvSpPr>
            <p:spPr>
              <a:xfrm>
                <a:off x="2976" y="1428"/>
                <a:ext cx="1920" cy="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8" y="12"/>
                  </a:cxn>
                  <a:cxn ang="0">
                    <a:pos x="792" y="36"/>
                  </a:cxn>
                  <a:cxn ang="0">
                    <a:pos x="948" y="44"/>
                  </a:cxn>
                  <a:cxn ang="0">
                    <a:pos x="1136" y="32"/>
                  </a:cxn>
                  <a:cxn ang="0">
                    <a:pos x="1360" y="12"/>
                  </a:cxn>
                  <a:cxn ang="0">
                    <a:pos x="1920" y="1"/>
                  </a:cxn>
                </a:cxnLst>
                <a:pathLst>
                  <a:path w="1920" h="44">
                    <a:moveTo>
                      <a:pt x="0" y="0"/>
                    </a:moveTo>
                    <a:lnTo>
                      <a:pt x="548" y="12"/>
                    </a:lnTo>
                    <a:lnTo>
                      <a:pt x="792" y="36"/>
                    </a:lnTo>
                    <a:lnTo>
                      <a:pt x="948" y="44"/>
                    </a:lnTo>
                    <a:lnTo>
                      <a:pt x="1136" y="32"/>
                    </a:lnTo>
                    <a:lnTo>
                      <a:pt x="1360" y="12"/>
                    </a:lnTo>
                    <a:lnTo>
                      <a:pt x="1920" y="1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45" name="Freeform 58"/>
              <p:cNvSpPr/>
              <p:nvPr/>
            </p:nvSpPr>
            <p:spPr>
              <a:xfrm>
                <a:off x="2976" y="1548"/>
                <a:ext cx="1924" cy="16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60" y="36"/>
                  </a:cxn>
                  <a:cxn ang="0">
                    <a:pos x="532" y="52"/>
                  </a:cxn>
                  <a:cxn ang="0">
                    <a:pos x="696" y="84"/>
                  </a:cxn>
                  <a:cxn ang="0">
                    <a:pos x="824" y="124"/>
                  </a:cxn>
                  <a:cxn ang="0">
                    <a:pos x="912" y="160"/>
                  </a:cxn>
                  <a:cxn ang="0">
                    <a:pos x="996" y="160"/>
                  </a:cxn>
                  <a:cxn ang="0">
                    <a:pos x="1076" y="140"/>
                  </a:cxn>
                  <a:cxn ang="0">
                    <a:pos x="1220" y="92"/>
                  </a:cxn>
                  <a:cxn ang="0">
                    <a:pos x="1384" y="60"/>
                  </a:cxn>
                  <a:cxn ang="0">
                    <a:pos x="1556" y="32"/>
                  </a:cxn>
                  <a:cxn ang="0">
                    <a:pos x="1924" y="0"/>
                  </a:cxn>
                </a:cxnLst>
                <a:pathLst>
                  <a:path w="1924" h="160">
                    <a:moveTo>
                      <a:pt x="0" y="6"/>
                    </a:moveTo>
                    <a:lnTo>
                      <a:pt x="360" y="36"/>
                    </a:lnTo>
                    <a:lnTo>
                      <a:pt x="532" y="52"/>
                    </a:lnTo>
                    <a:lnTo>
                      <a:pt x="696" y="84"/>
                    </a:lnTo>
                    <a:lnTo>
                      <a:pt x="824" y="124"/>
                    </a:lnTo>
                    <a:lnTo>
                      <a:pt x="912" y="160"/>
                    </a:lnTo>
                    <a:lnTo>
                      <a:pt x="996" y="160"/>
                    </a:lnTo>
                    <a:lnTo>
                      <a:pt x="1076" y="140"/>
                    </a:lnTo>
                    <a:lnTo>
                      <a:pt x="1220" y="92"/>
                    </a:lnTo>
                    <a:lnTo>
                      <a:pt x="1384" y="60"/>
                    </a:lnTo>
                    <a:lnTo>
                      <a:pt x="1556" y="32"/>
                    </a:lnTo>
                    <a:lnTo>
                      <a:pt x="1924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46" name="Freeform 59"/>
              <p:cNvSpPr/>
              <p:nvPr/>
            </p:nvSpPr>
            <p:spPr>
              <a:xfrm>
                <a:off x="2976" y="1681"/>
                <a:ext cx="876" cy="2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23"/>
                  </a:cxn>
                  <a:cxn ang="0">
                    <a:pos x="416" y="43"/>
                  </a:cxn>
                  <a:cxn ang="0">
                    <a:pos x="596" y="83"/>
                  </a:cxn>
                  <a:cxn ang="0">
                    <a:pos x="744" y="131"/>
                  </a:cxn>
                  <a:cxn ang="0">
                    <a:pos x="816" y="171"/>
                  </a:cxn>
                  <a:cxn ang="0">
                    <a:pos x="876" y="239"/>
                  </a:cxn>
                </a:cxnLst>
                <a:pathLst>
                  <a:path w="876" h="239">
                    <a:moveTo>
                      <a:pt x="0" y="0"/>
                    </a:moveTo>
                    <a:lnTo>
                      <a:pt x="240" y="23"/>
                    </a:lnTo>
                    <a:lnTo>
                      <a:pt x="416" y="43"/>
                    </a:lnTo>
                    <a:lnTo>
                      <a:pt x="596" y="83"/>
                    </a:lnTo>
                    <a:lnTo>
                      <a:pt x="744" y="131"/>
                    </a:lnTo>
                    <a:lnTo>
                      <a:pt x="816" y="171"/>
                    </a:lnTo>
                    <a:lnTo>
                      <a:pt x="876" y="239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47" name="Freeform 60"/>
              <p:cNvSpPr/>
              <p:nvPr/>
            </p:nvSpPr>
            <p:spPr>
              <a:xfrm>
                <a:off x="2976" y="1808"/>
                <a:ext cx="764" cy="1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" y="40"/>
                  </a:cxn>
                  <a:cxn ang="0">
                    <a:pos x="468" y="60"/>
                  </a:cxn>
                  <a:cxn ang="0">
                    <a:pos x="564" y="88"/>
                  </a:cxn>
                  <a:cxn ang="0">
                    <a:pos x="764" y="176"/>
                  </a:cxn>
                </a:cxnLst>
                <a:pathLst>
                  <a:path w="764" h="176">
                    <a:moveTo>
                      <a:pt x="0" y="0"/>
                    </a:moveTo>
                    <a:lnTo>
                      <a:pt x="364" y="40"/>
                    </a:lnTo>
                    <a:lnTo>
                      <a:pt x="468" y="60"/>
                    </a:lnTo>
                    <a:lnTo>
                      <a:pt x="564" y="88"/>
                    </a:lnTo>
                    <a:lnTo>
                      <a:pt x="764" y="176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48" name="Freeform 61"/>
              <p:cNvSpPr/>
              <p:nvPr/>
            </p:nvSpPr>
            <p:spPr>
              <a:xfrm>
                <a:off x="2976" y="1934"/>
                <a:ext cx="684" cy="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14"/>
                  </a:cxn>
                  <a:cxn ang="0">
                    <a:pos x="372" y="38"/>
                  </a:cxn>
                  <a:cxn ang="0">
                    <a:pos x="528" y="74"/>
                  </a:cxn>
                  <a:cxn ang="0">
                    <a:pos x="684" y="138"/>
                  </a:cxn>
                </a:cxnLst>
                <a:pathLst>
                  <a:path w="684" h="138">
                    <a:moveTo>
                      <a:pt x="0" y="0"/>
                    </a:moveTo>
                    <a:lnTo>
                      <a:pt x="192" y="14"/>
                    </a:lnTo>
                    <a:lnTo>
                      <a:pt x="372" y="38"/>
                    </a:lnTo>
                    <a:lnTo>
                      <a:pt x="528" y="74"/>
                    </a:lnTo>
                    <a:lnTo>
                      <a:pt x="684" y="138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49" name="Freeform 62"/>
              <p:cNvSpPr/>
              <p:nvPr/>
            </p:nvSpPr>
            <p:spPr>
              <a:xfrm>
                <a:off x="2976" y="2060"/>
                <a:ext cx="612" cy="8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84" y="0"/>
                  </a:cxn>
                  <a:cxn ang="0">
                    <a:pos x="408" y="24"/>
                  </a:cxn>
                  <a:cxn ang="0">
                    <a:pos x="612" y="84"/>
                  </a:cxn>
                </a:cxnLst>
                <a:pathLst>
                  <a:path w="612" h="84">
                    <a:moveTo>
                      <a:pt x="0" y="1"/>
                    </a:moveTo>
                    <a:lnTo>
                      <a:pt x="184" y="0"/>
                    </a:lnTo>
                    <a:lnTo>
                      <a:pt x="408" y="24"/>
                    </a:lnTo>
                    <a:lnTo>
                      <a:pt x="612" y="84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0" name="Freeform 63"/>
              <p:cNvSpPr/>
              <p:nvPr/>
            </p:nvSpPr>
            <p:spPr>
              <a:xfrm>
                <a:off x="2976" y="2184"/>
                <a:ext cx="544" cy="5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64" y="0"/>
                  </a:cxn>
                  <a:cxn ang="0">
                    <a:pos x="368" y="12"/>
                  </a:cxn>
                  <a:cxn ang="0">
                    <a:pos x="544" y="52"/>
                  </a:cxn>
                </a:cxnLst>
                <a:pathLst>
                  <a:path w="544" h="52">
                    <a:moveTo>
                      <a:pt x="0" y="3"/>
                    </a:moveTo>
                    <a:lnTo>
                      <a:pt x="164" y="0"/>
                    </a:lnTo>
                    <a:lnTo>
                      <a:pt x="368" y="12"/>
                    </a:lnTo>
                    <a:lnTo>
                      <a:pt x="544" y="52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1" name="Freeform 64"/>
              <p:cNvSpPr/>
              <p:nvPr/>
            </p:nvSpPr>
            <p:spPr>
              <a:xfrm>
                <a:off x="2976" y="2304"/>
                <a:ext cx="480" cy="12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44" y="0"/>
                  </a:cxn>
                  <a:cxn ang="0">
                    <a:pos x="480" y="12"/>
                  </a:cxn>
                </a:cxnLst>
                <a:pathLst>
                  <a:path w="480" h="12">
                    <a:moveTo>
                      <a:pt x="0" y="9"/>
                    </a:moveTo>
                    <a:lnTo>
                      <a:pt x="144" y="0"/>
                    </a:lnTo>
                    <a:lnTo>
                      <a:pt x="480" y="12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2" name="Freeform 65"/>
              <p:cNvSpPr/>
              <p:nvPr/>
            </p:nvSpPr>
            <p:spPr>
              <a:xfrm>
                <a:off x="2972" y="2684"/>
                <a:ext cx="1924" cy="136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172" y="124"/>
                  </a:cxn>
                  <a:cxn ang="0">
                    <a:pos x="360" y="112"/>
                  </a:cxn>
                  <a:cxn ang="0">
                    <a:pos x="580" y="88"/>
                  </a:cxn>
                  <a:cxn ang="0">
                    <a:pos x="752" y="52"/>
                  </a:cxn>
                  <a:cxn ang="0">
                    <a:pos x="880" y="24"/>
                  </a:cxn>
                  <a:cxn ang="0">
                    <a:pos x="956" y="0"/>
                  </a:cxn>
                  <a:cxn ang="0">
                    <a:pos x="1032" y="8"/>
                  </a:cxn>
                  <a:cxn ang="0">
                    <a:pos x="1124" y="44"/>
                  </a:cxn>
                  <a:cxn ang="0">
                    <a:pos x="1268" y="72"/>
                  </a:cxn>
                  <a:cxn ang="0">
                    <a:pos x="1532" y="100"/>
                  </a:cxn>
                  <a:cxn ang="0">
                    <a:pos x="1924" y="136"/>
                  </a:cxn>
                </a:cxnLst>
                <a:pathLst>
                  <a:path w="1924" h="136">
                    <a:moveTo>
                      <a:pt x="0" y="128"/>
                    </a:moveTo>
                    <a:lnTo>
                      <a:pt x="172" y="124"/>
                    </a:lnTo>
                    <a:lnTo>
                      <a:pt x="360" y="112"/>
                    </a:lnTo>
                    <a:lnTo>
                      <a:pt x="580" y="88"/>
                    </a:lnTo>
                    <a:lnTo>
                      <a:pt x="752" y="52"/>
                    </a:lnTo>
                    <a:lnTo>
                      <a:pt x="880" y="24"/>
                    </a:lnTo>
                    <a:lnTo>
                      <a:pt x="956" y="0"/>
                    </a:lnTo>
                    <a:lnTo>
                      <a:pt x="1032" y="8"/>
                    </a:lnTo>
                    <a:lnTo>
                      <a:pt x="1124" y="44"/>
                    </a:lnTo>
                    <a:lnTo>
                      <a:pt x="1268" y="72"/>
                    </a:lnTo>
                    <a:lnTo>
                      <a:pt x="1532" y="100"/>
                    </a:lnTo>
                    <a:lnTo>
                      <a:pt x="1924" y="136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3" name="Freeform 66"/>
              <p:cNvSpPr/>
              <p:nvPr/>
            </p:nvSpPr>
            <p:spPr>
              <a:xfrm>
                <a:off x="2976" y="2888"/>
                <a:ext cx="1920" cy="59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92" y="28"/>
                  </a:cxn>
                  <a:cxn ang="0">
                    <a:pos x="844" y="12"/>
                  </a:cxn>
                  <a:cxn ang="0">
                    <a:pos x="964" y="0"/>
                  </a:cxn>
                  <a:cxn ang="0">
                    <a:pos x="1072" y="12"/>
                  </a:cxn>
                  <a:cxn ang="0">
                    <a:pos x="1208" y="24"/>
                  </a:cxn>
                  <a:cxn ang="0">
                    <a:pos x="1408" y="36"/>
                  </a:cxn>
                  <a:cxn ang="0">
                    <a:pos x="1920" y="59"/>
                  </a:cxn>
                </a:cxnLst>
                <a:pathLst>
                  <a:path w="1920" h="59">
                    <a:moveTo>
                      <a:pt x="0" y="58"/>
                    </a:moveTo>
                    <a:lnTo>
                      <a:pt x="592" y="28"/>
                    </a:lnTo>
                    <a:lnTo>
                      <a:pt x="844" y="12"/>
                    </a:lnTo>
                    <a:lnTo>
                      <a:pt x="964" y="0"/>
                    </a:lnTo>
                    <a:lnTo>
                      <a:pt x="1072" y="12"/>
                    </a:lnTo>
                    <a:lnTo>
                      <a:pt x="1208" y="24"/>
                    </a:lnTo>
                    <a:lnTo>
                      <a:pt x="1408" y="36"/>
                    </a:lnTo>
                    <a:lnTo>
                      <a:pt x="1920" y="59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4" name="Freeform 67"/>
              <p:cNvSpPr/>
              <p:nvPr/>
            </p:nvSpPr>
            <p:spPr>
              <a:xfrm>
                <a:off x="4176" y="1664"/>
                <a:ext cx="720" cy="160"/>
              </a:xfrm>
              <a:custGeom>
                <a:avLst/>
                <a:gdLst/>
                <a:ahLst/>
                <a:cxnLst>
                  <a:cxn ang="0">
                    <a:pos x="0" y="160"/>
                  </a:cxn>
                  <a:cxn ang="0">
                    <a:pos x="69" y="113"/>
                  </a:cxn>
                  <a:cxn ang="0">
                    <a:pos x="131" y="83"/>
                  </a:cxn>
                  <a:cxn ang="0">
                    <a:pos x="227" y="57"/>
                  </a:cxn>
                  <a:cxn ang="0">
                    <a:pos x="317" y="40"/>
                  </a:cxn>
                  <a:cxn ang="0">
                    <a:pos x="417" y="27"/>
                  </a:cxn>
                  <a:cxn ang="0">
                    <a:pos x="720" y="0"/>
                  </a:cxn>
                </a:cxnLst>
                <a:pathLst>
                  <a:path w="836" h="192">
                    <a:moveTo>
                      <a:pt x="0" y="192"/>
                    </a:moveTo>
                    <a:lnTo>
                      <a:pt x="80" y="136"/>
                    </a:lnTo>
                    <a:lnTo>
                      <a:pt x="152" y="100"/>
                    </a:lnTo>
                    <a:lnTo>
                      <a:pt x="264" y="68"/>
                    </a:lnTo>
                    <a:lnTo>
                      <a:pt x="368" y="48"/>
                    </a:lnTo>
                    <a:lnTo>
                      <a:pt x="484" y="32"/>
                    </a:lnTo>
                    <a:lnTo>
                      <a:pt x="836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5" name="Freeform 68"/>
              <p:cNvSpPr/>
              <p:nvPr/>
            </p:nvSpPr>
            <p:spPr>
              <a:xfrm>
                <a:off x="4320" y="1784"/>
                <a:ext cx="572" cy="88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86" y="56"/>
                  </a:cxn>
                  <a:cxn ang="0">
                    <a:pos x="195" y="32"/>
                  </a:cxn>
                  <a:cxn ang="0">
                    <a:pos x="572" y="0"/>
                  </a:cxn>
                </a:cxnLst>
                <a:pathLst>
                  <a:path w="668" h="100">
                    <a:moveTo>
                      <a:pt x="0" y="100"/>
                    </a:moveTo>
                    <a:lnTo>
                      <a:pt x="100" y="64"/>
                    </a:lnTo>
                    <a:lnTo>
                      <a:pt x="228" y="36"/>
                    </a:lnTo>
                    <a:lnTo>
                      <a:pt x="668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6" name="Freeform 69"/>
              <p:cNvSpPr/>
              <p:nvPr/>
            </p:nvSpPr>
            <p:spPr>
              <a:xfrm>
                <a:off x="4368" y="1904"/>
                <a:ext cx="528" cy="6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91" y="42"/>
                  </a:cxn>
                  <a:cxn ang="0">
                    <a:pos x="185" y="29"/>
                  </a:cxn>
                  <a:cxn ang="0">
                    <a:pos x="528" y="0"/>
                  </a:cxn>
                </a:cxnLst>
                <a:pathLst>
                  <a:path w="604" h="80">
                    <a:moveTo>
                      <a:pt x="0" y="80"/>
                    </a:moveTo>
                    <a:lnTo>
                      <a:pt x="104" y="52"/>
                    </a:lnTo>
                    <a:lnTo>
                      <a:pt x="212" y="36"/>
                    </a:lnTo>
                    <a:lnTo>
                      <a:pt x="604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7" name="Freeform 70"/>
              <p:cNvSpPr/>
              <p:nvPr/>
            </p:nvSpPr>
            <p:spPr>
              <a:xfrm>
                <a:off x="4368" y="2028"/>
                <a:ext cx="524" cy="47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16" y="21"/>
                  </a:cxn>
                  <a:cxn ang="0">
                    <a:pos x="524" y="0"/>
                  </a:cxn>
                </a:cxnLst>
                <a:pathLst>
                  <a:path w="620" h="72">
                    <a:moveTo>
                      <a:pt x="0" y="72"/>
                    </a:moveTo>
                    <a:lnTo>
                      <a:pt x="256" y="32"/>
                    </a:lnTo>
                    <a:lnTo>
                      <a:pt x="620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8" name="Freeform 71"/>
              <p:cNvSpPr/>
              <p:nvPr/>
            </p:nvSpPr>
            <p:spPr>
              <a:xfrm>
                <a:off x="4332" y="2160"/>
                <a:ext cx="560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560" y="0"/>
                  </a:cxn>
                </a:cxnLst>
                <a:pathLst>
                  <a:path w="560" h="20">
                    <a:moveTo>
                      <a:pt x="0" y="20"/>
                    </a:moveTo>
                    <a:lnTo>
                      <a:pt x="560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59" name="Freeform 72"/>
              <p:cNvSpPr/>
              <p:nvPr/>
            </p:nvSpPr>
            <p:spPr>
              <a:xfrm>
                <a:off x="4272" y="2256"/>
                <a:ext cx="624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" y="21"/>
                  </a:cxn>
                  <a:cxn ang="0">
                    <a:pos x="249" y="37"/>
                  </a:cxn>
                  <a:cxn ang="0">
                    <a:pos x="375" y="43"/>
                  </a:cxn>
                  <a:cxn ang="0">
                    <a:pos x="624" y="48"/>
                  </a:cxn>
                </a:cxnLst>
                <a:pathLst>
                  <a:path w="712" h="36">
                    <a:moveTo>
                      <a:pt x="0" y="0"/>
                    </a:moveTo>
                    <a:lnTo>
                      <a:pt x="136" y="16"/>
                    </a:lnTo>
                    <a:lnTo>
                      <a:pt x="284" y="28"/>
                    </a:lnTo>
                    <a:lnTo>
                      <a:pt x="428" y="32"/>
                    </a:lnTo>
                    <a:lnTo>
                      <a:pt x="712" y="36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60" name="Freeform 73"/>
              <p:cNvSpPr/>
              <p:nvPr/>
            </p:nvSpPr>
            <p:spPr>
              <a:xfrm>
                <a:off x="4208" y="2348"/>
                <a:ext cx="684" cy="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30"/>
                  </a:cxn>
                  <a:cxn ang="0">
                    <a:pos x="282" y="54"/>
                  </a:cxn>
                  <a:cxn ang="0">
                    <a:pos x="460" y="77"/>
                  </a:cxn>
                  <a:cxn ang="0">
                    <a:pos x="684" y="100"/>
                  </a:cxn>
                </a:cxnLst>
                <a:pathLst>
                  <a:path w="684" h="100">
                    <a:moveTo>
                      <a:pt x="0" y="0"/>
                    </a:moveTo>
                    <a:lnTo>
                      <a:pt x="142" y="30"/>
                    </a:lnTo>
                    <a:lnTo>
                      <a:pt x="282" y="54"/>
                    </a:lnTo>
                    <a:lnTo>
                      <a:pt x="460" y="77"/>
                    </a:lnTo>
                    <a:lnTo>
                      <a:pt x="684" y="10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61" name="Freeform 74"/>
              <p:cNvSpPr/>
              <p:nvPr/>
            </p:nvSpPr>
            <p:spPr>
              <a:xfrm>
                <a:off x="4132" y="2432"/>
                <a:ext cx="764" cy="1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28"/>
                  </a:cxn>
                  <a:cxn ang="0">
                    <a:pos x="240" y="60"/>
                  </a:cxn>
                  <a:cxn ang="0">
                    <a:pos x="420" y="84"/>
                  </a:cxn>
                  <a:cxn ang="0">
                    <a:pos x="764" y="124"/>
                  </a:cxn>
                </a:cxnLst>
                <a:pathLst>
                  <a:path w="764" h="124">
                    <a:moveTo>
                      <a:pt x="0" y="0"/>
                    </a:moveTo>
                    <a:lnTo>
                      <a:pt x="80" y="28"/>
                    </a:lnTo>
                    <a:lnTo>
                      <a:pt x="240" y="60"/>
                    </a:lnTo>
                    <a:lnTo>
                      <a:pt x="420" y="84"/>
                    </a:lnTo>
                    <a:lnTo>
                      <a:pt x="764" y="124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62" name="Freeform 75"/>
              <p:cNvSpPr/>
              <p:nvPr/>
            </p:nvSpPr>
            <p:spPr>
              <a:xfrm>
                <a:off x="4056" y="2512"/>
                <a:ext cx="836" cy="1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8" y="32"/>
                  </a:cxn>
                  <a:cxn ang="0">
                    <a:pos x="164" y="68"/>
                  </a:cxn>
                  <a:cxn ang="0">
                    <a:pos x="259" y="89"/>
                  </a:cxn>
                  <a:cxn ang="0">
                    <a:pos x="421" y="121"/>
                  </a:cxn>
                  <a:cxn ang="0">
                    <a:pos x="580" y="145"/>
                  </a:cxn>
                  <a:cxn ang="0">
                    <a:pos x="836" y="180"/>
                  </a:cxn>
                </a:cxnLst>
                <a:pathLst>
                  <a:path w="836" h="180">
                    <a:moveTo>
                      <a:pt x="0" y="0"/>
                    </a:moveTo>
                    <a:lnTo>
                      <a:pt x="68" y="32"/>
                    </a:lnTo>
                    <a:lnTo>
                      <a:pt x="164" y="68"/>
                    </a:lnTo>
                    <a:lnTo>
                      <a:pt x="259" y="89"/>
                    </a:lnTo>
                    <a:lnTo>
                      <a:pt x="421" y="121"/>
                    </a:lnTo>
                    <a:lnTo>
                      <a:pt x="580" y="145"/>
                    </a:lnTo>
                    <a:lnTo>
                      <a:pt x="836" y="18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63" name="Freeform 76"/>
              <p:cNvSpPr/>
              <p:nvPr/>
            </p:nvSpPr>
            <p:spPr>
              <a:xfrm>
                <a:off x="2976" y="2641"/>
                <a:ext cx="481" cy="57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241" y="49"/>
                  </a:cxn>
                  <a:cxn ang="0">
                    <a:pos x="481" y="0"/>
                  </a:cxn>
                </a:cxnLst>
                <a:pathLst>
                  <a:path w="480" h="56">
                    <a:moveTo>
                      <a:pt x="0" y="48"/>
                    </a:moveTo>
                    <a:cubicBezTo>
                      <a:pt x="80" y="52"/>
                      <a:pt x="160" y="56"/>
                      <a:pt x="240" y="48"/>
                    </a:cubicBezTo>
                    <a:cubicBezTo>
                      <a:pt x="320" y="40"/>
                      <a:pt x="400" y="20"/>
                      <a:pt x="480" y="0"/>
                    </a:cubicBez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sm" len="lg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64" name="Freeform 77"/>
              <p:cNvSpPr/>
              <p:nvPr/>
            </p:nvSpPr>
            <p:spPr>
              <a:xfrm>
                <a:off x="2976" y="2544"/>
                <a:ext cx="43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0" y="8"/>
                  </a:cxn>
                  <a:cxn ang="0">
                    <a:pos x="432" y="0"/>
                  </a:cxn>
                </a:cxnLst>
                <a:pathLst>
                  <a:path w="432" h="8">
                    <a:moveTo>
                      <a:pt x="0" y="0"/>
                    </a:moveTo>
                    <a:cubicBezTo>
                      <a:pt x="33" y="1"/>
                      <a:pt x="128" y="8"/>
                      <a:pt x="200" y="8"/>
                    </a:cubicBezTo>
                    <a:cubicBezTo>
                      <a:pt x="272" y="8"/>
                      <a:pt x="384" y="2"/>
                      <a:pt x="432" y="0"/>
                    </a:cubicBez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sm" len="lg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65" name="Freeform 78"/>
              <p:cNvSpPr/>
              <p:nvPr/>
            </p:nvSpPr>
            <p:spPr>
              <a:xfrm>
                <a:off x="2980" y="2428"/>
                <a:ext cx="44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28" y="12"/>
                  </a:cxn>
                  <a:cxn ang="0">
                    <a:pos x="256" y="8"/>
                  </a:cxn>
                  <a:cxn ang="0">
                    <a:pos x="448" y="0"/>
                  </a:cxn>
                </a:cxnLst>
                <a:pathLst>
                  <a:path w="448" h="12">
                    <a:moveTo>
                      <a:pt x="0" y="8"/>
                    </a:moveTo>
                    <a:cubicBezTo>
                      <a:pt x="21" y="9"/>
                      <a:pt x="85" y="12"/>
                      <a:pt x="128" y="12"/>
                    </a:cubicBezTo>
                    <a:cubicBezTo>
                      <a:pt x="171" y="12"/>
                      <a:pt x="203" y="10"/>
                      <a:pt x="256" y="8"/>
                    </a:cubicBezTo>
                    <a:cubicBezTo>
                      <a:pt x="309" y="6"/>
                      <a:pt x="408" y="2"/>
                      <a:pt x="448" y="0"/>
                    </a:cubicBez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sm" len="lg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30726" name="Text Box 55"/>
          <p:cNvSpPr txBox="1"/>
          <p:nvPr/>
        </p:nvSpPr>
        <p:spPr>
          <a:xfrm>
            <a:off x="1143000" y="142875"/>
            <a:ext cx="4149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静电屏蔽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3048000" y="142875"/>
            <a:ext cx="3505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　</a:t>
            </a:r>
            <a:r>
              <a:rPr lang="zh-CN" altLang="en-US" sz="2800" b="1" dirty="0">
                <a:latin typeface="宋体" panose="02010600030101010101" pitchFamily="2" charset="-122"/>
              </a:rPr>
              <a:t>屏蔽外电场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1747" name="Rectangle 3"/>
          <p:cNvSpPr/>
          <p:nvPr/>
        </p:nvSpPr>
        <p:spPr>
          <a:xfrm>
            <a:off x="4572000" y="1143000"/>
            <a:ext cx="4419600" cy="3581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8382000" y="2514600"/>
          <a:ext cx="276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215900" imgH="266065" progId="Equation.3">
                  <p:embed/>
                </p:oleObj>
              </mc:Choice>
              <mc:Fallback>
                <p:oleObj name="" r:id="rId1" imgW="215900" imgH="26606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0" y="2514600"/>
                        <a:ext cx="2762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5"/>
          <p:cNvSpPr/>
          <p:nvPr/>
        </p:nvSpPr>
        <p:spPr>
          <a:xfrm>
            <a:off x="4859338" y="4094163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用空腔导体屏蔽外电场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 rot="19140373">
            <a:off x="5715000" y="2341563"/>
            <a:ext cx="1828800" cy="935038"/>
          </a:xfrm>
          <a:custGeom>
            <a:avLst/>
            <a:gdLst>
              <a:gd name="G0" fmla="+- 4716 0 0"/>
              <a:gd name="G1" fmla="+- 21600 0 4716"/>
              <a:gd name="G2" fmla="+- 21600 0 471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716" y="10800"/>
                </a:moveTo>
                <a:cubicBezTo>
                  <a:pt x="4716" y="14160"/>
                  <a:pt x="7440" y="16884"/>
                  <a:pt x="10800" y="16884"/>
                </a:cubicBezTo>
                <a:cubicBezTo>
                  <a:pt x="14160" y="16884"/>
                  <a:pt x="16884" y="14160"/>
                  <a:pt x="16884" y="10800"/>
                </a:cubicBezTo>
                <a:cubicBezTo>
                  <a:pt x="16884" y="7440"/>
                  <a:pt x="14160" y="4716"/>
                  <a:pt x="10800" y="4716"/>
                </a:cubicBezTo>
                <a:cubicBezTo>
                  <a:pt x="7440" y="4716"/>
                  <a:pt x="4716" y="7440"/>
                  <a:pt x="4716" y="10800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50000">
                <a:srgbClr val="DDDDDD"/>
              </a:gs>
              <a:gs pos="100000">
                <a:schemeClr val="tx1"/>
              </a:gs>
            </a:gsLst>
            <a:lin ang="2700000" scaled="1"/>
          </a:gradFill>
          <a:ln w="19050">
            <a:solidFill>
              <a:srgbClr val="6633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Line 7"/>
          <p:cNvSpPr/>
          <p:nvPr/>
        </p:nvSpPr>
        <p:spPr>
          <a:xfrm>
            <a:off x="6319838" y="2511425"/>
            <a:ext cx="147637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1752" name="Line 8"/>
          <p:cNvSpPr/>
          <p:nvPr/>
        </p:nvSpPr>
        <p:spPr>
          <a:xfrm>
            <a:off x="6553200" y="2359025"/>
            <a:ext cx="1492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1753" name="Line 9"/>
          <p:cNvSpPr/>
          <p:nvPr/>
        </p:nvSpPr>
        <p:spPr>
          <a:xfrm>
            <a:off x="6165850" y="2663825"/>
            <a:ext cx="1492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1754" name="Line 10"/>
          <p:cNvSpPr/>
          <p:nvPr/>
        </p:nvSpPr>
        <p:spPr>
          <a:xfrm>
            <a:off x="6013450" y="2817813"/>
            <a:ext cx="147638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1755" name="Line 11"/>
          <p:cNvSpPr/>
          <p:nvPr/>
        </p:nvSpPr>
        <p:spPr>
          <a:xfrm>
            <a:off x="5937250" y="2970213"/>
            <a:ext cx="147638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1756" name="Line 12"/>
          <p:cNvSpPr/>
          <p:nvPr/>
        </p:nvSpPr>
        <p:spPr>
          <a:xfrm>
            <a:off x="5859463" y="3122613"/>
            <a:ext cx="1492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1757" name="Line 13"/>
          <p:cNvSpPr/>
          <p:nvPr/>
        </p:nvSpPr>
        <p:spPr>
          <a:xfrm>
            <a:off x="5859463" y="3276600"/>
            <a:ext cx="1492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grpSp>
        <p:nvGrpSpPr>
          <p:cNvPr id="31758" name="Group 14"/>
          <p:cNvGrpSpPr/>
          <p:nvPr/>
        </p:nvGrpSpPr>
        <p:grpSpPr>
          <a:xfrm>
            <a:off x="6940550" y="2133600"/>
            <a:ext cx="149225" cy="147638"/>
            <a:chOff x="2688" y="2544"/>
            <a:chExt cx="96" cy="96"/>
          </a:xfrm>
        </p:grpSpPr>
        <p:sp>
          <p:nvSpPr>
            <p:cNvPr id="31806" name="Line 15"/>
            <p:cNvSpPr/>
            <p:nvPr/>
          </p:nvSpPr>
          <p:spPr>
            <a:xfrm>
              <a:off x="2688" y="2592"/>
              <a:ext cx="9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1807" name="Line 16"/>
            <p:cNvSpPr/>
            <p:nvPr/>
          </p:nvSpPr>
          <p:spPr>
            <a:xfrm>
              <a:off x="2736" y="2544"/>
              <a:ext cx="0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31759" name="Group 17"/>
          <p:cNvGrpSpPr/>
          <p:nvPr/>
        </p:nvGrpSpPr>
        <p:grpSpPr>
          <a:xfrm>
            <a:off x="7161213" y="2286000"/>
            <a:ext cx="147637" cy="149225"/>
            <a:chOff x="2688" y="2544"/>
            <a:chExt cx="96" cy="96"/>
          </a:xfrm>
        </p:grpSpPr>
        <p:sp>
          <p:nvSpPr>
            <p:cNvPr id="31804" name="Line 18"/>
            <p:cNvSpPr/>
            <p:nvPr/>
          </p:nvSpPr>
          <p:spPr>
            <a:xfrm>
              <a:off x="2688" y="2592"/>
              <a:ext cx="9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1805" name="Line 19"/>
            <p:cNvSpPr/>
            <p:nvPr/>
          </p:nvSpPr>
          <p:spPr>
            <a:xfrm>
              <a:off x="2736" y="2544"/>
              <a:ext cx="0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31760" name="Group 20"/>
          <p:cNvGrpSpPr/>
          <p:nvPr/>
        </p:nvGrpSpPr>
        <p:grpSpPr>
          <a:xfrm>
            <a:off x="7161213" y="2516188"/>
            <a:ext cx="147637" cy="147637"/>
            <a:chOff x="2688" y="2544"/>
            <a:chExt cx="96" cy="96"/>
          </a:xfrm>
        </p:grpSpPr>
        <p:sp>
          <p:nvSpPr>
            <p:cNvPr id="31802" name="Line 21"/>
            <p:cNvSpPr/>
            <p:nvPr/>
          </p:nvSpPr>
          <p:spPr>
            <a:xfrm>
              <a:off x="2688" y="2592"/>
              <a:ext cx="9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1803" name="Line 22"/>
            <p:cNvSpPr/>
            <p:nvPr/>
          </p:nvSpPr>
          <p:spPr>
            <a:xfrm>
              <a:off x="2736" y="2544"/>
              <a:ext cx="0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31761" name="Group 23"/>
          <p:cNvGrpSpPr/>
          <p:nvPr/>
        </p:nvGrpSpPr>
        <p:grpSpPr>
          <a:xfrm>
            <a:off x="7085013" y="2746375"/>
            <a:ext cx="147637" cy="147638"/>
            <a:chOff x="2688" y="2544"/>
            <a:chExt cx="96" cy="96"/>
          </a:xfrm>
        </p:grpSpPr>
        <p:sp>
          <p:nvSpPr>
            <p:cNvPr id="31800" name="Line 24"/>
            <p:cNvSpPr/>
            <p:nvPr/>
          </p:nvSpPr>
          <p:spPr>
            <a:xfrm>
              <a:off x="2688" y="2592"/>
              <a:ext cx="9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1801" name="Line 25"/>
            <p:cNvSpPr/>
            <p:nvPr/>
          </p:nvSpPr>
          <p:spPr>
            <a:xfrm>
              <a:off x="2736" y="2544"/>
              <a:ext cx="0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31762" name="Group 26"/>
          <p:cNvGrpSpPr/>
          <p:nvPr/>
        </p:nvGrpSpPr>
        <p:grpSpPr>
          <a:xfrm>
            <a:off x="6854825" y="2974975"/>
            <a:ext cx="149225" cy="147638"/>
            <a:chOff x="2688" y="2544"/>
            <a:chExt cx="96" cy="96"/>
          </a:xfrm>
        </p:grpSpPr>
        <p:sp>
          <p:nvSpPr>
            <p:cNvPr id="31798" name="Line 27"/>
            <p:cNvSpPr/>
            <p:nvPr/>
          </p:nvSpPr>
          <p:spPr>
            <a:xfrm>
              <a:off x="2688" y="2592"/>
              <a:ext cx="9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1799" name="Line 28"/>
            <p:cNvSpPr/>
            <p:nvPr/>
          </p:nvSpPr>
          <p:spPr>
            <a:xfrm>
              <a:off x="2736" y="2544"/>
              <a:ext cx="0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31763" name="Group 29"/>
          <p:cNvGrpSpPr/>
          <p:nvPr/>
        </p:nvGrpSpPr>
        <p:grpSpPr>
          <a:xfrm>
            <a:off x="6553200" y="3213100"/>
            <a:ext cx="149225" cy="147638"/>
            <a:chOff x="2688" y="2544"/>
            <a:chExt cx="96" cy="96"/>
          </a:xfrm>
        </p:grpSpPr>
        <p:sp>
          <p:nvSpPr>
            <p:cNvPr id="31796" name="Line 30"/>
            <p:cNvSpPr/>
            <p:nvPr/>
          </p:nvSpPr>
          <p:spPr>
            <a:xfrm>
              <a:off x="2688" y="2592"/>
              <a:ext cx="9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1797" name="Line 31"/>
            <p:cNvSpPr/>
            <p:nvPr/>
          </p:nvSpPr>
          <p:spPr>
            <a:xfrm>
              <a:off x="2736" y="2544"/>
              <a:ext cx="0" cy="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sm" len="lg"/>
            </a:ln>
          </p:spPr>
        </p:sp>
      </p:grpSp>
      <p:grpSp>
        <p:nvGrpSpPr>
          <p:cNvPr id="31764" name="Group 32"/>
          <p:cNvGrpSpPr/>
          <p:nvPr/>
        </p:nvGrpSpPr>
        <p:grpSpPr>
          <a:xfrm>
            <a:off x="5175250" y="1514475"/>
            <a:ext cx="3060700" cy="2411413"/>
            <a:chOff x="2972" y="1428"/>
            <a:chExt cx="1928" cy="1519"/>
          </a:xfrm>
        </p:grpSpPr>
        <p:sp>
          <p:nvSpPr>
            <p:cNvPr id="31774" name="Freeform 33"/>
            <p:cNvSpPr/>
            <p:nvPr/>
          </p:nvSpPr>
          <p:spPr>
            <a:xfrm>
              <a:off x="2976" y="1428"/>
              <a:ext cx="1920" cy="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8" y="12"/>
                </a:cxn>
                <a:cxn ang="0">
                  <a:pos x="792" y="36"/>
                </a:cxn>
                <a:cxn ang="0">
                  <a:pos x="948" y="44"/>
                </a:cxn>
                <a:cxn ang="0">
                  <a:pos x="1136" y="32"/>
                </a:cxn>
                <a:cxn ang="0">
                  <a:pos x="1360" y="12"/>
                </a:cxn>
                <a:cxn ang="0">
                  <a:pos x="1920" y="1"/>
                </a:cxn>
              </a:cxnLst>
              <a:pathLst>
                <a:path w="1920" h="44">
                  <a:moveTo>
                    <a:pt x="0" y="0"/>
                  </a:moveTo>
                  <a:lnTo>
                    <a:pt x="548" y="12"/>
                  </a:lnTo>
                  <a:lnTo>
                    <a:pt x="792" y="36"/>
                  </a:lnTo>
                  <a:lnTo>
                    <a:pt x="948" y="44"/>
                  </a:lnTo>
                  <a:lnTo>
                    <a:pt x="1136" y="32"/>
                  </a:lnTo>
                  <a:lnTo>
                    <a:pt x="1360" y="12"/>
                  </a:lnTo>
                  <a:lnTo>
                    <a:pt x="1920" y="1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5" name="Freeform 34"/>
            <p:cNvSpPr/>
            <p:nvPr/>
          </p:nvSpPr>
          <p:spPr>
            <a:xfrm>
              <a:off x="2976" y="1548"/>
              <a:ext cx="1924" cy="16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360" y="36"/>
                </a:cxn>
                <a:cxn ang="0">
                  <a:pos x="532" y="52"/>
                </a:cxn>
                <a:cxn ang="0">
                  <a:pos x="696" y="84"/>
                </a:cxn>
                <a:cxn ang="0">
                  <a:pos x="824" y="124"/>
                </a:cxn>
                <a:cxn ang="0">
                  <a:pos x="912" y="160"/>
                </a:cxn>
                <a:cxn ang="0">
                  <a:pos x="996" y="160"/>
                </a:cxn>
                <a:cxn ang="0">
                  <a:pos x="1076" y="140"/>
                </a:cxn>
                <a:cxn ang="0">
                  <a:pos x="1220" y="92"/>
                </a:cxn>
                <a:cxn ang="0">
                  <a:pos x="1384" y="60"/>
                </a:cxn>
                <a:cxn ang="0">
                  <a:pos x="1556" y="32"/>
                </a:cxn>
                <a:cxn ang="0">
                  <a:pos x="1924" y="0"/>
                </a:cxn>
              </a:cxnLst>
              <a:pathLst>
                <a:path w="1924" h="160">
                  <a:moveTo>
                    <a:pt x="0" y="6"/>
                  </a:moveTo>
                  <a:lnTo>
                    <a:pt x="360" y="36"/>
                  </a:lnTo>
                  <a:lnTo>
                    <a:pt x="532" y="52"/>
                  </a:lnTo>
                  <a:lnTo>
                    <a:pt x="696" y="84"/>
                  </a:lnTo>
                  <a:lnTo>
                    <a:pt x="824" y="124"/>
                  </a:lnTo>
                  <a:lnTo>
                    <a:pt x="912" y="160"/>
                  </a:lnTo>
                  <a:lnTo>
                    <a:pt x="996" y="160"/>
                  </a:lnTo>
                  <a:lnTo>
                    <a:pt x="1076" y="140"/>
                  </a:lnTo>
                  <a:lnTo>
                    <a:pt x="1220" y="92"/>
                  </a:lnTo>
                  <a:lnTo>
                    <a:pt x="1384" y="60"/>
                  </a:lnTo>
                  <a:lnTo>
                    <a:pt x="1556" y="32"/>
                  </a:lnTo>
                  <a:lnTo>
                    <a:pt x="1924" y="0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6" name="Freeform 35"/>
            <p:cNvSpPr/>
            <p:nvPr/>
          </p:nvSpPr>
          <p:spPr>
            <a:xfrm>
              <a:off x="2976" y="1681"/>
              <a:ext cx="876" cy="2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3"/>
                </a:cxn>
                <a:cxn ang="0">
                  <a:pos x="416" y="43"/>
                </a:cxn>
                <a:cxn ang="0">
                  <a:pos x="596" y="83"/>
                </a:cxn>
                <a:cxn ang="0">
                  <a:pos x="744" y="131"/>
                </a:cxn>
                <a:cxn ang="0">
                  <a:pos x="816" y="171"/>
                </a:cxn>
                <a:cxn ang="0">
                  <a:pos x="876" y="239"/>
                </a:cxn>
              </a:cxnLst>
              <a:pathLst>
                <a:path w="876" h="239">
                  <a:moveTo>
                    <a:pt x="0" y="0"/>
                  </a:moveTo>
                  <a:lnTo>
                    <a:pt x="240" y="23"/>
                  </a:lnTo>
                  <a:lnTo>
                    <a:pt x="416" y="43"/>
                  </a:lnTo>
                  <a:lnTo>
                    <a:pt x="596" y="83"/>
                  </a:lnTo>
                  <a:lnTo>
                    <a:pt x="744" y="131"/>
                  </a:lnTo>
                  <a:lnTo>
                    <a:pt x="816" y="171"/>
                  </a:lnTo>
                  <a:lnTo>
                    <a:pt x="876" y="239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7" name="Freeform 36"/>
            <p:cNvSpPr/>
            <p:nvPr/>
          </p:nvSpPr>
          <p:spPr>
            <a:xfrm>
              <a:off x="2976" y="1808"/>
              <a:ext cx="764" cy="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4" y="40"/>
                </a:cxn>
                <a:cxn ang="0">
                  <a:pos x="468" y="60"/>
                </a:cxn>
                <a:cxn ang="0">
                  <a:pos x="564" y="88"/>
                </a:cxn>
                <a:cxn ang="0">
                  <a:pos x="764" y="176"/>
                </a:cxn>
              </a:cxnLst>
              <a:pathLst>
                <a:path w="764" h="176">
                  <a:moveTo>
                    <a:pt x="0" y="0"/>
                  </a:moveTo>
                  <a:lnTo>
                    <a:pt x="364" y="40"/>
                  </a:lnTo>
                  <a:lnTo>
                    <a:pt x="468" y="60"/>
                  </a:lnTo>
                  <a:lnTo>
                    <a:pt x="564" y="88"/>
                  </a:lnTo>
                  <a:lnTo>
                    <a:pt x="764" y="176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8" name="Freeform 37"/>
            <p:cNvSpPr/>
            <p:nvPr/>
          </p:nvSpPr>
          <p:spPr>
            <a:xfrm>
              <a:off x="2976" y="1934"/>
              <a:ext cx="684" cy="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"/>
                </a:cxn>
                <a:cxn ang="0">
                  <a:pos x="372" y="38"/>
                </a:cxn>
                <a:cxn ang="0">
                  <a:pos x="528" y="74"/>
                </a:cxn>
                <a:cxn ang="0">
                  <a:pos x="684" y="138"/>
                </a:cxn>
              </a:cxnLst>
              <a:pathLst>
                <a:path w="684" h="138">
                  <a:moveTo>
                    <a:pt x="0" y="0"/>
                  </a:moveTo>
                  <a:lnTo>
                    <a:pt x="192" y="14"/>
                  </a:lnTo>
                  <a:lnTo>
                    <a:pt x="372" y="38"/>
                  </a:lnTo>
                  <a:lnTo>
                    <a:pt x="528" y="74"/>
                  </a:lnTo>
                  <a:lnTo>
                    <a:pt x="684" y="138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79" name="Freeform 38"/>
            <p:cNvSpPr/>
            <p:nvPr/>
          </p:nvSpPr>
          <p:spPr>
            <a:xfrm>
              <a:off x="2976" y="2060"/>
              <a:ext cx="612" cy="8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84" y="0"/>
                </a:cxn>
                <a:cxn ang="0">
                  <a:pos x="408" y="24"/>
                </a:cxn>
                <a:cxn ang="0">
                  <a:pos x="612" y="84"/>
                </a:cxn>
              </a:cxnLst>
              <a:pathLst>
                <a:path w="612" h="84">
                  <a:moveTo>
                    <a:pt x="0" y="1"/>
                  </a:moveTo>
                  <a:lnTo>
                    <a:pt x="184" y="0"/>
                  </a:lnTo>
                  <a:lnTo>
                    <a:pt x="408" y="24"/>
                  </a:lnTo>
                  <a:lnTo>
                    <a:pt x="612" y="84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0" name="Freeform 39"/>
            <p:cNvSpPr/>
            <p:nvPr/>
          </p:nvSpPr>
          <p:spPr>
            <a:xfrm>
              <a:off x="2976" y="2184"/>
              <a:ext cx="544" cy="5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64" y="0"/>
                </a:cxn>
                <a:cxn ang="0">
                  <a:pos x="368" y="12"/>
                </a:cxn>
                <a:cxn ang="0">
                  <a:pos x="544" y="52"/>
                </a:cxn>
              </a:cxnLst>
              <a:pathLst>
                <a:path w="544" h="52">
                  <a:moveTo>
                    <a:pt x="0" y="3"/>
                  </a:moveTo>
                  <a:lnTo>
                    <a:pt x="164" y="0"/>
                  </a:lnTo>
                  <a:lnTo>
                    <a:pt x="368" y="12"/>
                  </a:lnTo>
                  <a:lnTo>
                    <a:pt x="544" y="52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1" name="Freeform 40"/>
            <p:cNvSpPr/>
            <p:nvPr/>
          </p:nvSpPr>
          <p:spPr>
            <a:xfrm>
              <a:off x="2976" y="2304"/>
              <a:ext cx="480" cy="12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44" y="0"/>
                </a:cxn>
                <a:cxn ang="0">
                  <a:pos x="480" y="12"/>
                </a:cxn>
              </a:cxnLst>
              <a:pathLst>
                <a:path w="480" h="12">
                  <a:moveTo>
                    <a:pt x="0" y="9"/>
                  </a:moveTo>
                  <a:lnTo>
                    <a:pt x="144" y="0"/>
                  </a:lnTo>
                  <a:lnTo>
                    <a:pt x="480" y="12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2" name="Freeform 41"/>
            <p:cNvSpPr/>
            <p:nvPr/>
          </p:nvSpPr>
          <p:spPr>
            <a:xfrm>
              <a:off x="2972" y="2684"/>
              <a:ext cx="1924" cy="136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172" y="124"/>
                </a:cxn>
                <a:cxn ang="0">
                  <a:pos x="360" y="112"/>
                </a:cxn>
                <a:cxn ang="0">
                  <a:pos x="580" y="88"/>
                </a:cxn>
                <a:cxn ang="0">
                  <a:pos x="752" y="52"/>
                </a:cxn>
                <a:cxn ang="0">
                  <a:pos x="880" y="24"/>
                </a:cxn>
                <a:cxn ang="0">
                  <a:pos x="956" y="0"/>
                </a:cxn>
                <a:cxn ang="0">
                  <a:pos x="1032" y="8"/>
                </a:cxn>
                <a:cxn ang="0">
                  <a:pos x="1124" y="44"/>
                </a:cxn>
                <a:cxn ang="0">
                  <a:pos x="1268" y="72"/>
                </a:cxn>
                <a:cxn ang="0">
                  <a:pos x="1532" y="100"/>
                </a:cxn>
                <a:cxn ang="0">
                  <a:pos x="1924" y="136"/>
                </a:cxn>
              </a:cxnLst>
              <a:pathLst>
                <a:path w="1924" h="136">
                  <a:moveTo>
                    <a:pt x="0" y="128"/>
                  </a:moveTo>
                  <a:lnTo>
                    <a:pt x="172" y="124"/>
                  </a:lnTo>
                  <a:lnTo>
                    <a:pt x="360" y="112"/>
                  </a:lnTo>
                  <a:lnTo>
                    <a:pt x="580" y="88"/>
                  </a:lnTo>
                  <a:lnTo>
                    <a:pt x="752" y="52"/>
                  </a:lnTo>
                  <a:lnTo>
                    <a:pt x="880" y="24"/>
                  </a:lnTo>
                  <a:lnTo>
                    <a:pt x="956" y="0"/>
                  </a:lnTo>
                  <a:lnTo>
                    <a:pt x="1032" y="8"/>
                  </a:lnTo>
                  <a:lnTo>
                    <a:pt x="1124" y="44"/>
                  </a:lnTo>
                  <a:lnTo>
                    <a:pt x="1268" y="72"/>
                  </a:lnTo>
                  <a:lnTo>
                    <a:pt x="1532" y="100"/>
                  </a:lnTo>
                  <a:lnTo>
                    <a:pt x="1924" y="136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3" name="Freeform 42"/>
            <p:cNvSpPr/>
            <p:nvPr/>
          </p:nvSpPr>
          <p:spPr>
            <a:xfrm>
              <a:off x="2976" y="2888"/>
              <a:ext cx="1920" cy="59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92" y="28"/>
                </a:cxn>
                <a:cxn ang="0">
                  <a:pos x="844" y="12"/>
                </a:cxn>
                <a:cxn ang="0">
                  <a:pos x="964" y="0"/>
                </a:cxn>
                <a:cxn ang="0">
                  <a:pos x="1072" y="12"/>
                </a:cxn>
                <a:cxn ang="0">
                  <a:pos x="1208" y="24"/>
                </a:cxn>
                <a:cxn ang="0">
                  <a:pos x="1408" y="36"/>
                </a:cxn>
                <a:cxn ang="0">
                  <a:pos x="1920" y="59"/>
                </a:cxn>
              </a:cxnLst>
              <a:pathLst>
                <a:path w="1920" h="59">
                  <a:moveTo>
                    <a:pt x="0" y="58"/>
                  </a:moveTo>
                  <a:lnTo>
                    <a:pt x="592" y="28"/>
                  </a:lnTo>
                  <a:lnTo>
                    <a:pt x="844" y="12"/>
                  </a:lnTo>
                  <a:lnTo>
                    <a:pt x="964" y="0"/>
                  </a:lnTo>
                  <a:lnTo>
                    <a:pt x="1072" y="12"/>
                  </a:lnTo>
                  <a:lnTo>
                    <a:pt x="1208" y="24"/>
                  </a:lnTo>
                  <a:lnTo>
                    <a:pt x="1408" y="36"/>
                  </a:lnTo>
                  <a:lnTo>
                    <a:pt x="1920" y="59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4" name="Freeform 43"/>
            <p:cNvSpPr/>
            <p:nvPr/>
          </p:nvSpPr>
          <p:spPr>
            <a:xfrm>
              <a:off x="4176" y="1664"/>
              <a:ext cx="720" cy="160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69" y="113"/>
                </a:cxn>
                <a:cxn ang="0">
                  <a:pos x="131" y="83"/>
                </a:cxn>
                <a:cxn ang="0">
                  <a:pos x="227" y="57"/>
                </a:cxn>
                <a:cxn ang="0">
                  <a:pos x="317" y="40"/>
                </a:cxn>
                <a:cxn ang="0">
                  <a:pos x="417" y="27"/>
                </a:cxn>
                <a:cxn ang="0">
                  <a:pos x="720" y="0"/>
                </a:cxn>
              </a:cxnLst>
              <a:pathLst>
                <a:path w="836" h="192">
                  <a:moveTo>
                    <a:pt x="0" y="192"/>
                  </a:moveTo>
                  <a:lnTo>
                    <a:pt x="80" y="136"/>
                  </a:lnTo>
                  <a:lnTo>
                    <a:pt x="152" y="100"/>
                  </a:lnTo>
                  <a:lnTo>
                    <a:pt x="264" y="68"/>
                  </a:lnTo>
                  <a:lnTo>
                    <a:pt x="368" y="48"/>
                  </a:lnTo>
                  <a:lnTo>
                    <a:pt x="484" y="32"/>
                  </a:lnTo>
                  <a:lnTo>
                    <a:pt x="836" y="0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5" name="Freeform 44"/>
            <p:cNvSpPr/>
            <p:nvPr/>
          </p:nvSpPr>
          <p:spPr>
            <a:xfrm>
              <a:off x="4320" y="1784"/>
              <a:ext cx="572" cy="88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86" y="56"/>
                </a:cxn>
                <a:cxn ang="0">
                  <a:pos x="195" y="32"/>
                </a:cxn>
                <a:cxn ang="0">
                  <a:pos x="572" y="0"/>
                </a:cxn>
              </a:cxnLst>
              <a:pathLst>
                <a:path w="668" h="100">
                  <a:moveTo>
                    <a:pt x="0" y="100"/>
                  </a:moveTo>
                  <a:lnTo>
                    <a:pt x="100" y="64"/>
                  </a:lnTo>
                  <a:lnTo>
                    <a:pt x="228" y="36"/>
                  </a:lnTo>
                  <a:lnTo>
                    <a:pt x="668" y="0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6" name="Freeform 45"/>
            <p:cNvSpPr/>
            <p:nvPr/>
          </p:nvSpPr>
          <p:spPr>
            <a:xfrm>
              <a:off x="4368" y="1904"/>
              <a:ext cx="528" cy="64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91" y="42"/>
                </a:cxn>
                <a:cxn ang="0">
                  <a:pos x="185" y="29"/>
                </a:cxn>
                <a:cxn ang="0">
                  <a:pos x="528" y="0"/>
                </a:cxn>
              </a:cxnLst>
              <a:pathLst>
                <a:path w="604" h="80">
                  <a:moveTo>
                    <a:pt x="0" y="80"/>
                  </a:moveTo>
                  <a:lnTo>
                    <a:pt x="104" y="52"/>
                  </a:lnTo>
                  <a:lnTo>
                    <a:pt x="212" y="36"/>
                  </a:lnTo>
                  <a:lnTo>
                    <a:pt x="604" y="0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7" name="Freeform 46"/>
            <p:cNvSpPr/>
            <p:nvPr/>
          </p:nvSpPr>
          <p:spPr>
            <a:xfrm>
              <a:off x="4368" y="2028"/>
              <a:ext cx="524" cy="47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216" y="21"/>
                </a:cxn>
                <a:cxn ang="0">
                  <a:pos x="524" y="0"/>
                </a:cxn>
              </a:cxnLst>
              <a:pathLst>
                <a:path w="620" h="72">
                  <a:moveTo>
                    <a:pt x="0" y="72"/>
                  </a:moveTo>
                  <a:lnTo>
                    <a:pt x="256" y="32"/>
                  </a:lnTo>
                  <a:lnTo>
                    <a:pt x="620" y="0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8" name="Freeform 47"/>
            <p:cNvSpPr/>
            <p:nvPr/>
          </p:nvSpPr>
          <p:spPr>
            <a:xfrm>
              <a:off x="4332" y="2160"/>
              <a:ext cx="560" cy="2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560" y="0"/>
                </a:cxn>
              </a:cxnLst>
              <a:pathLst>
                <a:path w="560" h="20">
                  <a:moveTo>
                    <a:pt x="0" y="20"/>
                  </a:moveTo>
                  <a:lnTo>
                    <a:pt x="560" y="0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89" name="Freeform 48"/>
            <p:cNvSpPr/>
            <p:nvPr/>
          </p:nvSpPr>
          <p:spPr>
            <a:xfrm>
              <a:off x="4272" y="2256"/>
              <a:ext cx="62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21"/>
                </a:cxn>
                <a:cxn ang="0">
                  <a:pos x="249" y="37"/>
                </a:cxn>
                <a:cxn ang="0">
                  <a:pos x="375" y="43"/>
                </a:cxn>
                <a:cxn ang="0">
                  <a:pos x="624" y="48"/>
                </a:cxn>
              </a:cxnLst>
              <a:pathLst>
                <a:path w="712" h="36">
                  <a:moveTo>
                    <a:pt x="0" y="0"/>
                  </a:moveTo>
                  <a:lnTo>
                    <a:pt x="136" y="16"/>
                  </a:lnTo>
                  <a:lnTo>
                    <a:pt x="284" y="28"/>
                  </a:lnTo>
                  <a:lnTo>
                    <a:pt x="428" y="32"/>
                  </a:lnTo>
                  <a:lnTo>
                    <a:pt x="712" y="36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0" name="Freeform 49"/>
            <p:cNvSpPr/>
            <p:nvPr/>
          </p:nvSpPr>
          <p:spPr>
            <a:xfrm>
              <a:off x="4208" y="2348"/>
              <a:ext cx="684" cy="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2" y="30"/>
                </a:cxn>
                <a:cxn ang="0">
                  <a:pos x="282" y="54"/>
                </a:cxn>
                <a:cxn ang="0">
                  <a:pos x="460" y="77"/>
                </a:cxn>
                <a:cxn ang="0">
                  <a:pos x="684" y="100"/>
                </a:cxn>
              </a:cxnLst>
              <a:pathLst>
                <a:path w="684" h="100">
                  <a:moveTo>
                    <a:pt x="0" y="0"/>
                  </a:moveTo>
                  <a:lnTo>
                    <a:pt x="142" y="30"/>
                  </a:lnTo>
                  <a:lnTo>
                    <a:pt x="282" y="54"/>
                  </a:lnTo>
                  <a:lnTo>
                    <a:pt x="460" y="77"/>
                  </a:lnTo>
                  <a:lnTo>
                    <a:pt x="684" y="100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1" name="Freeform 50"/>
            <p:cNvSpPr/>
            <p:nvPr/>
          </p:nvSpPr>
          <p:spPr>
            <a:xfrm>
              <a:off x="4132" y="2432"/>
              <a:ext cx="764" cy="1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28"/>
                </a:cxn>
                <a:cxn ang="0">
                  <a:pos x="240" y="60"/>
                </a:cxn>
                <a:cxn ang="0">
                  <a:pos x="420" y="84"/>
                </a:cxn>
                <a:cxn ang="0">
                  <a:pos x="764" y="124"/>
                </a:cxn>
              </a:cxnLst>
              <a:pathLst>
                <a:path w="764" h="124">
                  <a:moveTo>
                    <a:pt x="0" y="0"/>
                  </a:moveTo>
                  <a:lnTo>
                    <a:pt x="80" y="28"/>
                  </a:lnTo>
                  <a:lnTo>
                    <a:pt x="240" y="60"/>
                  </a:lnTo>
                  <a:lnTo>
                    <a:pt x="420" y="84"/>
                  </a:lnTo>
                  <a:lnTo>
                    <a:pt x="764" y="124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2" name="Freeform 51"/>
            <p:cNvSpPr/>
            <p:nvPr/>
          </p:nvSpPr>
          <p:spPr>
            <a:xfrm>
              <a:off x="4056" y="2512"/>
              <a:ext cx="836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" y="32"/>
                </a:cxn>
                <a:cxn ang="0">
                  <a:pos x="164" y="68"/>
                </a:cxn>
                <a:cxn ang="0">
                  <a:pos x="259" y="89"/>
                </a:cxn>
                <a:cxn ang="0">
                  <a:pos x="421" y="121"/>
                </a:cxn>
                <a:cxn ang="0">
                  <a:pos x="580" y="145"/>
                </a:cxn>
                <a:cxn ang="0">
                  <a:pos x="836" y="180"/>
                </a:cxn>
              </a:cxnLst>
              <a:pathLst>
                <a:path w="836" h="180">
                  <a:moveTo>
                    <a:pt x="0" y="0"/>
                  </a:moveTo>
                  <a:lnTo>
                    <a:pt x="68" y="32"/>
                  </a:lnTo>
                  <a:lnTo>
                    <a:pt x="164" y="68"/>
                  </a:lnTo>
                  <a:lnTo>
                    <a:pt x="259" y="89"/>
                  </a:lnTo>
                  <a:lnTo>
                    <a:pt x="421" y="121"/>
                  </a:lnTo>
                  <a:lnTo>
                    <a:pt x="580" y="145"/>
                  </a:lnTo>
                  <a:lnTo>
                    <a:pt x="836" y="180"/>
                  </a:ln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3" name="Freeform 52"/>
            <p:cNvSpPr/>
            <p:nvPr/>
          </p:nvSpPr>
          <p:spPr>
            <a:xfrm>
              <a:off x="2976" y="2641"/>
              <a:ext cx="481" cy="57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241" y="49"/>
                </a:cxn>
                <a:cxn ang="0">
                  <a:pos x="481" y="0"/>
                </a:cxn>
              </a:cxnLst>
              <a:pathLst>
                <a:path w="480" h="56">
                  <a:moveTo>
                    <a:pt x="0" y="48"/>
                  </a:moveTo>
                  <a:cubicBezTo>
                    <a:pt x="80" y="52"/>
                    <a:pt x="160" y="56"/>
                    <a:pt x="240" y="48"/>
                  </a:cubicBezTo>
                  <a:cubicBezTo>
                    <a:pt x="320" y="40"/>
                    <a:pt x="400" y="20"/>
                    <a:pt x="480" y="0"/>
                  </a:cubicBez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4" name="Freeform 53"/>
            <p:cNvSpPr/>
            <p:nvPr/>
          </p:nvSpPr>
          <p:spPr>
            <a:xfrm>
              <a:off x="2976" y="2544"/>
              <a:ext cx="432" cy="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0" y="8"/>
                </a:cxn>
                <a:cxn ang="0">
                  <a:pos x="432" y="0"/>
                </a:cxn>
              </a:cxnLst>
              <a:pathLst>
                <a:path w="432" h="8">
                  <a:moveTo>
                    <a:pt x="0" y="0"/>
                  </a:moveTo>
                  <a:cubicBezTo>
                    <a:pt x="33" y="1"/>
                    <a:pt x="128" y="8"/>
                    <a:pt x="200" y="8"/>
                  </a:cubicBezTo>
                  <a:cubicBezTo>
                    <a:pt x="272" y="8"/>
                    <a:pt x="384" y="2"/>
                    <a:pt x="432" y="0"/>
                  </a:cubicBez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95" name="Freeform 54"/>
            <p:cNvSpPr/>
            <p:nvPr/>
          </p:nvSpPr>
          <p:spPr>
            <a:xfrm>
              <a:off x="2980" y="2428"/>
              <a:ext cx="448" cy="1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28" y="12"/>
                </a:cxn>
                <a:cxn ang="0">
                  <a:pos x="256" y="8"/>
                </a:cxn>
                <a:cxn ang="0">
                  <a:pos x="448" y="0"/>
                </a:cxn>
              </a:cxnLst>
              <a:pathLst>
                <a:path w="448" h="12">
                  <a:moveTo>
                    <a:pt x="0" y="8"/>
                  </a:moveTo>
                  <a:cubicBezTo>
                    <a:pt x="21" y="9"/>
                    <a:pt x="85" y="12"/>
                    <a:pt x="128" y="12"/>
                  </a:cubicBezTo>
                  <a:cubicBezTo>
                    <a:pt x="171" y="12"/>
                    <a:pt x="203" y="10"/>
                    <a:pt x="256" y="8"/>
                  </a:cubicBezTo>
                  <a:cubicBezTo>
                    <a:pt x="309" y="6"/>
                    <a:pt x="408" y="2"/>
                    <a:pt x="448" y="0"/>
                  </a:cubicBezTo>
                </a:path>
              </a:pathLst>
            </a:custGeom>
            <a:noFill/>
            <a:ln w="15875" cap="flat" cmpd="sng">
              <a:solidFill>
                <a:srgbClr val="009900">
                  <a:alpha val="100000"/>
                </a:srgbClr>
              </a:solidFill>
              <a:prstDash val="solid"/>
              <a:round/>
              <a:headEnd type="none" w="sm" len="lg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1765" name="Text Box 55"/>
          <p:cNvSpPr txBox="1"/>
          <p:nvPr/>
        </p:nvSpPr>
        <p:spPr>
          <a:xfrm>
            <a:off x="1143000" y="142875"/>
            <a:ext cx="4149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静电屏蔽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04" name="Rectangle 56"/>
          <p:cNvSpPr/>
          <p:nvPr/>
        </p:nvSpPr>
        <p:spPr>
          <a:xfrm>
            <a:off x="5938838" y="3302000"/>
            <a:ext cx="2016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（等势）</a:t>
            </a:r>
            <a:endParaRPr lang="zh-CN" altLang="en-US" sz="2800" b="1" dirty="0">
              <a:solidFill>
                <a:srgbClr val="FF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05" name="Rectangle 57"/>
          <p:cNvSpPr/>
          <p:nvPr/>
        </p:nvSpPr>
        <p:spPr>
          <a:xfrm>
            <a:off x="6169025" y="2651125"/>
            <a:ext cx="12255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000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内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=0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9" name="Rectangle 3"/>
          <p:cNvSpPr/>
          <p:nvPr/>
        </p:nvSpPr>
        <p:spPr>
          <a:xfrm>
            <a:off x="323533" y="5372418"/>
            <a:ext cx="8232775" cy="9540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defTabSz="76200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空腔导体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外面的带电体不会影响空腔内部的电场分布，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空腔导体具有屏蔽外电场的作用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" name="Text Box 5"/>
          <p:cNvSpPr txBox="1"/>
          <p:nvPr/>
        </p:nvSpPr>
        <p:spPr>
          <a:xfrm>
            <a:off x="635000" y="892175"/>
            <a:ext cx="3463925" cy="523240"/>
          </a:xfrm>
          <a:prstGeom prst="rect">
            <a:avLst/>
          </a:prstGeom>
          <a:noFill/>
          <a:ln w="9525">
            <a:noFill/>
          </a:ln>
        </p:spPr>
        <p:txBody>
          <a:bodyPr lIns="93600" tIns="46800" rIns="936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导体静电平衡</a:t>
            </a:r>
            <a:r>
              <a:rPr lang="zh-CN" altLang="en-US" sz="2800" b="1" dirty="0">
                <a:latin typeface="Times New Roman" panose="02020603050405020304" pitchFamily="18" charset="0"/>
              </a:rPr>
              <a:t>时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2150" y="1514475"/>
            <a:ext cx="35829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空腔内场强 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 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0</a:t>
            </a:r>
            <a:endParaRPr lang="zh-CN" altLang="en-US" sz="2800" dirty="0">
              <a:latin typeface="Verdana" panose="020B0604030504040204" pitchFamily="34" charset="0"/>
            </a:endParaRPr>
          </a:p>
        </p:txBody>
      </p:sp>
      <p:sp>
        <p:nvSpPr>
          <p:cNvPr id="18435" name="文本框 18434"/>
          <p:cNvSpPr txBox="1"/>
          <p:nvPr/>
        </p:nvSpPr>
        <p:spPr>
          <a:xfrm>
            <a:off x="255588" y="2170113"/>
            <a:ext cx="4222750" cy="95313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Century Schoolbook" panose="02040604050505020304" pitchFamily="18" charset="0"/>
              </a:rPr>
              <a:t>如果</a:t>
            </a: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空腔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内 </a:t>
            </a:r>
            <a:r>
              <a:rPr lang="en-US" altLang="zh-CN" sz="2800" b="1" i="1" dirty="0">
                <a:latin typeface="Century Schoolbook" panose="02040604050505020304" pitchFamily="18" charset="0"/>
              </a:rPr>
              <a:t>E </a:t>
            </a:r>
            <a:r>
              <a:rPr lang="zh-CN" altLang="en-US" sz="2800" b="1" dirty="0">
                <a:latin typeface="Century Schoolbook" panose="02040604050505020304" pitchFamily="18" charset="0"/>
              </a:rPr>
              <a:t>不为 </a:t>
            </a:r>
            <a:r>
              <a:rPr lang="en-US" altLang="zh-CN" sz="2800" b="1" dirty="0">
                <a:latin typeface="Century Schoolbook" panose="02040604050505020304" pitchFamily="18" charset="0"/>
              </a:rPr>
              <a:t>0</a:t>
            </a:r>
            <a:r>
              <a:rPr lang="zh-CN" altLang="en-US" sz="2800" b="1" dirty="0">
                <a:latin typeface="Century Schoolbook" panose="02040604050505020304" pitchFamily="18" charset="0"/>
              </a:rPr>
              <a:t>，则导体不是等势体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18436" name="文本框 18435"/>
          <p:cNvSpPr txBox="1"/>
          <p:nvPr/>
        </p:nvSpPr>
        <p:spPr>
          <a:xfrm>
            <a:off x="323850" y="3356610"/>
            <a:ext cx="3843655" cy="181483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66FF"/>
                </a:solidFill>
                <a:latin typeface="宋体" panose="02010600030101010101" pitchFamily="2" charset="-122"/>
              </a:rPr>
              <a:t>不管外电场如何变化，由于导体表面电荷的重新分布，总要使内部场强为 </a:t>
            </a:r>
            <a:r>
              <a:rPr lang="en-US" altLang="zh-CN" sz="2800" b="1" dirty="0">
                <a:solidFill>
                  <a:srgbClr val="0066FF"/>
                </a:solidFill>
                <a:latin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0066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6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59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704" grpId="0"/>
      <p:bldP spid="27705" grpId="0"/>
      <p:bldP spid="59" grpId="0" build="p"/>
      <p:bldP spid="60" grpId="0" build="p"/>
      <p:bldP spid="2" grpId="0"/>
      <p:bldP spid="18435" grpId="0"/>
      <p:bldP spid="184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758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663" y="981075"/>
            <a:ext cx="4211637" cy="3452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981075"/>
            <a:ext cx="3279775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91" name="Text Box 7"/>
          <p:cNvSpPr txBox="1"/>
          <p:nvPr/>
        </p:nvSpPr>
        <p:spPr>
          <a:xfrm>
            <a:off x="928688" y="5000625"/>
            <a:ext cx="7488237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Century Schoolbook" panose="02040604050505020304" pitchFamily="18" charset="0"/>
              </a:rPr>
              <a:t>例如：高压带电作业人员穿的导电纤维编织的工作服</a:t>
            </a:r>
            <a:endParaRPr lang="zh-CN" altLang="en-US" sz="2400" b="1" dirty="0">
              <a:latin typeface="Century Schoolbook" panose="02040604050505020304" pitchFamily="18" charset="0"/>
            </a:endParaRPr>
          </a:p>
        </p:txBody>
      </p:sp>
      <p:sp>
        <p:nvSpPr>
          <p:cNvPr id="32773" name="Text Box 8"/>
          <p:cNvSpPr txBox="1"/>
          <p:nvPr/>
        </p:nvSpPr>
        <p:spPr>
          <a:xfrm>
            <a:off x="1071563" y="142875"/>
            <a:ext cx="4149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静电屏蔽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4"/>
          <p:cNvGrpSpPr/>
          <p:nvPr/>
        </p:nvGrpSpPr>
        <p:grpSpPr>
          <a:xfrm>
            <a:off x="428625" y="2428875"/>
            <a:ext cx="4419600" cy="3581400"/>
            <a:chOff x="1338" y="1480"/>
            <a:chExt cx="2784" cy="2256"/>
          </a:xfrm>
        </p:grpSpPr>
        <p:sp>
          <p:nvSpPr>
            <p:cNvPr id="28677" name="AutoShape 5"/>
            <p:cNvSpPr>
              <a:spLocks noChangeArrowheads="1"/>
            </p:cNvSpPr>
            <p:nvPr/>
          </p:nvSpPr>
          <p:spPr bwMode="auto">
            <a:xfrm>
              <a:off x="1882" y="1979"/>
              <a:ext cx="1680" cy="1296"/>
            </a:xfrm>
            <a:custGeom>
              <a:avLst/>
              <a:gdLst>
                <a:gd name="G0" fmla="+- 4775 0 0"/>
                <a:gd name="G1" fmla="+- 21600 0 4775"/>
                <a:gd name="G2" fmla="+- 21600 0 47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775" y="10800"/>
                  </a:moveTo>
                  <a:cubicBezTo>
                    <a:pt x="4775" y="14128"/>
                    <a:pt x="7472" y="16825"/>
                    <a:pt x="10800" y="16825"/>
                  </a:cubicBezTo>
                  <a:cubicBezTo>
                    <a:pt x="14128" y="16825"/>
                    <a:pt x="16825" y="14128"/>
                    <a:pt x="16825" y="10800"/>
                  </a:cubicBezTo>
                  <a:cubicBezTo>
                    <a:pt x="16825" y="7472"/>
                    <a:pt x="14128" y="4775"/>
                    <a:pt x="10800" y="4775"/>
                  </a:cubicBezTo>
                  <a:cubicBezTo>
                    <a:pt x="7472" y="4775"/>
                    <a:pt x="4775" y="7472"/>
                    <a:pt x="4775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32" name="Rectangle 6"/>
            <p:cNvSpPr/>
            <p:nvPr/>
          </p:nvSpPr>
          <p:spPr>
            <a:xfrm>
              <a:off x="1338" y="1480"/>
              <a:ext cx="2784" cy="2256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pSp>
          <p:nvGrpSpPr>
            <p:cNvPr id="33833" name="Group 7"/>
            <p:cNvGrpSpPr/>
            <p:nvPr/>
          </p:nvGrpSpPr>
          <p:grpSpPr>
            <a:xfrm>
              <a:off x="2290" y="2251"/>
              <a:ext cx="912" cy="720"/>
              <a:chOff x="960" y="1968"/>
              <a:chExt cx="1344" cy="1248"/>
            </a:xfrm>
          </p:grpSpPr>
          <p:sp>
            <p:nvSpPr>
              <p:cNvPr id="33868" name="Line 8"/>
              <p:cNvSpPr/>
              <p:nvPr/>
            </p:nvSpPr>
            <p:spPr>
              <a:xfrm flipV="1">
                <a:off x="1632" y="1968"/>
                <a:ext cx="0" cy="67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69" name="Line 9"/>
              <p:cNvSpPr/>
              <p:nvPr/>
            </p:nvSpPr>
            <p:spPr>
              <a:xfrm>
                <a:off x="1632" y="2640"/>
                <a:ext cx="0" cy="57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70" name="Line 10"/>
              <p:cNvSpPr/>
              <p:nvPr/>
            </p:nvSpPr>
            <p:spPr>
              <a:xfrm>
                <a:off x="1632" y="2592"/>
                <a:ext cx="672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71" name="Line 11"/>
              <p:cNvSpPr/>
              <p:nvPr/>
            </p:nvSpPr>
            <p:spPr>
              <a:xfrm flipH="1">
                <a:off x="960" y="2592"/>
                <a:ext cx="672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72" name="Line 12"/>
              <p:cNvSpPr/>
              <p:nvPr/>
            </p:nvSpPr>
            <p:spPr>
              <a:xfrm flipV="1">
                <a:off x="1632" y="2160"/>
                <a:ext cx="480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73" name="Line 13"/>
              <p:cNvSpPr/>
              <p:nvPr/>
            </p:nvSpPr>
            <p:spPr>
              <a:xfrm flipH="1">
                <a:off x="1200" y="2592"/>
                <a:ext cx="432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74" name="Line 14"/>
              <p:cNvSpPr/>
              <p:nvPr/>
            </p:nvSpPr>
            <p:spPr>
              <a:xfrm flipH="1" flipV="1">
                <a:off x="1152" y="2160"/>
                <a:ext cx="432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75" name="Line 15"/>
              <p:cNvSpPr/>
              <p:nvPr/>
            </p:nvSpPr>
            <p:spPr>
              <a:xfrm>
                <a:off x="1632" y="2592"/>
                <a:ext cx="432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33834" name="Group 16"/>
            <p:cNvGrpSpPr/>
            <p:nvPr/>
          </p:nvGrpSpPr>
          <p:grpSpPr>
            <a:xfrm>
              <a:off x="2109" y="2205"/>
              <a:ext cx="1368" cy="864"/>
              <a:chOff x="3648" y="720"/>
              <a:chExt cx="1368" cy="864"/>
            </a:xfrm>
          </p:grpSpPr>
          <p:graphicFrame>
            <p:nvGraphicFramePr>
              <p:cNvPr id="33858" name="Object 17"/>
              <p:cNvGraphicFramePr>
                <a:graphicFrameLocks noChangeAspect="1"/>
              </p:cNvGraphicFramePr>
              <p:nvPr/>
            </p:nvGraphicFramePr>
            <p:xfrm>
              <a:off x="4704" y="1200"/>
              <a:ext cx="31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1" imgW="304800" imgH="203200" progId="Equation.3">
                      <p:embed/>
                    </p:oleObj>
                  </mc:Choice>
                  <mc:Fallback>
                    <p:oleObj name="" r:id="rId1" imgW="304800" imgH="203200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04" y="1200"/>
                            <a:ext cx="312" cy="2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859" name="Group 18"/>
              <p:cNvGrpSpPr/>
              <p:nvPr/>
            </p:nvGrpSpPr>
            <p:grpSpPr>
              <a:xfrm>
                <a:off x="3648" y="720"/>
                <a:ext cx="1228" cy="864"/>
                <a:chOff x="2424" y="2176"/>
                <a:chExt cx="1228" cy="864"/>
              </a:xfrm>
            </p:grpSpPr>
            <p:sp>
              <p:nvSpPr>
                <p:cNvPr id="33860" name="Line 19"/>
                <p:cNvSpPr/>
                <p:nvPr/>
              </p:nvSpPr>
              <p:spPr>
                <a:xfrm>
                  <a:off x="3000" y="2176"/>
                  <a:ext cx="76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61" name="Line 20"/>
                <p:cNvSpPr/>
                <p:nvPr/>
              </p:nvSpPr>
              <p:spPr>
                <a:xfrm>
                  <a:off x="2578" y="2330"/>
                  <a:ext cx="76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62" name="Line 21"/>
                <p:cNvSpPr/>
                <p:nvPr/>
              </p:nvSpPr>
              <p:spPr>
                <a:xfrm>
                  <a:off x="3575" y="2608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63" name="Line 22"/>
                <p:cNvSpPr/>
                <p:nvPr/>
              </p:nvSpPr>
              <p:spPr>
                <a:xfrm>
                  <a:off x="2424" y="2608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64" name="Line 23"/>
                <p:cNvSpPr/>
                <p:nvPr/>
              </p:nvSpPr>
              <p:spPr>
                <a:xfrm>
                  <a:off x="3422" y="2330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65" name="Line 24"/>
                <p:cNvSpPr/>
                <p:nvPr/>
              </p:nvSpPr>
              <p:spPr>
                <a:xfrm>
                  <a:off x="2608" y="2894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66" name="Line 25"/>
                <p:cNvSpPr/>
                <p:nvPr/>
              </p:nvSpPr>
              <p:spPr>
                <a:xfrm>
                  <a:off x="3000" y="3040"/>
                  <a:ext cx="76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67" name="Line 26"/>
                <p:cNvSpPr/>
                <p:nvPr/>
              </p:nvSpPr>
              <p:spPr>
                <a:xfrm>
                  <a:off x="3383" y="2902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</p:grpSp>
        <p:grpSp>
          <p:nvGrpSpPr>
            <p:cNvPr id="33835" name="Group 27"/>
            <p:cNvGrpSpPr/>
            <p:nvPr/>
          </p:nvGrpSpPr>
          <p:grpSpPr>
            <a:xfrm>
              <a:off x="2653" y="2478"/>
              <a:ext cx="396" cy="288"/>
              <a:chOff x="2976" y="2496"/>
              <a:chExt cx="348" cy="288"/>
            </a:xfrm>
          </p:grpSpPr>
          <p:sp>
            <p:nvSpPr>
              <p:cNvPr id="33856" name="Oval 28"/>
              <p:cNvSpPr/>
              <p:nvPr/>
            </p:nvSpPr>
            <p:spPr>
              <a:xfrm>
                <a:off x="2976" y="2544"/>
                <a:ext cx="122" cy="13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921D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33857" name="Object 29"/>
              <p:cNvGraphicFramePr>
                <a:graphicFrameLocks noChangeAspect="1"/>
              </p:cNvGraphicFramePr>
              <p:nvPr/>
            </p:nvGraphicFramePr>
            <p:xfrm>
              <a:off x="3120" y="2496"/>
              <a:ext cx="20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1" name="" r:id="rId3" imgW="152400" imgH="203200" progId="Equation.3">
                      <p:embed/>
                    </p:oleObj>
                  </mc:Choice>
                  <mc:Fallback>
                    <p:oleObj name="" r:id="rId3" imgW="152400" imgH="203200" progId="Equation.3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20" y="2496"/>
                            <a:ext cx="204" cy="288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alpha val="50195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36" name="Group 30"/>
            <p:cNvGrpSpPr/>
            <p:nvPr/>
          </p:nvGrpSpPr>
          <p:grpSpPr>
            <a:xfrm>
              <a:off x="1565" y="1616"/>
              <a:ext cx="2256" cy="1824"/>
              <a:chOff x="2400" y="720"/>
              <a:chExt cx="3072" cy="3120"/>
            </a:xfrm>
          </p:grpSpPr>
          <p:sp>
            <p:nvSpPr>
              <p:cNvPr id="33848" name="Line 31"/>
              <p:cNvSpPr/>
              <p:nvPr/>
            </p:nvSpPr>
            <p:spPr>
              <a:xfrm>
                <a:off x="3888" y="3408"/>
                <a:ext cx="0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49" name="Line 32"/>
              <p:cNvSpPr/>
              <p:nvPr/>
            </p:nvSpPr>
            <p:spPr>
              <a:xfrm flipV="1">
                <a:off x="3840" y="720"/>
                <a:ext cx="0" cy="52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50" name="Line 33"/>
              <p:cNvSpPr/>
              <p:nvPr/>
            </p:nvSpPr>
            <p:spPr>
              <a:xfrm>
                <a:off x="5040" y="2352"/>
                <a:ext cx="432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51" name="Line 34"/>
              <p:cNvSpPr/>
              <p:nvPr/>
            </p:nvSpPr>
            <p:spPr>
              <a:xfrm flipH="1">
                <a:off x="2400" y="2352"/>
                <a:ext cx="33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52" name="Line 35"/>
              <p:cNvSpPr/>
              <p:nvPr/>
            </p:nvSpPr>
            <p:spPr>
              <a:xfrm flipH="1">
                <a:off x="2736" y="3120"/>
                <a:ext cx="336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53" name="Line 36"/>
              <p:cNvSpPr/>
              <p:nvPr/>
            </p:nvSpPr>
            <p:spPr>
              <a:xfrm flipV="1">
                <a:off x="4704" y="1296"/>
                <a:ext cx="336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54" name="Line 37"/>
              <p:cNvSpPr/>
              <p:nvPr/>
            </p:nvSpPr>
            <p:spPr>
              <a:xfrm>
                <a:off x="4656" y="3120"/>
                <a:ext cx="336" cy="28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55" name="Line 38"/>
              <p:cNvSpPr/>
              <p:nvPr/>
            </p:nvSpPr>
            <p:spPr>
              <a:xfrm flipH="1" flipV="1">
                <a:off x="2688" y="1344"/>
                <a:ext cx="336" cy="24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33837" name="Group 39"/>
            <p:cNvGrpSpPr/>
            <p:nvPr/>
          </p:nvGrpSpPr>
          <p:grpSpPr>
            <a:xfrm>
              <a:off x="1791" y="1888"/>
              <a:ext cx="1790" cy="1463"/>
              <a:chOff x="2160" y="1872"/>
              <a:chExt cx="1790" cy="1463"/>
            </a:xfrm>
          </p:grpSpPr>
          <p:grpSp>
            <p:nvGrpSpPr>
              <p:cNvPr id="33838" name="Group 40"/>
              <p:cNvGrpSpPr/>
              <p:nvPr/>
            </p:nvGrpSpPr>
            <p:grpSpPr>
              <a:xfrm>
                <a:off x="2160" y="1872"/>
                <a:ext cx="1790" cy="1463"/>
                <a:chOff x="2688" y="1092"/>
                <a:chExt cx="2477" cy="2704"/>
              </a:xfrm>
            </p:grpSpPr>
            <p:sp>
              <p:nvSpPr>
                <p:cNvPr id="33840" name="Text Box 41"/>
                <p:cNvSpPr txBox="1"/>
                <p:nvPr/>
              </p:nvSpPr>
              <p:spPr>
                <a:xfrm>
                  <a:off x="3763" y="3122"/>
                  <a:ext cx="385" cy="6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41" name="Rectangle 42"/>
                <p:cNvSpPr/>
                <p:nvPr/>
              </p:nvSpPr>
              <p:spPr>
                <a:xfrm>
                  <a:off x="3700" y="1092"/>
                  <a:ext cx="362" cy="67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42" name="Rectangle 43"/>
                <p:cNvSpPr/>
                <p:nvPr/>
              </p:nvSpPr>
              <p:spPr>
                <a:xfrm>
                  <a:off x="4515" y="1430"/>
                  <a:ext cx="362" cy="67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43" name="Rectangle 44"/>
                <p:cNvSpPr/>
                <p:nvPr/>
              </p:nvSpPr>
              <p:spPr>
                <a:xfrm>
                  <a:off x="2934" y="1430"/>
                  <a:ext cx="363" cy="67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44" name="Rectangle 45"/>
                <p:cNvSpPr/>
                <p:nvPr/>
              </p:nvSpPr>
              <p:spPr>
                <a:xfrm>
                  <a:off x="2688" y="2146"/>
                  <a:ext cx="363" cy="6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45" name="Rectangle 46"/>
                <p:cNvSpPr/>
                <p:nvPr/>
              </p:nvSpPr>
              <p:spPr>
                <a:xfrm>
                  <a:off x="2976" y="2865"/>
                  <a:ext cx="362" cy="6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46" name="Rectangle 47"/>
                <p:cNvSpPr/>
                <p:nvPr/>
              </p:nvSpPr>
              <p:spPr>
                <a:xfrm>
                  <a:off x="4802" y="2146"/>
                  <a:ext cx="363" cy="6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847" name="Rectangle 48"/>
                <p:cNvSpPr/>
                <p:nvPr/>
              </p:nvSpPr>
              <p:spPr>
                <a:xfrm>
                  <a:off x="4468" y="2865"/>
                  <a:ext cx="362" cy="6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33839" name="Object 49"/>
              <p:cNvGraphicFramePr>
                <a:graphicFrameLocks noChangeAspect="1"/>
              </p:cNvGraphicFramePr>
              <p:nvPr/>
            </p:nvGraphicFramePr>
            <p:xfrm>
              <a:off x="2592" y="2022"/>
              <a:ext cx="28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5" imgW="152400" imgH="203200" progId="Equation.3">
                      <p:embed/>
                    </p:oleObj>
                  </mc:Choice>
                  <mc:Fallback>
                    <p:oleObj name="" r:id="rId5" imgW="152400" imgH="20320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592" y="2022"/>
                            <a:ext cx="288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50"/>
          <p:cNvGrpSpPr/>
          <p:nvPr/>
        </p:nvGrpSpPr>
        <p:grpSpPr>
          <a:xfrm>
            <a:off x="4605338" y="2428875"/>
            <a:ext cx="4419600" cy="3581400"/>
            <a:chOff x="3312" y="0"/>
            <a:chExt cx="2784" cy="2256"/>
          </a:xfrm>
        </p:grpSpPr>
        <p:sp>
          <p:nvSpPr>
            <p:cNvPr id="33799" name="Rectangle 51"/>
            <p:cNvSpPr/>
            <p:nvPr/>
          </p:nvSpPr>
          <p:spPr>
            <a:xfrm>
              <a:off x="3312" y="0"/>
              <a:ext cx="2784" cy="225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8724" name="AutoShape 52"/>
            <p:cNvSpPr>
              <a:spLocks noChangeArrowheads="1"/>
            </p:cNvSpPr>
            <p:nvPr/>
          </p:nvSpPr>
          <p:spPr bwMode="auto">
            <a:xfrm>
              <a:off x="3888" y="480"/>
              <a:ext cx="1680" cy="1296"/>
            </a:xfrm>
            <a:custGeom>
              <a:avLst/>
              <a:gdLst>
                <a:gd name="G0" fmla="+- 4775 0 0"/>
                <a:gd name="G1" fmla="+- 21600 0 4775"/>
                <a:gd name="G2" fmla="+- 21600 0 47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4775" y="10800"/>
                  </a:moveTo>
                  <a:cubicBezTo>
                    <a:pt x="4775" y="14128"/>
                    <a:pt x="7472" y="16825"/>
                    <a:pt x="10800" y="16825"/>
                  </a:cubicBezTo>
                  <a:cubicBezTo>
                    <a:pt x="14128" y="16825"/>
                    <a:pt x="16825" y="14128"/>
                    <a:pt x="16825" y="10800"/>
                  </a:cubicBezTo>
                  <a:cubicBezTo>
                    <a:pt x="16825" y="7472"/>
                    <a:pt x="14128" y="4775"/>
                    <a:pt x="10800" y="4775"/>
                  </a:cubicBezTo>
                  <a:cubicBezTo>
                    <a:pt x="7472" y="4775"/>
                    <a:pt x="4775" y="7472"/>
                    <a:pt x="4775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18900000" scaled="1"/>
            </a:gra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801" name="Group 53"/>
            <p:cNvGrpSpPr/>
            <p:nvPr/>
          </p:nvGrpSpPr>
          <p:grpSpPr>
            <a:xfrm>
              <a:off x="4272" y="768"/>
              <a:ext cx="912" cy="720"/>
              <a:chOff x="960" y="1968"/>
              <a:chExt cx="1344" cy="1248"/>
            </a:xfrm>
          </p:grpSpPr>
          <p:sp>
            <p:nvSpPr>
              <p:cNvPr id="33823" name="Line 54"/>
              <p:cNvSpPr/>
              <p:nvPr/>
            </p:nvSpPr>
            <p:spPr>
              <a:xfrm flipV="1">
                <a:off x="1632" y="1968"/>
                <a:ext cx="0" cy="67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24" name="Line 55"/>
              <p:cNvSpPr/>
              <p:nvPr/>
            </p:nvSpPr>
            <p:spPr>
              <a:xfrm>
                <a:off x="1632" y="2640"/>
                <a:ext cx="0" cy="576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25" name="Line 56"/>
              <p:cNvSpPr/>
              <p:nvPr/>
            </p:nvSpPr>
            <p:spPr>
              <a:xfrm>
                <a:off x="1632" y="2592"/>
                <a:ext cx="672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26" name="Line 57"/>
              <p:cNvSpPr/>
              <p:nvPr/>
            </p:nvSpPr>
            <p:spPr>
              <a:xfrm flipH="1">
                <a:off x="960" y="2592"/>
                <a:ext cx="672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27" name="Line 58"/>
              <p:cNvSpPr/>
              <p:nvPr/>
            </p:nvSpPr>
            <p:spPr>
              <a:xfrm flipV="1">
                <a:off x="1632" y="2160"/>
                <a:ext cx="480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28" name="Line 59"/>
              <p:cNvSpPr/>
              <p:nvPr/>
            </p:nvSpPr>
            <p:spPr>
              <a:xfrm flipH="1">
                <a:off x="1200" y="2592"/>
                <a:ext cx="432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29" name="Line 60"/>
              <p:cNvSpPr/>
              <p:nvPr/>
            </p:nvSpPr>
            <p:spPr>
              <a:xfrm flipH="1" flipV="1">
                <a:off x="1152" y="2160"/>
                <a:ext cx="432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33830" name="Line 61"/>
              <p:cNvSpPr/>
              <p:nvPr/>
            </p:nvSpPr>
            <p:spPr>
              <a:xfrm>
                <a:off x="1632" y="2592"/>
                <a:ext cx="432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33802" name="Group 62"/>
            <p:cNvGrpSpPr/>
            <p:nvPr/>
          </p:nvGrpSpPr>
          <p:grpSpPr>
            <a:xfrm>
              <a:off x="4104" y="712"/>
              <a:ext cx="1368" cy="864"/>
              <a:chOff x="3648" y="720"/>
              <a:chExt cx="1368" cy="864"/>
            </a:xfrm>
          </p:grpSpPr>
          <p:graphicFrame>
            <p:nvGraphicFramePr>
              <p:cNvPr id="33813" name="Object 63"/>
              <p:cNvGraphicFramePr>
                <a:graphicFrameLocks noChangeAspect="1"/>
              </p:cNvGraphicFramePr>
              <p:nvPr/>
            </p:nvGraphicFramePr>
            <p:xfrm>
              <a:off x="4704" y="1200"/>
              <a:ext cx="312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7" imgW="304800" imgH="203200" progId="Equation.3">
                      <p:embed/>
                    </p:oleObj>
                  </mc:Choice>
                  <mc:Fallback>
                    <p:oleObj name="" r:id="rId7" imgW="304800" imgH="2032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04" y="1200"/>
                            <a:ext cx="312" cy="2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3814" name="Group 64"/>
              <p:cNvGrpSpPr/>
              <p:nvPr/>
            </p:nvGrpSpPr>
            <p:grpSpPr>
              <a:xfrm>
                <a:off x="3648" y="720"/>
                <a:ext cx="1228" cy="864"/>
                <a:chOff x="2424" y="2176"/>
                <a:chExt cx="1228" cy="864"/>
              </a:xfrm>
            </p:grpSpPr>
            <p:sp>
              <p:nvSpPr>
                <p:cNvPr id="33815" name="Line 65"/>
                <p:cNvSpPr/>
                <p:nvPr/>
              </p:nvSpPr>
              <p:spPr>
                <a:xfrm>
                  <a:off x="3000" y="2176"/>
                  <a:ext cx="76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16" name="Line 66"/>
                <p:cNvSpPr/>
                <p:nvPr/>
              </p:nvSpPr>
              <p:spPr>
                <a:xfrm>
                  <a:off x="2578" y="2330"/>
                  <a:ext cx="76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17" name="Line 67"/>
                <p:cNvSpPr/>
                <p:nvPr/>
              </p:nvSpPr>
              <p:spPr>
                <a:xfrm>
                  <a:off x="3575" y="2608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18" name="Line 68"/>
                <p:cNvSpPr/>
                <p:nvPr/>
              </p:nvSpPr>
              <p:spPr>
                <a:xfrm>
                  <a:off x="2424" y="2608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19" name="Line 69"/>
                <p:cNvSpPr/>
                <p:nvPr/>
              </p:nvSpPr>
              <p:spPr>
                <a:xfrm>
                  <a:off x="3422" y="2330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20" name="Line 70"/>
                <p:cNvSpPr/>
                <p:nvPr/>
              </p:nvSpPr>
              <p:spPr>
                <a:xfrm>
                  <a:off x="2608" y="2894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21" name="Line 71"/>
                <p:cNvSpPr/>
                <p:nvPr/>
              </p:nvSpPr>
              <p:spPr>
                <a:xfrm>
                  <a:off x="3000" y="3040"/>
                  <a:ext cx="76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22" name="Line 72"/>
                <p:cNvSpPr/>
                <p:nvPr/>
              </p:nvSpPr>
              <p:spPr>
                <a:xfrm>
                  <a:off x="3383" y="2902"/>
                  <a:ext cx="77" cy="0"/>
                </a:xfrm>
                <a:prstGeom prst="line">
                  <a:avLst/>
                </a:prstGeom>
                <a:ln w="38100" cap="flat" cmpd="sng">
                  <a:solidFill>
                    <a:srgbClr val="5045E5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</p:grpSp>
        <p:grpSp>
          <p:nvGrpSpPr>
            <p:cNvPr id="33803" name="Group 73"/>
            <p:cNvGrpSpPr/>
            <p:nvPr/>
          </p:nvGrpSpPr>
          <p:grpSpPr>
            <a:xfrm>
              <a:off x="4656" y="1008"/>
              <a:ext cx="396" cy="288"/>
              <a:chOff x="2976" y="2496"/>
              <a:chExt cx="348" cy="288"/>
            </a:xfrm>
          </p:grpSpPr>
          <p:sp>
            <p:nvSpPr>
              <p:cNvPr id="33811" name="Oval 74"/>
              <p:cNvSpPr/>
              <p:nvPr/>
            </p:nvSpPr>
            <p:spPr>
              <a:xfrm>
                <a:off x="2976" y="2544"/>
                <a:ext cx="122" cy="132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921D00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graphicFrame>
            <p:nvGraphicFramePr>
              <p:cNvPr id="33812" name="Object 75"/>
              <p:cNvGraphicFramePr>
                <a:graphicFrameLocks noChangeAspect="1"/>
              </p:cNvGraphicFramePr>
              <p:nvPr/>
            </p:nvGraphicFramePr>
            <p:xfrm>
              <a:off x="3120" y="2496"/>
              <a:ext cx="20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2" name="" r:id="rId9" imgW="152400" imgH="203200" progId="Equation.3">
                      <p:embed/>
                    </p:oleObj>
                  </mc:Choice>
                  <mc:Fallback>
                    <p:oleObj name="" r:id="rId9" imgW="152400" imgH="203200" progId="Equation.3">
                      <p:embed/>
                      <p:pic>
                        <p:nvPicPr>
                          <p:cNvPr id="0" name="图片 3161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20" y="2496"/>
                            <a:ext cx="204" cy="288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alpha val="50195"/>
                            </a:schemeClr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804" name="Group 76"/>
            <p:cNvGrpSpPr/>
            <p:nvPr/>
          </p:nvGrpSpPr>
          <p:grpSpPr>
            <a:xfrm>
              <a:off x="5376" y="1536"/>
              <a:ext cx="486" cy="536"/>
              <a:chOff x="3696" y="3016"/>
              <a:chExt cx="486" cy="536"/>
            </a:xfrm>
          </p:grpSpPr>
          <p:grpSp>
            <p:nvGrpSpPr>
              <p:cNvPr id="33805" name="Group 77"/>
              <p:cNvGrpSpPr/>
              <p:nvPr/>
            </p:nvGrpSpPr>
            <p:grpSpPr>
              <a:xfrm>
                <a:off x="3840" y="3016"/>
                <a:ext cx="342" cy="536"/>
                <a:chOff x="3600" y="2976"/>
                <a:chExt cx="342" cy="488"/>
              </a:xfrm>
            </p:grpSpPr>
            <p:sp>
              <p:nvSpPr>
                <p:cNvPr id="33807" name="Line 78"/>
                <p:cNvSpPr/>
                <p:nvPr/>
              </p:nvSpPr>
              <p:spPr>
                <a:xfrm>
                  <a:off x="3752" y="2976"/>
                  <a:ext cx="0" cy="384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08" name="Line 79"/>
                <p:cNvSpPr/>
                <p:nvPr/>
              </p:nvSpPr>
              <p:spPr>
                <a:xfrm>
                  <a:off x="3600" y="3360"/>
                  <a:ext cx="342" cy="0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09" name="Line 80"/>
                <p:cNvSpPr/>
                <p:nvPr/>
              </p:nvSpPr>
              <p:spPr>
                <a:xfrm>
                  <a:off x="3640" y="3408"/>
                  <a:ext cx="256" cy="0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sp>
              <p:nvSpPr>
                <p:cNvPr id="33810" name="Line 81"/>
                <p:cNvSpPr/>
                <p:nvPr/>
              </p:nvSpPr>
              <p:spPr>
                <a:xfrm>
                  <a:off x="3680" y="3464"/>
                  <a:ext cx="171" cy="0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sm" len="lg"/>
                </a:ln>
              </p:spPr>
            </p:sp>
          </p:grpSp>
          <p:sp>
            <p:nvSpPr>
              <p:cNvPr id="33806" name="Line 82"/>
              <p:cNvSpPr/>
              <p:nvPr/>
            </p:nvSpPr>
            <p:spPr>
              <a:xfrm flipH="1">
                <a:off x="3696" y="3024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8755" name="Rectangle 83"/>
          <p:cNvSpPr/>
          <p:nvPr/>
        </p:nvSpPr>
        <p:spPr>
          <a:xfrm>
            <a:off x="2357438" y="6000750"/>
            <a:ext cx="41132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接地空腔导体屏蔽内电场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84"/>
          <p:cNvSpPr txBox="1"/>
          <p:nvPr/>
        </p:nvSpPr>
        <p:spPr>
          <a:xfrm>
            <a:off x="1143000" y="214313"/>
            <a:ext cx="41497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静电屏蔽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" name="Text Box 4"/>
          <p:cNvSpPr txBox="1"/>
          <p:nvPr/>
        </p:nvSpPr>
        <p:spPr>
          <a:xfrm>
            <a:off x="1355725" y="1484630"/>
            <a:ext cx="6929438" cy="955675"/>
          </a:xfrm>
          <a:prstGeom prst="rect">
            <a:avLst/>
          </a:prstGeom>
          <a:noFill/>
          <a:ln w="9525">
            <a:noFill/>
          </a:ln>
        </p:spPr>
        <p:txBody>
          <a:bodyPr lIns="93600" tIns="46800" rIns="93600" bIns="46800">
            <a:spAutoFit/>
          </a:bodyPr>
          <a:p>
            <a:pPr marL="457200" indent="-45720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一个接地的空腔导体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空腔内的带电体对空腔外的物体不产生影响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941160" y="924594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屏蔽内电场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4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55" grpId="0"/>
      <p:bldP spid="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642938" y="1000125"/>
            <a:ext cx="5572125" cy="17703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zh-CN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金属导体由</a:t>
            </a:r>
            <a:r>
              <a:rPr lang="zh-CN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带正电的晶体点阵</a:t>
            </a:r>
            <a:r>
              <a:rPr lang="zh-CN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带负电</a:t>
            </a:r>
            <a:r>
              <a:rPr lang="zh-CN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自由电子</a:t>
            </a:r>
            <a:r>
              <a:rPr lang="zh-CN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组成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自由电子</a:t>
            </a:r>
            <a:r>
              <a:rPr lang="zh-CN" altLang="zh-CN" sz="2800" b="1" dirty="0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可以在导体中移动的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404813" y="4387850"/>
            <a:ext cx="6048375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dirty="0">
                <a:latin typeface="Tahoma" panose="020B0604030504040204" pitchFamily="34" charset="0"/>
                <a:ea typeface="华文中宋" panose="02010600040101010101" pitchFamily="2" charset="-122"/>
                <a:sym typeface="Symbol" panose="05050102010706020507" pitchFamily="18" charset="2"/>
              </a:rPr>
              <a:t></a:t>
            </a:r>
            <a:r>
              <a:rPr lang="zh-CN" altLang="en-US" sz="2800" b="1" dirty="0">
                <a:latin typeface="宋体" panose="02010600030101010101" pitchFamily="2" charset="-122"/>
              </a:rPr>
              <a:t>当导体不带电或不受外电场</a:t>
            </a:r>
            <a:r>
              <a:rPr lang="zh-CN" altLang="en-US" sz="2800" b="1" dirty="0">
                <a:latin typeface="宋体" panose="02010600030101010101" pitchFamily="2" charset="-122"/>
              </a:rPr>
              <a:t>影响时，两种电荷在导体内均匀分布，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没有宏观移动（定向运动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自由电子仅有微观热运动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6148" name="Rectangle 5"/>
          <p:cNvSpPr/>
          <p:nvPr/>
        </p:nvSpPr>
        <p:spPr>
          <a:xfrm>
            <a:off x="1143000" y="142875"/>
            <a:ext cx="3857625" cy="72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zh-CN" altLang="en-US" sz="3200" b="1" dirty="0">
                <a:solidFill>
                  <a:schemeClr val="bg2"/>
                </a:solidFill>
                <a:latin typeface="Tahoma" panose="020B0604030504040204" pitchFamily="34" charset="0"/>
              </a:rPr>
              <a:t>金属导体的电结构</a:t>
            </a:r>
            <a:endParaRPr lang="zh-CN" altLang="en-US" sz="32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4" name="Picture 6" descr="image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6053" y="1268413"/>
            <a:ext cx="2495550" cy="3529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Rectangle 9"/>
          <p:cNvSpPr/>
          <p:nvPr/>
        </p:nvSpPr>
        <p:spPr>
          <a:xfrm>
            <a:off x="611188" y="2997200"/>
            <a:ext cx="5256212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</a:t>
            </a: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两种电荷数目相等</a:t>
            </a:r>
            <a:r>
              <a:rPr lang="zh-CN" altLang="en-US" sz="2800" b="1" dirty="0">
                <a:latin typeface="宋体" panose="02010600030101010101" pitchFamily="2" charset="-122"/>
              </a:rPr>
              <a:t>，整个导体或其中任一部分都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呈现电中性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6726" name="Picture 1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290" y="908685"/>
            <a:ext cx="3054350" cy="3190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727" name="Picture 1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53" y="948373"/>
            <a:ext cx="3303587" cy="315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728" name="Text Box 168"/>
          <p:cNvSpPr txBox="1"/>
          <p:nvPr/>
        </p:nvSpPr>
        <p:spPr>
          <a:xfrm>
            <a:off x="684213" y="5054600"/>
            <a:ext cx="7848600" cy="95313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例如：</a:t>
            </a:r>
            <a:r>
              <a:rPr lang="zh-CN" altLang="en-US" sz="2800" b="1" dirty="0">
                <a:latin typeface="Century Schoolbook" panose="02040604050505020304" pitchFamily="18" charset="0"/>
              </a:rPr>
              <a:t>家电的接地保护； 收音机里的中频变压器的金属外壳接地（接电源正极）</a:t>
            </a:r>
            <a:endParaRPr lang="zh-CN" altLang="en-US" sz="2800" b="1" dirty="0">
              <a:latin typeface="Century Schoolbook" panose="02040604050505020304" pitchFamily="18" charset="0"/>
            </a:endParaRPr>
          </a:p>
        </p:txBody>
      </p:sp>
      <p:sp>
        <p:nvSpPr>
          <p:cNvPr id="34821" name="Text Box 169"/>
          <p:cNvSpPr txBox="1"/>
          <p:nvPr/>
        </p:nvSpPr>
        <p:spPr>
          <a:xfrm>
            <a:off x="1143000" y="142875"/>
            <a:ext cx="41497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静电屏蔽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文本框 1"/>
          <p:cNvSpPr txBox="1"/>
          <p:nvPr/>
        </p:nvSpPr>
        <p:spPr>
          <a:xfrm>
            <a:off x="523875" y="4313238"/>
            <a:ext cx="69754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接地导体空腔可屏蔽内部电场对外部的影响</a:t>
            </a:r>
            <a:endParaRPr lang="zh-CN" altLang="en-US" sz="2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80"/>
                                        <p:tgtEl>
                                          <p:spTgt spid="6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Picture 2" descr="汽车是个静电屏蔽室"/>
          <p:cNvPicPr>
            <a:picLocks noChangeAspect="1"/>
          </p:cNvPicPr>
          <p:nvPr/>
        </p:nvPicPr>
        <p:blipFill>
          <a:blip r:embed="rId1"/>
          <a:srcRect l="4909" t="5450" b="2170"/>
          <a:stretch>
            <a:fillRect/>
          </a:stretch>
        </p:blipFill>
        <p:spPr>
          <a:xfrm>
            <a:off x="250825" y="1052513"/>
            <a:ext cx="4098925" cy="344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Text Box 3"/>
          <p:cNvSpPr txBox="1"/>
          <p:nvPr/>
        </p:nvSpPr>
        <p:spPr>
          <a:xfrm>
            <a:off x="395288" y="4797425"/>
            <a:ext cx="406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汽车是个静电屏蔽室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5844" name="Picture 4" descr="91529822720e0cf366f9f48f0a46f21fbe09aab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3357563"/>
            <a:ext cx="4151312" cy="2914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Rectangle 5"/>
          <p:cNvSpPr/>
          <p:nvPr/>
        </p:nvSpPr>
        <p:spPr>
          <a:xfrm>
            <a:off x="4427538" y="1328738"/>
            <a:ext cx="4716462" cy="11604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800" b="1" dirty="0">
                <a:solidFill>
                  <a:srgbClr val="00487E"/>
                </a:solidFill>
                <a:latin typeface="Times New Roman" panose="02020603050405020304" pitchFamily="18" charset="0"/>
              </a:rPr>
              <a:t>电子仪器设备外的金属罩</a:t>
            </a:r>
            <a:endParaRPr lang="zh-CN" altLang="en-US" sz="2800" b="1" dirty="0">
              <a:solidFill>
                <a:srgbClr val="00487E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487E"/>
                </a:solidFill>
                <a:latin typeface="Times New Roman" panose="02020603050405020304" pitchFamily="18" charset="0"/>
              </a:rPr>
              <a:t>通讯电缆外面包的铅皮</a:t>
            </a:r>
            <a:r>
              <a:rPr lang="zh-CN" altLang="en-US" sz="2800" b="1" dirty="0">
                <a:solidFill>
                  <a:srgbClr val="00487E"/>
                </a:solidFill>
                <a:latin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00487E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1188085" y="1070610"/>
            <a:ext cx="68992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  <a:r>
              <a:rPr kumimoji="1" lang="en-US" altLang="zh-CN" sz="2800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导体静电平衡的条件及电势特征</a:t>
            </a:r>
            <a:endParaRPr kumimoji="1"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953" y="2595145"/>
            <a:ext cx="5083810" cy="1459865"/>
            <a:chOff x="2887276" y="3640139"/>
            <a:chExt cx="6778413" cy="1946487"/>
          </a:xfrm>
        </p:grpSpPr>
        <p:sp>
          <p:nvSpPr>
            <p:cNvPr id="58373" name="AutoShape 5"/>
            <p:cNvSpPr/>
            <p:nvPr/>
          </p:nvSpPr>
          <p:spPr bwMode="auto">
            <a:xfrm>
              <a:off x="2887276" y="3901749"/>
              <a:ext cx="304800" cy="990600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3367511" y="3640139"/>
              <a:ext cx="1295400" cy="695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latin typeface="宋体" panose="02010600030101010101" pitchFamily="2" charset="-122"/>
                </a:rPr>
                <a:t>导体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3270816" y="4391979"/>
              <a:ext cx="2210647" cy="695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空腔导体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58377" name="AutoShape 9"/>
            <p:cNvSpPr/>
            <p:nvPr/>
          </p:nvSpPr>
          <p:spPr bwMode="auto">
            <a:xfrm>
              <a:off x="5353298" y="4271635"/>
              <a:ext cx="304800" cy="990600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5670269" y="4072786"/>
              <a:ext cx="3995420" cy="695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腔内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无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带电体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5684663" y="4890666"/>
              <a:ext cx="3763433" cy="695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腔内</a:t>
              </a:r>
              <a:r>
                <a:rPr kumimoji="1" lang="zh-CN" altLang="en-US" sz="2800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有</a:t>
              </a:r>
              <a:r>
                <a:rPr kumimoji="1" lang="zh-CN" altLang="en-US" sz="2800" b="1" dirty="0">
                  <a:latin typeface="宋体" panose="02010600030101010101" pitchFamily="2" charset="-122"/>
                </a:rPr>
                <a:t>带电体</a:t>
              </a:r>
              <a:endParaRPr kumimoji="1" lang="zh-CN" altLang="en-US" sz="28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18" name="AutoShape 30"/>
          <p:cNvSpPr>
            <a:spLocks noChangeArrowheads="1"/>
          </p:cNvSpPr>
          <p:nvPr/>
        </p:nvSpPr>
        <p:spPr bwMode="auto">
          <a:xfrm>
            <a:off x="1115789" y="116697"/>
            <a:ext cx="1059656" cy="6858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小结</a:t>
            </a:r>
            <a:endParaRPr kumimoji="1"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115695" y="1913255"/>
            <a:ext cx="6405245" cy="49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8" rIns="69056" bIns="34528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100" dirty="0">
                <a:effectLst/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effectLst/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 静电平衡时导体上的电荷分布 </a:t>
            </a:r>
            <a:endParaRPr lang="zh-CN" altLang="en-US" sz="2800" b="1" dirty="0">
              <a:effectLst/>
              <a:latin typeface="宋体" panose="02010600030101010101" pitchFamily="2" charset="-122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273783" y="4220584"/>
            <a:ext cx="4429125" cy="49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8" rIns="69056" bIns="34528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effectLst/>
                <a:latin typeface="宋体" panose="02010600030101010101" pitchFamily="2" charset="-122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zh-CN" altLang="en-US" sz="2800" b="1" dirty="0">
                <a:latin typeface="宋体" panose="02010600030101010101" pitchFamily="2" charset="-122"/>
              </a:rPr>
              <a:t>导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体表面</a:t>
            </a:r>
            <a:r>
              <a:rPr lang="zh-CN" altLang="en-US" sz="2800" b="1" dirty="0">
                <a:latin typeface="宋体" panose="02010600030101010101" pitchFamily="2" charset="-122"/>
              </a:rPr>
              <a:t>附近</a:t>
            </a:r>
            <a:r>
              <a:rPr lang="zh-CN" altLang="en-US" sz="2800" b="1" dirty="0">
                <a:effectLst/>
                <a:latin typeface="宋体" panose="02010600030101010101" pitchFamily="2" charset="-122"/>
              </a:rPr>
              <a:t>的电场强度</a:t>
            </a:r>
            <a:endParaRPr lang="zh-CN" altLang="en-US" sz="2800" b="1" dirty="0">
              <a:effectLst/>
              <a:latin typeface="宋体" panose="02010600030101010101" pitchFamily="2" charset="-122"/>
            </a:endParaRPr>
          </a:p>
        </p:txBody>
      </p:sp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5724250" y="4117787"/>
          <a:ext cx="932536" cy="743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公式" r:id="rId1" imgW="502285" imgH="450850" progId="Equation.3">
                  <p:embed/>
                </p:oleObj>
              </mc:Choice>
              <mc:Fallback>
                <p:oleObj name="公式" r:id="rId1" imgW="502285" imgH="4508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250" y="4117787"/>
                        <a:ext cx="932536" cy="743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273810" y="5171440"/>
            <a:ext cx="22294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buClrTx/>
              <a:buFontTx/>
              <a:buNone/>
            </a:pPr>
            <a:r>
              <a:rPr kumimoji="0" lang="en-US" altLang="zh-CN" sz="2800" dirty="0">
                <a:effectLst/>
                <a:latin typeface="Times New Roman" panose="02020603050405020304" pitchFamily="18" charset="0"/>
              </a:rPr>
              <a:t>4. </a:t>
            </a:r>
            <a:r>
              <a:rPr kumimoji="0" lang="zh-CN" altLang="en-US" sz="2800" b="1" dirty="0">
                <a:effectLst/>
                <a:latin typeface="Times New Roman" panose="02020603050405020304" pitchFamily="18" charset="0"/>
              </a:rPr>
              <a:t>静电屏蔽</a:t>
            </a:r>
            <a:endParaRPr kumimoji="0" lang="zh-CN" altLang="en-US" sz="2800" b="1" dirty="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30046" y="4796017"/>
            <a:ext cx="5476875" cy="1725930"/>
            <a:chOff x="3452854" y="4999080"/>
            <a:chExt cx="7302500" cy="2301240"/>
          </a:xfrm>
        </p:grpSpPr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3764427" y="4999080"/>
              <a:ext cx="6758093" cy="810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空腔导体屏蔽外电场的影响</a:t>
              </a:r>
              <a:r>
                <a:rPr kumimoji="1" lang="en-US" altLang="zh-CN" sz="28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endPara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3647587" y="5800873"/>
              <a:ext cx="7107767" cy="1499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接地的空腔导体可以屏蔽内、外电场的影响</a:t>
              </a:r>
              <a:r>
                <a:rPr kumimoji="1" lang="en-US" altLang="zh-CN" sz="28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.</a:t>
              </a:r>
              <a:endParaRPr kumimoji="1"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" name="AutoShape 9"/>
            <p:cNvSpPr/>
            <p:nvPr/>
          </p:nvSpPr>
          <p:spPr bwMode="auto">
            <a:xfrm>
              <a:off x="3452854" y="5464514"/>
              <a:ext cx="194975" cy="733493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</p:grpSp>
    </p:spTree>
    <p:custDataLst>
      <p:tags r:id="rId3"/>
    </p:custDataLst>
  </p:cSld>
  <p:clrMapOvr>
    <a:masterClrMapping/>
  </p:clrMapOvr>
  <p:transition spd="med" advTm="146637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bldLvl="0" animBg="1"/>
      <p:bldP spid="20" grpId="0" autoUpdateAnimBg="0" build="p"/>
      <p:bldP spid="29" grpId="0" bldLvl="0" animBg="1" autoUpdateAnimBg="0"/>
      <p:bldP spid="32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115760" y="980605"/>
            <a:ext cx="6172200" cy="58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有导体存在时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静电场的分布与计算</a:t>
            </a:r>
            <a:endParaRPr kumimoji="1"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71631" y="1628611"/>
            <a:ext cx="173101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基本依据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</a:t>
            </a:r>
            <a:endParaRPr kumimoji="1" lang="en-US" altLang="zh-CN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7360" y="3149600"/>
            <a:ext cx="417449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>
              <a:lnSpc>
                <a:spcPct val="130000"/>
              </a:lnSpc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(2)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利用电荷守恒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33639" y="3933191"/>
            <a:ext cx="3823096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lnSpc>
                <a:spcPct val="130000"/>
              </a:lnSpc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(3)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利用高斯定律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403985" y="4938395"/>
            <a:ext cx="733361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(4)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利用环路定理（电势、电力线的概念）</a:t>
            </a:r>
            <a:endParaRPr kumimoji="1"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39750" y="2283460"/>
            <a:ext cx="449453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2" algn="l">
              <a:lnSpc>
                <a:spcPct val="130000"/>
              </a:lnSpc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(1)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利用静电平衡条件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5043805" y="2334260"/>
          <a:ext cx="1253490" cy="59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0" name="公式" r:id="rId1" imgW="533400" imgH="254000" progId="Equation.3">
                  <p:embed/>
                </p:oleObj>
              </mc:Choice>
              <mc:Fallback>
                <p:oleObj name="公式" r:id="rId1" imgW="5334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805" y="2334260"/>
                        <a:ext cx="1253490" cy="59563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90000"/>
                        </a:schemeClr>
                      </a:solidFill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6516370" y="2334260"/>
          <a:ext cx="1744345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1" name="公式" r:id="rId3" imgW="571500" imgH="215900" progId="Equation.3">
                  <p:embed/>
                </p:oleObj>
              </mc:Choice>
              <mc:Fallback>
                <p:oleObj name="公式" r:id="rId3" imgW="5715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370" y="2334260"/>
                        <a:ext cx="1744345" cy="6578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500245" y="3149600"/>
          <a:ext cx="229108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2" name="公式" r:id="rId5" imgW="1002665" imgH="317500" progId="Equation.3">
                  <p:embed/>
                </p:oleObj>
              </mc:Choice>
              <mc:Fallback>
                <p:oleObj name="公式" r:id="rId5" imgW="1002665" imgH="317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245" y="3149600"/>
                        <a:ext cx="2291080" cy="730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500245" y="3800475"/>
          <a:ext cx="220599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name="公式" r:id="rId7" imgW="1117600" imgH="571500" progId="Equation.3">
                  <p:embed/>
                </p:oleObj>
              </mc:Choice>
              <mc:Fallback>
                <p:oleObj name="公式" r:id="rId7" imgW="1117600" imgH="57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245" y="3800475"/>
                        <a:ext cx="2205990" cy="1187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2952115" y="5589270"/>
          <a:ext cx="2474595" cy="70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4" name="公式" r:id="rId9" imgW="876300" imgH="279400" progId="Equation.3">
                  <p:embed/>
                </p:oleObj>
              </mc:Choice>
              <mc:Fallback>
                <p:oleObj name="公式" r:id="rId9" imgW="876300" imgH="27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115" y="5589270"/>
                        <a:ext cx="2474595" cy="70548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30"/>
          <p:cNvSpPr>
            <a:spLocks noChangeArrowheads="1"/>
          </p:cNvSpPr>
          <p:nvPr/>
        </p:nvSpPr>
        <p:spPr bwMode="auto">
          <a:xfrm>
            <a:off x="1115789" y="116697"/>
            <a:ext cx="1059656" cy="6858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p>
            <a:pPr algn="ctr" eaLnBrk="1" hangingPunct="1">
              <a:defRPr/>
            </a:pPr>
            <a:r>
              <a:rPr kumimoji="1"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小结</a:t>
            </a:r>
            <a:endParaRPr kumimoji="1"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ldLvl="0" animBg="1"/>
      <p:bldP spid="15363" grpId="0" bldLvl="0" animBg="1" autoUpdateAnimBg="0"/>
      <p:bldP spid="15364" grpId="0" bldLvl="0" animBg="1" autoUpdateAnimBg="0"/>
      <p:bldP spid="15365" grpId="0" bldLvl="0" animBg="1" autoUpdateAnimBg="0"/>
      <p:bldP spid="15366" grpId="0" bldLvl="0" animBg="1" autoUpdateAnimBg="0"/>
      <p:bldP spid="1536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468313" y="908050"/>
            <a:ext cx="8305800" cy="476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 有一外半径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=10cm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，内半径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=7cm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的金属球壳，在球壳中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放一半径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=5cm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的同心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金属球，若使球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壳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球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均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带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=10</a:t>
            </a:r>
            <a:r>
              <a:rPr lang="en-US" altLang="zh-CN" sz="3200" baseline="30000" dirty="0">
                <a:solidFill>
                  <a:srgbClr val="1C1C1C"/>
                </a:solidFill>
                <a:latin typeface="Times New Roman" panose="02020603050405020304" pitchFamily="18" charset="0"/>
              </a:rPr>
              <a:t>-8</a:t>
            </a:r>
            <a:r>
              <a:rPr lang="en-US" altLang="zh-CN" sz="3200" dirty="0">
                <a:solidFill>
                  <a:srgbClr val="1C1C1C"/>
                </a:solidFill>
                <a:latin typeface="Times New Roman" panose="02020603050405020304" pitchFamily="18" charset="0"/>
              </a:rPr>
              <a:t> C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的正电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荷，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问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两球体上的电荷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如何分布？球心电势为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多少？                     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867" name="Group 3"/>
          <p:cNvGrpSpPr/>
          <p:nvPr/>
        </p:nvGrpSpPr>
        <p:grpSpPr>
          <a:xfrm>
            <a:off x="4932363" y="2276475"/>
            <a:ext cx="3505200" cy="3429000"/>
            <a:chOff x="3216" y="1584"/>
            <a:chExt cx="2208" cy="2160"/>
          </a:xfrm>
        </p:grpSpPr>
        <p:sp>
          <p:nvSpPr>
            <p:cNvPr id="36869" name="Rectangle 4"/>
            <p:cNvSpPr/>
            <p:nvPr/>
          </p:nvSpPr>
          <p:spPr>
            <a:xfrm>
              <a:off x="3216" y="1584"/>
              <a:ext cx="2208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8917" name="AutoShape 5"/>
            <p:cNvSpPr>
              <a:spLocks noChangeArrowheads="1"/>
            </p:cNvSpPr>
            <p:nvPr/>
          </p:nvSpPr>
          <p:spPr bwMode="auto">
            <a:xfrm>
              <a:off x="3584" y="1967"/>
              <a:ext cx="1518" cy="1425"/>
            </a:xfrm>
            <a:custGeom>
              <a:avLst/>
              <a:gdLst>
                <a:gd name="G0" fmla="+- 2386 0 0"/>
                <a:gd name="G1" fmla="+- 21600 0 2386"/>
                <a:gd name="G2" fmla="+- 21600 0 238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18" name="Oval 6"/>
            <p:cNvSpPr>
              <a:spLocks noChangeArrowheads="1"/>
            </p:cNvSpPr>
            <p:nvPr/>
          </p:nvSpPr>
          <p:spPr bwMode="auto">
            <a:xfrm>
              <a:off x="4044" y="2405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872" name="Line 7"/>
            <p:cNvSpPr/>
            <p:nvPr/>
          </p:nvSpPr>
          <p:spPr>
            <a:xfrm flipH="1">
              <a:off x="4090" y="2688"/>
              <a:ext cx="278" cy="14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6873" name="Line 8"/>
            <p:cNvSpPr/>
            <p:nvPr/>
          </p:nvSpPr>
          <p:spPr>
            <a:xfrm>
              <a:off x="4368" y="2688"/>
              <a:ext cx="288" cy="624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6874" name="Line 9"/>
            <p:cNvSpPr/>
            <p:nvPr/>
          </p:nvSpPr>
          <p:spPr>
            <a:xfrm flipH="1">
              <a:off x="4128" y="2688"/>
              <a:ext cx="240" cy="528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graphicFrame>
          <p:nvGraphicFramePr>
            <p:cNvPr id="36875" name="Object 10"/>
            <p:cNvGraphicFramePr>
              <a:graphicFrameLocks noChangeAspect="1"/>
            </p:cNvGraphicFramePr>
            <p:nvPr/>
          </p:nvGraphicFramePr>
          <p:xfrm>
            <a:off x="4608" y="3312"/>
            <a:ext cx="2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" imgW="228600" imgH="279400" progId="Equation.3">
                    <p:embed/>
                  </p:oleObj>
                </mc:Choice>
                <mc:Fallback>
                  <p:oleObj name="" r:id="rId1" imgW="228600" imgH="2794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8" y="3312"/>
                          <a:ext cx="26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6" name="Object 11"/>
            <p:cNvGraphicFramePr>
              <a:graphicFrameLocks noChangeAspect="1"/>
            </p:cNvGraphicFramePr>
            <p:nvPr/>
          </p:nvGraphicFramePr>
          <p:xfrm>
            <a:off x="4233" y="2943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3" imgW="241300" imgH="279400" progId="Equation.3">
                    <p:embed/>
                  </p:oleObj>
                </mc:Choice>
                <mc:Fallback>
                  <p:oleObj name="" r:id="rId3" imgW="241300" imgH="2794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3" y="2943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2"/>
            <p:cNvGraphicFramePr>
              <a:graphicFrameLocks noChangeAspect="1"/>
            </p:cNvGraphicFramePr>
            <p:nvPr/>
          </p:nvGraphicFramePr>
          <p:xfrm>
            <a:off x="3840" y="2688"/>
            <a:ext cx="26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5" imgW="241300" imgH="292100" progId="Equation.3">
                    <p:embed/>
                  </p:oleObj>
                </mc:Choice>
                <mc:Fallback>
                  <p:oleObj name="" r:id="rId5" imgW="241300" imgH="292100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2688"/>
                          <a:ext cx="264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13"/>
            <p:cNvGraphicFramePr>
              <a:graphicFrameLocks noChangeAspect="1"/>
            </p:cNvGraphicFramePr>
            <p:nvPr/>
          </p:nvGraphicFramePr>
          <p:xfrm>
            <a:off x="4464" y="1728"/>
            <a:ext cx="3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7" imgW="304800" imgH="228600" progId="Equation.3">
                    <p:embed/>
                  </p:oleObj>
                </mc:Choice>
                <mc:Fallback>
                  <p:oleObj name="" r:id="rId7" imgW="304800" imgH="2286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4" y="1728"/>
                          <a:ext cx="38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4"/>
            <p:cNvGraphicFramePr>
              <a:graphicFrameLocks noChangeAspect="1"/>
            </p:cNvGraphicFramePr>
            <p:nvPr/>
          </p:nvGraphicFramePr>
          <p:xfrm>
            <a:off x="4224" y="2160"/>
            <a:ext cx="3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9" imgW="304800" imgH="228600" progId="Equation.3">
                    <p:embed/>
                  </p:oleObj>
                </mc:Choice>
                <mc:Fallback>
                  <p:oleObj name="" r:id="rId9" imgW="304800" imgH="2286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160"/>
                          <a:ext cx="38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7" name="Text Box 15"/>
          <p:cNvSpPr txBox="1"/>
          <p:nvPr/>
        </p:nvSpPr>
        <p:spPr>
          <a:xfrm>
            <a:off x="1187450" y="5734050"/>
            <a:ext cx="2665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（静电平衡）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684213" y="2852738"/>
          <a:ext cx="2305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774065" imgH="241300" progId="Equation.3">
                  <p:embed/>
                </p:oleObj>
              </mc:Choice>
              <mc:Fallback>
                <p:oleObj name="" r:id="rId1" imgW="774065" imgH="2413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852738"/>
                        <a:ext cx="2305050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/>
          <p:nvPr/>
        </p:nvSpPr>
        <p:spPr>
          <a:xfrm>
            <a:off x="5029200" y="1828800"/>
            <a:ext cx="3505200" cy="3429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5613400" y="2436813"/>
            <a:ext cx="2409825" cy="2262188"/>
          </a:xfrm>
          <a:custGeom>
            <a:avLst/>
            <a:gdLst>
              <a:gd name="G0" fmla="+- 2386 0 0"/>
              <a:gd name="G1" fmla="+- 21600 0 2386"/>
              <a:gd name="G2" fmla="+- 21600 0 238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386" y="10800"/>
                </a:moveTo>
                <a:cubicBezTo>
                  <a:pt x="2386" y="15447"/>
                  <a:pt x="6153" y="19214"/>
                  <a:pt x="10800" y="19214"/>
                </a:cubicBezTo>
                <a:cubicBezTo>
                  <a:pt x="15447" y="19214"/>
                  <a:pt x="19214" y="15447"/>
                  <a:pt x="19214" y="10800"/>
                </a:cubicBezTo>
                <a:cubicBezTo>
                  <a:pt x="19214" y="6153"/>
                  <a:pt x="15447" y="2386"/>
                  <a:pt x="10800" y="2386"/>
                </a:cubicBezTo>
                <a:cubicBezTo>
                  <a:pt x="6153" y="2386"/>
                  <a:pt x="2386" y="6153"/>
                  <a:pt x="2386" y="10800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9050">
            <a:solidFill>
              <a:srgbClr val="6633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343650" y="3132138"/>
            <a:ext cx="949325" cy="89058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6633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4" name="Line 6"/>
          <p:cNvSpPr/>
          <p:nvPr/>
        </p:nvSpPr>
        <p:spPr>
          <a:xfrm flipH="1">
            <a:off x="6416675" y="3581400"/>
            <a:ext cx="441325" cy="236538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7895" name="Line 7"/>
          <p:cNvSpPr/>
          <p:nvPr/>
        </p:nvSpPr>
        <p:spPr>
          <a:xfrm>
            <a:off x="6858000" y="3581400"/>
            <a:ext cx="457200" cy="990600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7896" name="Line 8"/>
          <p:cNvSpPr/>
          <p:nvPr/>
        </p:nvSpPr>
        <p:spPr>
          <a:xfrm flipH="1">
            <a:off x="6477000" y="3581400"/>
            <a:ext cx="381000" cy="838200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7239000" y="4572000"/>
          <a:ext cx="412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" imgW="228600" imgH="279400" progId="Equation.3">
                  <p:embed/>
                </p:oleObj>
              </mc:Choice>
              <mc:Fallback>
                <p:oleObj name="" r:id="rId3" imgW="228600" imgH="2794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4572000"/>
                        <a:ext cx="4127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6629400" y="3986213"/>
          <a:ext cx="4714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254000" imgH="279400" progId="Equation.3">
                  <p:embed/>
                </p:oleObj>
              </mc:Choice>
              <mc:Fallback>
                <p:oleObj name="" r:id="rId5" imgW="254000" imgH="2794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29400" y="3986213"/>
                        <a:ext cx="471488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6019800" y="3581400"/>
          <a:ext cx="419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7" imgW="241300" imgH="292100" progId="Equation.3">
                  <p:embed/>
                </p:oleObj>
              </mc:Choice>
              <mc:Fallback>
                <p:oleObj name="" r:id="rId7" imgW="241300" imgH="2921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3581400"/>
                        <a:ext cx="4191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6553200" y="3124200"/>
          <a:ext cx="609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9" imgW="304800" imgH="228600" progId="Equation.3">
                  <p:embed/>
                </p:oleObj>
              </mc:Choice>
              <mc:Fallback>
                <p:oleObj name="" r:id="rId9" imgW="304800" imgH="228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3200" y="3124200"/>
                        <a:ext cx="6096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01" name="Group 13"/>
          <p:cNvGrpSpPr/>
          <p:nvPr/>
        </p:nvGrpSpPr>
        <p:grpSpPr>
          <a:xfrm>
            <a:off x="6858000" y="2286000"/>
            <a:ext cx="1219200" cy="992188"/>
            <a:chOff x="4368" y="1776"/>
            <a:chExt cx="768" cy="625"/>
          </a:xfrm>
        </p:grpSpPr>
        <p:graphicFrame>
          <p:nvGraphicFramePr>
            <p:cNvPr id="37927" name="Object 14"/>
            <p:cNvGraphicFramePr>
              <a:graphicFrameLocks noChangeAspect="1"/>
            </p:cNvGraphicFramePr>
            <p:nvPr/>
          </p:nvGraphicFramePr>
          <p:xfrm>
            <a:off x="4368" y="2112"/>
            <a:ext cx="33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1" imgW="304800" imgH="203200" progId="Equation.3">
                    <p:embed/>
                  </p:oleObj>
                </mc:Choice>
                <mc:Fallback>
                  <p:oleObj name="" r:id="rId11" imgW="304800" imgH="2032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8" y="2112"/>
                          <a:ext cx="336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8" name="Object 15"/>
            <p:cNvGraphicFramePr>
              <a:graphicFrameLocks noChangeAspect="1"/>
            </p:cNvGraphicFramePr>
            <p:nvPr/>
          </p:nvGraphicFramePr>
          <p:xfrm>
            <a:off x="4704" y="1776"/>
            <a:ext cx="43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3" imgW="406400" imgH="254000" progId="Equation.3">
                    <p:embed/>
                  </p:oleObj>
                </mc:Choice>
                <mc:Fallback>
                  <p:oleObj name="" r:id="rId13" imgW="406400" imgH="2540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1776"/>
                          <a:ext cx="432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902" name="Group 16"/>
          <p:cNvGrpSpPr/>
          <p:nvPr/>
        </p:nvGrpSpPr>
        <p:grpSpPr>
          <a:xfrm>
            <a:off x="5753100" y="2552700"/>
            <a:ext cx="2133600" cy="2019300"/>
            <a:chOff x="3672" y="1944"/>
            <a:chExt cx="1344" cy="1272"/>
          </a:xfrm>
        </p:grpSpPr>
        <p:sp>
          <p:nvSpPr>
            <p:cNvPr id="37923" name="Oval 17"/>
            <p:cNvSpPr/>
            <p:nvPr/>
          </p:nvSpPr>
          <p:spPr>
            <a:xfrm>
              <a:off x="3672" y="1944"/>
              <a:ext cx="1344" cy="1272"/>
            </a:xfrm>
            <a:prstGeom prst="ellipse">
              <a:avLst/>
            </a:prstGeom>
            <a:solidFill>
              <a:srgbClr val="FFB7B7">
                <a:alpha val="50195"/>
              </a:srgbClr>
            </a:solidFill>
            <a:ln w="1905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37924" name="Object 18"/>
            <p:cNvGraphicFramePr>
              <a:graphicFrameLocks noChangeAspect="1"/>
            </p:cNvGraphicFramePr>
            <p:nvPr/>
          </p:nvGraphicFramePr>
          <p:xfrm>
            <a:off x="4656" y="2627"/>
            <a:ext cx="159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5" imgW="190500" imgH="228600" progId="Equation.3">
                    <p:embed/>
                  </p:oleObj>
                </mc:Choice>
                <mc:Fallback>
                  <p:oleObj name="" r:id="rId15" imgW="190500" imgH="2286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6" y="2627"/>
                          <a:ext cx="159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5" name="Line 19"/>
            <p:cNvSpPr/>
            <p:nvPr/>
          </p:nvSpPr>
          <p:spPr>
            <a:xfrm flipV="1">
              <a:off x="4368" y="2600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graphicFrame>
          <p:nvGraphicFramePr>
            <p:cNvPr id="37926" name="Object 20"/>
            <p:cNvGraphicFramePr>
              <a:graphicFrameLocks noChangeAspect="1"/>
            </p:cNvGraphicFramePr>
            <p:nvPr/>
          </p:nvGraphicFramePr>
          <p:xfrm>
            <a:off x="3888" y="2109"/>
            <a:ext cx="28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7" imgW="190500" imgH="228600" progId="Equation.3">
                    <p:embed/>
                  </p:oleObj>
                </mc:Choice>
                <mc:Fallback>
                  <p:oleObj name="" r:id="rId17" imgW="190500" imgH="2286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888" y="2109"/>
                          <a:ext cx="280" cy="3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3" name="Rectangle 21"/>
          <p:cNvSpPr/>
          <p:nvPr/>
        </p:nvSpPr>
        <p:spPr>
          <a:xfrm>
            <a:off x="5029200" y="1828800"/>
            <a:ext cx="3505200" cy="3429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9958" name="AutoShape 22"/>
          <p:cNvSpPr>
            <a:spLocks noChangeArrowheads="1"/>
          </p:cNvSpPr>
          <p:nvPr/>
        </p:nvSpPr>
        <p:spPr bwMode="auto">
          <a:xfrm>
            <a:off x="5613400" y="2436813"/>
            <a:ext cx="2409825" cy="2262188"/>
          </a:xfrm>
          <a:custGeom>
            <a:avLst/>
            <a:gdLst>
              <a:gd name="G0" fmla="+- 2386 0 0"/>
              <a:gd name="G1" fmla="+- 21600 0 2386"/>
              <a:gd name="G2" fmla="+- 21600 0 238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386" y="10800"/>
                </a:moveTo>
                <a:cubicBezTo>
                  <a:pt x="2386" y="15447"/>
                  <a:pt x="6153" y="19214"/>
                  <a:pt x="10800" y="19214"/>
                </a:cubicBezTo>
                <a:cubicBezTo>
                  <a:pt x="15447" y="19214"/>
                  <a:pt x="19214" y="15447"/>
                  <a:pt x="19214" y="10800"/>
                </a:cubicBezTo>
                <a:cubicBezTo>
                  <a:pt x="19214" y="6153"/>
                  <a:pt x="15447" y="2386"/>
                  <a:pt x="10800" y="2386"/>
                </a:cubicBezTo>
                <a:cubicBezTo>
                  <a:pt x="6153" y="2386"/>
                  <a:pt x="2386" y="6153"/>
                  <a:pt x="2386" y="10800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9050">
            <a:solidFill>
              <a:srgbClr val="6633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6343650" y="3132138"/>
            <a:ext cx="949325" cy="89058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6633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906" name="Line 24"/>
          <p:cNvSpPr/>
          <p:nvPr/>
        </p:nvSpPr>
        <p:spPr>
          <a:xfrm flipH="1">
            <a:off x="6416675" y="3581400"/>
            <a:ext cx="441325" cy="236538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7907" name="Line 25"/>
          <p:cNvSpPr/>
          <p:nvPr/>
        </p:nvSpPr>
        <p:spPr>
          <a:xfrm>
            <a:off x="6858000" y="3581400"/>
            <a:ext cx="457200" cy="990600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7908" name="Line 26"/>
          <p:cNvSpPr/>
          <p:nvPr/>
        </p:nvSpPr>
        <p:spPr>
          <a:xfrm flipH="1">
            <a:off x="6477000" y="3581400"/>
            <a:ext cx="381000" cy="838200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graphicFrame>
        <p:nvGraphicFramePr>
          <p:cNvPr id="37909" name="Object 27"/>
          <p:cNvGraphicFramePr>
            <a:graphicFrameLocks noChangeAspect="1"/>
          </p:cNvGraphicFramePr>
          <p:nvPr/>
        </p:nvGraphicFramePr>
        <p:xfrm>
          <a:off x="7239000" y="4572000"/>
          <a:ext cx="412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9" imgW="228600" imgH="279400" progId="Equation.3">
                  <p:embed/>
                </p:oleObj>
              </mc:Choice>
              <mc:Fallback>
                <p:oleObj name="" r:id="rId19" imgW="228600" imgH="2794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4572000"/>
                        <a:ext cx="4127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8"/>
          <p:cNvGraphicFramePr>
            <a:graphicFrameLocks noChangeAspect="1"/>
          </p:cNvGraphicFramePr>
          <p:nvPr/>
        </p:nvGraphicFramePr>
        <p:xfrm>
          <a:off x="6643688" y="3986213"/>
          <a:ext cx="441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1" imgW="241300" imgH="279400" progId="Equation.3">
                  <p:embed/>
                </p:oleObj>
              </mc:Choice>
              <mc:Fallback>
                <p:oleObj name="" r:id="rId21" imgW="241300" imgH="2794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43688" y="3986213"/>
                        <a:ext cx="4413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9"/>
          <p:cNvGraphicFramePr>
            <a:graphicFrameLocks noChangeAspect="1"/>
          </p:cNvGraphicFramePr>
          <p:nvPr/>
        </p:nvGraphicFramePr>
        <p:xfrm>
          <a:off x="6019800" y="3581400"/>
          <a:ext cx="419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3" imgW="241300" imgH="292100" progId="Equation.3">
                  <p:embed/>
                </p:oleObj>
              </mc:Choice>
              <mc:Fallback>
                <p:oleObj name="" r:id="rId23" imgW="241300" imgH="2921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3581400"/>
                        <a:ext cx="4191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30"/>
          <p:cNvGraphicFramePr>
            <a:graphicFrameLocks noChangeAspect="1"/>
          </p:cNvGraphicFramePr>
          <p:nvPr/>
        </p:nvGraphicFramePr>
        <p:xfrm>
          <a:off x="6553200" y="3124200"/>
          <a:ext cx="609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5" imgW="304800" imgH="228600" progId="Equation.3">
                  <p:embed/>
                </p:oleObj>
              </mc:Choice>
              <mc:Fallback>
                <p:oleObj name="" r:id="rId25" imgW="304800" imgH="2286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3200" y="3124200"/>
                        <a:ext cx="6096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6858000" y="2636838"/>
          <a:ext cx="5334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7" imgW="304800" imgH="203200" progId="Equation.3">
                  <p:embed/>
                </p:oleObj>
              </mc:Choice>
              <mc:Fallback>
                <p:oleObj name="" r:id="rId27" imgW="304800" imgH="2032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2636838"/>
                        <a:ext cx="533400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5292725" y="1989138"/>
          <a:ext cx="11525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9" imgW="698500" imgH="279400" progId="Equation.3">
                  <p:embed/>
                </p:oleObj>
              </mc:Choice>
              <mc:Fallback>
                <p:oleObj name="" r:id="rId29" imgW="698500" imgH="2794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2725" y="1989138"/>
                        <a:ext cx="1152525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5" name="Text Box 33"/>
          <p:cNvSpPr txBox="1"/>
          <p:nvPr/>
        </p:nvSpPr>
        <p:spPr>
          <a:xfrm>
            <a:off x="1357313" y="214313"/>
            <a:ext cx="36718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解：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、电荷分布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70" name="Object 34"/>
          <p:cNvGraphicFramePr>
            <a:graphicFrameLocks noChangeAspect="1"/>
          </p:cNvGraphicFramePr>
          <p:nvPr/>
        </p:nvGraphicFramePr>
        <p:xfrm>
          <a:off x="2484438" y="4005263"/>
          <a:ext cx="20764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1" imgW="736600" imgH="203200" progId="Equation.3">
                  <p:embed/>
                </p:oleObj>
              </mc:Choice>
              <mc:Fallback>
                <p:oleObj name="" r:id="rId31" imgW="736600" imgH="2032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484438" y="4005263"/>
                        <a:ext cx="2076450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1" name="Text Box 35"/>
          <p:cNvSpPr txBox="1"/>
          <p:nvPr/>
        </p:nvSpPr>
        <p:spPr>
          <a:xfrm>
            <a:off x="611188" y="1125538"/>
            <a:ext cx="75612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金属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球体：</a:t>
            </a:r>
            <a:r>
              <a:rPr lang="zh-CN" altLang="en-US" sz="3200" b="1" dirty="0">
                <a:latin typeface="Times New Roman" panose="02020603050405020304" pitchFamily="18" charset="0"/>
              </a:rPr>
              <a:t>电荷</a:t>
            </a:r>
            <a:r>
              <a:rPr lang="en-US" altLang="zh-CN" sz="3200" b="1" dirty="0">
                <a:latin typeface="Times New Roman" panose="02020603050405020304" pitchFamily="18" charset="0"/>
              </a:rPr>
              <a:t>q</a:t>
            </a:r>
            <a:r>
              <a:rPr lang="zh-CN" altLang="en-US" sz="3200" b="1" dirty="0">
                <a:latin typeface="Times New Roman" panose="02020603050405020304" pitchFamily="18" charset="0"/>
              </a:rPr>
              <a:t>均匀分布在球体表面上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39972" name="Text Box 36"/>
          <p:cNvSpPr txBox="1"/>
          <p:nvPr/>
        </p:nvSpPr>
        <p:spPr>
          <a:xfrm>
            <a:off x="611188" y="2060575"/>
            <a:ext cx="23050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金属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球壳：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73" name="Object 37"/>
          <p:cNvGraphicFramePr>
            <a:graphicFrameLocks noChangeAspect="1"/>
          </p:cNvGraphicFramePr>
          <p:nvPr/>
        </p:nvGraphicFramePr>
        <p:xfrm>
          <a:off x="6372225" y="1916113"/>
          <a:ext cx="25923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3" imgW="1409700" imgH="279400" progId="Equation.3">
                  <p:embed/>
                </p:oleObj>
              </mc:Choice>
              <mc:Fallback>
                <p:oleObj name="" r:id="rId33" imgW="1409700" imgH="2794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2225" y="1916113"/>
                        <a:ext cx="2592388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4" name="Object 38"/>
          <p:cNvGraphicFramePr>
            <a:graphicFrameLocks noChangeAspect="1"/>
          </p:cNvGraphicFramePr>
          <p:nvPr/>
        </p:nvGraphicFramePr>
        <p:xfrm>
          <a:off x="755650" y="3933825"/>
          <a:ext cx="15763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5" imgW="558800" imgH="241300" progId="Equation.3">
                  <p:embed/>
                </p:oleObj>
              </mc:Choice>
              <mc:Fallback>
                <p:oleObj name="" r:id="rId35" imgW="558800" imgH="2413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55650" y="3933825"/>
                        <a:ext cx="1576388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5" name="Text Box 39"/>
          <p:cNvSpPr txBox="1"/>
          <p:nvPr/>
        </p:nvSpPr>
        <p:spPr>
          <a:xfrm>
            <a:off x="395288" y="4797425"/>
            <a:ext cx="36718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、球心处的电势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1116013" y="5373688"/>
          <a:ext cx="21542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7" imgW="850265" imgH="279400" progId="Equation.3">
                  <p:embed/>
                </p:oleObj>
              </mc:Choice>
              <mc:Fallback>
                <p:oleObj name="" r:id="rId37" imgW="850265" imgH="2794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116013" y="5373688"/>
                        <a:ext cx="2154237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71" grpId="0"/>
      <p:bldP spid="39972" grpId="0"/>
      <p:bldP spid="3997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900113" y="0"/>
            <a:ext cx="23399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电场分布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627313" y="1484313"/>
          <a:ext cx="10509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546100" imgH="279400" progId="Equation.3">
                  <p:embed/>
                </p:oleObj>
              </mc:Choice>
              <mc:Fallback>
                <p:oleObj name="" r:id="rId1" imgW="546100" imgH="2794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7313" y="1484313"/>
                        <a:ext cx="105092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/>
          <p:nvPr/>
        </p:nvSpPr>
        <p:spPr>
          <a:xfrm>
            <a:off x="5076825" y="1412875"/>
            <a:ext cx="3505200" cy="36290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5588000" y="1944688"/>
            <a:ext cx="2409825" cy="2393950"/>
          </a:xfrm>
          <a:custGeom>
            <a:avLst/>
            <a:gdLst>
              <a:gd name="G0" fmla="+- 2386 0 0"/>
              <a:gd name="G1" fmla="+- 21600 0 2386"/>
              <a:gd name="G2" fmla="+- 21600 0 238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386" y="10800"/>
                </a:moveTo>
                <a:cubicBezTo>
                  <a:pt x="2386" y="15447"/>
                  <a:pt x="6153" y="19214"/>
                  <a:pt x="10800" y="19214"/>
                </a:cubicBezTo>
                <a:cubicBezTo>
                  <a:pt x="15447" y="19214"/>
                  <a:pt x="19214" y="15447"/>
                  <a:pt x="19214" y="10800"/>
                </a:cubicBezTo>
                <a:cubicBezTo>
                  <a:pt x="19214" y="6153"/>
                  <a:pt x="15447" y="2386"/>
                  <a:pt x="10800" y="2386"/>
                </a:cubicBezTo>
                <a:cubicBezTo>
                  <a:pt x="6153" y="2386"/>
                  <a:pt x="2386" y="6153"/>
                  <a:pt x="2386" y="10800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9050">
            <a:solidFill>
              <a:srgbClr val="6633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6318250" y="2719388"/>
            <a:ext cx="949325" cy="9429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6633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Line 7"/>
          <p:cNvSpPr/>
          <p:nvPr/>
        </p:nvSpPr>
        <p:spPr>
          <a:xfrm flipH="1">
            <a:off x="6391275" y="3206750"/>
            <a:ext cx="441325" cy="250825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8920" name="Line 8"/>
          <p:cNvSpPr/>
          <p:nvPr/>
        </p:nvSpPr>
        <p:spPr>
          <a:xfrm>
            <a:off x="6832600" y="3163888"/>
            <a:ext cx="457200" cy="1047750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38921" name="Line 9"/>
          <p:cNvSpPr/>
          <p:nvPr/>
        </p:nvSpPr>
        <p:spPr>
          <a:xfrm flipH="1">
            <a:off x="6451600" y="3171825"/>
            <a:ext cx="381000" cy="887413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7213600" y="4184650"/>
          <a:ext cx="4127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228600" imgH="279400" progId="Equation.3">
                  <p:embed/>
                </p:oleObj>
              </mc:Choice>
              <mc:Fallback>
                <p:oleObj name="" r:id="rId3" imgW="228600" imgH="2794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13600" y="4184650"/>
                        <a:ext cx="412750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6618288" y="3598863"/>
          <a:ext cx="4413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5" imgW="241300" imgH="279400" progId="Equation.3">
                  <p:embed/>
                </p:oleObj>
              </mc:Choice>
              <mc:Fallback>
                <p:oleObj name="" r:id="rId5" imgW="241300" imgH="2794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18288" y="3598863"/>
                        <a:ext cx="44132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5994400" y="3192463"/>
          <a:ext cx="419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7" imgW="241300" imgH="292100" progId="Equation.3">
                  <p:embed/>
                </p:oleObj>
              </mc:Choice>
              <mc:Fallback>
                <p:oleObj name="" r:id="rId7" imgW="241300" imgH="2921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94400" y="3192463"/>
                        <a:ext cx="4191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6985000" y="1670050"/>
          <a:ext cx="60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304800" imgH="228600" progId="Equation.3">
                  <p:embed/>
                </p:oleObj>
              </mc:Choice>
              <mc:Fallback>
                <p:oleObj name="" r:id="rId9" imgW="304800" imgH="2286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5000" y="1670050"/>
                        <a:ext cx="609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6604000" y="2355850"/>
          <a:ext cx="60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1" imgW="304800" imgH="228600" progId="Equation.3">
                  <p:embed/>
                </p:oleObj>
              </mc:Choice>
              <mc:Fallback>
                <p:oleObj name="" r:id="rId11" imgW="304800" imgH="2286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04000" y="2355850"/>
                        <a:ext cx="609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>
          <a:xfrm>
            <a:off x="5003800" y="1412875"/>
            <a:ext cx="3505200" cy="3629025"/>
            <a:chOff x="1152" y="0"/>
            <a:chExt cx="2208" cy="2160"/>
          </a:xfrm>
        </p:grpSpPr>
        <p:graphicFrame>
          <p:nvGraphicFramePr>
            <p:cNvPr id="38987" name="Object 16"/>
            <p:cNvGraphicFramePr>
              <a:graphicFrameLocks noChangeAspect="1"/>
            </p:cNvGraphicFramePr>
            <p:nvPr/>
          </p:nvGraphicFramePr>
          <p:xfrm>
            <a:off x="2472" y="7"/>
            <a:ext cx="271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3" imgW="228600" imgH="279400" progId="Equation.3">
                    <p:embed/>
                  </p:oleObj>
                </mc:Choice>
                <mc:Fallback>
                  <p:oleObj name="" r:id="rId13" imgW="228600" imgH="2794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2" y="7"/>
                          <a:ext cx="271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88" name="Rectangle 17"/>
            <p:cNvSpPr/>
            <p:nvPr/>
          </p:nvSpPr>
          <p:spPr>
            <a:xfrm>
              <a:off x="1152" y="0"/>
              <a:ext cx="2208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40978" name="AutoShape 18"/>
            <p:cNvSpPr>
              <a:spLocks noChangeArrowheads="1"/>
            </p:cNvSpPr>
            <p:nvPr/>
          </p:nvSpPr>
          <p:spPr bwMode="auto">
            <a:xfrm>
              <a:off x="1520" y="383"/>
              <a:ext cx="1518" cy="1425"/>
            </a:xfrm>
            <a:custGeom>
              <a:avLst/>
              <a:gdLst>
                <a:gd name="G0" fmla="+- 2386 0 0"/>
                <a:gd name="G1" fmla="+- 21600 0 2386"/>
                <a:gd name="G2" fmla="+- 21600 0 238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79" name="Oval 19"/>
            <p:cNvSpPr>
              <a:spLocks noChangeArrowheads="1"/>
            </p:cNvSpPr>
            <p:nvPr/>
          </p:nvSpPr>
          <p:spPr bwMode="auto">
            <a:xfrm>
              <a:off x="1980" y="821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91" name="Line 20"/>
            <p:cNvSpPr/>
            <p:nvPr/>
          </p:nvSpPr>
          <p:spPr>
            <a:xfrm flipH="1">
              <a:off x="2026" y="1104"/>
              <a:ext cx="278" cy="14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8992" name="Line 21"/>
            <p:cNvSpPr/>
            <p:nvPr/>
          </p:nvSpPr>
          <p:spPr>
            <a:xfrm>
              <a:off x="2304" y="1104"/>
              <a:ext cx="288" cy="624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8993" name="Line 22"/>
            <p:cNvSpPr/>
            <p:nvPr/>
          </p:nvSpPr>
          <p:spPr>
            <a:xfrm flipH="1">
              <a:off x="2064" y="1104"/>
              <a:ext cx="240" cy="528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graphicFrame>
          <p:nvGraphicFramePr>
            <p:cNvPr id="38994" name="Object 23"/>
            <p:cNvGraphicFramePr>
              <a:graphicFrameLocks noChangeAspect="1"/>
            </p:cNvGraphicFramePr>
            <p:nvPr/>
          </p:nvGraphicFramePr>
          <p:xfrm>
            <a:off x="2544" y="1728"/>
            <a:ext cx="2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5" imgW="228600" imgH="279400" progId="Equation.3">
                    <p:embed/>
                  </p:oleObj>
                </mc:Choice>
                <mc:Fallback>
                  <p:oleObj name="" r:id="rId15" imgW="228600" imgH="2794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1728"/>
                          <a:ext cx="26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5" name="Object 24"/>
            <p:cNvGraphicFramePr>
              <a:graphicFrameLocks noChangeAspect="1"/>
            </p:cNvGraphicFramePr>
            <p:nvPr/>
          </p:nvGraphicFramePr>
          <p:xfrm>
            <a:off x="2169" y="1359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7" imgW="241300" imgH="279400" progId="Equation.3">
                    <p:embed/>
                  </p:oleObj>
                </mc:Choice>
                <mc:Fallback>
                  <p:oleObj name="" r:id="rId17" imgW="241300" imgH="2794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69" y="1359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6" name="Object 25"/>
            <p:cNvGraphicFramePr>
              <a:graphicFrameLocks noChangeAspect="1"/>
            </p:cNvGraphicFramePr>
            <p:nvPr/>
          </p:nvGraphicFramePr>
          <p:xfrm>
            <a:off x="1776" y="1104"/>
            <a:ext cx="26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19" imgW="241300" imgH="292100" progId="Equation.3">
                    <p:embed/>
                  </p:oleObj>
                </mc:Choice>
                <mc:Fallback>
                  <p:oleObj name="" r:id="rId19" imgW="241300" imgH="2921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6" y="1104"/>
                          <a:ext cx="264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7" name="Object 26"/>
            <p:cNvGraphicFramePr>
              <a:graphicFrameLocks noChangeAspect="1"/>
            </p:cNvGraphicFramePr>
            <p:nvPr/>
          </p:nvGraphicFramePr>
          <p:xfrm>
            <a:off x="2400" y="144"/>
            <a:ext cx="3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21" imgW="304800" imgH="228600" progId="Equation.3">
                    <p:embed/>
                  </p:oleObj>
                </mc:Choice>
                <mc:Fallback>
                  <p:oleObj name="" r:id="rId21" imgW="304800" imgH="2286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144"/>
                          <a:ext cx="38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8" name="Object 27"/>
            <p:cNvGraphicFramePr>
              <a:graphicFrameLocks noChangeAspect="1"/>
            </p:cNvGraphicFramePr>
            <p:nvPr/>
          </p:nvGraphicFramePr>
          <p:xfrm>
            <a:off x="2160" y="576"/>
            <a:ext cx="3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23" imgW="304800" imgH="228600" progId="Equation.3">
                    <p:embed/>
                  </p:oleObj>
                </mc:Choice>
                <mc:Fallback>
                  <p:oleObj name="" r:id="rId23" imgW="304800" imgH="2286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60" y="576"/>
                          <a:ext cx="38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99" name="Oval 28"/>
            <p:cNvSpPr/>
            <p:nvPr/>
          </p:nvSpPr>
          <p:spPr>
            <a:xfrm>
              <a:off x="1792" y="640"/>
              <a:ext cx="984" cy="912"/>
            </a:xfrm>
            <a:prstGeom prst="ellipse">
              <a:avLst/>
            </a:prstGeom>
            <a:solidFill>
              <a:srgbClr val="FFCCCC">
                <a:alpha val="50195"/>
              </a:srgbClr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9000" name="Line 29"/>
            <p:cNvSpPr/>
            <p:nvPr/>
          </p:nvSpPr>
          <p:spPr>
            <a:xfrm flipV="1">
              <a:off x="2304" y="1104"/>
              <a:ext cx="4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graphicFrame>
          <p:nvGraphicFramePr>
            <p:cNvPr id="39001" name="Object 30"/>
            <p:cNvGraphicFramePr>
              <a:graphicFrameLocks noChangeAspect="1"/>
            </p:cNvGraphicFramePr>
            <p:nvPr/>
          </p:nvGraphicFramePr>
          <p:xfrm>
            <a:off x="2549" y="1179"/>
            <a:ext cx="11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25" imgW="139700" imgH="152400" progId="Equation.3">
                    <p:embed/>
                  </p:oleObj>
                </mc:Choice>
                <mc:Fallback>
                  <p:oleObj name="" r:id="rId25" imgW="139700" imgH="1524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9" y="1179"/>
                          <a:ext cx="119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002" name="Object 31"/>
            <p:cNvGraphicFramePr>
              <a:graphicFrameLocks noChangeAspect="1"/>
            </p:cNvGraphicFramePr>
            <p:nvPr/>
          </p:nvGraphicFramePr>
          <p:xfrm>
            <a:off x="1824" y="672"/>
            <a:ext cx="18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27" imgW="228600" imgH="279400" progId="Equation.3">
                    <p:embed/>
                  </p:oleObj>
                </mc:Choice>
                <mc:Fallback>
                  <p:oleObj name="" r:id="rId27" imgW="228600" imgH="2794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24" y="672"/>
                          <a:ext cx="181" cy="289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92" name="Object 32"/>
          <p:cNvGraphicFramePr>
            <a:graphicFrameLocks noChangeAspect="1"/>
          </p:cNvGraphicFramePr>
          <p:nvPr/>
        </p:nvGraphicFramePr>
        <p:xfrm>
          <a:off x="2700338" y="2565400"/>
          <a:ext cx="198913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9" imgW="1117600" imgH="584200" progId="Equation.3">
                  <p:embed/>
                </p:oleObj>
              </mc:Choice>
              <mc:Fallback>
                <p:oleObj name="" r:id="rId29" imgW="1117600" imgH="5842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2565400"/>
                        <a:ext cx="1989137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3"/>
          <p:cNvGrpSpPr/>
          <p:nvPr/>
        </p:nvGrpSpPr>
        <p:grpSpPr>
          <a:xfrm>
            <a:off x="827088" y="692150"/>
            <a:ext cx="6985000" cy="579438"/>
            <a:chOff x="431" y="527"/>
            <a:chExt cx="4400" cy="365"/>
          </a:xfrm>
        </p:grpSpPr>
        <p:sp>
          <p:nvSpPr>
            <p:cNvPr id="38985" name="Text Box 34"/>
            <p:cNvSpPr txBox="1"/>
            <p:nvPr/>
          </p:nvSpPr>
          <p:spPr>
            <a:xfrm>
              <a:off x="1701" y="527"/>
              <a:ext cx="31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导体内电场处处为零</a:t>
              </a:r>
              <a:endParaRPr lang="zh-CN" altLang="en-US" b="1" dirty="0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86" name="Text Box 35"/>
            <p:cNvSpPr txBox="1"/>
            <p:nvPr/>
          </p:nvSpPr>
          <p:spPr>
            <a:xfrm>
              <a:off x="431" y="527"/>
              <a:ext cx="167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latin typeface="Arial" panose="020B0604020202020204" pitchFamily="34" charset="0"/>
                </a:rPr>
                <a:t>静电平衡：</a:t>
              </a:r>
              <a:endParaRPr lang="zh-CN" altLang="en-US" sz="3200" b="1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0996" name="Object 36"/>
          <p:cNvGraphicFramePr>
            <a:graphicFrameLocks noChangeAspect="1"/>
          </p:cNvGraphicFramePr>
          <p:nvPr/>
        </p:nvGraphicFramePr>
        <p:xfrm>
          <a:off x="1116013" y="1484313"/>
          <a:ext cx="10191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1" imgW="406400" imgH="228600" progId="Equation.3">
                  <p:embed/>
                </p:oleObj>
              </mc:Choice>
              <mc:Fallback>
                <p:oleObj name="" r:id="rId31" imgW="406400" imgH="2286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16013" y="1484313"/>
                        <a:ext cx="1019175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7" name="AutoShape 37"/>
          <p:cNvSpPr/>
          <p:nvPr/>
        </p:nvSpPr>
        <p:spPr>
          <a:xfrm>
            <a:off x="323850" y="1628775"/>
            <a:ext cx="719138" cy="287338"/>
          </a:xfrm>
          <a:prstGeom prst="rightArrow">
            <a:avLst>
              <a:gd name="adj1" fmla="val 50000"/>
              <a:gd name="adj2" fmla="val 62545"/>
            </a:avLst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40998" name="Object 38"/>
          <p:cNvGraphicFramePr>
            <a:graphicFrameLocks noChangeAspect="1"/>
          </p:cNvGraphicFramePr>
          <p:nvPr/>
        </p:nvGraphicFramePr>
        <p:xfrm>
          <a:off x="2987675" y="2133600"/>
          <a:ext cx="10810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3" imgW="558800" imgH="292100" progId="Equation.3">
                  <p:embed/>
                </p:oleObj>
              </mc:Choice>
              <mc:Fallback>
                <p:oleObj name="" r:id="rId33" imgW="558800" imgH="2921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7675" y="2133600"/>
                        <a:ext cx="1081088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9" name="Object 39"/>
          <p:cNvGraphicFramePr>
            <a:graphicFrameLocks noChangeAspect="1"/>
          </p:cNvGraphicFramePr>
          <p:nvPr/>
        </p:nvGraphicFramePr>
        <p:xfrm>
          <a:off x="684213" y="2133600"/>
          <a:ext cx="17811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5" imgW="711200" imgH="215900" progId="Equation.3">
                  <p:embed/>
                </p:oleObj>
              </mc:Choice>
              <mc:Fallback>
                <p:oleObj name="" r:id="rId35" imgW="711200" imgH="215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4213" y="2133600"/>
                        <a:ext cx="1781175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0"/>
          <p:cNvGrpSpPr/>
          <p:nvPr/>
        </p:nvGrpSpPr>
        <p:grpSpPr>
          <a:xfrm>
            <a:off x="6851650" y="2132013"/>
            <a:ext cx="1438275" cy="1249362"/>
            <a:chOff x="4332" y="1570"/>
            <a:chExt cx="906" cy="787"/>
          </a:xfrm>
        </p:grpSpPr>
        <p:sp>
          <p:nvSpPr>
            <p:cNvPr id="38981" name="Text Box 41"/>
            <p:cNvSpPr txBox="1"/>
            <p:nvPr/>
          </p:nvSpPr>
          <p:spPr>
            <a:xfrm>
              <a:off x="4332" y="2069"/>
              <a:ext cx="2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1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8982" name="Text Box 42"/>
            <p:cNvSpPr txBox="1"/>
            <p:nvPr/>
          </p:nvSpPr>
          <p:spPr>
            <a:xfrm>
              <a:off x="4604" y="1888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2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8983" name="Text Box 43"/>
            <p:cNvSpPr txBox="1"/>
            <p:nvPr/>
          </p:nvSpPr>
          <p:spPr>
            <a:xfrm>
              <a:off x="4785" y="1793"/>
              <a:ext cx="2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3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  <p:sp>
          <p:nvSpPr>
            <p:cNvPr id="38984" name="Text Box 44"/>
            <p:cNvSpPr txBox="1"/>
            <p:nvPr/>
          </p:nvSpPr>
          <p:spPr>
            <a:xfrm>
              <a:off x="5057" y="1570"/>
              <a:ext cx="18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4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1005" name="Object 45"/>
          <p:cNvGraphicFramePr>
            <a:graphicFrameLocks noChangeAspect="1"/>
          </p:cNvGraphicFramePr>
          <p:nvPr/>
        </p:nvGraphicFramePr>
        <p:xfrm>
          <a:off x="755650" y="2925763"/>
          <a:ext cx="16922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7" imgW="723900" imgH="228600" progId="Equation.3">
                  <p:embed/>
                </p:oleObj>
              </mc:Choice>
              <mc:Fallback>
                <p:oleObj name="" r:id="rId37" imgW="723900" imgH="2286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55650" y="2925763"/>
                        <a:ext cx="1692275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6" name="Object 46"/>
          <p:cNvGraphicFramePr>
            <a:graphicFrameLocks noChangeAspect="1"/>
          </p:cNvGraphicFramePr>
          <p:nvPr/>
        </p:nvGraphicFramePr>
        <p:xfrm>
          <a:off x="5435600" y="5013325"/>
          <a:ext cx="338455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9" imgW="1155700" imgH="469900" progId="Equation.3">
                  <p:embed/>
                </p:oleObj>
              </mc:Choice>
              <mc:Fallback>
                <p:oleObj name="" r:id="rId39" imgW="1155700" imgH="469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435600" y="5013325"/>
                        <a:ext cx="3384550" cy="11953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8E6E8"/>
                          </a:gs>
                          <a:gs pos="50000">
                            <a:srgbClr val="FFFFFF"/>
                          </a:gs>
                          <a:gs pos="100000">
                            <a:srgbClr val="C8E6E8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7" name="Object 47"/>
          <p:cNvGraphicFramePr>
            <a:graphicFrameLocks noChangeAspect="1"/>
          </p:cNvGraphicFramePr>
          <p:nvPr/>
        </p:nvGraphicFramePr>
        <p:xfrm>
          <a:off x="395288" y="3716338"/>
          <a:ext cx="280828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41" imgW="1205865" imgH="406400" progId="Equation.3">
                  <p:embed/>
                </p:oleObj>
              </mc:Choice>
              <mc:Fallback>
                <p:oleObj name="" r:id="rId41" imgW="1205865" imgH="4064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95288" y="3716338"/>
                        <a:ext cx="2808287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8" name="Object 48"/>
          <p:cNvGraphicFramePr>
            <a:graphicFrameLocks noChangeAspect="1"/>
          </p:cNvGraphicFramePr>
          <p:nvPr/>
        </p:nvGraphicFramePr>
        <p:xfrm>
          <a:off x="3348038" y="3789363"/>
          <a:ext cx="1285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43" imgW="469900" imgH="228600" progId="Equation.3">
                  <p:embed/>
                </p:oleObj>
              </mc:Choice>
              <mc:Fallback>
                <p:oleObj name="" r:id="rId43" imgW="469900" imgH="2286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348038" y="3789363"/>
                        <a:ext cx="128587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9"/>
          <p:cNvGrpSpPr/>
          <p:nvPr/>
        </p:nvGrpSpPr>
        <p:grpSpPr>
          <a:xfrm>
            <a:off x="4932363" y="1412875"/>
            <a:ext cx="3649662" cy="3786188"/>
            <a:chOff x="3175" y="802"/>
            <a:chExt cx="2208" cy="2385"/>
          </a:xfrm>
        </p:grpSpPr>
        <p:grpSp>
          <p:nvGrpSpPr>
            <p:cNvPr id="38944" name="Group 50"/>
            <p:cNvGrpSpPr/>
            <p:nvPr/>
          </p:nvGrpSpPr>
          <p:grpSpPr>
            <a:xfrm>
              <a:off x="3175" y="802"/>
              <a:ext cx="2208" cy="2385"/>
              <a:chOff x="3216" y="-48"/>
              <a:chExt cx="2208" cy="2256"/>
            </a:xfrm>
          </p:grpSpPr>
          <p:graphicFrame>
            <p:nvGraphicFramePr>
              <p:cNvPr id="38946" name="Object 51"/>
              <p:cNvGraphicFramePr>
                <a:graphicFrameLocks noChangeAspect="1"/>
              </p:cNvGraphicFramePr>
              <p:nvPr/>
            </p:nvGraphicFramePr>
            <p:xfrm>
              <a:off x="4536" y="1879"/>
              <a:ext cx="271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" name="" r:id="rId45" imgW="228600" imgH="279400" progId="Equation.3">
                      <p:embed/>
                    </p:oleObj>
                  </mc:Choice>
                  <mc:Fallback>
                    <p:oleObj name="" r:id="rId45" imgW="228600" imgH="279400" progId="Equation.3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4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36" y="1879"/>
                            <a:ext cx="271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7" name="Object 52"/>
              <p:cNvGraphicFramePr>
                <a:graphicFrameLocks noChangeAspect="1"/>
              </p:cNvGraphicFramePr>
              <p:nvPr/>
            </p:nvGraphicFramePr>
            <p:xfrm>
              <a:off x="4536" y="1879"/>
              <a:ext cx="271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4" name="" r:id="rId47" imgW="228600" imgH="279400" progId="Equation.3">
                      <p:embed/>
                    </p:oleObj>
                  </mc:Choice>
                  <mc:Fallback>
                    <p:oleObj name="" r:id="rId47" imgW="228600" imgH="279400" progId="Equation.3">
                      <p:embed/>
                      <p:pic>
                        <p:nvPicPr>
                          <p:cNvPr id="0" name="图片 3213"/>
                          <p:cNvPicPr/>
                          <p:nvPr/>
                        </p:nvPicPr>
                        <p:blipFill>
                          <a:blip r:embed="rId4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36" y="1879"/>
                            <a:ext cx="271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8" name="Object 53"/>
              <p:cNvGraphicFramePr>
                <a:graphicFrameLocks noChangeAspect="1"/>
              </p:cNvGraphicFramePr>
              <p:nvPr/>
            </p:nvGraphicFramePr>
            <p:xfrm>
              <a:off x="4536" y="-41"/>
              <a:ext cx="271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" name="" r:id="rId49" imgW="228600" imgH="279400" progId="Equation.3">
                      <p:embed/>
                    </p:oleObj>
                  </mc:Choice>
                  <mc:Fallback>
                    <p:oleObj name="" r:id="rId49" imgW="228600" imgH="279400" progId="Equation.3">
                      <p:embed/>
                      <p:pic>
                        <p:nvPicPr>
                          <p:cNvPr id="0" name="图片 3210"/>
                          <p:cNvPicPr/>
                          <p:nvPr/>
                        </p:nvPicPr>
                        <p:blipFill>
                          <a:blip r:embed="rId5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36" y="-41"/>
                            <a:ext cx="271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49" name="Rectangle 54"/>
              <p:cNvSpPr/>
              <p:nvPr/>
            </p:nvSpPr>
            <p:spPr>
              <a:xfrm>
                <a:off x="3216" y="-48"/>
                <a:ext cx="2208" cy="216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41015" name="AutoShape 55"/>
              <p:cNvSpPr>
                <a:spLocks noChangeArrowheads="1"/>
              </p:cNvSpPr>
              <p:nvPr/>
            </p:nvSpPr>
            <p:spPr bwMode="auto">
              <a:xfrm>
                <a:off x="3584" y="335"/>
                <a:ext cx="1518" cy="1425"/>
              </a:xfrm>
              <a:custGeom>
                <a:avLst/>
                <a:gdLst>
                  <a:gd name="G0" fmla="+- 2386 0 0"/>
                  <a:gd name="G1" fmla="+- 21600 0 2386"/>
                  <a:gd name="G2" fmla="+- 21600 0 238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86" y="10800"/>
                    </a:moveTo>
                    <a:cubicBezTo>
                      <a:pt x="2386" y="15447"/>
                      <a:pt x="6153" y="19214"/>
                      <a:pt x="10800" y="19214"/>
                    </a:cubicBezTo>
                    <a:cubicBezTo>
                      <a:pt x="15447" y="19214"/>
                      <a:pt x="19214" y="15447"/>
                      <a:pt x="19214" y="10800"/>
                    </a:cubicBezTo>
                    <a:cubicBezTo>
                      <a:pt x="19214" y="6153"/>
                      <a:pt x="15447" y="2386"/>
                      <a:pt x="10800" y="2386"/>
                    </a:cubicBezTo>
                    <a:cubicBezTo>
                      <a:pt x="6153" y="2386"/>
                      <a:pt x="2386" y="6153"/>
                      <a:pt x="2386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9050">
                <a:solidFill>
                  <a:srgbClr val="66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16" name="Oval 56"/>
              <p:cNvSpPr>
                <a:spLocks noChangeArrowheads="1"/>
              </p:cNvSpPr>
              <p:nvPr/>
            </p:nvSpPr>
            <p:spPr bwMode="auto">
              <a:xfrm>
                <a:off x="4044" y="773"/>
                <a:ext cx="598" cy="56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66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952" name="Line 57"/>
              <p:cNvSpPr/>
              <p:nvPr/>
            </p:nvSpPr>
            <p:spPr>
              <a:xfrm flipH="1">
                <a:off x="4090" y="1056"/>
                <a:ext cx="278" cy="149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8953" name="Line 58"/>
              <p:cNvSpPr/>
              <p:nvPr/>
            </p:nvSpPr>
            <p:spPr>
              <a:xfrm>
                <a:off x="4368" y="1056"/>
                <a:ext cx="288" cy="624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8954" name="Line 59"/>
              <p:cNvSpPr/>
              <p:nvPr/>
            </p:nvSpPr>
            <p:spPr>
              <a:xfrm flipH="1">
                <a:off x="4128" y="1056"/>
                <a:ext cx="240" cy="528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graphicFrame>
            <p:nvGraphicFramePr>
              <p:cNvPr id="38955" name="Object 60"/>
              <p:cNvGraphicFramePr>
                <a:graphicFrameLocks noChangeAspect="1"/>
              </p:cNvGraphicFramePr>
              <p:nvPr/>
            </p:nvGraphicFramePr>
            <p:xfrm>
              <a:off x="4608" y="1648"/>
              <a:ext cx="26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" name="" r:id="rId51" imgW="228600" imgH="279400" progId="Equation.3">
                      <p:embed/>
                    </p:oleObj>
                  </mc:Choice>
                  <mc:Fallback>
                    <p:oleObj name="" r:id="rId51" imgW="228600" imgH="279400" progId="Equation.3">
                      <p:embed/>
                      <p:pic>
                        <p:nvPicPr>
                          <p:cNvPr id="0" name="图片 3215"/>
                          <p:cNvPicPr/>
                          <p:nvPr/>
                        </p:nvPicPr>
                        <p:blipFill>
                          <a:blip r:embed="rId5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08" y="1648"/>
                            <a:ext cx="260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56" name="Object 61"/>
              <p:cNvGraphicFramePr>
                <a:graphicFrameLocks noChangeAspect="1"/>
              </p:cNvGraphicFramePr>
              <p:nvPr/>
            </p:nvGraphicFramePr>
            <p:xfrm>
              <a:off x="4224" y="1311"/>
              <a:ext cx="297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53" imgW="254000" imgH="279400" progId="Equation.3">
                      <p:embed/>
                    </p:oleObj>
                  </mc:Choice>
                  <mc:Fallback>
                    <p:oleObj name="" r:id="rId53" imgW="254000" imgH="279400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5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24" y="1311"/>
                            <a:ext cx="297" cy="2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57" name="Object 62"/>
              <p:cNvGraphicFramePr>
                <a:graphicFrameLocks noChangeAspect="1"/>
              </p:cNvGraphicFramePr>
              <p:nvPr/>
            </p:nvGraphicFramePr>
            <p:xfrm>
              <a:off x="3840" y="1056"/>
              <a:ext cx="264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" name="" r:id="rId55" imgW="241300" imgH="292100" progId="Equation.3">
                      <p:embed/>
                    </p:oleObj>
                  </mc:Choice>
                  <mc:Fallback>
                    <p:oleObj name="" r:id="rId55" imgW="241300" imgH="292100" progId="Equation.3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5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1056"/>
                            <a:ext cx="264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58" name="Object 63"/>
              <p:cNvGraphicFramePr>
                <a:graphicFrameLocks noChangeAspect="1"/>
              </p:cNvGraphicFramePr>
              <p:nvPr/>
            </p:nvGraphicFramePr>
            <p:xfrm>
              <a:off x="4176" y="768"/>
              <a:ext cx="384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7" name="" r:id="rId57" imgW="304800" imgH="228600" progId="Equation.3">
                      <p:embed/>
                    </p:oleObj>
                  </mc:Choice>
                  <mc:Fallback>
                    <p:oleObj name="" r:id="rId57" imgW="304800" imgH="228600" progId="Equation.3">
                      <p:embed/>
                      <p:pic>
                        <p:nvPicPr>
                          <p:cNvPr id="0" name="图片 3216"/>
                          <p:cNvPicPr/>
                          <p:nvPr/>
                        </p:nvPicPr>
                        <p:blipFill>
                          <a:blip r:embed="rId5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76" y="768"/>
                            <a:ext cx="384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8959" name="Group 64"/>
              <p:cNvGrpSpPr/>
              <p:nvPr/>
            </p:nvGrpSpPr>
            <p:grpSpPr>
              <a:xfrm>
                <a:off x="3672" y="408"/>
                <a:ext cx="1344" cy="1272"/>
                <a:chOff x="3672" y="1944"/>
                <a:chExt cx="1344" cy="1272"/>
              </a:xfrm>
            </p:grpSpPr>
            <p:sp>
              <p:nvSpPr>
                <p:cNvPr id="38977" name="Oval 65"/>
                <p:cNvSpPr/>
                <p:nvPr/>
              </p:nvSpPr>
              <p:spPr>
                <a:xfrm>
                  <a:off x="3672" y="1944"/>
                  <a:ext cx="1344" cy="1272"/>
                </a:xfrm>
                <a:prstGeom prst="ellipse">
                  <a:avLst/>
                </a:prstGeom>
                <a:solidFill>
                  <a:srgbClr val="FFB7B7">
                    <a:alpha val="50195"/>
                  </a:srgbClr>
                </a:solidFill>
                <a:ln w="19050" cap="flat" cmpd="sng">
                  <a:solidFill>
                    <a:srgbClr val="CC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graphicFrame>
              <p:nvGraphicFramePr>
                <p:cNvPr id="38978" name="Object 66"/>
                <p:cNvGraphicFramePr>
                  <a:graphicFrameLocks noChangeAspect="1"/>
                </p:cNvGraphicFramePr>
                <p:nvPr/>
              </p:nvGraphicFramePr>
              <p:xfrm>
                <a:off x="4656" y="2627"/>
                <a:ext cx="159" cy="18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3" name="" r:id="rId59" imgW="190500" imgH="228600" progId="Equation.3">
                        <p:embed/>
                      </p:oleObj>
                    </mc:Choice>
                    <mc:Fallback>
                      <p:oleObj name="" r:id="rId59" imgW="190500" imgH="228600" progId="Equation.3">
                        <p:embed/>
                        <p:pic>
                          <p:nvPicPr>
                            <p:cNvPr id="0" name="图片 3212"/>
                            <p:cNvPicPr/>
                            <p:nvPr/>
                          </p:nvPicPr>
                          <p:blipFill>
                            <a:blip r:embed="rId6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>
                                    <a:alpha val="0"/>
                                  </a:srgbClr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56" y="2627"/>
                              <a:ext cx="159" cy="18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8979" name="Line 67"/>
                <p:cNvSpPr/>
                <p:nvPr/>
              </p:nvSpPr>
              <p:spPr>
                <a:xfrm flipV="1">
                  <a:off x="4368" y="2600"/>
                  <a:ext cx="62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sm" len="lg"/>
                </a:ln>
              </p:spPr>
            </p:sp>
            <p:graphicFrame>
              <p:nvGraphicFramePr>
                <p:cNvPr id="38980" name="Object 68"/>
                <p:cNvGraphicFramePr>
                  <a:graphicFrameLocks noChangeAspect="1"/>
                </p:cNvGraphicFramePr>
                <p:nvPr/>
              </p:nvGraphicFramePr>
              <p:xfrm>
                <a:off x="3888" y="2109"/>
                <a:ext cx="280" cy="3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15" name="" r:id="rId61" imgW="190500" imgH="228600" progId="Equation.3">
                        <p:embed/>
                      </p:oleObj>
                    </mc:Choice>
                    <mc:Fallback>
                      <p:oleObj name="" r:id="rId61" imgW="190500" imgH="228600" progId="Equation.3">
                        <p:embed/>
                        <p:pic>
                          <p:nvPicPr>
                            <p:cNvPr id="0" name="图片 3214"/>
                            <p:cNvPicPr/>
                            <p:nvPr/>
                          </p:nvPicPr>
                          <p:blipFill>
                            <a:blip r:embed="rId6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88" y="2109"/>
                              <a:ext cx="280" cy="33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8960" name="Object 69"/>
              <p:cNvGraphicFramePr>
                <a:graphicFrameLocks noChangeAspect="1"/>
              </p:cNvGraphicFramePr>
              <p:nvPr/>
            </p:nvGraphicFramePr>
            <p:xfrm>
              <a:off x="4536" y="-41"/>
              <a:ext cx="271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8" name="" r:id="rId63" imgW="228600" imgH="279400" progId="Equation.3">
                      <p:embed/>
                    </p:oleObj>
                  </mc:Choice>
                  <mc:Fallback>
                    <p:oleObj name="" r:id="rId63" imgW="228600" imgH="279400" progId="Equation.3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6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36" y="-41"/>
                            <a:ext cx="271" cy="3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61" name="Rectangle 70"/>
              <p:cNvSpPr/>
              <p:nvPr/>
            </p:nvSpPr>
            <p:spPr>
              <a:xfrm>
                <a:off x="3216" y="-48"/>
                <a:ext cx="2208" cy="216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41031" name="AutoShape 71"/>
              <p:cNvSpPr>
                <a:spLocks noChangeArrowheads="1"/>
              </p:cNvSpPr>
              <p:nvPr/>
            </p:nvSpPr>
            <p:spPr bwMode="auto">
              <a:xfrm>
                <a:off x="3584" y="335"/>
                <a:ext cx="1518" cy="1425"/>
              </a:xfrm>
              <a:custGeom>
                <a:avLst/>
                <a:gdLst>
                  <a:gd name="G0" fmla="+- 2386 0 0"/>
                  <a:gd name="G1" fmla="+- 21600 0 2386"/>
                  <a:gd name="G2" fmla="+- 21600 0 238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86" y="10800"/>
                    </a:moveTo>
                    <a:cubicBezTo>
                      <a:pt x="2386" y="15447"/>
                      <a:pt x="6153" y="19214"/>
                      <a:pt x="10800" y="19214"/>
                    </a:cubicBezTo>
                    <a:cubicBezTo>
                      <a:pt x="15447" y="19214"/>
                      <a:pt x="19214" y="15447"/>
                      <a:pt x="19214" y="10800"/>
                    </a:cubicBezTo>
                    <a:cubicBezTo>
                      <a:pt x="19214" y="6153"/>
                      <a:pt x="15447" y="2386"/>
                      <a:pt x="10800" y="2386"/>
                    </a:cubicBezTo>
                    <a:cubicBezTo>
                      <a:pt x="6153" y="2386"/>
                      <a:pt x="2386" y="6153"/>
                      <a:pt x="2386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9050">
                <a:solidFill>
                  <a:srgbClr val="66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032" name="Oval 72"/>
              <p:cNvSpPr>
                <a:spLocks noChangeArrowheads="1"/>
              </p:cNvSpPr>
              <p:nvPr/>
            </p:nvSpPr>
            <p:spPr bwMode="auto">
              <a:xfrm>
                <a:off x="4044" y="773"/>
                <a:ext cx="598" cy="56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66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964" name="Line 73"/>
              <p:cNvSpPr/>
              <p:nvPr/>
            </p:nvSpPr>
            <p:spPr>
              <a:xfrm flipH="1">
                <a:off x="4090" y="1056"/>
                <a:ext cx="278" cy="149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8965" name="Line 74"/>
              <p:cNvSpPr/>
              <p:nvPr/>
            </p:nvSpPr>
            <p:spPr>
              <a:xfrm>
                <a:off x="4368" y="1056"/>
                <a:ext cx="288" cy="624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38966" name="Line 75"/>
              <p:cNvSpPr/>
              <p:nvPr/>
            </p:nvSpPr>
            <p:spPr>
              <a:xfrm flipH="1">
                <a:off x="4128" y="1056"/>
                <a:ext cx="240" cy="528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solid"/>
                <a:headEnd type="none" w="med" len="med"/>
                <a:tailEnd type="none" w="sm" len="lg"/>
              </a:ln>
            </p:spPr>
          </p:sp>
          <p:graphicFrame>
            <p:nvGraphicFramePr>
              <p:cNvPr id="38967" name="Object 76"/>
              <p:cNvGraphicFramePr>
                <a:graphicFrameLocks noChangeAspect="1"/>
              </p:cNvGraphicFramePr>
              <p:nvPr/>
            </p:nvGraphicFramePr>
            <p:xfrm>
              <a:off x="4608" y="1648"/>
              <a:ext cx="260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65" imgW="228600" imgH="279400" progId="Equation.3">
                      <p:embed/>
                    </p:oleObj>
                  </mc:Choice>
                  <mc:Fallback>
                    <p:oleObj name="" r:id="rId65" imgW="228600" imgH="279400" progId="Equation.3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6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08" y="1648"/>
                            <a:ext cx="260" cy="2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8" name="Object 77"/>
              <p:cNvGraphicFramePr>
                <a:graphicFrameLocks noChangeAspect="1"/>
              </p:cNvGraphicFramePr>
              <p:nvPr/>
            </p:nvGraphicFramePr>
            <p:xfrm>
              <a:off x="4233" y="1311"/>
              <a:ext cx="278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0" name="" r:id="rId67" imgW="241300" imgH="279400" progId="Equation.3">
                      <p:embed/>
                    </p:oleObj>
                  </mc:Choice>
                  <mc:Fallback>
                    <p:oleObj name="" r:id="rId67" imgW="241300" imgH="279400" progId="Equation.3">
                      <p:embed/>
                      <p:pic>
                        <p:nvPicPr>
                          <p:cNvPr id="0" name="图片 3229"/>
                          <p:cNvPicPr/>
                          <p:nvPr/>
                        </p:nvPicPr>
                        <p:blipFill>
                          <a:blip r:embed="rId6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33" y="1311"/>
                            <a:ext cx="278" cy="2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69" name="Object 78"/>
              <p:cNvGraphicFramePr>
                <a:graphicFrameLocks noChangeAspect="1"/>
              </p:cNvGraphicFramePr>
              <p:nvPr/>
            </p:nvGraphicFramePr>
            <p:xfrm>
              <a:off x="3840" y="1056"/>
              <a:ext cx="264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3" name="" r:id="rId69" imgW="241300" imgH="292100" progId="Equation.3">
                      <p:embed/>
                    </p:oleObj>
                  </mc:Choice>
                  <mc:Fallback>
                    <p:oleObj name="" r:id="rId69" imgW="241300" imgH="292100" progId="Equation.3">
                      <p:embed/>
                      <p:pic>
                        <p:nvPicPr>
                          <p:cNvPr id="0" name="图片 3222"/>
                          <p:cNvPicPr/>
                          <p:nvPr/>
                        </p:nvPicPr>
                        <p:blipFill>
                          <a:blip r:embed="rId7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1056"/>
                            <a:ext cx="264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70" name="Object 79"/>
              <p:cNvGraphicFramePr>
                <a:graphicFrameLocks noChangeAspect="1"/>
              </p:cNvGraphicFramePr>
              <p:nvPr/>
            </p:nvGraphicFramePr>
            <p:xfrm>
              <a:off x="4176" y="768"/>
              <a:ext cx="384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2" name="" r:id="rId71" imgW="304800" imgH="228600" progId="Equation.3">
                      <p:embed/>
                    </p:oleObj>
                  </mc:Choice>
                  <mc:Fallback>
                    <p:oleObj name="" r:id="rId71" imgW="304800" imgH="228600" progId="Equation.3">
                      <p:embed/>
                      <p:pic>
                        <p:nvPicPr>
                          <p:cNvPr id="0" name="图片 3231"/>
                          <p:cNvPicPr/>
                          <p:nvPr/>
                        </p:nvPicPr>
                        <p:blipFill>
                          <a:blip r:embed="rId7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76" y="768"/>
                            <a:ext cx="384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71" name="Line 80"/>
              <p:cNvSpPr/>
              <p:nvPr/>
            </p:nvSpPr>
            <p:spPr>
              <a:xfrm flipV="1">
                <a:off x="4368" y="1056"/>
                <a:ext cx="100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graphicFrame>
            <p:nvGraphicFramePr>
              <p:cNvPr id="38972" name="Object 81"/>
              <p:cNvGraphicFramePr>
                <a:graphicFrameLocks noChangeAspect="1"/>
              </p:cNvGraphicFramePr>
              <p:nvPr/>
            </p:nvGraphicFramePr>
            <p:xfrm>
              <a:off x="4656" y="1086"/>
              <a:ext cx="185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0" name="" r:id="rId73" imgW="139700" imgH="152400" progId="Equation.3">
                      <p:embed/>
                    </p:oleObj>
                  </mc:Choice>
                  <mc:Fallback>
                    <p:oleObj name="" r:id="rId73" imgW="139700" imgH="152400" progId="Equation.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7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56" y="1086"/>
                            <a:ext cx="185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73" name="Object 82"/>
              <p:cNvGraphicFramePr>
                <a:graphicFrameLocks noChangeAspect="1"/>
              </p:cNvGraphicFramePr>
              <p:nvPr/>
            </p:nvGraphicFramePr>
            <p:xfrm>
              <a:off x="3369" y="96"/>
              <a:ext cx="24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9" name="" r:id="rId75" imgW="177800" imgH="215265" progId="Equation.3">
                      <p:embed/>
                    </p:oleObj>
                  </mc:Choice>
                  <mc:Fallback>
                    <p:oleObj name="" r:id="rId75" imgW="177800" imgH="215265" progId="Equation.3">
                      <p:embed/>
                      <p:pic>
                        <p:nvPicPr>
                          <p:cNvPr id="0" name="图片 3218"/>
                          <p:cNvPicPr/>
                          <p:nvPr/>
                        </p:nvPicPr>
                        <p:blipFill>
                          <a:blip r:embed="rId76"/>
                          <a:stretch>
                            <a:fillRect/>
                          </a:stretch>
                        </p:blipFill>
                        <p:spPr>
                          <a:xfrm>
                            <a:off x="3369" y="96"/>
                            <a:ext cx="246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74" name="Object 83"/>
              <p:cNvGraphicFramePr>
                <a:graphicFrameLocks noChangeAspect="1"/>
              </p:cNvGraphicFramePr>
              <p:nvPr/>
            </p:nvGraphicFramePr>
            <p:xfrm>
              <a:off x="4416" y="576"/>
              <a:ext cx="33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5" name="" r:id="rId77" imgW="304800" imgH="203200" progId="Equation.3">
                      <p:embed/>
                    </p:oleObj>
                  </mc:Choice>
                  <mc:Fallback>
                    <p:oleObj name="" r:id="rId77" imgW="304800" imgH="203200" progId="Equation.3">
                      <p:embed/>
                      <p:pic>
                        <p:nvPicPr>
                          <p:cNvPr id="0" name="图片 3234"/>
                          <p:cNvPicPr/>
                          <p:nvPr/>
                        </p:nvPicPr>
                        <p:blipFill>
                          <a:blip r:embed="rId7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16" y="576"/>
                            <a:ext cx="336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75" name="Object 84"/>
              <p:cNvGraphicFramePr>
                <a:graphicFrameLocks noChangeAspect="1"/>
              </p:cNvGraphicFramePr>
              <p:nvPr/>
            </p:nvGraphicFramePr>
            <p:xfrm>
              <a:off x="4696" y="272"/>
              <a:ext cx="432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6" name="" r:id="rId79" imgW="406400" imgH="254000" progId="Equation.3">
                      <p:embed/>
                    </p:oleObj>
                  </mc:Choice>
                  <mc:Fallback>
                    <p:oleObj name="" r:id="rId79" imgW="406400" imgH="254000" progId="Equation.3">
                      <p:embed/>
                      <p:pic>
                        <p:nvPicPr>
                          <p:cNvPr id="0" name="图片 3235"/>
                          <p:cNvPicPr/>
                          <p:nvPr/>
                        </p:nvPicPr>
                        <p:blipFill>
                          <a:blip r:embed="rId8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96" y="272"/>
                            <a:ext cx="432" cy="3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76" name="Oval 85"/>
              <p:cNvSpPr/>
              <p:nvPr/>
            </p:nvSpPr>
            <p:spPr>
              <a:xfrm>
                <a:off x="3320" y="72"/>
                <a:ext cx="2048" cy="1929"/>
              </a:xfrm>
              <a:prstGeom prst="ellipse">
                <a:avLst/>
              </a:prstGeom>
              <a:solidFill>
                <a:srgbClr val="FFCCCC">
                  <a:alpha val="50195"/>
                </a:srgbClr>
              </a:solidFill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38945" name="Text Box 86"/>
            <p:cNvSpPr txBox="1"/>
            <p:nvPr/>
          </p:nvSpPr>
          <p:spPr>
            <a:xfrm>
              <a:off x="4967" y="981"/>
              <a:ext cx="4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 panose="020B0604020202020204" pitchFamily="34" charset="0"/>
                </a:rPr>
                <a:t>4</a:t>
              </a:r>
              <a:endParaRPr lang="en-US" altLang="zh-CN" sz="24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1047" name="Object 87"/>
          <p:cNvGraphicFramePr>
            <a:graphicFrameLocks noChangeAspect="1"/>
          </p:cNvGraphicFramePr>
          <p:nvPr/>
        </p:nvGraphicFramePr>
        <p:xfrm>
          <a:off x="971550" y="4581525"/>
          <a:ext cx="9318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81" imgW="393065" imgH="215900" progId="Equation.3">
                  <p:embed/>
                </p:oleObj>
              </mc:Choice>
              <mc:Fallback>
                <p:oleObj name="" r:id="rId81" imgW="393065" imgH="215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971550" y="4581525"/>
                        <a:ext cx="931863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8" name="Object 88"/>
          <p:cNvGraphicFramePr>
            <a:graphicFrameLocks noChangeAspect="1"/>
          </p:cNvGraphicFramePr>
          <p:nvPr/>
        </p:nvGraphicFramePr>
        <p:xfrm>
          <a:off x="250825" y="5445125"/>
          <a:ext cx="23764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83" imgW="1205865" imgH="406400" progId="Equation.3">
                  <p:embed/>
                </p:oleObj>
              </mc:Choice>
              <mc:Fallback>
                <p:oleObj name="" r:id="rId83" imgW="1205865" imgH="4064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250825" y="5445125"/>
                        <a:ext cx="2376488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9" name="Object 89"/>
          <p:cNvGraphicFramePr>
            <a:graphicFrameLocks noChangeAspect="1"/>
          </p:cNvGraphicFramePr>
          <p:nvPr/>
        </p:nvGraphicFramePr>
        <p:xfrm>
          <a:off x="2627313" y="5516563"/>
          <a:ext cx="2160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85" imgW="1079500" imgH="228600" progId="Equation.3">
                  <p:embed/>
                </p:oleObj>
              </mc:Choice>
              <mc:Fallback>
                <p:oleObj name="" r:id="rId85" imgW="1079500" imgH="2286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2627313" y="5516563"/>
                        <a:ext cx="2160587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0" name="Object 90"/>
          <p:cNvGraphicFramePr>
            <a:graphicFrameLocks noChangeAspect="1"/>
          </p:cNvGraphicFramePr>
          <p:nvPr/>
        </p:nvGraphicFramePr>
        <p:xfrm>
          <a:off x="2484438" y="4365625"/>
          <a:ext cx="201453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87" imgW="1117600" imgH="584200" progId="Equation.3">
                  <p:embed/>
                </p:oleObj>
              </mc:Choice>
              <mc:Fallback>
                <p:oleObj name="" r:id="rId87" imgW="1117600" imgH="5842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4438" y="4365625"/>
                        <a:ext cx="2014537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938" name="Group 2"/>
          <p:cNvGrpSpPr/>
          <p:nvPr/>
        </p:nvGrpSpPr>
        <p:grpSpPr>
          <a:xfrm>
            <a:off x="381000" y="1905000"/>
            <a:ext cx="4511675" cy="3048000"/>
            <a:chOff x="240" y="720"/>
            <a:chExt cx="2842" cy="1920"/>
          </a:xfrm>
        </p:grpSpPr>
        <p:graphicFrame>
          <p:nvGraphicFramePr>
            <p:cNvPr id="39953" name="Object 3"/>
            <p:cNvGraphicFramePr>
              <a:graphicFrameLocks noChangeAspect="1"/>
            </p:cNvGraphicFramePr>
            <p:nvPr/>
          </p:nvGraphicFramePr>
          <p:xfrm>
            <a:off x="524" y="720"/>
            <a:ext cx="20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" imgW="1269365" imgH="228600" progId="Equation.3">
                    <p:embed/>
                  </p:oleObj>
                </mc:Choice>
                <mc:Fallback>
                  <p:oleObj name="" r:id="rId1" imgW="1269365" imgH="2286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4" y="720"/>
                          <a:ext cx="202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4"/>
            <p:cNvGraphicFramePr>
              <a:graphicFrameLocks noChangeAspect="1"/>
            </p:cNvGraphicFramePr>
            <p:nvPr/>
          </p:nvGraphicFramePr>
          <p:xfrm>
            <a:off x="528" y="1001"/>
            <a:ext cx="2544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3" imgW="1726565" imgH="431800" progId="Equation.3">
                    <p:embed/>
                  </p:oleObj>
                </mc:Choice>
                <mc:Fallback>
                  <p:oleObj name="" r:id="rId3" imgW="1726565" imgH="4318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28" y="1001"/>
                          <a:ext cx="2544" cy="6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5"/>
            <p:cNvGraphicFramePr>
              <a:graphicFrameLocks noChangeAspect="1"/>
            </p:cNvGraphicFramePr>
            <p:nvPr/>
          </p:nvGraphicFramePr>
          <p:xfrm>
            <a:off x="522" y="1632"/>
            <a:ext cx="256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5" imgW="1663700" imgH="228600" progId="Equation.3">
                    <p:embed/>
                  </p:oleObj>
                </mc:Choice>
                <mc:Fallback>
                  <p:oleObj name="" r:id="rId5" imgW="1663700" imgH="2286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2" y="1632"/>
                          <a:ext cx="2560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6" name="Object 6"/>
            <p:cNvGraphicFramePr>
              <a:graphicFrameLocks noChangeAspect="1"/>
            </p:cNvGraphicFramePr>
            <p:nvPr/>
          </p:nvGraphicFramePr>
          <p:xfrm>
            <a:off x="528" y="1956"/>
            <a:ext cx="2073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7" imgW="1370965" imgH="431800" progId="Equation.3">
                    <p:embed/>
                  </p:oleObj>
                </mc:Choice>
                <mc:Fallback>
                  <p:oleObj name="" r:id="rId7" imgW="1370965" imgH="4318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8" y="1956"/>
                          <a:ext cx="2073" cy="6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7" name="AutoShape 7"/>
            <p:cNvSpPr/>
            <p:nvPr/>
          </p:nvSpPr>
          <p:spPr>
            <a:xfrm>
              <a:off x="240" y="816"/>
              <a:ext cx="233" cy="1507"/>
            </a:xfrm>
            <a:prstGeom prst="leftBrace">
              <a:avLst>
                <a:gd name="adj1" fmla="val 53838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9939" name="Group 8"/>
          <p:cNvGrpSpPr/>
          <p:nvPr/>
        </p:nvGrpSpPr>
        <p:grpSpPr>
          <a:xfrm>
            <a:off x="5029200" y="1828800"/>
            <a:ext cx="3505200" cy="3429000"/>
            <a:chOff x="3216" y="1584"/>
            <a:chExt cx="2208" cy="2160"/>
          </a:xfrm>
        </p:grpSpPr>
        <p:sp>
          <p:nvSpPr>
            <p:cNvPr id="39941" name="Rectangle 9"/>
            <p:cNvSpPr/>
            <p:nvPr/>
          </p:nvSpPr>
          <p:spPr>
            <a:xfrm>
              <a:off x="3216" y="1584"/>
              <a:ext cx="2208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41994" name="AutoShape 10"/>
            <p:cNvSpPr>
              <a:spLocks noChangeArrowheads="1"/>
            </p:cNvSpPr>
            <p:nvPr/>
          </p:nvSpPr>
          <p:spPr bwMode="auto">
            <a:xfrm>
              <a:off x="3584" y="1967"/>
              <a:ext cx="1518" cy="1425"/>
            </a:xfrm>
            <a:custGeom>
              <a:avLst/>
              <a:gdLst>
                <a:gd name="G0" fmla="+- 2386 0 0"/>
                <a:gd name="G1" fmla="+- 21600 0 2386"/>
                <a:gd name="G2" fmla="+- 21600 0 238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995" name="Oval 11"/>
            <p:cNvSpPr>
              <a:spLocks noChangeArrowheads="1"/>
            </p:cNvSpPr>
            <p:nvPr/>
          </p:nvSpPr>
          <p:spPr bwMode="auto">
            <a:xfrm>
              <a:off x="4044" y="2405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44" name="Line 12"/>
            <p:cNvSpPr/>
            <p:nvPr/>
          </p:nvSpPr>
          <p:spPr>
            <a:xfrm flipH="1">
              <a:off x="4090" y="2688"/>
              <a:ext cx="278" cy="14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9945" name="Line 13"/>
            <p:cNvSpPr/>
            <p:nvPr/>
          </p:nvSpPr>
          <p:spPr>
            <a:xfrm>
              <a:off x="4368" y="2688"/>
              <a:ext cx="288" cy="624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39946" name="Line 14"/>
            <p:cNvSpPr/>
            <p:nvPr/>
          </p:nvSpPr>
          <p:spPr>
            <a:xfrm flipH="1">
              <a:off x="4128" y="2688"/>
              <a:ext cx="240" cy="528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graphicFrame>
          <p:nvGraphicFramePr>
            <p:cNvPr id="39947" name="Object 15"/>
            <p:cNvGraphicFramePr>
              <a:graphicFrameLocks noChangeAspect="1"/>
            </p:cNvGraphicFramePr>
            <p:nvPr/>
          </p:nvGraphicFramePr>
          <p:xfrm>
            <a:off x="4608" y="3312"/>
            <a:ext cx="2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9" imgW="228600" imgH="279400" progId="Equation.3">
                    <p:embed/>
                  </p:oleObj>
                </mc:Choice>
                <mc:Fallback>
                  <p:oleObj name="" r:id="rId9" imgW="228600" imgH="27940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8" y="3312"/>
                          <a:ext cx="26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8" name="Object 16"/>
            <p:cNvGraphicFramePr>
              <a:graphicFrameLocks noChangeAspect="1"/>
            </p:cNvGraphicFramePr>
            <p:nvPr/>
          </p:nvGraphicFramePr>
          <p:xfrm>
            <a:off x="4233" y="2943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11" imgW="241300" imgH="279400" progId="Equation.3">
                    <p:embed/>
                  </p:oleObj>
                </mc:Choice>
                <mc:Fallback>
                  <p:oleObj name="" r:id="rId11" imgW="241300" imgH="2794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3" y="2943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17"/>
            <p:cNvGraphicFramePr>
              <a:graphicFrameLocks noChangeAspect="1"/>
            </p:cNvGraphicFramePr>
            <p:nvPr/>
          </p:nvGraphicFramePr>
          <p:xfrm>
            <a:off x="3840" y="2688"/>
            <a:ext cx="26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3" imgW="241300" imgH="292100" progId="Equation.3">
                    <p:embed/>
                  </p:oleObj>
                </mc:Choice>
                <mc:Fallback>
                  <p:oleObj name="" r:id="rId13" imgW="241300" imgH="2921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2688"/>
                          <a:ext cx="264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18"/>
            <p:cNvGraphicFramePr>
              <a:graphicFrameLocks noChangeAspect="1"/>
            </p:cNvGraphicFramePr>
            <p:nvPr/>
          </p:nvGraphicFramePr>
          <p:xfrm>
            <a:off x="4416" y="2208"/>
            <a:ext cx="33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15" imgW="304800" imgH="203200" progId="Equation.3">
                    <p:embed/>
                  </p:oleObj>
                </mc:Choice>
                <mc:Fallback>
                  <p:oleObj name="" r:id="rId15" imgW="304800" imgH="2032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2208"/>
                          <a:ext cx="336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19"/>
            <p:cNvGraphicFramePr>
              <a:graphicFrameLocks noChangeAspect="1"/>
            </p:cNvGraphicFramePr>
            <p:nvPr/>
          </p:nvGraphicFramePr>
          <p:xfrm>
            <a:off x="4704" y="1872"/>
            <a:ext cx="43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17" imgW="406400" imgH="254000" progId="Equation.3">
                    <p:embed/>
                  </p:oleObj>
                </mc:Choice>
                <mc:Fallback>
                  <p:oleObj name="" r:id="rId17" imgW="406400" imgH="2540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1872"/>
                          <a:ext cx="432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20"/>
            <p:cNvGraphicFramePr>
              <a:graphicFrameLocks noChangeAspect="1"/>
            </p:cNvGraphicFramePr>
            <p:nvPr/>
          </p:nvGraphicFramePr>
          <p:xfrm>
            <a:off x="4224" y="2448"/>
            <a:ext cx="3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19" imgW="304800" imgH="228600" progId="Equation.3">
                    <p:embed/>
                  </p:oleObj>
                </mc:Choice>
                <mc:Fallback>
                  <p:oleObj name="" r:id="rId19" imgW="304800" imgH="2286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448"/>
                          <a:ext cx="38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0" name="Text Box 21"/>
          <p:cNvSpPr txBox="1"/>
          <p:nvPr/>
        </p:nvSpPr>
        <p:spPr>
          <a:xfrm>
            <a:off x="1285875" y="142875"/>
            <a:ext cx="19431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电场分布</a:t>
            </a:r>
            <a:endParaRPr lang="zh-CN" altLang="en-US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1322388" y="115888"/>
          <a:ext cx="21542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" imgW="850265" imgH="279400" progId="Equation.3">
                  <p:embed/>
                </p:oleObj>
              </mc:Choice>
              <mc:Fallback>
                <p:oleObj name="" r:id="rId1" imgW="850265" imgH="2794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2388" y="115888"/>
                        <a:ext cx="2154237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574675" y="881063"/>
          <a:ext cx="34051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3" imgW="1459865" imgH="304800" progId="Equation.3">
                  <p:embed/>
                </p:oleObj>
              </mc:Choice>
              <mc:Fallback>
                <p:oleObj name="" r:id="rId3" imgW="1459865" imgH="3048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675" y="881063"/>
                        <a:ext cx="3405188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719138" y="3257550"/>
          <a:ext cx="30241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4465" imgH="431800" progId="Equation.3">
                  <p:embed/>
                </p:oleObj>
              </mc:Choice>
              <mc:Fallback>
                <p:oleObj name="" r:id="rId5" imgW="1434465" imgH="4318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138" y="3257550"/>
                        <a:ext cx="3024187" cy="900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862013" y="4265613"/>
          <a:ext cx="2171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7" imgW="850265" imgH="203200" progId="Equation.3">
                  <p:embed/>
                </p:oleObj>
              </mc:Choice>
              <mc:Fallback>
                <p:oleObj name="" r:id="rId7" imgW="850265" imgH="2032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2013" y="4265613"/>
                        <a:ext cx="2171700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Group 6"/>
          <p:cNvGrpSpPr/>
          <p:nvPr/>
        </p:nvGrpSpPr>
        <p:grpSpPr>
          <a:xfrm>
            <a:off x="4643438" y="2997200"/>
            <a:ext cx="3505200" cy="3429000"/>
            <a:chOff x="3216" y="1584"/>
            <a:chExt cx="2208" cy="2160"/>
          </a:xfrm>
        </p:grpSpPr>
        <p:sp>
          <p:nvSpPr>
            <p:cNvPr id="40980" name="Rectangle 7"/>
            <p:cNvSpPr/>
            <p:nvPr/>
          </p:nvSpPr>
          <p:spPr>
            <a:xfrm>
              <a:off x="3216" y="1584"/>
              <a:ext cx="2208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43016" name="AutoShape 8"/>
            <p:cNvSpPr>
              <a:spLocks noChangeArrowheads="1"/>
            </p:cNvSpPr>
            <p:nvPr/>
          </p:nvSpPr>
          <p:spPr bwMode="auto">
            <a:xfrm>
              <a:off x="3584" y="1967"/>
              <a:ext cx="1518" cy="1425"/>
            </a:xfrm>
            <a:custGeom>
              <a:avLst/>
              <a:gdLst>
                <a:gd name="G0" fmla="+- 2386 0 0"/>
                <a:gd name="G1" fmla="+- 21600 0 2386"/>
                <a:gd name="G2" fmla="+- 21600 0 238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17" name="Oval 9"/>
            <p:cNvSpPr>
              <a:spLocks noChangeArrowheads="1"/>
            </p:cNvSpPr>
            <p:nvPr/>
          </p:nvSpPr>
          <p:spPr bwMode="auto">
            <a:xfrm>
              <a:off x="4044" y="2405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83" name="Line 10"/>
            <p:cNvSpPr/>
            <p:nvPr/>
          </p:nvSpPr>
          <p:spPr>
            <a:xfrm flipH="1">
              <a:off x="4090" y="2688"/>
              <a:ext cx="278" cy="14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0984" name="Line 11"/>
            <p:cNvSpPr/>
            <p:nvPr/>
          </p:nvSpPr>
          <p:spPr>
            <a:xfrm>
              <a:off x="4368" y="2688"/>
              <a:ext cx="288" cy="624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0985" name="Line 12"/>
            <p:cNvSpPr/>
            <p:nvPr/>
          </p:nvSpPr>
          <p:spPr>
            <a:xfrm flipH="1">
              <a:off x="4128" y="2688"/>
              <a:ext cx="240" cy="528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graphicFrame>
          <p:nvGraphicFramePr>
            <p:cNvPr id="40986" name="Object 13"/>
            <p:cNvGraphicFramePr>
              <a:graphicFrameLocks noChangeAspect="1"/>
            </p:cNvGraphicFramePr>
            <p:nvPr/>
          </p:nvGraphicFramePr>
          <p:xfrm>
            <a:off x="4608" y="3312"/>
            <a:ext cx="2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9" imgW="228600" imgH="279400" progId="Equation.3">
                    <p:embed/>
                  </p:oleObj>
                </mc:Choice>
                <mc:Fallback>
                  <p:oleObj name="" r:id="rId9" imgW="228600" imgH="2794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8" y="3312"/>
                          <a:ext cx="26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7" name="Object 14"/>
            <p:cNvGraphicFramePr>
              <a:graphicFrameLocks noChangeAspect="1"/>
            </p:cNvGraphicFramePr>
            <p:nvPr/>
          </p:nvGraphicFramePr>
          <p:xfrm>
            <a:off x="4233" y="2943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11" imgW="241300" imgH="279400" progId="Equation.3">
                    <p:embed/>
                  </p:oleObj>
                </mc:Choice>
                <mc:Fallback>
                  <p:oleObj name="" r:id="rId11" imgW="241300" imgH="2794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3" y="2943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8" name="Object 15"/>
            <p:cNvGraphicFramePr>
              <a:graphicFrameLocks noChangeAspect="1"/>
            </p:cNvGraphicFramePr>
            <p:nvPr/>
          </p:nvGraphicFramePr>
          <p:xfrm>
            <a:off x="3840" y="2688"/>
            <a:ext cx="26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13" imgW="241300" imgH="292100" progId="Equation.3">
                    <p:embed/>
                  </p:oleObj>
                </mc:Choice>
                <mc:Fallback>
                  <p:oleObj name="" r:id="rId13" imgW="241300" imgH="2921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2688"/>
                          <a:ext cx="264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9" name="Object 16"/>
            <p:cNvGraphicFramePr>
              <a:graphicFrameLocks noChangeAspect="1"/>
            </p:cNvGraphicFramePr>
            <p:nvPr/>
          </p:nvGraphicFramePr>
          <p:xfrm>
            <a:off x="4416" y="2208"/>
            <a:ext cx="33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5" imgW="304800" imgH="203200" progId="Equation.3">
                    <p:embed/>
                  </p:oleObj>
                </mc:Choice>
                <mc:Fallback>
                  <p:oleObj name="" r:id="rId15" imgW="304800" imgH="203200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2208"/>
                          <a:ext cx="336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0" name="Object 17"/>
            <p:cNvGraphicFramePr>
              <a:graphicFrameLocks noChangeAspect="1"/>
            </p:cNvGraphicFramePr>
            <p:nvPr/>
          </p:nvGraphicFramePr>
          <p:xfrm>
            <a:off x="4704" y="1872"/>
            <a:ext cx="43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17" imgW="406400" imgH="254000" progId="Equation.3">
                    <p:embed/>
                  </p:oleObj>
                </mc:Choice>
                <mc:Fallback>
                  <p:oleObj name="" r:id="rId17" imgW="406400" imgH="2540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1872"/>
                          <a:ext cx="432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1" name="Object 18"/>
            <p:cNvGraphicFramePr>
              <a:graphicFrameLocks noChangeAspect="1"/>
            </p:cNvGraphicFramePr>
            <p:nvPr/>
          </p:nvGraphicFramePr>
          <p:xfrm>
            <a:off x="4224" y="2448"/>
            <a:ext cx="3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19" imgW="304800" imgH="228600" progId="Equation.3">
                    <p:embed/>
                  </p:oleObj>
                </mc:Choice>
                <mc:Fallback>
                  <p:oleObj name="" r:id="rId19" imgW="304800" imgH="2286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448"/>
                          <a:ext cx="38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7" name="Text Box 19"/>
          <p:cNvSpPr txBox="1"/>
          <p:nvPr/>
        </p:nvSpPr>
        <p:spPr>
          <a:xfrm>
            <a:off x="719138" y="5057775"/>
            <a:ext cx="3276600" cy="11271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lnSpc>
                <a:spcPct val="120000"/>
              </a:lnSpc>
            </a:pP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=10cm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=7cm</a:t>
            </a:r>
            <a:endParaRPr lang="en-US" altLang="zh-CN" sz="2800" dirty="0">
              <a:solidFill>
                <a:srgbClr val="1C1C1C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1C1C1C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=5cm</a:t>
            </a:r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1C1C1C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=10</a:t>
            </a:r>
            <a:r>
              <a:rPr lang="en-US" altLang="zh-CN" sz="2800" baseline="30000" dirty="0">
                <a:solidFill>
                  <a:srgbClr val="1C1C1C"/>
                </a:solidFill>
                <a:latin typeface="Times New Roman" panose="02020603050405020304" pitchFamily="18" charset="0"/>
              </a:rPr>
              <a:t>-8</a:t>
            </a:r>
            <a:r>
              <a:rPr lang="en-US" altLang="zh-CN" sz="2800" dirty="0">
                <a:solidFill>
                  <a:srgbClr val="1C1C1C"/>
                </a:solidFill>
                <a:latin typeface="Times New Roman" panose="02020603050405020304" pitchFamily="18" charset="0"/>
              </a:rPr>
              <a:t> C</a:t>
            </a:r>
            <a:endParaRPr lang="en-US" altLang="zh-CN" sz="2800" b="1" dirty="0">
              <a:solidFill>
                <a:srgbClr val="1C1C1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646113" y="1673225"/>
          <a:ext cx="33464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21" imgW="1434465" imgH="304800" progId="Equation.3">
                  <p:embed/>
                </p:oleObj>
              </mc:Choice>
              <mc:Fallback>
                <p:oleObj name="" r:id="rId21" imgW="1434465" imgH="3048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6113" y="1673225"/>
                        <a:ext cx="334645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9" name="Group 23"/>
          <p:cNvGrpSpPr/>
          <p:nvPr/>
        </p:nvGrpSpPr>
        <p:grpSpPr>
          <a:xfrm>
            <a:off x="6459538" y="4668838"/>
            <a:ext cx="1636712" cy="423862"/>
            <a:chOff x="4312" y="2205"/>
            <a:chExt cx="1031" cy="267"/>
          </a:xfrm>
        </p:grpSpPr>
        <p:sp>
          <p:nvSpPr>
            <p:cNvPr id="40978" name="Line 24"/>
            <p:cNvSpPr/>
            <p:nvPr/>
          </p:nvSpPr>
          <p:spPr>
            <a:xfrm flipV="1">
              <a:off x="4312" y="2251"/>
              <a:ext cx="1017" cy="8"/>
            </a:xfrm>
            <a:prstGeom prst="line">
              <a:avLst/>
            </a:prstGeom>
            <a:ln w="28575" cap="flat" cmpd="sng">
              <a:solidFill>
                <a:srgbClr val="996633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0979" name="Object 25"/>
            <p:cNvGraphicFramePr>
              <a:graphicFrameLocks noChangeAspect="1"/>
            </p:cNvGraphicFramePr>
            <p:nvPr/>
          </p:nvGraphicFramePr>
          <p:xfrm>
            <a:off x="5103" y="2205"/>
            <a:ext cx="24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23" imgW="114300" imgH="127000" progId="Equation.3">
                    <p:embed/>
                  </p:oleObj>
                </mc:Choice>
                <mc:Fallback>
                  <p:oleObj name="" r:id="rId23" imgW="114300" imgH="1270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103" y="2205"/>
                          <a:ext cx="240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0" name="Group 26"/>
          <p:cNvGrpSpPr/>
          <p:nvPr/>
        </p:nvGrpSpPr>
        <p:grpSpPr>
          <a:xfrm>
            <a:off x="4140200" y="0"/>
            <a:ext cx="4495800" cy="3048000"/>
            <a:chOff x="240" y="720"/>
            <a:chExt cx="2832" cy="1920"/>
          </a:xfrm>
        </p:grpSpPr>
        <p:graphicFrame>
          <p:nvGraphicFramePr>
            <p:cNvPr id="40973" name="Object 27"/>
            <p:cNvGraphicFramePr>
              <a:graphicFrameLocks noChangeAspect="1"/>
            </p:cNvGraphicFramePr>
            <p:nvPr/>
          </p:nvGraphicFramePr>
          <p:xfrm>
            <a:off x="524" y="720"/>
            <a:ext cx="202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5" imgW="1269365" imgH="228600" progId="Equation.3">
                    <p:embed/>
                  </p:oleObj>
                </mc:Choice>
                <mc:Fallback>
                  <p:oleObj name="" r:id="rId25" imgW="1269365" imgH="2286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24" y="720"/>
                          <a:ext cx="202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4" name="Object 28"/>
            <p:cNvGraphicFramePr>
              <a:graphicFrameLocks noChangeAspect="1"/>
            </p:cNvGraphicFramePr>
            <p:nvPr/>
          </p:nvGraphicFramePr>
          <p:xfrm>
            <a:off x="528" y="1001"/>
            <a:ext cx="2544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27" imgW="1726565" imgH="431800" progId="Equation.3">
                    <p:embed/>
                  </p:oleObj>
                </mc:Choice>
                <mc:Fallback>
                  <p:oleObj name="" r:id="rId27" imgW="1726565" imgH="4318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28" y="1001"/>
                          <a:ext cx="2544" cy="6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5" name="Object 29"/>
            <p:cNvGraphicFramePr>
              <a:graphicFrameLocks noChangeAspect="1"/>
            </p:cNvGraphicFramePr>
            <p:nvPr/>
          </p:nvGraphicFramePr>
          <p:xfrm>
            <a:off x="532" y="1632"/>
            <a:ext cx="254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29" imgW="1651000" imgH="228600" progId="Equation.3">
                    <p:embed/>
                  </p:oleObj>
                </mc:Choice>
                <mc:Fallback>
                  <p:oleObj name="" r:id="rId29" imgW="1651000" imgH="228600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32" y="1632"/>
                          <a:ext cx="2540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30"/>
            <p:cNvGraphicFramePr>
              <a:graphicFrameLocks noChangeAspect="1"/>
            </p:cNvGraphicFramePr>
            <p:nvPr/>
          </p:nvGraphicFramePr>
          <p:xfrm>
            <a:off x="528" y="1956"/>
            <a:ext cx="2073" cy="6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31" imgW="1370965" imgH="431800" progId="Equation.3">
                    <p:embed/>
                  </p:oleObj>
                </mc:Choice>
                <mc:Fallback>
                  <p:oleObj name="" r:id="rId31" imgW="1370965" imgH="431800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28" y="1956"/>
                          <a:ext cx="2073" cy="6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7" name="AutoShape 31"/>
            <p:cNvSpPr/>
            <p:nvPr/>
          </p:nvSpPr>
          <p:spPr>
            <a:xfrm>
              <a:off x="240" y="816"/>
              <a:ext cx="233" cy="1507"/>
            </a:xfrm>
            <a:prstGeom prst="leftBrace">
              <a:avLst>
                <a:gd name="adj1" fmla="val 53838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3040" name="Object 32"/>
          <p:cNvGraphicFramePr>
            <a:graphicFrameLocks noChangeAspect="1"/>
          </p:cNvGraphicFramePr>
          <p:nvPr/>
        </p:nvGraphicFramePr>
        <p:xfrm>
          <a:off x="646113" y="2465388"/>
          <a:ext cx="150971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33" imgW="647700" imgH="304800" progId="Equation.3">
                  <p:embed/>
                </p:oleObj>
              </mc:Choice>
              <mc:Fallback>
                <p:oleObj name="" r:id="rId33" imgW="647700" imgH="3048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46113" y="2465388"/>
                        <a:ext cx="1509712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1" name="Object 33"/>
          <p:cNvGraphicFramePr>
            <a:graphicFrameLocks noChangeAspect="1"/>
          </p:cNvGraphicFramePr>
          <p:nvPr/>
        </p:nvGraphicFramePr>
        <p:xfrm>
          <a:off x="2159000" y="2465388"/>
          <a:ext cx="14811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35" imgW="635000" imgH="304800" progId="Equation.3">
                  <p:embed/>
                </p:oleObj>
              </mc:Choice>
              <mc:Fallback>
                <p:oleObj name="" r:id="rId35" imgW="635000" imgH="304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159000" y="2465388"/>
                        <a:ext cx="1481138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986" name="Group 2"/>
          <p:cNvGrpSpPr/>
          <p:nvPr/>
        </p:nvGrpSpPr>
        <p:grpSpPr>
          <a:xfrm>
            <a:off x="5435600" y="863600"/>
            <a:ext cx="3505200" cy="3429000"/>
            <a:chOff x="3216" y="1584"/>
            <a:chExt cx="2208" cy="2160"/>
          </a:xfrm>
        </p:grpSpPr>
        <p:sp>
          <p:nvSpPr>
            <p:cNvPr id="42000" name="Rectangle 3"/>
            <p:cNvSpPr/>
            <p:nvPr/>
          </p:nvSpPr>
          <p:spPr>
            <a:xfrm>
              <a:off x="3216" y="1584"/>
              <a:ext cx="2208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3584" y="1967"/>
              <a:ext cx="1518" cy="1425"/>
            </a:xfrm>
            <a:custGeom>
              <a:avLst/>
              <a:gdLst>
                <a:gd name="G0" fmla="+- 2386 0 0"/>
                <a:gd name="G1" fmla="+- 21600 0 2386"/>
                <a:gd name="G2" fmla="+- 21600 0 238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4044" y="2405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03" name="Line 6"/>
            <p:cNvSpPr/>
            <p:nvPr/>
          </p:nvSpPr>
          <p:spPr>
            <a:xfrm flipH="1">
              <a:off x="4090" y="2688"/>
              <a:ext cx="278" cy="149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2004" name="Line 7"/>
            <p:cNvSpPr/>
            <p:nvPr/>
          </p:nvSpPr>
          <p:spPr>
            <a:xfrm>
              <a:off x="4368" y="2688"/>
              <a:ext cx="288" cy="624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2005" name="Line 8"/>
            <p:cNvSpPr/>
            <p:nvPr/>
          </p:nvSpPr>
          <p:spPr>
            <a:xfrm flipH="1">
              <a:off x="4128" y="2688"/>
              <a:ext cx="240" cy="528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graphicFrame>
          <p:nvGraphicFramePr>
            <p:cNvPr id="42006" name="Object 9"/>
            <p:cNvGraphicFramePr>
              <a:graphicFrameLocks noChangeAspect="1"/>
            </p:cNvGraphicFramePr>
            <p:nvPr/>
          </p:nvGraphicFramePr>
          <p:xfrm>
            <a:off x="4608" y="3312"/>
            <a:ext cx="26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1" imgW="228600" imgH="279400" progId="Equation.3">
                    <p:embed/>
                  </p:oleObj>
                </mc:Choice>
                <mc:Fallback>
                  <p:oleObj name="" r:id="rId1" imgW="228600" imgH="279400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8" y="3312"/>
                          <a:ext cx="26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7" name="Object 10"/>
            <p:cNvGraphicFramePr>
              <a:graphicFrameLocks noChangeAspect="1"/>
            </p:cNvGraphicFramePr>
            <p:nvPr/>
          </p:nvGraphicFramePr>
          <p:xfrm>
            <a:off x="4233" y="2943"/>
            <a:ext cx="278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3" imgW="241300" imgH="279400" progId="Equation.3">
                    <p:embed/>
                  </p:oleObj>
                </mc:Choice>
                <mc:Fallback>
                  <p:oleObj name="" r:id="rId3" imgW="241300" imgH="27940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33" y="2943"/>
                          <a:ext cx="278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11"/>
            <p:cNvGraphicFramePr>
              <a:graphicFrameLocks noChangeAspect="1"/>
            </p:cNvGraphicFramePr>
            <p:nvPr/>
          </p:nvGraphicFramePr>
          <p:xfrm>
            <a:off x="3840" y="2688"/>
            <a:ext cx="26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5" imgW="241300" imgH="292100" progId="Equation.3">
                    <p:embed/>
                  </p:oleObj>
                </mc:Choice>
                <mc:Fallback>
                  <p:oleObj name="" r:id="rId5" imgW="241300" imgH="292100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2688"/>
                          <a:ext cx="264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9" name="Object 12"/>
            <p:cNvGraphicFramePr>
              <a:graphicFrameLocks noChangeAspect="1"/>
            </p:cNvGraphicFramePr>
            <p:nvPr/>
          </p:nvGraphicFramePr>
          <p:xfrm>
            <a:off x="4416" y="2208"/>
            <a:ext cx="33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7" imgW="304800" imgH="203200" progId="Equation.3">
                    <p:embed/>
                  </p:oleObj>
                </mc:Choice>
                <mc:Fallback>
                  <p:oleObj name="" r:id="rId7" imgW="304800" imgH="203200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2208"/>
                          <a:ext cx="336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0" name="Object 13"/>
            <p:cNvGraphicFramePr>
              <a:graphicFrameLocks noChangeAspect="1"/>
            </p:cNvGraphicFramePr>
            <p:nvPr/>
          </p:nvGraphicFramePr>
          <p:xfrm>
            <a:off x="4704" y="1872"/>
            <a:ext cx="43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0" name="" r:id="rId9" imgW="406400" imgH="254000" progId="Equation.3">
                    <p:embed/>
                  </p:oleObj>
                </mc:Choice>
                <mc:Fallback>
                  <p:oleObj name="" r:id="rId9" imgW="406400" imgH="254000" progId="Equation.3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1872"/>
                          <a:ext cx="432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1" name="Object 14"/>
            <p:cNvGraphicFramePr>
              <a:graphicFrameLocks noChangeAspect="1"/>
            </p:cNvGraphicFramePr>
            <p:nvPr/>
          </p:nvGraphicFramePr>
          <p:xfrm>
            <a:off x="4224" y="2448"/>
            <a:ext cx="3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11" imgW="304800" imgH="228600" progId="Equation.3">
                    <p:embed/>
                  </p:oleObj>
                </mc:Choice>
                <mc:Fallback>
                  <p:oleObj name="" r:id="rId11" imgW="304800" imgH="22860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448"/>
                          <a:ext cx="38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323850" y="3284538"/>
          <a:ext cx="359251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3" imgW="1116965" imgH="215900" progId="Equation.3">
                  <p:embed/>
                </p:oleObj>
              </mc:Choice>
              <mc:Fallback>
                <p:oleObj name="" r:id="rId13" imgW="1116965" imgH="2159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3850" y="3284538"/>
                        <a:ext cx="3592513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16"/>
          <p:cNvSpPr/>
          <p:nvPr/>
        </p:nvSpPr>
        <p:spPr>
          <a:xfrm>
            <a:off x="857250" y="142875"/>
            <a:ext cx="79200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方法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：   三个带电球面产生的电势迭加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827088" y="4149725"/>
          <a:ext cx="41052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5" imgW="1600200" imgH="381000" progId="Equation.3">
                  <p:embed/>
                </p:oleObj>
              </mc:Choice>
              <mc:Fallback>
                <p:oleObj name="" r:id="rId15" imgW="1600200" imgH="3810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7088" y="4149725"/>
                        <a:ext cx="4105275" cy="1046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8"/>
          <p:cNvGrpSpPr/>
          <p:nvPr/>
        </p:nvGrpSpPr>
        <p:grpSpPr>
          <a:xfrm>
            <a:off x="395288" y="908050"/>
            <a:ext cx="4319587" cy="2062163"/>
            <a:chOff x="249" y="572"/>
            <a:chExt cx="2721" cy="1299"/>
          </a:xfrm>
        </p:grpSpPr>
        <p:graphicFrame>
          <p:nvGraphicFramePr>
            <p:cNvPr id="41998" name="Object 19"/>
            <p:cNvGraphicFramePr>
              <a:graphicFrameLocks noChangeAspect="1"/>
            </p:cNvGraphicFramePr>
            <p:nvPr/>
          </p:nvGraphicFramePr>
          <p:xfrm>
            <a:off x="884" y="572"/>
            <a:ext cx="2086" cy="1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7" imgW="1854200" imgH="1143000" progId="Equation.3">
                    <p:embed/>
                  </p:oleObj>
                </mc:Choice>
                <mc:Fallback>
                  <p:oleObj name="" r:id="rId17" imgW="1854200" imgH="11430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4" y="572"/>
                          <a:ext cx="2086" cy="1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9" name="Text Box 20"/>
            <p:cNvSpPr txBox="1"/>
            <p:nvPr/>
          </p:nvSpPr>
          <p:spPr>
            <a:xfrm>
              <a:off x="249" y="572"/>
              <a:ext cx="453" cy="12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CC"/>
                  </a:solidFill>
                  <a:latin typeface="Arial" panose="020B0604020202020204" pitchFamily="34" charset="0"/>
                </a:rPr>
                <a:t>带电球面</a:t>
              </a:r>
              <a:endPara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5292725" y="4365625"/>
          <a:ext cx="21717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9" imgW="850265" imgH="203200" progId="Equation.3">
                  <p:embed/>
                </p:oleObj>
              </mc:Choice>
              <mc:Fallback>
                <p:oleObj name="" r:id="rId19" imgW="850265" imgH="2032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92725" y="4365625"/>
                        <a:ext cx="217170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4" name="Rectangle 22"/>
          <p:cNvSpPr/>
          <p:nvPr/>
        </p:nvSpPr>
        <p:spPr>
          <a:xfrm>
            <a:off x="179388" y="5373688"/>
            <a:ext cx="12969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  <a:latin typeface="Arial" panose="020B0604020202020204" pitchFamily="34" charset="0"/>
              </a:rPr>
              <a:t>讨论：</a:t>
            </a:r>
            <a:endParaRPr lang="zh-CN" altLang="en-US" sz="3200" b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1258888" y="5516563"/>
          <a:ext cx="190023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21" imgW="723900" imgH="228600" progId="Equation.3">
                  <p:embed/>
                </p:oleObj>
              </mc:Choice>
              <mc:Fallback>
                <p:oleObj name="" r:id="rId21" imgW="723900" imgH="2286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58888" y="5516563"/>
                        <a:ext cx="1900237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24"/>
          <p:cNvGraphicFramePr>
            <a:graphicFrameLocks noChangeAspect="1"/>
          </p:cNvGraphicFramePr>
          <p:nvPr/>
        </p:nvGraphicFramePr>
        <p:xfrm>
          <a:off x="3492500" y="5300663"/>
          <a:ext cx="44704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23" imgW="1917700" imgH="431800" progId="Equation.3">
                  <p:embed/>
                </p:oleObj>
              </mc:Choice>
              <mc:Fallback>
                <p:oleObj name="" r:id="rId23" imgW="1917700" imgH="4318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92500" y="5300663"/>
                        <a:ext cx="4470400" cy="107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5"/>
          <p:cNvGrpSpPr/>
          <p:nvPr/>
        </p:nvGrpSpPr>
        <p:grpSpPr>
          <a:xfrm>
            <a:off x="7235825" y="2444750"/>
            <a:ext cx="931863" cy="508000"/>
            <a:chOff x="4558" y="1432"/>
            <a:chExt cx="587" cy="320"/>
          </a:xfrm>
        </p:grpSpPr>
        <p:sp>
          <p:nvSpPr>
            <p:cNvPr id="41996" name="Line 26"/>
            <p:cNvSpPr/>
            <p:nvPr/>
          </p:nvSpPr>
          <p:spPr>
            <a:xfrm>
              <a:off x="4558" y="1524"/>
              <a:ext cx="409" cy="2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997" name="Object 27"/>
            <p:cNvGraphicFramePr>
              <a:graphicFrameLocks noChangeAspect="1"/>
            </p:cNvGraphicFramePr>
            <p:nvPr/>
          </p:nvGraphicFramePr>
          <p:xfrm>
            <a:off x="4844" y="1432"/>
            <a:ext cx="30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25" imgW="114300" imgH="127000" progId="Equation.3">
                    <p:embed/>
                  </p:oleObj>
                </mc:Choice>
                <mc:Fallback>
                  <p:oleObj name="" r:id="rId25" imgW="114300" imgH="127000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844" y="1432"/>
                          <a:ext cx="301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6684963" y="6440488"/>
            <a:ext cx="2133600" cy="412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171" name="Rectangle 4"/>
          <p:cNvSpPr/>
          <p:nvPr/>
        </p:nvSpPr>
        <p:spPr>
          <a:xfrm>
            <a:off x="609600" y="2362200"/>
            <a:ext cx="7848600" cy="381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 anchorCtr="0"/>
          <a:p>
            <a:pPr eaLnBrk="1" hangingPunct="1"/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762000" y="2667000"/>
            <a:ext cx="3048000" cy="3124200"/>
            <a:chOff x="576" y="1611"/>
            <a:chExt cx="2103" cy="2160"/>
          </a:xfrm>
        </p:grpSpPr>
        <p:grpSp>
          <p:nvGrpSpPr>
            <p:cNvPr id="7241" name="Group 6"/>
            <p:cNvGrpSpPr/>
            <p:nvPr/>
          </p:nvGrpSpPr>
          <p:grpSpPr>
            <a:xfrm>
              <a:off x="576" y="1611"/>
              <a:ext cx="2103" cy="2160"/>
              <a:chOff x="3264" y="1872"/>
              <a:chExt cx="2103" cy="2160"/>
            </a:xfrm>
          </p:grpSpPr>
          <p:sp>
            <p:nvSpPr>
              <p:cNvPr id="7245" name="Line 7"/>
              <p:cNvSpPr/>
              <p:nvPr/>
            </p:nvSpPr>
            <p:spPr>
              <a:xfrm flipH="1">
                <a:off x="3321" y="2993"/>
                <a:ext cx="1989" cy="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46" name="Freeform 8"/>
              <p:cNvSpPr/>
              <p:nvPr/>
            </p:nvSpPr>
            <p:spPr>
              <a:xfrm>
                <a:off x="5282" y="2964"/>
                <a:ext cx="85" cy="59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85" y="29"/>
                  </a:cxn>
                  <a:cxn ang="0">
                    <a:pos x="0" y="0"/>
                  </a:cxn>
                  <a:cxn ang="0">
                    <a:pos x="27" y="29"/>
                  </a:cxn>
                  <a:cxn ang="0">
                    <a:pos x="0" y="59"/>
                  </a:cxn>
                </a:cxnLst>
                <a:pathLst>
                  <a:path w="99" h="67">
                    <a:moveTo>
                      <a:pt x="0" y="67"/>
                    </a:moveTo>
                    <a:lnTo>
                      <a:pt x="99" y="33"/>
                    </a:lnTo>
                    <a:lnTo>
                      <a:pt x="0" y="0"/>
                    </a:lnTo>
                    <a:lnTo>
                      <a:pt x="31" y="33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47" name="Freeform 9"/>
              <p:cNvSpPr/>
              <p:nvPr/>
            </p:nvSpPr>
            <p:spPr>
              <a:xfrm>
                <a:off x="3264" y="2963"/>
                <a:ext cx="85" cy="59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30"/>
                  </a:cxn>
                  <a:cxn ang="0">
                    <a:pos x="85" y="59"/>
                  </a:cxn>
                  <a:cxn ang="0">
                    <a:pos x="58" y="30"/>
                  </a:cxn>
                  <a:cxn ang="0">
                    <a:pos x="85" y="0"/>
                  </a:cxn>
                </a:cxnLst>
                <a:pathLst>
                  <a:path w="99" h="67">
                    <a:moveTo>
                      <a:pt x="99" y="0"/>
                    </a:moveTo>
                    <a:lnTo>
                      <a:pt x="0" y="34"/>
                    </a:lnTo>
                    <a:lnTo>
                      <a:pt x="99" y="67"/>
                    </a:lnTo>
                    <a:lnTo>
                      <a:pt x="68" y="3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48" name="Line 10"/>
              <p:cNvSpPr/>
              <p:nvPr/>
            </p:nvSpPr>
            <p:spPr>
              <a:xfrm flipH="1" flipV="1">
                <a:off x="3341" y="2613"/>
                <a:ext cx="1846" cy="766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49" name="Freeform 11"/>
              <p:cNvSpPr/>
              <p:nvPr/>
            </p:nvSpPr>
            <p:spPr>
              <a:xfrm>
                <a:off x="5172" y="3343"/>
                <a:ext cx="90" cy="59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90" y="59"/>
                  </a:cxn>
                  <a:cxn ang="0">
                    <a:pos x="21" y="0"/>
                  </a:cxn>
                  <a:cxn ang="0">
                    <a:pos x="36" y="37"/>
                  </a:cxn>
                  <a:cxn ang="0">
                    <a:pos x="0" y="55"/>
                  </a:cxn>
                </a:cxnLst>
                <a:pathLst>
                  <a:path w="105" h="67">
                    <a:moveTo>
                      <a:pt x="0" y="62"/>
                    </a:moveTo>
                    <a:lnTo>
                      <a:pt x="105" y="67"/>
                    </a:lnTo>
                    <a:lnTo>
                      <a:pt x="25" y="0"/>
                    </a:lnTo>
                    <a:lnTo>
                      <a:pt x="42" y="42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50" name="Freeform 12"/>
              <p:cNvSpPr/>
              <p:nvPr/>
            </p:nvSpPr>
            <p:spPr>
              <a:xfrm>
                <a:off x="3312" y="2592"/>
                <a:ext cx="90" cy="59"/>
              </a:xfrm>
              <a:custGeom>
                <a:avLst/>
                <a:gdLst/>
                <a:ahLst/>
                <a:cxnLst>
                  <a:cxn ang="0">
                    <a:pos x="90" y="4"/>
                  </a:cxn>
                  <a:cxn ang="0">
                    <a:pos x="0" y="0"/>
                  </a:cxn>
                  <a:cxn ang="0">
                    <a:pos x="69" y="59"/>
                  </a:cxn>
                  <a:cxn ang="0">
                    <a:pos x="54" y="22"/>
                  </a:cxn>
                  <a:cxn ang="0">
                    <a:pos x="90" y="4"/>
                  </a:cxn>
                </a:cxnLst>
                <a:pathLst>
                  <a:path w="105" h="67">
                    <a:moveTo>
                      <a:pt x="105" y="5"/>
                    </a:moveTo>
                    <a:lnTo>
                      <a:pt x="0" y="0"/>
                    </a:lnTo>
                    <a:lnTo>
                      <a:pt x="80" y="67"/>
                    </a:lnTo>
                    <a:lnTo>
                      <a:pt x="63" y="25"/>
                    </a:lnTo>
                    <a:lnTo>
                      <a:pt x="105" y="5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51" name="Line 13"/>
              <p:cNvSpPr/>
              <p:nvPr/>
            </p:nvSpPr>
            <p:spPr>
              <a:xfrm flipH="1" flipV="1">
                <a:off x="3544" y="2296"/>
                <a:ext cx="1460" cy="1411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52" name="Freeform 14"/>
              <p:cNvSpPr/>
              <p:nvPr/>
            </p:nvSpPr>
            <p:spPr>
              <a:xfrm>
                <a:off x="4962" y="3666"/>
                <a:ext cx="82" cy="81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82" y="81"/>
                  </a:cxn>
                  <a:cxn ang="0">
                    <a:pos x="40" y="0"/>
                  </a:cxn>
                  <a:cxn ang="0">
                    <a:pos x="40" y="40"/>
                  </a:cxn>
                  <a:cxn ang="0">
                    <a:pos x="0" y="42"/>
                  </a:cxn>
                </a:cxnLst>
                <a:pathLst>
                  <a:path w="95" h="92">
                    <a:moveTo>
                      <a:pt x="0" y="48"/>
                    </a:moveTo>
                    <a:lnTo>
                      <a:pt x="95" y="92"/>
                    </a:lnTo>
                    <a:lnTo>
                      <a:pt x="46" y="0"/>
                    </a:lnTo>
                    <a:lnTo>
                      <a:pt x="46" y="45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53" name="Freeform 15"/>
              <p:cNvSpPr/>
              <p:nvPr/>
            </p:nvSpPr>
            <p:spPr>
              <a:xfrm>
                <a:off x="3504" y="2256"/>
                <a:ext cx="82" cy="81"/>
              </a:xfrm>
              <a:custGeom>
                <a:avLst/>
                <a:gdLst/>
                <a:ahLst/>
                <a:cxnLst>
                  <a:cxn ang="0">
                    <a:pos x="82" y="39"/>
                  </a:cxn>
                  <a:cxn ang="0">
                    <a:pos x="0" y="0"/>
                  </a:cxn>
                  <a:cxn ang="0">
                    <a:pos x="42" y="81"/>
                  </a:cxn>
                  <a:cxn ang="0">
                    <a:pos x="42" y="41"/>
                  </a:cxn>
                  <a:cxn ang="0">
                    <a:pos x="82" y="39"/>
                  </a:cxn>
                </a:cxnLst>
                <a:pathLst>
                  <a:path w="95" h="92">
                    <a:moveTo>
                      <a:pt x="95" y="44"/>
                    </a:moveTo>
                    <a:lnTo>
                      <a:pt x="0" y="0"/>
                    </a:lnTo>
                    <a:lnTo>
                      <a:pt x="49" y="92"/>
                    </a:lnTo>
                    <a:lnTo>
                      <a:pt x="49" y="47"/>
                    </a:lnTo>
                    <a:lnTo>
                      <a:pt x="95" y="44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54" name="Line 16"/>
              <p:cNvSpPr/>
              <p:nvPr/>
            </p:nvSpPr>
            <p:spPr>
              <a:xfrm flipH="1">
                <a:off x="3911" y="2027"/>
                <a:ext cx="785" cy="1858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55" name="Freeform 17"/>
              <p:cNvSpPr/>
              <p:nvPr/>
            </p:nvSpPr>
            <p:spPr>
              <a:xfrm>
                <a:off x="4659" y="1974"/>
                <a:ext cx="60" cy="92"/>
              </a:xfrm>
              <a:custGeom>
                <a:avLst/>
                <a:gdLst/>
                <a:ahLst/>
                <a:cxnLst>
                  <a:cxn ang="0">
                    <a:pos x="53" y="92"/>
                  </a:cxn>
                  <a:cxn ang="0">
                    <a:pos x="60" y="0"/>
                  </a:cxn>
                  <a:cxn ang="0">
                    <a:pos x="0" y="69"/>
                  </a:cxn>
                  <a:cxn ang="0">
                    <a:pos x="37" y="55"/>
                  </a:cxn>
                  <a:cxn ang="0">
                    <a:pos x="53" y="92"/>
                  </a:cxn>
                </a:cxnLst>
                <a:pathLst>
                  <a:path w="70" h="104">
                    <a:moveTo>
                      <a:pt x="62" y="104"/>
                    </a:moveTo>
                    <a:lnTo>
                      <a:pt x="70" y="0"/>
                    </a:lnTo>
                    <a:lnTo>
                      <a:pt x="0" y="78"/>
                    </a:lnTo>
                    <a:lnTo>
                      <a:pt x="43" y="62"/>
                    </a:lnTo>
                    <a:lnTo>
                      <a:pt x="62" y="104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56" name="Freeform 18"/>
              <p:cNvSpPr/>
              <p:nvPr/>
            </p:nvSpPr>
            <p:spPr>
              <a:xfrm>
                <a:off x="3888" y="3846"/>
                <a:ext cx="60" cy="9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2"/>
                  </a:cxn>
                  <a:cxn ang="0">
                    <a:pos x="60" y="23"/>
                  </a:cxn>
                  <a:cxn ang="0">
                    <a:pos x="23" y="37"/>
                  </a:cxn>
                  <a:cxn ang="0">
                    <a:pos x="7" y="0"/>
                  </a:cxn>
                </a:cxnLst>
                <a:pathLst>
                  <a:path w="70" h="104">
                    <a:moveTo>
                      <a:pt x="8" y="0"/>
                    </a:moveTo>
                    <a:lnTo>
                      <a:pt x="0" y="104"/>
                    </a:lnTo>
                    <a:lnTo>
                      <a:pt x="70" y="26"/>
                    </a:lnTo>
                    <a:lnTo>
                      <a:pt x="27" y="4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57" name="Line 19"/>
              <p:cNvSpPr/>
              <p:nvPr/>
            </p:nvSpPr>
            <p:spPr>
              <a:xfrm flipH="1">
                <a:off x="3381" y="2645"/>
                <a:ext cx="1870" cy="69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58" name="Freeform 20"/>
              <p:cNvSpPr/>
              <p:nvPr/>
            </p:nvSpPr>
            <p:spPr>
              <a:xfrm>
                <a:off x="5215" y="2625"/>
                <a:ext cx="89" cy="57"/>
              </a:xfrm>
              <a:custGeom>
                <a:avLst/>
                <a:gdLst/>
                <a:ahLst/>
                <a:cxnLst>
                  <a:cxn ang="0">
                    <a:pos x="19" y="57"/>
                  </a:cxn>
                  <a:cxn ang="0">
                    <a:pos x="89" y="0"/>
                  </a:cxn>
                  <a:cxn ang="0">
                    <a:pos x="0" y="2"/>
                  </a:cxn>
                  <a:cxn ang="0">
                    <a:pos x="34" y="20"/>
                  </a:cxn>
                  <a:cxn ang="0">
                    <a:pos x="19" y="57"/>
                  </a:cxn>
                </a:cxnLst>
                <a:pathLst>
                  <a:path w="104" h="65">
                    <a:moveTo>
                      <a:pt x="22" y="65"/>
                    </a:moveTo>
                    <a:lnTo>
                      <a:pt x="104" y="0"/>
                    </a:lnTo>
                    <a:lnTo>
                      <a:pt x="0" y="2"/>
                    </a:lnTo>
                    <a:lnTo>
                      <a:pt x="40" y="23"/>
                    </a:lnTo>
                    <a:lnTo>
                      <a:pt x="22" y="65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59" name="Freeform 21"/>
              <p:cNvSpPr/>
              <p:nvPr/>
            </p:nvSpPr>
            <p:spPr>
              <a:xfrm>
                <a:off x="3328" y="3305"/>
                <a:ext cx="89" cy="57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57"/>
                  </a:cxn>
                  <a:cxn ang="0">
                    <a:pos x="89" y="55"/>
                  </a:cxn>
                  <a:cxn ang="0">
                    <a:pos x="55" y="37"/>
                  </a:cxn>
                  <a:cxn ang="0">
                    <a:pos x="70" y="0"/>
                  </a:cxn>
                </a:cxnLst>
                <a:pathLst>
                  <a:path w="104" h="65">
                    <a:moveTo>
                      <a:pt x="82" y="0"/>
                    </a:moveTo>
                    <a:lnTo>
                      <a:pt x="0" y="65"/>
                    </a:lnTo>
                    <a:lnTo>
                      <a:pt x="104" y="63"/>
                    </a:lnTo>
                    <a:lnTo>
                      <a:pt x="64" y="42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60" name="Line 22"/>
              <p:cNvSpPr/>
              <p:nvPr/>
            </p:nvSpPr>
            <p:spPr>
              <a:xfrm flipV="1">
                <a:off x="3600" y="2241"/>
                <a:ext cx="1433" cy="142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61" name="Freeform 23"/>
              <p:cNvSpPr/>
              <p:nvPr/>
            </p:nvSpPr>
            <p:spPr>
              <a:xfrm>
                <a:off x="3560" y="3619"/>
                <a:ext cx="81" cy="82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82"/>
                  </a:cxn>
                  <a:cxn ang="0">
                    <a:pos x="81" y="42"/>
                  </a:cxn>
                  <a:cxn ang="0">
                    <a:pos x="42" y="41"/>
                  </a:cxn>
                  <a:cxn ang="0">
                    <a:pos x="41" y="0"/>
                  </a:cxn>
                </a:cxnLst>
                <a:pathLst>
                  <a:path w="94" h="93">
                    <a:moveTo>
                      <a:pt x="48" y="0"/>
                    </a:moveTo>
                    <a:lnTo>
                      <a:pt x="0" y="93"/>
                    </a:lnTo>
                    <a:lnTo>
                      <a:pt x="94" y="48"/>
                    </a:lnTo>
                    <a:lnTo>
                      <a:pt x="49" y="4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62" name="Freeform 24"/>
              <p:cNvSpPr/>
              <p:nvPr/>
            </p:nvSpPr>
            <p:spPr>
              <a:xfrm>
                <a:off x="4992" y="2201"/>
                <a:ext cx="81" cy="82"/>
              </a:xfrm>
              <a:custGeom>
                <a:avLst/>
                <a:gdLst/>
                <a:ahLst/>
                <a:cxnLst>
                  <a:cxn ang="0">
                    <a:pos x="40" y="82"/>
                  </a:cxn>
                  <a:cxn ang="0">
                    <a:pos x="81" y="0"/>
                  </a:cxn>
                  <a:cxn ang="0">
                    <a:pos x="0" y="40"/>
                  </a:cxn>
                  <a:cxn ang="0">
                    <a:pos x="39" y="41"/>
                  </a:cxn>
                  <a:cxn ang="0">
                    <a:pos x="40" y="82"/>
                  </a:cxn>
                </a:cxnLst>
                <a:pathLst>
                  <a:path w="94" h="93">
                    <a:moveTo>
                      <a:pt x="46" y="93"/>
                    </a:moveTo>
                    <a:lnTo>
                      <a:pt x="94" y="0"/>
                    </a:lnTo>
                    <a:lnTo>
                      <a:pt x="0" y="45"/>
                    </a:lnTo>
                    <a:lnTo>
                      <a:pt x="45" y="47"/>
                    </a:lnTo>
                    <a:lnTo>
                      <a:pt x="46" y="93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63" name="Line 25"/>
              <p:cNvSpPr/>
              <p:nvPr/>
            </p:nvSpPr>
            <p:spPr>
              <a:xfrm flipV="1">
                <a:off x="4274" y="1930"/>
                <a:ext cx="1" cy="20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64" name="Freeform 26"/>
              <p:cNvSpPr/>
              <p:nvPr/>
            </p:nvSpPr>
            <p:spPr>
              <a:xfrm>
                <a:off x="4245" y="3945"/>
                <a:ext cx="57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87"/>
                  </a:cxn>
                  <a:cxn ang="0">
                    <a:pos x="57" y="0"/>
                  </a:cxn>
                  <a:cxn ang="0">
                    <a:pos x="29" y="27"/>
                  </a:cxn>
                  <a:cxn ang="0">
                    <a:pos x="0" y="0"/>
                  </a:cxn>
                </a:cxnLst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65" name="Freeform 27"/>
              <p:cNvSpPr/>
              <p:nvPr/>
            </p:nvSpPr>
            <p:spPr>
              <a:xfrm>
                <a:off x="4246" y="1872"/>
                <a:ext cx="57" cy="87"/>
              </a:xfrm>
              <a:custGeom>
                <a:avLst/>
                <a:gdLst/>
                <a:ahLst/>
                <a:cxnLst>
                  <a:cxn ang="0">
                    <a:pos x="57" y="87"/>
                  </a:cxn>
                  <a:cxn ang="0">
                    <a:pos x="28" y="0"/>
                  </a:cxn>
                  <a:cxn ang="0">
                    <a:pos x="0" y="87"/>
                  </a:cxn>
                  <a:cxn ang="0">
                    <a:pos x="28" y="60"/>
                  </a:cxn>
                  <a:cxn ang="0">
                    <a:pos x="57" y="87"/>
                  </a:cxn>
                </a:cxnLst>
                <a:pathLst>
                  <a:path w="67" h="99">
                    <a:moveTo>
                      <a:pt x="67" y="99"/>
                    </a:moveTo>
                    <a:lnTo>
                      <a:pt x="33" y="0"/>
                    </a:lnTo>
                    <a:lnTo>
                      <a:pt x="0" y="99"/>
                    </a:lnTo>
                    <a:lnTo>
                      <a:pt x="33" y="68"/>
                    </a:lnTo>
                    <a:lnTo>
                      <a:pt x="67" y="99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66" name="Line 28"/>
              <p:cNvSpPr/>
              <p:nvPr/>
            </p:nvSpPr>
            <p:spPr>
              <a:xfrm flipH="1" flipV="1">
                <a:off x="3871" y="2018"/>
                <a:ext cx="808" cy="1867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67" name="Freeform 29"/>
              <p:cNvSpPr/>
              <p:nvPr/>
            </p:nvSpPr>
            <p:spPr>
              <a:xfrm>
                <a:off x="4641" y="3846"/>
                <a:ext cx="62" cy="92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62" y="92"/>
                  </a:cxn>
                  <a:cxn ang="0">
                    <a:pos x="53" y="0"/>
                  </a:cxn>
                  <a:cxn ang="0">
                    <a:pos x="38" y="37"/>
                  </a:cxn>
                  <a:cxn ang="0">
                    <a:pos x="0" y="25"/>
                  </a:cxn>
                </a:cxnLst>
                <a:pathLst>
                  <a:path w="72" h="104">
                    <a:moveTo>
                      <a:pt x="0" y="28"/>
                    </a:moveTo>
                    <a:lnTo>
                      <a:pt x="72" y="104"/>
                    </a:lnTo>
                    <a:lnTo>
                      <a:pt x="61" y="0"/>
                    </a:lnTo>
                    <a:lnTo>
                      <a:pt x="44" y="42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268" name="Freeform 30"/>
              <p:cNvSpPr/>
              <p:nvPr/>
            </p:nvSpPr>
            <p:spPr>
              <a:xfrm>
                <a:off x="3847" y="1965"/>
                <a:ext cx="62" cy="92"/>
              </a:xfrm>
              <a:custGeom>
                <a:avLst/>
                <a:gdLst/>
                <a:ahLst/>
                <a:cxnLst>
                  <a:cxn ang="0">
                    <a:pos x="62" y="67"/>
                  </a:cxn>
                  <a:cxn ang="0">
                    <a:pos x="0" y="0"/>
                  </a:cxn>
                  <a:cxn ang="0">
                    <a:pos x="9" y="92"/>
                  </a:cxn>
                  <a:cxn ang="0">
                    <a:pos x="24" y="55"/>
                  </a:cxn>
                  <a:cxn ang="0">
                    <a:pos x="62" y="67"/>
                  </a:cxn>
                </a:cxnLst>
                <a:pathLst>
                  <a:path w="72" h="104">
                    <a:moveTo>
                      <a:pt x="72" y="76"/>
                    </a:moveTo>
                    <a:lnTo>
                      <a:pt x="0" y="0"/>
                    </a:lnTo>
                    <a:lnTo>
                      <a:pt x="11" y="104"/>
                    </a:lnTo>
                    <a:lnTo>
                      <a:pt x="28" y="62"/>
                    </a:lnTo>
                    <a:lnTo>
                      <a:pt x="72" y="76"/>
                    </a:lnTo>
                    <a:close/>
                  </a:path>
                </a:pathLst>
              </a:custGeom>
              <a:solidFill>
                <a:srgbClr val="FF0000">
                  <a:alpha val="100000"/>
                </a:srgbClr>
              </a:solidFill>
              <a:ln w="28575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7242" name="Group 31"/>
            <p:cNvGrpSpPr/>
            <p:nvPr/>
          </p:nvGrpSpPr>
          <p:grpSpPr>
            <a:xfrm>
              <a:off x="1462" y="2561"/>
              <a:ext cx="242" cy="380"/>
              <a:chOff x="4176" y="528"/>
              <a:chExt cx="242" cy="380"/>
            </a:xfrm>
          </p:grpSpPr>
          <p:sp>
            <p:nvSpPr>
              <p:cNvPr id="7243" name="Oval 32"/>
              <p:cNvSpPr/>
              <p:nvPr/>
            </p:nvSpPr>
            <p:spPr>
              <a:xfrm>
                <a:off x="4176" y="575"/>
                <a:ext cx="242" cy="248"/>
              </a:xfrm>
              <a:prstGeom prst="ellipse">
                <a:avLst/>
              </a:prstGeom>
              <a:solidFill>
                <a:schemeClr val="folHlink"/>
              </a:solidFill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44" name="Rectangle 33"/>
              <p:cNvSpPr/>
              <p:nvPr/>
            </p:nvSpPr>
            <p:spPr>
              <a:xfrm>
                <a:off x="4212" y="528"/>
                <a:ext cx="190" cy="3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p>
                <a:pPr eaLnBrk="1" hangingPunct="1"/>
                <a:r>
                  <a:rPr lang="en-US" altLang="zh-CN" sz="3600" b="1" dirty="0">
                    <a:solidFill>
                      <a:srgbClr val="CC0000"/>
                    </a:solidFill>
                    <a:latin typeface="Bookman Old Style" panose="02050604050505020204" pitchFamily="18" charset="0"/>
                  </a:rPr>
                  <a:t>+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Group 35"/>
          <p:cNvGrpSpPr/>
          <p:nvPr/>
        </p:nvGrpSpPr>
        <p:grpSpPr>
          <a:xfrm>
            <a:off x="5867400" y="3962400"/>
            <a:ext cx="2514600" cy="1752600"/>
            <a:chOff x="3648" y="2208"/>
            <a:chExt cx="1824" cy="1152"/>
          </a:xfrm>
        </p:grpSpPr>
        <p:grpSp>
          <p:nvGrpSpPr>
            <p:cNvPr id="7213" name="Group 36"/>
            <p:cNvGrpSpPr/>
            <p:nvPr/>
          </p:nvGrpSpPr>
          <p:grpSpPr>
            <a:xfrm>
              <a:off x="3648" y="2208"/>
              <a:ext cx="1824" cy="1152"/>
              <a:chOff x="3744" y="2448"/>
              <a:chExt cx="1824" cy="1152"/>
            </a:xfrm>
          </p:grpSpPr>
          <p:sp>
            <p:nvSpPr>
              <p:cNvPr id="7238" name="Oval 37"/>
              <p:cNvSpPr/>
              <p:nvPr/>
            </p:nvSpPr>
            <p:spPr>
              <a:xfrm>
                <a:off x="3744" y="2448"/>
                <a:ext cx="1824" cy="432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39" name="Oval 38"/>
              <p:cNvSpPr/>
              <p:nvPr/>
            </p:nvSpPr>
            <p:spPr>
              <a:xfrm>
                <a:off x="4272" y="3360"/>
                <a:ext cx="720" cy="240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4" name="Rectangle 39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44" cy="576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rgbClr val="DDDDDD"/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214" name="Group 40"/>
            <p:cNvGrpSpPr/>
            <p:nvPr/>
          </p:nvGrpSpPr>
          <p:grpSpPr>
            <a:xfrm>
              <a:off x="4992" y="2304"/>
              <a:ext cx="192" cy="192"/>
              <a:chOff x="5088" y="2592"/>
              <a:chExt cx="192" cy="192"/>
            </a:xfrm>
          </p:grpSpPr>
          <p:sp>
            <p:nvSpPr>
              <p:cNvPr id="7236" name="Oval 41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37" name="Line 42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215" name="Group 43"/>
            <p:cNvGrpSpPr/>
            <p:nvPr/>
          </p:nvGrpSpPr>
          <p:grpSpPr>
            <a:xfrm>
              <a:off x="5089" y="2256"/>
              <a:ext cx="259" cy="301"/>
              <a:chOff x="5296" y="2784"/>
              <a:chExt cx="259" cy="301"/>
            </a:xfrm>
          </p:grpSpPr>
          <p:sp>
            <p:nvSpPr>
              <p:cNvPr id="7234" name="Oval 44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35" name="Text Box 45"/>
              <p:cNvSpPr txBox="1"/>
              <p:nvPr/>
            </p:nvSpPr>
            <p:spPr>
              <a:xfrm>
                <a:off x="5296" y="2784"/>
                <a:ext cx="259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216" name="Group 46"/>
            <p:cNvGrpSpPr/>
            <p:nvPr/>
          </p:nvGrpSpPr>
          <p:grpSpPr>
            <a:xfrm>
              <a:off x="4623" y="2304"/>
              <a:ext cx="192" cy="192"/>
              <a:chOff x="5088" y="2592"/>
              <a:chExt cx="192" cy="192"/>
            </a:xfrm>
          </p:grpSpPr>
          <p:sp>
            <p:nvSpPr>
              <p:cNvPr id="7232" name="Oval 47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33" name="Line 48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217" name="Group 49"/>
            <p:cNvGrpSpPr/>
            <p:nvPr/>
          </p:nvGrpSpPr>
          <p:grpSpPr>
            <a:xfrm>
              <a:off x="4719" y="2256"/>
              <a:ext cx="259" cy="301"/>
              <a:chOff x="5295" y="2784"/>
              <a:chExt cx="259" cy="301"/>
            </a:xfrm>
          </p:grpSpPr>
          <p:sp>
            <p:nvSpPr>
              <p:cNvPr id="7230" name="Oval 50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31" name="Text Box 51"/>
              <p:cNvSpPr txBox="1"/>
              <p:nvPr/>
            </p:nvSpPr>
            <p:spPr>
              <a:xfrm>
                <a:off x="5295" y="2784"/>
                <a:ext cx="259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218" name="Group 52"/>
            <p:cNvGrpSpPr/>
            <p:nvPr/>
          </p:nvGrpSpPr>
          <p:grpSpPr>
            <a:xfrm>
              <a:off x="4239" y="2304"/>
              <a:ext cx="192" cy="192"/>
              <a:chOff x="5088" y="2592"/>
              <a:chExt cx="192" cy="192"/>
            </a:xfrm>
          </p:grpSpPr>
          <p:sp>
            <p:nvSpPr>
              <p:cNvPr id="7228" name="Oval 53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29" name="Line 54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219" name="Group 55"/>
            <p:cNvGrpSpPr/>
            <p:nvPr/>
          </p:nvGrpSpPr>
          <p:grpSpPr>
            <a:xfrm>
              <a:off x="4335" y="2256"/>
              <a:ext cx="260" cy="301"/>
              <a:chOff x="5295" y="2784"/>
              <a:chExt cx="260" cy="301"/>
            </a:xfrm>
          </p:grpSpPr>
          <p:sp>
            <p:nvSpPr>
              <p:cNvPr id="7226" name="Oval 56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27" name="Text Box 57"/>
              <p:cNvSpPr txBox="1"/>
              <p:nvPr/>
            </p:nvSpPr>
            <p:spPr>
              <a:xfrm>
                <a:off x="5295" y="2784"/>
                <a:ext cx="260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58"/>
            <p:cNvGrpSpPr/>
            <p:nvPr/>
          </p:nvGrpSpPr>
          <p:grpSpPr>
            <a:xfrm>
              <a:off x="3840" y="2304"/>
              <a:ext cx="192" cy="192"/>
              <a:chOff x="5088" y="2592"/>
              <a:chExt cx="192" cy="192"/>
            </a:xfrm>
          </p:grpSpPr>
          <p:sp>
            <p:nvSpPr>
              <p:cNvPr id="7224" name="Oval 59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25" name="Line 60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221" name="Group 61"/>
            <p:cNvGrpSpPr/>
            <p:nvPr/>
          </p:nvGrpSpPr>
          <p:grpSpPr>
            <a:xfrm>
              <a:off x="3937" y="2256"/>
              <a:ext cx="259" cy="301"/>
              <a:chOff x="5296" y="2784"/>
              <a:chExt cx="259" cy="301"/>
            </a:xfrm>
          </p:grpSpPr>
          <p:sp>
            <p:nvSpPr>
              <p:cNvPr id="7222" name="Oval 62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23" name="Text Box 63"/>
              <p:cNvSpPr txBox="1"/>
              <p:nvPr/>
            </p:nvSpPr>
            <p:spPr>
              <a:xfrm>
                <a:off x="5296" y="2784"/>
                <a:ext cx="259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" name="Group 64"/>
          <p:cNvGrpSpPr/>
          <p:nvPr/>
        </p:nvGrpSpPr>
        <p:grpSpPr>
          <a:xfrm>
            <a:off x="3810000" y="3962400"/>
            <a:ext cx="2514600" cy="1752600"/>
            <a:chOff x="2496" y="2208"/>
            <a:chExt cx="1824" cy="1152"/>
          </a:xfrm>
        </p:grpSpPr>
        <p:grpSp>
          <p:nvGrpSpPr>
            <p:cNvPr id="7185" name="Group 65"/>
            <p:cNvGrpSpPr/>
            <p:nvPr/>
          </p:nvGrpSpPr>
          <p:grpSpPr>
            <a:xfrm>
              <a:off x="2496" y="2208"/>
              <a:ext cx="1824" cy="1152"/>
              <a:chOff x="3744" y="2448"/>
              <a:chExt cx="1824" cy="1152"/>
            </a:xfrm>
          </p:grpSpPr>
          <p:sp>
            <p:nvSpPr>
              <p:cNvPr id="7210" name="Oval 66"/>
              <p:cNvSpPr/>
              <p:nvPr/>
            </p:nvSpPr>
            <p:spPr>
              <a:xfrm>
                <a:off x="3744" y="2448"/>
                <a:ext cx="1824" cy="432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11" name="Oval 67"/>
              <p:cNvSpPr/>
              <p:nvPr/>
            </p:nvSpPr>
            <p:spPr>
              <a:xfrm>
                <a:off x="4272" y="3360"/>
                <a:ext cx="720" cy="240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29764" name="Rectangle 68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144" cy="576"/>
              </a:xfrm>
              <a:prstGeom prst="rect">
                <a:avLst/>
              </a:prstGeom>
              <a:gradFill rotWithShape="0">
                <a:gsLst>
                  <a:gs pos="0">
                    <a:schemeClr val="tx1"/>
                  </a:gs>
                  <a:gs pos="50000">
                    <a:srgbClr val="DDDDDD"/>
                  </a:gs>
                  <a:gs pos="100000">
                    <a:schemeClr val="tx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186" name="Group 69"/>
            <p:cNvGrpSpPr/>
            <p:nvPr/>
          </p:nvGrpSpPr>
          <p:grpSpPr>
            <a:xfrm>
              <a:off x="2688" y="2400"/>
              <a:ext cx="192" cy="192"/>
              <a:chOff x="5088" y="2592"/>
              <a:chExt cx="192" cy="192"/>
            </a:xfrm>
          </p:grpSpPr>
          <p:sp>
            <p:nvSpPr>
              <p:cNvPr id="7208" name="Oval 70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09" name="Line 71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87" name="Group 72"/>
            <p:cNvGrpSpPr/>
            <p:nvPr/>
          </p:nvGrpSpPr>
          <p:grpSpPr>
            <a:xfrm>
              <a:off x="2832" y="2352"/>
              <a:ext cx="192" cy="192"/>
              <a:chOff x="5088" y="2592"/>
              <a:chExt cx="192" cy="192"/>
            </a:xfrm>
          </p:grpSpPr>
          <p:sp>
            <p:nvSpPr>
              <p:cNvPr id="7206" name="Oval 73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07" name="Line 74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88" name="Group 75"/>
            <p:cNvGrpSpPr/>
            <p:nvPr/>
          </p:nvGrpSpPr>
          <p:grpSpPr>
            <a:xfrm>
              <a:off x="3744" y="2304"/>
              <a:ext cx="259" cy="301"/>
              <a:chOff x="5295" y="2784"/>
              <a:chExt cx="259" cy="301"/>
            </a:xfrm>
          </p:grpSpPr>
          <p:sp>
            <p:nvSpPr>
              <p:cNvPr id="7204" name="Oval 76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05" name="Text Box 77"/>
              <p:cNvSpPr txBox="1"/>
              <p:nvPr/>
            </p:nvSpPr>
            <p:spPr>
              <a:xfrm>
                <a:off x="5295" y="2784"/>
                <a:ext cx="259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189" name="Group 78"/>
            <p:cNvGrpSpPr/>
            <p:nvPr/>
          </p:nvGrpSpPr>
          <p:grpSpPr>
            <a:xfrm>
              <a:off x="2736" y="2256"/>
              <a:ext cx="192" cy="192"/>
              <a:chOff x="5088" y="2592"/>
              <a:chExt cx="192" cy="192"/>
            </a:xfrm>
          </p:grpSpPr>
          <p:sp>
            <p:nvSpPr>
              <p:cNvPr id="7202" name="Oval 79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03" name="Line 80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90" name="Group 81"/>
            <p:cNvGrpSpPr/>
            <p:nvPr/>
          </p:nvGrpSpPr>
          <p:grpSpPr>
            <a:xfrm>
              <a:off x="4047" y="2256"/>
              <a:ext cx="259" cy="301"/>
              <a:chOff x="5295" y="2784"/>
              <a:chExt cx="259" cy="301"/>
            </a:xfrm>
          </p:grpSpPr>
          <p:sp>
            <p:nvSpPr>
              <p:cNvPr id="7200" name="Oval 82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201" name="Text Box 83"/>
              <p:cNvSpPr txBox="1"/>
              <p:nvPr/>
            </p:nvSpPr>
            <p:spPr>
              <a:xfrm>
                <a:off x="5295" y="2784"/>
                <a:ext cx="259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191" name="Group 84"/>
            <p:cNvGrpSpPr/>
            <p:nvPr/>
          </p:nvGrpSpPr>
          <p:grpSpPr>
            <a:xfrm>
              <a:off x="2592" y="2304"/>
              <a:ext cx="192" cy="192"/>
              <a:chOff x="5088" y="2592"/>
              <a:chExt cx="192" cy="192"/>
            </a:xfrm>
          </p:grpSpPr>
          <p:sp>
            <p:nvSpPr>
              <p:cNvPr id="7198" name="Oval 85"/>
              <p:cNvSpPr/>
              <p:nvPr/>
            </p:nvSpPr>
            <p:spPr>
              <a:xfrm>
                <a:off x="5088" y="25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99CCFF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199" name="Line 86"/>
              <p:cNvSpPr/>
              <p:nvPr/>
            </p:nvSpPr>
            <p:spPr>
              <a:xfrm>
                <a:off x="5121" y="2688"/>
                <a:ext cx="125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92" name="Group 87"/>
            <p:cNvGrpSpPr/>
            <p:nvPr/>
          </p:nvGrpSpPr>
          <p:grpSpPr>
            <a:xfrm>
              <a:off x="3874" y="2208"/>
              <a:ext cx="259" cy="301"/>
              <a:chOff x="5296" y="2784"/>
              <a:chExt cx="259" cy="301"/>
            </a:xfrm>
          </p:grpSpPr>
          <p:sp>
            <p:nvSpPr>
              <p:cNvPr id="7196" name="Oval 88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197" name="Text Box 89"/>
              <p:cNvSpPr txBox="1"/>
              <p:nvPr/>
            </p:nvSpPr>
            <p:spPr>
              <a:xfrm>
                <a:off x="5296" y="2784"/>
                <a:ext cx="259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90"/>
            <p:cNvGrpSpPr/>
            <p:nvPr/>
          </p:nvGrpSpPr>
          <p:grpSpPr>
            <a:xfrm>
              <a:off x="3903" y="2352"/>
              <a:ext cx="259" cy="301"/>
              <a:chOff x="5295" y="2784"/>
              <a:chExt cx="259" cy="301"/>
            </a:xfrm>
          </p:grpSpPr>
          <p:sp>
            <p:nvSpPr>
              <p:cNvPr id="7194" name="Oval 91"/>
              <p:cNvSpPr/>
              <p:nvPr/>
            </p:nvSpPr>
            <p:spPr>
              <a:xfrm>
                <a:off x="5302" y="283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FF9999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7195" name="Text Box 92"/>
              <p:cNvSpPr txBox="1"/>
              <p:nvPr/>
            </p:nvSpPr>
            <p:spPr>
              <a:xfrm>
                <a:off x="5295" y="2784"/>
                <a:ext cx="259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Group 93"/>
          <p:cNvGrpSpPr/>
          <p:nvPr/>
        </p:nvGrpSpPr>
        <p:grpSpPr>
          <a:xfrm>
            <a:off x="4495800" y="4343400"/>
            <a:ext cx="3886200" cy="1408113"/>
            <a:chOff x="3024" y="2496"/>
            <a:chExt cx="2352" cy="1158"/>
          </a:xfrm>
        </p:grpSpPr>
        <p:sp>
          <p:nvSpPr>
            <p:cNvPr id="7182" name="Text Box 94"/>
            <p:cNvSpPr txBox="1"/>
            <p:nvPr/>
          </p:nvSpPr>
          <p:spPr>
            <a:xfrm>
              <a:off x="4234" y="3170"/>
              <a:ext cx="1142" cy="4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感应电荷</a:t>
              </a: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3" name="Line 95"/>
            <p:cNvSpPr/>
            <p:nvPr/>
          </p:nvSpPr>
          <p:spPr>
            <a:xfrm flipH="1" flipV="1">
              <a:off x="4128" y="2544"/>
              <a:ext cx="576" cy="61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triangle" w="sm" len="lg"/>
            </a:ln>
          </p:spPr>
        </p:sp>
        <p:sp>
          <p:nvSpPr>
            <p:cNvPr id="7184" name="Line 96"/>
            <p:cNvSpPr/>
            <p:nvPr/>
          </p:nvSpPr>
          <p:spPr>
            <a:xfrm flipH="1" flipV="1">
              <a:off x="3024" y="2496"/>
              <a:ext cx="1680" cy="66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triangle" w="sm" len="lg"/>
            </a:ln>
          </p:spPr>
        </p:sp>
      </p:grpSp>
      <p:sp>
        <p:nvSpPr>
          <p:cNvPr id="7176" name="Text Box 97"/>
          <p:cNvSpPr txBox="1"/>
          <p:nvPr/>
        </p:nvSpPr>
        <p:spPr>
          <a:xfrm>
            <a:off x="1357313" y="142875"/>
            <a:ext cx="235743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静电感应</a:t>
            </a:r>
            <a:endParaRPr lang="zh-CN" altLang="en-US" sz="32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94" name="Rectangle 98"/>
          <p:cNvSpPr/>
          <p:nvPr/>
        </p:nvSpPr>
        <p:spPr>
          <a:xfrm>
            <a:off x="928688" y="1071563"/>
            <a:ext cx="7761287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静电感应：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导体中的电荷在电场力作用下</a:t>
            </a:r>
            <a:r>
              <a:rPr lang="zh-CN" altLang="en-US" sz="3200" b="1" dirty="0">
                <a:solidFill>
                  <a:srgbClr val="000000"/>
                </a:solidFill>
                <a:latin typeface="Verdana" panose="020B0604030504040204" pitchFamily="34" charset="0"/>
              </a:rPr>
              <a:t>作宏观定向运动，进行重新分布</a:t>
            </a: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.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178" name="Oval 100"/>
          <p:cNvSpPr/>
          <p:nvPr/>
        </p:nvSpPr>
        <p:spPr>
          <a:xfrm>
            <a:off x="1676400" y="5410200"/>
            <a:ext cx="1143000" cy="3810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5400000" scaled="1"/>
            <a:tileRect/>
          </a:gra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9797" name="Rectangle 101"/>
          <p:cNvSpPr>
            <a:spLocks noChangeArrowheads="1"/>
          </p:cNvSpPr>
          <p:nvPr/>
        </p:nvSpPr>
        <p:spPr bwMode="auto">
          <a:xfrm>
            <a:off x="2133600" y="4572000"/>
            <a:ext cx="228600" cy="10668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DDDDDD"/>
              </a:gs>
              <a:gs pos="100000">
                <a:schemeClr val="tx1"/>
              </a:gs>
            </a:gsLst>
            <a:lin ang="0" scaled="1"/>
          </a:gra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0" name="Oval 102"/>
          <p:cNvSpPr/>
          <p:nvPr/>
        </p:nvSpPr>
        <p:spPr>
          <a:xfrm>
            <a:off x="1858963" y="3844925"/>
            <a:ext cx="808037" cy="752475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9999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7181" name="Text Box 103"/>
          <p:cNvSpPr txBox="1"/>
          <p:nvPr/>
        </p:nvSpPr>
        <p:spPr>
          <a:xfrm>
            <a:off x="2057400" y="3962400"/>
            <a:ext cx="4159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endParaRPr lang="en-US" altLang="zh-CN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1071563" y="142875"/>
            <a:ext cx="2736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</a:rPr>
              <a:t>关于</a:t>
            </a: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</a:rPr>
              <a:t>接地</a:t>
            </a:r>
            <a:endParaRPr lang="zh-CN" altLang="en-US" sz="3200" b="1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Text Box 3"/>
          <p:cNvSpPr txBox="1"/>
          <p:nvPr/>
        </p:nvSpPr>
        <p:spPr>
          <a:xfrm>
            <a:off x="250825" y="981075"/>
            <a:ext cx="37449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导体接地有两个作用：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74756" name="Text Box 4"/>
          <p:cNvSpPr txBox="1"/>
          <p:nvPr/>
        </p:nvSpPr>
        <p:spPr>
          <a:xfrm>
            <a:off x="468313" y="1628775"/>
            <a:ext cx="4464050" cy="1446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</a:rPr>
              <a:t>1 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与大地保持等电势。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一般规定大地的电势为零，则接地后的导体电势也为零。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4757" name="Text Box 5"/>
          <p:cNvSpPr txBox="1"/>
          <p:nvPr/>
        </p:nvSpPr>
        <p:spPr>
          <a:xfrm>
            <a:off x="250825" y="3357563"/>
            <a:ext cx="57610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2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与大地通过接地线交换电荷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3014" name="Group 6"/>
          <p:cNvGrpSpPr/>
          <p:nvPr/>
        </p:nvGrpSpPr>
        <p:grpSpPr>
          <a:xfrm>
            <a:off x="5143500" y="928688"/>
            <a:ext cx="3779838" cy="3117850"/>
            <a:chOff x="1632" y="1488"/>
            <a:chExt cx="2784" cy="2256"/>
          </a:xfrm>
        </p:grpSpPr>
        <p:grpSp>
          <p:nvGrpSpPr>
            <p:cNvPr id="43017" name="Group 7"/>
            <p:cNvGrpSpPr/>
            <p:nvPr/>
          </p:nvGrpSpPr>
          <p:grpSpPr>
            <a:xfrm>
              <a:off x="1632" y="1488"/>
              <a:ext cx="2784" cy="2256"/>
              <a:chOff x="3312" y="0"/>
              <a:chExt cx="2784" cy="2256"/>
            </a:xfrm>
          </p:grpSpPr>
          <p:sp>
            <p:nvSpPr>
              <p:cNvPr id="43019" name="Rectangle 8"/>
              <p:cNvSpPr/>
              <p:nvPr/>
            </p:nvSpPr>
            <p:spPr>
              <a:xfrm>
                <a:off x="3312" y="0"/>
                <a:ext cx="2784" cy="2256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74761" name="AutoShape 9"/>
              <p:cNvSpPr>
                <a:spLocks noChangeArrowheads="1"/>
              </p:cNvSpPr>
              <p:nvPr/>
            </p:nvSpPr>
            <p:spPr bwMode="auto">
              <a:xfrm>
                <a:off x="3888" y="480"/>
                <a:ext cx="1679" cy="1296"/>
              </a:xfrm>
              <a:custGeom>
                <a:avLst/>
                <a:gdLst>
                  <a:gd name="G0" fmla="+- 4775 0 0"/>
                  <a:gd name="G1" fmla="+- 21600 0 4775"/>
                  <a:gd name="G2" fmla="+- 21600 0 4775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4775" y="10800"/>
                    </a:moveTo>
                    <a:cubicBezTo>
                      <a:pt x="4775" y="14128"/>
                      <a:pt x="7472" y="16825"/>
                      <a:pt x="10800" y="16825"/>
                    </a:cubicBezTo>
                    <a:cubicBezTo>
                      <a:pt x="14128" y="16825"/>
                      <a:pt x="16825" y="14128"/>
                      <a:pt x="16825" y="10800"/>
                    </a:cubicBezTo>
                    <a:cubicBezTo>
                      <a:pt x="16825" y="7472"/>
                      <a:pt x="14128" y="4775"/>
                      <a:pt x="10800" y="4775"/>
                    </a:cubicBezTo>
                    <a:cubicBezTo>
                      <a:pt x="7472" y="4775"/>
                      <a:pt x="4775" y="7472"/>
                      <a:pt x="4775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tx1"/>
                  </a:gs>
                  <a:gs pos="50000">
                    <a:schemeClr val="bg1"/>
                  </a:gs>
                  <a:gs pos="100000">
                    <a:schemeClr val="tx1"/>
                  </a:gs>
                </a:gsLst>
                <a:lin ang="18900000" scaled="1"/>
              </a:gradFill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43021" name="Group 10"/>
              <p:cNvGrpSpPr/>
              <p:nvPr/>
            </p:nvGrpSpPr>
            <p:grpSpPr>
              <a:xfrm>
                <a:off x="4272" y="768"/>
                <a:ext cx="912" cy="720"/>
                <a:chOff x="960" y="1968"/>
                <a:chExt cx="1344" cy="1248"/>
              </a:xfrm>
            </p:grpSpPr>
            <p:sp>
              <p:nvSpPr>
                <p:cNvPr id="43043" name="Line 11"/>
                <p:cNvSpPr/>
                <p:nvPr/>
              </p:nvSpPr>
              <p:spPr>
                <a:xfrm flipV="1">
                  <a:off x="1632" y="1968"/>
                  <a:ext cx="0" cy="67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3044" name="Line 12"/>
                <p:cNvSpPr/>
                <p:nvPr/>
              </p:nvSpPr>
              <p:spPr>
                <a:xfrm>
                  <a:off x="1632" y="2640"/>
                  <a:ext cx="0" cy="576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3045" name="Line 13"/>
                <p:cNvSpPr/>
                <p:nvPr/>
              </p:nvSpPr>
              <p:spPr>
                <a:xfrm>
                  <a:off x="1632" y="2592"/>
                  <a:ext cx="672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3046" name="Line 14"/>
                <p:cNvSpPr/>
                <p:nvPr/>
              </p:nvSpPr>
              <p:spPr>
                <a:xfrm flipH="1">
                  <a:off x="960" y="2592"/>
                  <a:ext cx="672" cy="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3047" name="Line 15"/>
                <p:cNvSpPr/>
                <p:nvPr/>
              </p:nvSpPr>
              <p:spPr>
                <a:xfrm flipV="1">
                  <a:off x="1632" y="2160"/>
                  <a:ext cx="480" cy="43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3048" name="Line 16"/>
                <p:cNvSpPr/>
                <p:nvPr/>
              </p:nvSpPr>
              <p:spPr>
                <a:xfrm flipH="1">
                  <a:off x="1200" y="2592"/>
                  <a:ext cx="432" cy="43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3049" name="Line 17"/>
                <p:cNvSpPr/>
                <p:nvPr/>
              </p:nvSpPr>
              <p:spPr>
                <a:xfrm flipH="1" flipV="1">
                  <a:off x="1152" y="2160"/>
                  <a:ext cx="432" cy="43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43050" name="Line 18"/>
                <p:cNvSpPr/>
                <p:nvPr/>
              </p:nvSpPr>
              <p:spPr>
                <a:xfrm>
                  <a:off x="1632" y="2592"/>
                  <a:ext cx="432" cy="432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</p:grpSp>
          <p:grpSp>
            <p:nvGrpSpPr>
              <p:cNvPr id="43022" name="Group 19"/>
              <p:cNvGrpSpPr/>
              <p:nvPr/>
            </p:nvGrpSpPr>
            <p:grpSpPr>
              <a:xfrm>
                <a:off x="4104" y="712"/>
                <a:ext cx="1368" cy="864"/>
                <a:chOff x="3648" y="720"/>
                <a:chExt cx="1368" cy="864"/>
              </a:xfrm>
            </p:grpSpPr>
            <p:graphicFrame>
              <p:nvGraphicFramePr>
                <p:cNvPr id="43033" name="Object 20"/>
                <p:cNvGraphicFramePr>
                  <a:graphicFrameLocks noChangeAspect="1"/>
                </p:cNvGraphicFramePr>
                <p:nvPr/>
              </p:nvGraphicFramePr>
              <p:xfrm>
                <a:off x="4704" y="1200"/>
                <a:ext cx="312" cy="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73" name="" r:id="rId1" imgW="304800" imgH="203200" progId="Equation.3">
                        <p:embed/>
                      </p:oleObj>
                    </mc:Choice>
                    <mc:Fallback>
                      <p:oleObj name="" r:id="rId1" imgW="304800" imgH="203200" progId="Equation.3">
                        <p:embed/>
                        <p:pic>
                          <p:nvPicPr>
                            <p:cNvPr id="0" name="图片 3272"/>
                            <p:cNvPicPr/>
                            <p:nvPr/>
                          </p:nvPicPr>
                          <p:blipFill>
                            <a:blip r:embed="rId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>
                                    <a:alpha val="0"/>
                                  </a:srgbClr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04" y="1200"/>
                              <a:ext cx="312" cy="27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43034" name="Group 21"/>
                <p:cNvGrpSpPr/>
                <p:nvPr/>
              </p:nvGrpSpPr>
              <p:grpSpPr>
                <a:xfrm>
                  <a:off x="3648" y="720"/>
                  <a:ext cx="1228" cy="864"/>
                  <a:chOff x="2424" y="2176"/>
                  <a:chExt cx="1228" cy="864"/>
                </a:xfrm>
              </p:grpSpPr>
              <p:sp>
                <p:nvSpPr>
                  <p:cNvPr id="43035" name="Line 22"/>
                  <p:cNvSpPr/>
                  <p:nvPr/>
                </p:nvSpPr>
                <p:spPr>
                  <a:xfrm>
                    <a:off x="3000" y="2176"/>
                    <a:ext cx="76" cy="0"/>
                  </a:xfrm>
                  <a:prstGeom prst="line">
                    <a:avLst/>
                  </a:prstGeom>
                  <a:ln w="38100" cap="flat" cmpd="sng">
                    <a:solidFill>
                      <a:srgbClr val="5045E5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36" name="Line 23"/>
                  <p:cNvSpPr/>
                  <p:nvPr/>
                </p:nvSpPr>
                <p:spPr>
                  <a:xfrm>
                    <a:off x="2578" y="2330"/>
                    <a:ext cx="76" cy="0"/>
                  </a:xfrm>
                  <a:prstGeom prst="line">
                    <a:avLst/>
                  </a:prstGeom>
                  <a:ln w="38100" cap="flat" cmpd="sng">
                    <a:solidFill>
                      <a:srgbClr val="5045E5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37" name="Line 24"/>
                  <p:cNvSpPr/>
                  <p:nvPr/>
                </p:nvSpPr>
                <p:spPr>
                  <a:xfrm>
                    <a:off x="3575" y="2608"/>
                    <a:ext cx="77" cy="0"/>
                  </a:xfrm>
                  <a:prstGeom prst="line">
                    <a:avLst/>
                  </a:prstGeom>
                  <a:ln w="38100" cap="flat" cmpd="sng">
                    <a:solidFill>
                      <a:srgbClr val="5045E5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38" name="Line 25"/>
                  <p:cNvSpPr/>
                  <p:nvPr/>
                </p:nvSpPr>
                <p:spPr>
                  <a:xfrm>
                    <a:off x="2424" y="2608"/>
                    <a:ext cx="77" cy="0"/>
                  </a:xfrm>
                  <a:prstGeom prst="line">
                    <a:avLst/>
                  </a:prstGeom>
                  <a:ln w="38100" cap="flat" cmpd="sng">
                    <a:solidFill>
                      <a:srgbClr val="5045E5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39" name="Line 26"/>
                  <p:cNvSpPr/>
                  <p:nvPr/>
                </p:nvSpPr>
                <p:spPr>
                  <a:xfrm>
                    <a:off x="3422" y="2330"/>
                    <a:ext cx="77" cy="0"/>
                  </a:xfrm>
                  <a:prstGeom prst="line">
                    <a:avLst/>
                  </a:prstGeom>
                  <a:ln w="38100" cap="flat" cmpd="sng">
                    <a:solidFill>
                      <a:srgbClr val="5045E5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40" name="Line 27"/>
                  <p:cNvSpPr/>
                  <p:nvPr/>
                </p:nvSpPr>
                <p:spPr>
                  <a:xfrm>
                    <a:off x="2608" y="2894"/>
                    <a:ext cx="77" cy="0"/>
                  </a:xfrm>
                  <a:prstGeom prst="line">
                    <a:avLst/>
                  </a:prstGeom>
                  <a:ln w="38100" cap="flat" cmpd="sng">
                    <a:solidFill>
                      <a:srgbClr val="5045E5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41" name="Line 28"/>
                  <p:cNvSpPr/>
                  <p:nvPr/>
                </p:nvSpPr>
                <p:spPr>
                  <a:xfrm>
                    <a:off x="3000" y="3040"/>
                    <a:ext cx="76" cy="0"/>
                  </a:xfrm>
                  <a:prstGeom prst="line">
                    <a:avLst/>
                  </a:prstGeom>
                  <a:ln w="38100" cap="flat" cmpd="sng">
                    <a:solidFill>
                      <a:srgbClr val="5045E5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42" name="Line 29"/>
                  <p:cNvSpPr/>
                  <p:nvPr/>
                </p:nvSpPr>
                <p:spPr>
                  <a:xfrm>
                    <a:off x="3383" y="2902"/>
                    <a:ext cx="77" cy="0"/>
                  </a:xfrm>
                  <a:prstGeom prst="line">
                    <a:avLst/>
                  </a:prstGeom>
                  <a:ln w="38100" cap="flat" cmpd="sng">
                    <a:solidFill>
                      <a:srgbClr val="5045E5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</p:grpSp>
          <p:grpSp>
            <p:nvGrpSpPr>
              <p:cNvPr id="43023" name="Group 30"/>
              <p:cNvGrpSpPr/>
              <p:nvPr/>
            </p:nvGrpSpPr>
            <p:grpSpPr>
              <a:xfrm>
                <a:off x="4656" y="1008"/>
                <a:ext cx="396" cy="288"/>
                <a:chOff x="2976" y="2496"/>
                <a:chExt cx="348" cy="288"/>
              </a:xfrm>
            </p:grpSpPr>
            <p:sp>
              <p:nvSpPr>
                <p:cNvPr id="43031" name="Oval 31"/>
                <p:cNvSpPr/>
                <p:nvPr/>
              </p:nvSpPr>
              <p:spPr>
                <a:xfrm>
                  <a:off x="2976" y="2544"/>
                  <a:ext cx="122" cy="13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3300"/>
                    </a:gs>
                    <a:gs pos="100000">
                      <a:srgbClr val="921D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latin typeface="Verdana" panose="020B0604030504040204" pitchFamily="34" charset="0"/>
                  </a:endParaRPr>
                </a:p>
              </p:txBody>
            </p:sp>
            <p:graphicFrame>
              <p:nvGraphicFramePr>
                <p:cNvPr id="43032" name="Object 32"/>
                <p:cNvGraphicFramePr>
                  <a:graphicFrameLocks noChangeAspect="1"/>
                </p:cNvGraphicFramePr>
                <p:nvPr/>
              </p:nvGraphicFramePr>
              <p:xfrm>
                <a:off x="3120" y="2496"/>
                <a:ext cx="204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72" name="" r:id="rId3" imgW="152400" imgH="203200" progId="Equation.3">
                        <p:embed/>
                      </p:oleObj>
                    </mc:Choice>
                    <mc:Fallback>
                      <p:oleObj name="" r:id="rId3" imgW="152400" imgH="203200" progId="Equation.3">
                        <p:embed/>
                        <p:pic>
                          <p:nvPicPr>
                            <p:cNvPr id="0" name="图片 3271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>
                                    <a:alpha val="0"/>
                                  </a:srgbClr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0" y="2496"/>
                              <a:ext cx="204" cy="288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alpha val="50195"/>
                              </a:schemeClr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3024" name="Group 33"/>
              <p:cNvGrpSpPr/>
              <p:nvPr/>
            </p:nvGrpSpPr>
            <p:grpSpPr>
              <a:xfrm>
                <a:off x="5376" y="1536"/>
                <a:ext cx="486" cy="536"/>
                <a:chOff x="3696" y="3016"/>
                <a:chExt cx="486" cy="536"/>
              </a:xfrm>
            </p:grpSpPr>
            <p:grpSp>
              <p:nvGrpSpPr>
                <p:cNvPr id="43025" name="Group 34"/>
                <p:cNvGrpSpPr/>
                <p:nvPr/>
              </p:nvGrpSpPr>
              <p:grpSpPr>
                <a:xfrm>
                  <a:off x="3840" y="3016"/>
                  <a:ext cx="342" cy="536"/>
                  <a:chOff x="3600" y="2976"/>
                  <a:chExt cx="342" cy="488"/>
                </a:xfrm>
              </p:grpSpPr>
              <p:sp>
                <p:nvSpPr>
                  <p:cNvPr id="43027" name="Line 35"/>
                  <p:cNvSpPr/>
                  <p:nvPr/>
                </p:nvSpPr>
                <p:spPr>
                  <a:xfrm>
                    <a:off x="3752" y="2976"/>
                    <a:ext cx="0" cy="384"/>
                  </a:xfrm>
                  <a:prstGeom prst="line">
                    <a:avLst/>
                  </a:prstGeom>
                  <a:ln w="38100" cap="flat" cmpd="sng">
                    <a:solidFill>
                      <a:schemeClr val="tx2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28" name="Line 36"/>
                  <p:cNvSpPr/>
                  <p:nvPr/>
                </p:nvSpPr>
                <p:spPr>
                  <a:xfrm>
                    <a:off x="3600" y="3360"/>
                    <a:ext cx="342" cy="0"/>
                  </a:xfrm>
                  <a:prstGeom prst="line">
                    <a:avLst/>
                  </a:prstGeom>
                  <a:ln w="38100" cap="flat" cmpd="sng">
                    <a:solidFill>
                      <a:schemeClr val="tx2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29" name="Line 37"/>
                  <p:cNvSpPr/>
                  <p:nvPr/>
                </p:nvSpPr>
                <p:spPr>
                  <a:xfrm>
                    <a:off x="3640" y="3408"/>
                    <a:ext cx="256" cy="0"/>
                  </a:xfrm>
                  <a:prstGeom prst="line">
                    <a:avLst/>
                  </a:prstGeom>
                  <a:ln w="38100" cap="flat" cmpd="sng">
                    <a:solidFill>
                      <a:schemeClr val="tx2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  <p:sp>
                <p:nvSpPr>
                  <p:cNvPr id="43030" name="Line 38"/>
                  <p:cNvSpPr/>
                  <p:nvPr/>
                </p:nvSpPr>
                <p:spPr>
                  <a:xfrm>
                    <a:off x="3680" y="3464"/>
                    <a:ext cx="171" cy="0"/>
                  </a:xfrm>
                  <a:prstGeom prst="line">
                    <a:avLst/>
                  </a:prstGeom>
                  <a:ln w="38100" cap="flat" cmpd="sng">
                    <a:solidFill>
                      <a:schemeClr val="tx2"/>
                    </a:solidFill>
                    <a:prstDash val="solid"/>
                    <a:headEnd type="none" w="med" len="med"/>
                    <a:tailEnd type="none" w="sm" len="lg"/>
                  </a:ln>
                </p:spPr>
              </p:sp>
            </p:grpSp>
            <p:sp>
              <p:nvSpPr>
                <p:cNvPr id="43026" name="Line 39"/>
                <p:cNvSpPr/>
                <p:nvPr/>
              </p:nvSpPr>
              <p:spPr>
                <a:xfrm flipH="1">
                  <a:off x="3696" y="3024"/>
                  <a:ext cx="28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43018" name="Rectangle 40"/>
            <p:cNvSpPr/>
            <p:nvPr/>
          </p:nvSpPr>
          <p:spPr>
            <a:xfrm>
              <a:off x="1766" y="1536"/>
              <a:ext cx="136" cy="3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4793" name="Text Box 41"/>
          <p:cNvSpPr txBox="1"/>
          <p:nvPr/>
        </p:nvSpPr>
        <p:spPr>
          <a:xfrm>
            <a:off x="250825" y="3933825"/>
            <a:ext cx="5113338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若接地前导体的电势高于零电势（即高于大地的电势），则导体上的正电荷通过接地线流入大地，若接地前导体的电势低于零电势，则导体上的负电荷通过接地线流入大地。从而达到与大地同为零电势的目的。</a:t>
            </a:r>
            <a:endParaRPr lang="zh-CN" altLang="en-US" sz="24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4794" name="Text Box 42"/>
          <p:cNvSpPr txBox="1"/>
          <p:nvPr/>
        </p:nvSpPr>
        <p:spPr>
          <a:xfrm>
            <a:off x="5292725" y="4221163"/>
            <a:ext cx="3851275" cy="223678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注意：接地导体表面的电量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不一定为零</a:t>
            </a:r>
            <a:r>
              <a:rPr lang="zh-CN" altLang="en-US" sz="2800" b="1" dirty="0">
                <a:latin typeface="宋体" panose="02010600030101010101" pitchFamily="2" charset="-122"/>
              </a:rPr>
              <a:t>，所带电荷的多少由</a:t>
            </a:r>
            <a:r>
              <a:rPr lang="en-US" altLang="zh-CN" sz="2800" b="1" i="1" dirty="0">
                <a:latin typeface="宋体" panose="02010600030101010101" pitchFamily="2" charset="-122"/>
              </a:rPr>
              <a:t>V=0</a:t>
            </a:r>
            <a:r>
              <a:rPr lang="zh-CN" altLang="en-US" sz="2800" b="1" dirty="0">
                <a:latin typeface="宋体" panose="02010600030101010101" pitchFamily="2" charset="-122"/>
              </a:rPr>
              <a:t>（取大地为零势点）或导体内部场强为零决定。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475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charRg st="1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4756">
                                            <p:txEl>
                                              <p:charRg st="1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5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4793" grpId="0"/>
      <p:bldP spid="7479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ext Box 2"/>
          <p:cNvSpPr txBox="1"/>
          <p:nvPr/>
        </p:nvSpPr>
        <p:spPr>
          <a:xfrm>
            <a:off x="198438" y="863600"/>
            <a:ext cx="87661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例： </a:t>
            </a:r>
            <a:r>
              <a:rPr lang="zh-CN" altLang="en-US" sz="2800" b="1" dirty="0">
                <a:latin typeface="宋体" panose="02010600030101010101" pitchFamily="2" charset="-122"/>
              </a:rPr>
              <a:t>如果将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宋体" panose="02010600030101010101" pitchFamily="2" charset="-122"/>
              </a:rPr>
              <a:t>接地，求各表面电荷分布。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1714500" lvl="2" indent="-990600" algn="just" eaLnBrk="1" hangingPunct="1">
              <a:lnSpc>
                <a:spcPct val="12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再将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宋体" panose="02010600030101010101" pitchFamily="2" charset="-122"/>
              </a:rPr>
              <a:t>的地线拆掉后，将</a:t>
            </a:r>
            <a:r>
              <a:rPr lang="en-US" altLang="zh-CN" sz="2800" b="1" i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接地时各表面电荷分布。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44035" name="组合 48"/>
          <p:cNvGrpSpPr/>
          <p:nvPr/>
        </p:nvGrpSpPr>
        <p:grpSpPr>
          <a:xfrm>
            <a:off x="2700338" y="2636838"/>
            <a:ext cx="3505200" cy="3429000"/>
            <a:chOff x="2699792" y="2636912"/>
            <a:chExt cx="3505200" cy="3429000"/>
          </a:xfrm>
        </p:grpSpPr>
        <p:grpSp>
          <p:nvGrpSpPr>
            <p:cNvPr id="44036" name="Group 2"/>
            <p:cNvGrpSpPr/>
            <p:nvPr/>
          </p:nvGrpSpPr>
          <p:grpSpPr>
            <a:xfrm>
              <a:off x="2699792" y="2636912"/>
              <a:ext cx="3505200" cy="3429000"/>
              <a:chOff x="3216" y="1584"/>
              <a:chExt cx="2208" cy="2160"/>
            </a:xfrm>
          </p:grpSpPr>
          <p:sp>
            <p:nvSpPr>
              <p:cNvPr id="44041" name="Rectangle 3"/>
              <p:cNvSpPr/>
              <p:nvPr/>
            </p:nvSpPr>
            <p:spPr>
              <a:xfrm>
                <a:off x="3216" y="1584"/>
                <a:ext cx="2208" cy="216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31" name="AutoShape 4"/>
              <p:cNvSpPr>
                <a:spLocks noChangeArrowheads="1"/>
              </p:cNvSpPr>
              <p:nvPr/>
            </p:nvSpPr>
            <p:spPr bwMode="auto">
              <a:xfrm>
                <a:off x="3584" y="1967"/>
                <a:ext cx="1518" cy="1425"/>
              </a:xfrm>
              <a:custGeom>
                <a:avLst/>
                <a:gdLst>
                  <a:gd name="G0" fmla="+- 2386 0 0"/>
                  <a:gd name="G1" fmla="+- 21600 0 2386"/>
                  <a:gd name="G2" fmla="+- 21600 0 2386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386" y="10800"/>
                    </a:moveTo>
                    <a:cubicBezTo>
                      <a:pt x="2386" y="15447"/>
                      <a:pt x="6153" y="19214"/>
                      <a:pt x="10800" y="19214"/>
                    </a:cubicBezTo>
                    <a:cubicBezTo>
                      <a:pt x="15447" y="19214"/>
                      <a:pt x="19214" y="15447"/>
                      <a:pt x="19214" y="10800"/>
                    </a:cubicBezTo>
                    <a:cubicBezTo>
                      <a:pt x="19214" y="6153"/>
                      <a:pt x="15447" y="2386"/>
                      <a:pt x="10800" y="2386"/>
                    </a:cubicBezTo>
                    <a:cubicBezTo>
                      <a:pt x="6153" y="2386"/>
                      <a:pt x="2386" y="6153"/>
                      <a:pt x="2386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275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19050">
                <a:solidFill>
                  <a:srgbClr val="66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Oval 5"/>
              <p:cNvSpPr>
                <a:spLocks noChangeArrowheads="1"/>
              </p:cNvSpPr>
              <p:nvPr/>
            </p:nvSpPr>
            <p:spPr bwMode="auto">
              <a:xfrm>
                <a:off x="4044" y="2405"/>
                <a:ext cx="598" cy="561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rgbClr val="663300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44044" name="Object 10"/>
              <p:cNvGraphicFramePr>
                <a:graphicFrameLocks noChangeAspect="1"/>
              </p:cNvGraphicFramePr>
              <p:nvPr/>
            </p:nvGraphicFramePr>
            <p:xfrm>
              <a:off x="4920" y="2264"/>
              <a:ext cx="42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" imgW="381000" imgH="254000" progId="Equation.DSMT4">
                      <p:embed/>
                    </p:oleObj>
                  </mc:Choice>
                  <mc:Fallback>
                    <p:oleObj name="" r:id="rId1" imgW="381000" imgH="254000" progId="Equation.DSMT4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20" y="2264"/>
                            <a:ext cx="427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5" name="Object 11"/>
              <p:cNvGraphicFramePr>
                <a:graphicFrameLocks noChangeAspect="1"/>
              </p:cNvGraphicFramePr>
              <p:nvPr/>
            </p:nvGraphicFramePr>
            <p:xfrm>
              <a:off x="4305" y="2718"/>
              <a:ext cx="211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3" imgW="190500" imgH="203200" progId="Equation.DSMT4">
                      <p:embed/>
                    </p:oleObj>
                  </mc:Choice>
                  <mc:Fallback>
                    <p:oleObj name="" r:id="rId3" imgW="190500" imgH="203200" progId="Equation.DSMT4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05" y="2718"/>
                            <a:ext cx="211" cy="2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6" name="Object 12"/>
              <p:cNvGraphicFramePr>
                <a:graphicFrameLocks noChangeAspect="1"/>
              </p:cNvGraphicFramePr>
              <p:nvPr/>
            </p:nvGraphicFramePr>
            <p:xfrm>
              <a:off x="4577" y="2310"/>
              <a:ext cx="336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5" imgW="304800" imgH="203200" progId="Equation.3">
                      <p:embed/>
                    </p:oleObj>
                  </mc:Choice>
                  <mc:Fallback>
                    <p:oleObj name="" r:id="rId5" imgW="304800" imgH="2032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77" y="2310"/>
                            <a:ext cx="336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7" name="Object 13"/>
              <p:cNvGraphicFramePr>
                <a:graphicFrameLocks noChangeAspect="1"/>
              </p:cNvGraphicFramePr>
              <p:nvPr/>
            </p:nvGraphicFramePr>
            <p:xfrm>
              <a:off x="3896" y="1992"/>
              <a:ext cx="20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7" imgW="190500" imgH="203200" progId="Equation.DSMT4">
                      <p:embed/>
                    </p:oleObj>
                  </mc:Choice>
                  <mc:Fallback>
                    <p:oleObj name="" r:id="rId7" imgW="190500" imgH="203200" progId="Equation.DSMT4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96" y="1992"/>
                            <a:ext cx="207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8" name="Object 14"/>
              <p:cNvGraphicFramePr>
                <a:graphicFrameLocks noChangeAspect="1"/>
              </p:cNvGraphicFramePr>
              <p:nvPr/>
            </p:nvGraphicFramePr>
            <p:xfrm>
              <a:off x="4214" y="2400"/>
              <a:ext cx="384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9" imgW="304800" imgH="228600" progId="Equation.3">
                      <p:embed/>
                    </p:oleObj>
                  </mc:Choice>
                  <mc:Fallback>
                    <p:oleObj name="" r:id="rId9" imgW="304800" imgH="2286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14" y="2400"/>
                            <a:ext cx="384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4037" name="组合 44"/>
            <p:cNvGrpSpPr/>
            <p:nvPr/>
          </p:nvGrpSpPr>
          <p:grpSpPr>
            <a:xfrm>
              <a:off x="5436096" y="5013176"/>
              <a:ext cx="720080" cy="504056"/>
              <a:chOff x="2771800" y="3717032"/>
              <a:chExt cx="720080" cy="504056"/>
            </a:xfrm>
          </p:grpSpPr>
          <p:cxnSp>
            <p:nvCxnSpPr>
              <p:cNvPr id="44038" name="直接连接符 45"/>
              <p:cNvCxnSpPr/>
              <p:nvPr/>
            </p:nvCxnSpPr>
            <p:spPr>
              <a:xfrm>
                <a:off x="2771800" y="3717032"/>
                <a:ext cx="50405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4039" name="直接连接符 46"/>
              <p:cNvCxnSpPr/>
              <p:nvPr/>
            </p:nvCxnSpPr>
            <p:spPr>
              <a:xfrm>
                <a:off x="3275856" y="3717032"/>
                <a:ext cx="0" cy="50405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44040" name="直接连接符 47"/>
              <p:cNvCxnSpPr/>
              <p:nvPr/>
            </p:nvCxnSpPr>
            <p:spPr>
              <a:xfrm>
                <a:off x="2915816" y="4221088"/>
                <a:ext cx="57606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 spd="med"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/>
          <p:nvPr/>
        </p:nvSpPr>
        <p:spPr>
          <a:xfrm>
            <a:off x="7397750" y="3381375"/>
            <a:ext cx="982663" cy="490538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 anchor="ctr" anchorCtr="0"/>
          <a:p>
            <a:pPr algn="ctr" eaLnBrk="1" hangingPunct="1"/>
            <a:endParaRPr lang="zh-CN" altLang="zh-CN" sz="2800" b="1" dirty="0">
              <a:solidFill>
                <a:srgbClr val="020844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3" name="Text Box 3"/>
          <p:cNvSpPr txBox="1"/>
          <p:nvPr/>
        </p:nvSpPr>
        <p:spPr>
          <a:xfrm>
            <a:off x="4500563" y="5459413"/>
            <a:ext cx="39433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3200" b="1" i="1" dirty="0">
                <a:solidFill>
                  <a:schemeClr val="bg2"/>
                </a:solidFill>
                <a:latin typeface="宋体" panose="02010600030101010101" pitchFamily="2" charset="-122"/>
              </a:rPr>
              <a:t>B </a:t>
            </a: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内表面：</a:t>
            </a:r>
            <a:r>
              <a:rPr lang="en-US" altLang="zh-CN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3200" b="1" i="1" dirty="0">
                <a:solidFill>
                  <a:schemeClr val="bg2"/>
                </a:solidFill>
                <a:latin typeface="宋体" panose="02010600030101010101" pitchFamily="2" charset="-122"/>
              </a:rPr>
              <a:t>q</a:t>
            </a:r>
            <a:endParaRPr lang="en-US" altLang="zh-CN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r>
              <a:rPr lang="en-US" altLang="zh-CN" sz="3200" b="1" i="1" dirty="0">
                <a:solidFill>
                  <a:schemeClr val="bg2"/>
                </a:solidFill>
                <a:latin typeface="宋体" panose="02010600030101010101" pitchFamily="2" charset="-122"/>
              </a:rPr>
              <a:t>A </a:t>
            </a: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表面：   </a:t>
            </a:r>
            <a:r>
              <a:rPr lang="en-US" altLang="zh-CN" sz="3200" b="1" i="1" dirty="0">
                <a:solidFill>
                  <a:schemeClr val="bg2"/>
                </a:solidFill>
                <a:latin typeface="宋体" panose="02010600030101010101" pitchFamily="2" charset="-122"/>
              </a:rPr>
              <a:t>q         </a:t>
            </a:r>
            <a:r>
              <a:rPr lang="en-US" altLang="zh-CN" sz="3200" b="1" i="1" dirty="0">
                <a:solidFill>
                  <a:srgbClr val="0048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3200" b="1" i="1" dirty="0">
              <a:solidFill>
                <a:srgbClr val="00487E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324" name="Rectangle 4"/>
          <p:cNvSpPr/>
          <p:nvPr/>
        </p:nvSpPr>
        <p:spPr>
          <a:xfrm>
            <a:off x="993775" y="862013"/>
            <a:ext cx="66024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接地</a:t>
            </a:r>
            <a:r>
              <a:rPr lang="en-US" altLang="zh-CN" sz="2800" b="1" dirty="0"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求表面电荷。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6325" name="Rectangle 5"/>
          <p:cNvSpPr/>
          <p:nvPr/>
        </p:nvSpPr>
        <p:spPr>
          <a:xfrm>
            <a:off x="4500563" y="4941888"/>
            <a:ext cx="41259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b="1" i="1" dirty="0">
                <a:solidFill>
                  <a:schemeClr val="bg2"/>
                </a:solidFill>
                <a:latin typeface="宋体" panose="02010600030101010101" pitchFamily="2" charset="-122"/>
              </a:rPr>
              <a:t>B </a:t>
            </a: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外表面：无电荷</a:t>
            </a:r>
            <a:endParaRPr lang="zh-CN" altLang="en-US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7504113" y="3429000"/>
          <a:ext cx="7842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609600" imgH="393700" progId="Equation.3">
                  <p:embed/>
                </p:oleObj>
              </mc:Choice>
              <mc:Fallback>
                <p:oleObj name="" r:id="rId1" imgW="6096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4113" y="3429000"/>
                        <a:ext cx="7842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Rectangle 15"/>
          <p:cNvSpPr/>
          <p:nvPr/>
        </p:nvSpPr>
        <p:spPr>
          <a:xfrm>
            <a:off x="5410200" y="3340100"/>
            <a:ext cx="28749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接地结果：</a:t>
            </a:r>
            <a:endParaRPr lang="zh-CN" altLang="en-US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pSp>
        <p:nvGrpSpPr>
          <p:cNvPr id="45064" name="Group 2"/>
          <p:cNvGrpSpPr/>
          <p:nvPr/>
        </p:nvGrpSpPr>
        <p:grpSpPr>
          <a:xfrm>
            <a:off x="1835150" y="1412875"/>
            <a:ext cx="3505200" cy="3429000"/>
            <a:chOff x="3216" y="1584"/>
            <a:chExt cx="2208" cy="2160"/>
          </a:xfrm>
        </p:grpSpPr>
        <p:sp>
          <p:nvSpPr>
            <p:cNvPr id="45070" name="Rectangle 3"/>
            <p:cNvSpPr/>
            <p:nvPr/>
          </p:nvSpPr>
          <p:spPr>
            <a:xfrm>
              <a:off x="3216" y="1584"/>
              <a:ext cx="2208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3584" y="1967"/>
              <a:ext cx="1518" cy="1425"/>
            </a:xfrm>
            <a:custGeom>
              <a:avLst/>
              <a:gdLst>
                <a:gd name="G0" fmla="+- 2386 0 0"/>
                <a:gd name="G1" fmla="+- 21600 0 2386"/>
                <a:gd name="G2" fmla="+- 21600 0 238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386" y="10800"/>
                  </a:moveTo>
                  <a:cubicBezTo>
                    <a:pt x="2386" y="15447"/>
                    <a:pt x="6153" y="19214"/>
                    <a:pt x="10800" y="19214"/>
                  </a:cubicBezTo>
                  <a:cubicBezTo>
                    <a:pt x="15447" y="19214"/>
                    <a:pt x="19214" y="15447"/>
                    <a:pt x="19214" y="10800"/>
                  </a:cubicBezTo>
                  <a:cubicBezTo>
                    <a:pt x="19214" y="6153"/>
                    <a:pt x="15447" y="2386"/>
                    <a:pt x="10800" y="2386"/>
                  </a:cubicBezTo>
                  <a:cubicBezTo>
                    <a:pt x="6153" y="2386"/>
                    <a:pt x="2386" y="6153"/>
                    <a:pt x="2386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rect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4044" y="2405"/>
              <a:ext cx="598" cy="5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45073" name="Object 9"/>
            <p:cNvGraphicFramePr>
              <a:graphicFrameLocks noChangeAspect="1"/>
            </p:cNvGraphicFramePr>
            <p:nvPr/>
          </p:nvGraphicFramePr>
          <p:xfrm>
            <a:off x="3715" y="3035"/>
            <a:ext cx="22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190500" imgH="203200" progId="Equation.DSMT4">
                    <p:embed/>
                  </p:oleObj>
                </mc:Choice>
                <mc:Fallback>
                  <p:oleObj name="" r:id="rId3" imgW="190500" imgH="2032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15" y="3035"/>
                          <a:ext cx="223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0"/>
            <p:cNvGraphicFramePr>
              <a:graphicFrameLocks noChangeAspect="1"/>
            </p:cNvGraphicFramePr>
            <p:nvPr/>
          </p:nvGraphicFramePr>
          <p:xfrm>
            <a:off x="4123" y="2718"/>
            <a:ext cx="22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190500" imgH="203200" progId="Equation.DSMT4">
                    <p:embed/>
                  </p:oleObj>
                </mc:Choice>
                <mc:Fallback>
                  <p:oleObj name="" r:id="rId5" imgW="190500" imgH="203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3" y="2718"/>
                          <a:ext cx="223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5" name="Object 12"/>
            <p:cNvGraphicFramePr>
              <a:graphicFrameLocks noChangeAspect="1"/>
            </p:cNvGraphicFramePr>
            <p:nvPr/>
          </p:nvGraphicFramePr>
          <p:xfrm>
            <a:off x="4416" y="2208"/>
            <a:ext cx="33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7" imgW="304800" imgH="203200" progId="Equation.3">
                    <p:embed/>
                  </p:oleObj>
                </mc:Choice>
                <mc:Fallback>
                  <p:oleObj name="" r:id="rId7" imgW="304800" imgH="2032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2208"/>
                          <a:ext cx="336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6" name="Object 13"/>
            <p:cNvGraphicFramePr>
              <a:graphicFrameLocks noChangeAspect="1"/>
            </p:cNvGraphicFramePr>
            <p:nvPr/>
          </p:nvGraphicFramePr>
          <p:xfrm>
            <a:off x="4704" y="1872"/>
            <a:ext cx="43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406400" imgH="254000" progId="Equation.3">
                    <p:embed/>
                  </p:oleObj>
                </mc:Choice>
                <mc:Fallback>
                  <p:oleObj name="" r:id="rId9" imgW="406400" imgH="2540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1872"/>
                          <a:ext cx="432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7" name="Object 28"/>
            <p:cNvGraphicFramePr>
              <a:graphicFrameLocks noChangeAspect="1"/>
            </p:cNvGraphicFramePr>
            <p:nvPr/>
          </p:nvGraphicFramePr>
          <p:xfrm>
            <a:off x="4224" y="2448"/>
            <a:ext cx="3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1" imgW="304800" imgH="228600" progId="Equation.3">
                    <p:embed/>
                  </p:oleObj>
                </mc:Choice>
                <mc:Fallback>
                  <p:oleObj name="" r:id="rId11" imgW="304800" imgH="2286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448"/>
                          <a:ext cx="38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65" name="组合 52"/>
          <p:cNvGrpSpPr/>
          <p:nvPr/>
        </p:nvGrpSpPr>
        <p:grpSpPr>
          <a:xfrm>
            <a:off x="4606925" y="3789363"/>
            <a:ext cx="720725" cy="503237"/>
            <a:chOff x="2771800" y="3717032"/>
            <a:chExt cx="720080" cy="504056"/>
          </a:xfrm>
        </p:grpSpPr>
        <p:cxnSp>
          <p:nvCxnSpPr>
            <p:cNvPr id="45067" name="直接连接符 45"/>
            <p:cNvCxnSpPr/>
            <p:nvPr/>
          </p:nvCxnSpPr>
          <p:spPr>
            <a:xfrm>
              <a:off x="2771800" y="3717032"/>
              <a:ext cx="504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5068" name="直接连接符 47"/>
            <p:cNvCxnSpPr/>
            <p:nvPr/>
          </p:nvCxnSpPr>
          <p:spPr>
            <a:xfrm>
              <a:off x="3275856" y="3717032"/>
              <a:ext cx="0" cy="504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5069" name="直接连接符 51"/>
            <p:cNvCxnSpPr/>
            <p:nvPr/>
          </p:nvCxnSpPr>
          <p:spPr>
            <a:xfrm>
              <a:off x="2915816" y="4221088"/>
              <a:ext cx="5760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graphicFrame>
        <p:nvGraphicFramePr>
          <p:cNvPr id="45066" name="对象 1"/>
          <p:cNvGraphicFramePr>
            <a:graphicFrameLocks noChangeAspect="1"/>
          </p:cNvGraphicFramePr>
          <p:nvPr/>
        </p:nvGraphicFramePr>
        <p:xfrm>
          <a:off x="420688" y="5146675"/>
          <a:ext cx="30464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3" imgW="1548765" imgH="635000" progId="Equation.3">
                  <p:embed/>
                </p:oleObj>
              </mc:Choice>
              <mc:Fallback>
                <p:oleObj name="" r:id="rId13" imgW="1548765" imgH="6350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0688" y="5146675"/>
                        <a:ext cx="3046412" cy="124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23" grpId="0"/>
      <p:bldP spid="56324" grpId="0"/>
      <p:bldP spid="56325" grpId="0"/>
      <p:bldP spid="563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/>
          <p:nvPr/>
        </p:nvSpPr>
        <p:spPr>
          <a:xfrm>
            <a:off x="685800" y="947738"/>
            <a:ext cx="8048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solidFill>
                  <a:schemeClr val="bg2"/>
                </a:solidFill>
                <a:latin typeface="宋体" panose="02010600030101010101" pitchFamily="2" charset="-122"/>
              </a:rPr>
              <a:t>B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的接地线拆掉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再将</a:t>
            </a:r>
            <a:r>
              <a:rPr lang="en-US" altLang="zh-CN" sz="2800" b="1" i="1" dirty="0">
                <a:solidFill>
                  <a:schemeClr val="bg2"/>
                </a:solidFill>
                <a:latin typeface="宋体" panose="02010600030101010101" pitchFamily="2" charset="-122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接地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求表面电荷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.</a:t>
            </a:r>
            <a:endParaRPr lang="zh-CN" altLang="en-US" sz="28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7347" name="Rectangle 3"/>
          <p:cNvSpPr/>
          <p:nvPr/>
        </p:nvSpPr>
        <p:spPr>
          <a:xfrm>
            <a:off x="809625" y="1795463"/>
            <a:ext cx="3114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表面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电荷为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48" name="Rectangle 4"/>
          <p:cNvSpPr/>
          <p:nvPr/>
        </p:nvSpPr>
        <p:spPr>
          <a:xfrm>
            <a:off x="835025" y="2422525"/>
            <a:ext cx="4138613" cy="1109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则</a:t>
            </a:r>
            <a:r>
              <a:rPr lang="en-US" altLang="zh-CN" sz="2800" b="1" i="1" dirty="0">
                <a:solidFill>
                  <a:schemeClr val="bg2"/>
                </a:solidFill>
                <a:latin typeface="宋体" panose="02010600030101010101" pitchFamily="2" charset="-122"/>
              </a:rPr>
              <a:t>B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内表面：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b="1" i="1" dirty="0">
                <a:solidFill>
                  <a:schemeClr val="bg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lang="en-US" altLang="zh-CN" sz="2800" b="1" dirty="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1" dirty="0">
                <a:solidFill>
                  <a:schemeClr val="bg2"/>
                </a:solidFill>
                <a:latin typeface="宋体" panose="02010600030101010101" pitchFamily="2" charset="-122"/>
              </a:rPr>
              <a:t>    B 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外表面：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b="1" i="1" dirty="0">
                <a:solidFill>
                  <a:schemeClr val="bg2"/>
                </a:solidFill>
                <a:latin typeface="宋体" panose="02010600030101010101" pitchFamily="2" charset="-122"/>
              </a:rPr>
              <a:t>q 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2800" b="1" i="1" dirty="0">
                <a:solidFill>
                  <a:schemeClr val="bg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</a:t>
            </a:r>
            <a:endParaRPr lang="en-US" altLang="zh-CN" sz="2800" b="1" dirty="0">
              <a:solidFill>
                <a:schemeClr val="bg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79425" y="4641850"/>
          <a:ext cx="568325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" imgW="4140200" imgH="812800" progId="Equation.DSMT4">
                  <p:embed/>
                </p:oleObj>
              </mc:Choice>
              <mc:Fallback>
                <p:oleObj name="" r:id="rId1" imgW="4140200" imgH="8128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9425" y="4641850"/>
                        <a:ext cx="5683250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/>
          <p:nvPr/>
        </p:nvSpPr>
        <p:spPr>
          <a:xfrm>
            <a:off x="858838" y="5897563"/>
            <a:ext cx="3429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可解出</a:t>
            </a:r>
            <a:r>
              <a:rPr lang="en-US" altLang="zh-CN" sz="3200" b="1" i="1" dirty="0">
                <a:solidFill>
                  <a:schemeClr val="bg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32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( </a:t>
            </a:r>
            <a:r>
              <a:rPr lang="en-US" altLang="zh-CN" sz="3200" b="1" dirty="0">
                <a:solidFill>
                  <a:schemeClr val="bg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chemeClr val="bg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3200" b="1" dirty="0">
                <a:solidFill>
                  <a:schemeClr val="bg2"/>
                </a:solidFill>
                <a:latin typeface="宋体" panose="02010600030101010101" pitchFamily="2" charset="-122"/>
              </a:rPr>
              <a:t>)</a:t>
            </a:r>
            <a:endParaRPr lang="zh-CN" altLang="en-US" sz="3200" b="1" dirty="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57354" name="Text Box 10"/>
          <p:cNvSpPr txBox="1"/>
          <p:nvPr/>
        </p:nvSpPr>
        <p:spPr>
          <a:xfrm>
            <a:off x="1403350" y="3789363"/>
            <a:ext cx="1133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0048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lang="en-US" altLang="zh-CN" sz="2800" b="1" i="1" baseline="-25000" dirty="0">
                <a:solidFill>
                  <a:srgbClr val="0048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i="1" dirty="0">
                <a:solidFill>
                  <a:srgbClr val="0048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800" b="1" dirty="0">
                <a:solidFill>
                  <a:srgbClr val="00487E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lang="en-US" altLang="zh-CN" sz="2800" b="1" dirty="0">
              <a:solidFill>
                <a:srgbClr val="00487E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5661025" y="2020888"/>
            <a:ext cx="2409825" cy="2262188"/>
          </a:xfrm>
          <a:custGeom>
            <a:avLst/>
            <a:gdLst>
              <a:gd name="G0" fmla="+- 2386 0 0"/>
              <a:gd name="G1" fmla="+- 21600 0 2386"/>
              <a:gd name="G2" fmla="+- 21600 0 238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386" y="10800"/>
                </a:moveTo>
                <a:cubicBezTo>
                  <a:pt x="2386" y="15447"/>
                  <a:pt x="6153" y="19214"/>
                  <a:pt x="10800" y="19214"/>
                </a:cubicBezTo>
                <a:cubicBezTo>
                  <a:pt x="15447" y="19214"/>
                  <a:pt x="19214" y="15447"/>
                  <a:pt x="19214" y="10800"/>
                </a:cubicBezTo>
                <a:cubicBezTo>
                  <a:pt x="19214" y="6153"/>
                  <a:pt x="15447" y="2386"/>
                  <a:pt x="10800" y="2386"/>
                </a:cubicBezTo>
                <a:cubicBezTo>
                  <a:pt x="6153" y="2386"/>
                  <a:pt x="2386" y="6153"/>
                  <a:pt x="2386" y="10800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9050">
            <a:solidFill>
              <a:srgbClr val="6633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391275" y="2716213"/>
            <a:ext cx="949325" cy="890588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6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6633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90" name="Line 6"/>
          <p:cNvSpPr/>
          <p:nvPr/>
        </p:nvSpPr>
        <p:spPr>
          <a:xfrm flipH="1">
            <a:off x="6464300" y="3165475"/>
            <a:ext cx="441325" cy="236538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46091" name="Line 7"/>
          <p:cNvSpPr/>
          <p:nvPr/>
        </p:nvSpPr>
        <p:spPr>
          <a:xfrm>
            <a:off x="6905625" y="3165475"/>
            <a:ext cx="457200" cy="990600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sp>
        <p:nvSpPr>
          <p:cNvPr id="46092" name="Line 8"/>
          <p:cNvSpPr/>
          <p:nvPr/>
        </p:nvSpPr>
        <p:spPr>
          <a:xfrm flipH="1">
            <a:off x="6524625" y="3165475"/>
            <a:ext cx="381000" cy="838200"/>
          </a:xfrm>
          <a:prstGeom prst="line">
            <a:avLst/>
          </a:prstGeom>
          <a:ln w="12700" cap="flat" cmpd="sng">
            <a:solidFill>
              <a:srgbClr val="0000FF"/>
            </a:solidFill>
            <a:prstDash val="solid"/>
            <a:headEnd type="none" w="med" len="med"/>
            <a:tailEnd type="none" w="sm" len="lg"/>
          </a:ln>
        </p:spPr>
      </p:sp>
      <p:graphicFrame>
        <p:nvGraphicFramePr>
          <p:cNvPr id="46093" name="Object 9"/>
          <p:cNvGraphicFramePr>
            <a:graphicFrameLocks noChangeAspect="1"/>
          </p:cNvGraphicFramePr>
          <p:nvPr/>
        </p:nvGraphicFramePr>
        <p:xfrm>
          <a:off x="7667625" y="1989138"/>
          <a:ext cx="8842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3" imgW="495300" imgH="254000" progId="Equation.DSMT4">
                  <p:embed/>
                </p:oleObj>
              </mc:Choice>
              <mc:Fallback>
                <p:oleObj name="" r:id="rId3" imgW="495300" imgH="2540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67625" y="1989138"/>
                        <a:ext cx="884238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0"/>
          <p:cNvGraphicFramePr>
            <a:graphicFrameLocks noChangeAspect="1"/>
          </p:cNvGraphicFramePr>
          <p:nvPr/>
        </p:nvGraphicFramePr>
        <p:xfrm>
          <a:off x="6691313" y="3570288"/>
          <a:ext cx="441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5" imgW="241300" imgH="279400" progId="Equation.3">
                  <p:embed/>
                </p:oleObj>
              </mc:Choice>
              <mc:Fallback>
                <p:oleObj name="" r:id="rId5" imgW="241300" imgH="2794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91313" y="3570288"/>
                        <a:ext cx="4413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1"/>
          <p:cNvGraphicFramePr>
            <a:graphicFrameLocks noChangeAspect="1"/>
          </p:cNvGraphicFramePr>
          <p:nvPr/>
        </p:nvGraphicFramePr>
        <p:xfrm>
          <a:off x="6067425" y="3165475"/>
          <a:ext cx="419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7" imgW="241300" imgH="292100" progId="Equation.3">
                  <p:embed/>
                </p:oleObj>
              </mc:Choice>
              <mc:Fallback>
                <p:oleObj name="" r:id="rId7" imgW="241300" imgH="2921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67425" y="3165475"/>
                        <a:ext cx="41910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2"/>
          <p:cNvGraphicFramePr>
            <a:graphicFrameLocks noChangeAspect="1"/>
          </p:cNvGraphicFramePr>
          <p:nvPr/>
        </p:nvGraphicFramePr>
        <p:xfrm>
          <a:off x="7019925" y="2205038"/>
          <a:ext cx="5572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9" imgW="330200" imgH="254000" progId="Equation.DSMT4">
                  <p:embed/>
                </p:oleObj>
              </mc:Choice>
              <mc:Fallback>
                <p:oleObj name="" r:id="rId9" imgW="330200" imgH="2540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9925" y="2205038"/>
                        <a:ext cx="557213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Object 14"/>
          <p:cNvGraphicFramePr>
            <a:graphicFrameLocks noChangeAspect="1"/>
          </p:cNvGraphicFramePr>
          <p:nvPr/>
        </p:nvGraphicFramePr>
        <p:xfrm>
          <a:off x="6500813" y="2603500"/>
          <a:ext cx="6413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11" imgW="330200" imgH="254000" progId="Equation.DSMT4">
                  <p:embed/>
                </p:oleObj>
              </mc:Choice>
              <mc:Fallback>
                <p:oleObj name="" r:id="rId11" imgW="330200" imgH="2540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00813" y="2603500"/>
                        <a:ext cx="641350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8" name="组合 23"/>
          <p:cNvGrpSpPr/>
          <p:nvPr/>
        </p:nvGrpSpPr>
        <p:grpSpPr>
          <a:xfrm>
            <a:off x="7308850" y="3141663"/>
            <a:ext cx="503238" cy="358775"/>
            <a:chOff x="2771800" y="3717032"/>
            <a:chExt cx="720080" cy="504056"/>
          </a:xfrm>
        </p:grpSpPr>
        <p:cxnSp>
          <p:nvCxnSpPr>
            <p:cNvPr id="46099" name="直接连接符 24"/>
            <p:cNvCxnSpPr/>
            <p:nvPr/>
          </p:nvCxnSpPr>
          <p:spPr>
            <a:xfrm>
              <a:off x="2771800" y="3717032"/>
              <a:ext cx="504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00" name="直接连接符 25"/>
            <p:cNvCxnSpPr/>
            <p:nvPr/>
          </p:nvCxnSpPr>
          <p:spPr>
            <a:xfrm>
              <a:off x="3275856" y="3717032"/>
              <a:ext cx="0" cy="50405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6101" name="直接连接符 26"/>
            <p:cNvCxnSpPr/>
            <p:nvPr/>
          </p:nvCxnSpPr>
          <p:spPr>
            <a:xfrm>
              <a:off x="2915816" y="4221088"/>
              <a:ext cx="5760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/>
      <p:bldP spid="57348" grpId="0"/>
      <p:bldP spid="57350" grpId="0"/>
      <p:bldP spid="5735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4079875" y="2057400"/>
            <a:ext cx="4922838" cy="37338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994275" y="3200400"/>
            <a:ext cx="1155700" cy="2286000"/>
            <a:chOff x="3408" y="2496"/>
            <a:chExt cx="788" cy="1440"/>
          </a:xfrm>
        </p:grpSpPr>
        <p:sp>
          <p:nvSpPr>
            <p:cNvPr id="47123" name="Rectangle 4"/>
            <p:cNvSpPr/>
            <p:nvPr/>
          </p:nvSpPr>
          <p:spPr>
            <a:xfrm>
              <a:off x="3408" y="2496"/>
              <a:ext cx="288" cy="1440"/>
            </a:xfrm>
            <a:prstGeom prst="rect">
              <a:avLst/>
            </a:prstGeom>
            <a:solidFill>
              <a:srgbClr val="EEFA02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30000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7DAA3A"/>
              </a:extrusionClr>
            </a:sp3d>
          </p:spPr>
          <p:txBody>
            <a:bodyPr wrap="none" anchor="ctr" anchorCtr="0">
              <a:flatTx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47124" name="Text Box 5"/>
            <p:cNvSpPr txBox="1"/>
            <p:nvPr/>
          </p:nvSpPr>
          <p:spPr>
            <a:xfrm>
              <a:off x="3935" y="3312"/>
              <a:ext cx="2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S</a:t>
              </a:r>
              <a:endPara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7173913" y="3200400"/>
            <a:ext cx="1225550" cy="2286000"/>
            <a:chOff x="4896" y="2496"/>
            <a:chExt cx="835" cy="1440"/>
          </a:xfrm>
        </p:grpSpPr>
        <p:sp>
          <p:nvSpPr>
            <p:cNvPr id="47121" name="Rectangle 7"/>
            <p:cNvSpPr/>
            <p:nvPr/>
          </p:nvSpPr>
          <p:spPr>
            <a:xfrm>
              <a:off x="4896" y="2496"/>
              <a:ext cx="288" cy="1440"/>
            </a:xfrm>
            <a:prstGeom prst="rect">
              <a:avLst/>
            </a:prstGeom>
            <a:solidFill>
              <a:srgbClr val="EEFA02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30000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7DAA3A"/>
              </a:extrusionClr>
            </a:sp3d>
          </p:spPr>
          <p:txBody>
            <a:bodyPr wrap="none" anchor="ctr" anchorCtr="0">
              <a:flatTx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47122" name="Text Box 8"/>
            <p:cNvSpPr txBox="1"/>
            <p:nvPr/>
          </p:nvSpPr>
          <p:spPr>
            <a:xfrm>
              <a:off x="5471" y="3216"/>
              <a:ext cx="2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S</a:t>
              </a:r>
              <a:endPara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230409" name="Text Box 9"/>
          <p:cNvSpPr txBox="1"/>
          <p:nvPr/>
        </p:nvSpPr>
        <p:spPr>
          <a:xfrm>
            <a:off x="539750" y="836613"/>
            <a:ext cx="8370888" cy="1208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：两块平行放置的面积为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S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的金属板，各带电量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="1" baseline="-25000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板距与板的线度相比很小。求：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0410" name="Rectangle 10"/>
          <p:cNvSpPr/>
          <p:nvPr/>
        </p:nvSpPr>
        <p:spPr>
          <a:xfrm>
            <a:off x="304800" y="4114800"/>
            <a:ext cx="3376613" cy="1763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5000"/>
              </a:lnSpc>
            </a:pPr>
            <a:r>
              <a:rPr lang="en-US" altLang="zh-CN" sz="2800" b="1" dirty="0">
                <a:latin typeface="Verdana" panose="020B0604030504040204" pitchFamily="34" charset="0"/>
                <a:sym typeface="Monotype Sorts" pitchFamily="2" charset="2"/>
              </a:rPr>
              <a:t>     ②</a:t>
            </a:r>
            <a:r>
              <a:rPr lang="zh-CN" altLang="en-US" sz="2800" b="1" dirty="0">
                <a:latin typeface="Verdana" panose="020B0604030504040204" pitchFamily="34" charset="0"/>
                <a:sym typeface="Monotype Sorts" pitchFamily="2" charset="2"/>
              </a:rPr>
              <a:t>若把第二块金属板接地，以上结果如何？</a:t>
            </a:r>
            <a:endParaRPr lang="zh-CN" altLang="en-US" sz="2800" b="1" dirty="0">
              <a:latin typeface="Verdana" panose="020B0604030504040204" pitchFamily="34" charset="0"/>
              <a:sym typeface="Monotype Sorts" pitchFamily="2" charset="2"/>
            </a:endParaRPr>
          </a:p>
        </p:txBody>
      </p:sp>
      <p:sp>
        <p:nvSpPr>
          <p:cNvPr id="230411" name="Text Box 11"/>
          <p:cNvSpPr txBox="1"/>
          <p:nvPr/>
        </p:nvSpPr>
        <p:spPr>
          <a:xfrm>
            <a:off x="4486275" y="4038600"/>
            <a:ext cx="51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endParaRPr lang="en-US" altLang="zh-CN" sz="2800" baseline="-25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30412" name="Text Box 12"/>
          <p:cNvSpPr txBox="1"/>
          <p:nvPr/>
        </p:nvSpPr>
        <p:spPr>
          <a:xfrm>
            <a:off x="6327775" y="4052888"/>
            <a:ext cx="6080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Verdana" panose="020B0604030504040204" pitchFamily="34" charset="0"/>
              </a:rPr>
              <a:t>II</a:t>
            </a:r>
            <a:endParaRPr lang="en-US" altLang="zh-CN" sz="2800" baseline="-25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30413" name="Text Box 13"/>
          <p:cNvSpPr txBox="1"/>
          <p:nvPr/>
        </p:nvSpPr>
        <p:spPr>
          <a:xfrm>
            <a:off x="8370888" y="4052888"/>
            <a:ext cx="701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rPr>
              <a:t>E</a:t>
            </a:r>
            <a:r>
              <a:rPr lang="en-US" altLang="zh-CN" sz="2800" baseline="-25000" dirty="0">
                <a:solidFill>
                  <a:srgbClr val="000000"/>
                </a:solidFill>
                <a:latin typeface="Verdana" panose="020B0604030504040204" pitchFamily="34" charset="0"/>
              </a:rPr>
              <a:t>III</a:t>
            </a:r>
            <a:endParaRPr lang="en-US" altLang="zh-CN" sz="2800" baseline="-25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30414" name="Object 2"/>
          <p:cNvGraphicFramePr>
            <a:graphicFrameLocks noChangeAspect="1"/>
          </p:cNvGraphicFramePr>
          <p:nvPr/>
        </p:nvGraphicFramePr>
        <p:xfrm>
          <a:off x="4564063" y="3149600"/>
          <a:ext cx="447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" imgW="190500" imgH="215900" progId="Equation.3">
                  <p:embed/>
                </p:oleObj>
              </mc:Choice>
              <mc:Fallback>
                <p:oleObj name="" r:id="rId1" imgW="190500" imgH="2159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64063" y="3149600"/>
                        <a:ext cx="4476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5" name="Text Box 15"/>
          <p:cNvSpPr txBox="1"/>
          <p:nvPr/>
        </p:nvSpPr>
        <p:spPr>
          <a:xfrm>
            <a:off x="4810125" y="2438400"/>
            <a:ext cx="581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rPr>
              <a:t>Q</a:t>
            </a:r>
            <a:r>
              <a:rPr lang="en-US" altLang="zh-CN" sz="2800" baseline="-25000" dirty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endParaRPr lang="en-US" altLang="zh-CN" sz="2800" baseline="-25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30416" name="Text Box 16"/>
          <p:cNvSpPr txBox="1"/>
          <p:nvPr/>
        </p:nvSpPr>
        <p:spPr>
          <a:xfrm>
            <a:off x="7051675" y="2428875"/>
            <a:ext cx="581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rPr>
              <a:t>Q</a:t>
            </a:r>
            <a:r>
              <a:rPr lang="en-US" altLang="zh-CN" sz="2800" baseline="-250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endParaRPr lang="en-US" altLang="zh-CN" sz="2800" baseline="-25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30417" name="Object 3"/>
          <p:cNvGraphicFramePr>
            <a:graphicFrameLocks noChangeAspect="1"/>
          </p:cNvGraphicFramePr>
          <p:nvPr/>
        </p:nvGraphicFramePr>
        <p:xfrm>
          <a:off x="6737350" y="3143250"/>
          <a:ext cx="457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3" imgW="203200" imgH="228600" progId="Equation.3">
                  <p:embed/>
                </p:oleObj>
              </mc:Choice>
              <mc:Fallback>
                <p:oleObj name="" r:id="rId3" imgW="203200" imgH="2286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7350" y="3143250"/>
                        <a:ext cx="4572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19" name="Object 4"/>
          <p:cNvGraphicFramePr>
            <a:graphicFrameLocks noChangeAspect="1"/>
          </p:cNvGraphicFramePr>
          <p:nvPr/>
        </p:nvGraphicFramePr>
        <p:xfrm>
          <a:off x="5449888" y="3149600"/>
          <a:ext cx="4778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5" imgW="254000" imgH="279400" progId="Equation.3">
                  <p:embed/>
                </p:oleObj>
              </mc:Choice>
              <mc:Fallback>
                <p:oleObj name="" r:id="rId5" imgW="254000" imgH="2794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49888" y="3149600"/>
                        <a:ext cx="47783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20" name="Object 5"/>
          <p:cNvGraphicFramePr>
            <a:graphicFrameLocks noChangeAspect="1"/>
          </p:cNvGraphicFramePr>
          <p:nvPr/>
        </p:nvGraphicFramePr>
        <p:xfrm>
          <a:off x="7648575" y="3124200"/>
          <a:ext cx="4778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7" imgW="254000" imgH="279400" progId="Equation.3">
                  <p:embed/>
                </p:oleObj>
              </mc:Choice>
              <mc:Fallback>
                <p:oleObj name="" r:id="rId7" imgW="254000" imgH="2794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48575" y="3124200"/>
                        <a:ext cx="47783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21" name="Rectangle 21"/>
          <p:cNvSpPr/>
          <p:nvPr/>
        </p:nvSpPr>
        <p:spPr>
          <a:xfrm>
            <a:off x="228600" y="2057400"/>
            <a:ext cx="3376613" cy="183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5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Verdana" panose="020B0604030504040204" pitchFamily="34" charset="0"/>
                <a:sym typeface="Monotype Sorts" pitchFamily="2" charset="2"/>
              </a:rPr>
              <a:t>     </a:t>
            </a:r>
            <a:r>
              <a:rPr lang="en-US" altLang="zh-CN" sz="2800" b="1" dirty="0">
                <a:latin typeface="宋体" panose="02010600030101010101" pitchFamily="2" charset="-122"/>
                <a:sym typeface="Monotype Sorts" pitchFamily="2" charset="2"/>
              </a:rPr>
              <a:t>① </a:t>
            </a:r>
            <a:r>
              <a:rPr lang="zh-CN" altLang="en-US" sz="2800" b="1" dirty="0">
                <a:latin typeface="宋体" panose="02010600030101010101" pitchFamily="2" charset="-122"/>
                <a:sym typeface="Monotype Sorts" pitchFamily="2" charset="2"/>
              </a:rPr>
              <a:t>静电平衡时</a:t>
            </a:r>
            <a:r>
              <a:rPr lang="en-US" altLang="zh-CN" sz="2800" b="1" dirty="0">
                <a:latin typeface="宋体" panose="02010600030101010101" pitchFamily="2" charset="-122"/>
                <a:sym typeface="Monotype Sorts" pitchFamily="2" charset="2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  <a:sym typeface="Monotype Sorts" pitchFamily="2" charset="2"/>
              </a:rPr>
              <a:t>金属板电荷的分布和周围电场的分布</a:t>
            </a:r>
            <a:r>
              <a:rPr lang="en-US" altLang="zh-CN" sz="2800" dirty="0">
                <a:latin typeface="宋体" panose="02010600030101010101" pitchFamily="2" charset="-122"/>
                <a:sym typeface="Monotype Sorts" pitchFamily="2" charset="2"/>
              </a:rPr>
              <a:t>.</a:t>
            </a:r>
            <a:endParaRPr lang="zh-CN" altLang="en-US" sz="2800" dirty="0">
              <a:latin typeface="宋体" panose="02010600030101010101" pitchFamily="2" charset="-122"/>
              <a:sym typeface="Monotype Sorts" pitchFamily="2" charset="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nimBg="1"/>
      <p:bldP spid="230409" grpId="0"/>
      <p:bldP spid="230410" grpId="0"/>
      <p:bldP spid="230411" grpId="0"/>
      <p:bldP spid="230412" grpId="0"/>
      <p:bldP spid="230413" grpId="0"/>
      <p:bldP spid="230415" grpId="0"/>
      <p:bldP spid="230416" grpId="0"/>
      <p:bldP spid="2304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130" name="Group 2"/>
          <p:cNvGrpSpPr/>
          <p:nvPr/>
        </p:nvGrpSpPr>
        <p:grpSpPr>
          <a:xfrm>
            <a:off x="4572000" y="381000"/>
            <a:ext cx="4360863" cy="3124200"/>
            <a:chOff x="3120" y="240"/>
            <a:chExt cx="2976" cy="1968"/>
          </a:xfrm>
        </p:grpSpPr>
        <p:sp>
          <p:nvSpPr>
            <p:cNvPr id="231427" name="Rectangle 3"/>
            <p:cNvSpPr>
              <a:spLocks noChangeArrowheads="1"/>
            </p:cNvSpPr>
            <p:nvPr/>
          </p:nvSpPr>
          <p:spPr bwMode="auto">
            <a:xfrm>
              <a:off x="3120" y="240"/>
              <a:ext cx="2976" cy="196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9" name="Text Box 4"/>
            <p:cNvSpPr txBox="1"/>
            <p:nvPr/>
          </p:nvSpPr>
          <p:spPr>
            <a:xfrm>
              <a:off x="3353" y="1355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E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8150" name="Text Box 5"/>
            <p:cNvSpPr txBox="1"/>
            <p:nvPr/>
          </p:nvSpPr>
          <p:spPr>
            <a:xfrm>
              <a:off x="4414" y="1362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E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II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8151" name="Text Box 6"/>
            <p:cNvSpPr txBox="1"/>
            <p:nvPr/>
          </p:nvSpPr>
          <p:spPr>
            <a:xfrm>
              <a:off x="5659" y="1362"/>
              <a:ext cx="4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E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III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graphicFrame>
          <p:nvGraphicFramePr>
            <p:cNvPr id="48152" name="Object 8"/>
            <p:cNvGraphicFramePr>
              <a:graphicFrameLocks noChangeAspect="1"/>
            </p:cNvGraphicFramePr>
            <p:nvPr/>
          </p:nvGraphicFramePr>
          <p:xfrm>
            <a:off x="3408" y="856"/>
            <a:ext cx="23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1" imgW="190500" imgH="215900" progId="Equation.3">
                    <p:embed/>
                  </p:oleObj>
                </mc:Choice>
                <mc:Fallback>
                  <p:oleObj name="" r:id="rId1" imgW="190500" imgH="215900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08" y="856"/>
                          <a:ext cx="238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3" name="Text Box 8"/>
            <p:cNvSpPr txBox="1"/>
            <p:nvPr/>
          </p:nvSpPr>
          <p:spPr>
            <a:xfrm>
              <a:off x="3540" y="432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1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8154" name="Text Box 9"/>
            <p:cNvSpPr txBox="1"/>
            <p:nvPr/>
          </p:nvSpPr>
          <p:spPr>
            <a:xfrm>
              <a:off x="4830" y="432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2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graphicFrame>
          <p:nvGraphicFramePr>
            <p:cNvPr id="48155" name="Object 9"/>
            <p:cNvGraphicFramePr>
              <a:graphicFrameLocks noChangeAspect="1"/>
            </p:cNvGraphicFramePr>
            <p:nvPr/>
          </p:nvGraphicFramePr>
          <p:xfrm>
            <a:off x="4660" y="85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3" imgW="203200" imgH="228600" progId="Equation.3">
                    <p:embed/>
                  </p:oleObj>
                </mc:Choice>
                <mc:Fallback>
                  <p:oleObj name="" r:id="rId3" imgW="203200" imgH="228600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660" y="85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6" name="Rectangle 11"/>
            <p:cNvSpPr/>
            <p:nvPr/>
          </p:nvSpPr>
          <p:spPr>
            <a:xfrm>
              <a:off x="3646" y="883"/>
              <a:ext cx="243" cy="1205"/>
            </a:xfrm>
            <a:prstGeom prst="rect">
              <a:avLst/>
            </a:prstGeom>
            <a:solidFill>
              <a:srgbClr val="EEFA02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30000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7DAA3A"/>
              </a:extrusionClr>
            </a:sp3d>
          </p:spPr>
          <p:txBody>
            <a:bodyPr wrap="none" anchor="ctr" anchorCtr="0">
              <a:flatTx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48157" name="Object 10"/>
            <p:cNvGraphicFramePr>
              <a:graphicFrameLocks noChangeAspect="1"/>
            </p:cNvGraphicFramePr>
            <p:nvPr/>
          </p:nvGraphicFramePr>
          <p:xfrm>
            <a:off x="3918" y="856"/>
            <a:ext cx="25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5" imgW="254000" imgH="279400" progId="Equation.3">
                    <p:embed/>
                  </p:oleObj>
                </mc:Choice>
                <mc:Fallback>
                  <p:oleObj name="" r:id="rId5" imgW="254000" imgH="2794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18" y="856"/>
                          <a:ext cx="25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8" name="Rectangle 13"/>
            <p:cNvSpPr/>
            <p:nvPr/>
          </p:nvSpPr>
          <p:spPr>
            <a:xfrm>
              <a:off x="4900" y="883"/>
              <a:ext cx="243" cy="1205"/>
            </a:xfrm>
            <a:prstGeom prst="rect">
              <a:avLst/>
            </a:prstGeom>
            <a:solidFill>
              <a:srgbClr val="EEFA02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30000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7DAA3A"/>
              </a:extrusionClr>
            </a:sp3d>
          </p:spPr>
          <p:txBody>
            <a:bodyPr wrap="none" anchor="ctr" anchorCtr="0">
              <a:flatTx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48159" name="Object 11"/>
            <p:cNvGraphicFramePr>
              <a:graphicFrameLocks noChangeAspect="1"/>
            </p:cNvGraphicFramePr>
            <p:nvPr/>
          </p:nvGraphicFramePr>
          <p:xfrm>
            <a:off x="5183" y="842"/>
            <a:ext cx="25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7" imgW="254000" imgH="279400" progId="Equation.3">
                    <p:embed/>
                  </p:oleObj>
                </mc:Choice>
                <mc:Fallback>
                  <p:oleObj name="" r:id="rId7" imgW="254000" imgH="279400" progId="Equation.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3" y="842"/>
                          <a:ext cx="25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1439" name="Text Box 15"/>
          <p:cNvSpPr txBox="1"/>
          <p:nvPr/>
        </p:nvSpPr>
        <p:spPr>
          <a:xfrm>
            <a:off x="1042988" y="260350"/>
            <a:ext cx="9032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解：</a:t>
            </a:r>
            <a:endParaRPr lang="zh-CN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31440" name="Text Box 16"/>
          <p:cNvSpPr txBox="1"/>
          <p:nvPr/>
        </p:nvSpPr>
        <p:spPr>
          <a:xfrm>
            <a:off x="422275" y="2262188"/>
            <a:ext cx="1416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高斯定理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31441" name="Text Box 17"/>
          <p:cNvSpPr txBox="1"/>
          <p:nvPr/>
        </p:nvSpPr>
        <p:spPr>
          <a:xfrm>
            <a:off x="422275" y="2895600"/>
            <a:ext cx="3997325" cy="884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静电平衡条件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 eaLnBrk="1" hangingPunct="1"/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导体内部的场强为零</a:t>
            </a:r>
            <a:endParaRPr lang="zh-CN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31442" name="Object 2"/>
          <p:cNvGraphicFramePr>
            <a:graphicFrameLocks noChangeAspect="1"/>
          </p:cNvGraphicFramePr>
          <p:nvPr/>
        </p:nvGraphicFramePr>
        <p:xfrm>
          <a:off x="1044575" y="914400"/>
          <a:ext cx="24098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9" imgW="1320800" imgH="596900" progId="Equation.3">
                  <p:embed/>
                </p:oleObj>
              </mc:Choice>
              <mc:Fallback>
                <p:oleObj name="" r:id="rId9" imgW="1320800" imgH="5969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4575" y="914400"/>
                        <a:ext cx="240982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3" name="Object 3"/>
          <p:cNvGraphicFramePr>
            <a:graphicFrameLocks noChangeAspect="1"/>
          </p:cNvGraphicFramePr>
          <p:nvPr/>
        </p:nvGraphicFramePr>
        <p:xfrm>
          <a:off x="2159000" y="1981200"/>
          <a:ext cx="1819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1" imgW="812800" imgH="584200" progId="Equation.3">
                  <p:embed/>
                </p:oleObj>
              </mc:Choice>
              <mc:Fallback>
                <p:oleObj name="" r:id="rId11" imgW="812800" imgH="5842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59000" y="1981200"/>
                        <a:ext cx="18192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5" name="Object 4"/>
          <p:cNvGraphicFramePr>
            <a:graphicFrameLocks noChangeAspect="1"/>
          </p:cNvGraphicFramePr>
          <p:nvPr/>
        </p:nvGraphicFramePr>
        <p:xfrm>
          <a:off x="422275" y="4114800"/>
          <a:ext cx="39624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13" imgW="2667000" imgH="584200" progId="Equation.3">
                  <p:embed/>
                </p:oleObj>
              </mc:Choice>
              <mc:Fallback>
                <p:oleObj name="" r:id="rId13" imgW="2667000" imgH="5842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275" y="4114800"/>
                        <a:ext cx="3962400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6" name="Object 5"/>
          <p:cNvGraphicFramePr>
            <a:graphicFrameLocks noChangeAspect="1"/>
          </p:cNvGraphicFramePr>
          <p:nvPr/>
        </p:nvGraphicFramePr>
        <p:xfrm>
          <a:off x="984250" y="5257800"/>
          <a:ext cx="34004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1879600" imgH="292100" progId="Equation.3">
                  <p:embed/>
                </p:oleObj>
              </mc:Choice>
              <mc:Fallback>
                <p:oleObj name="" r:id="rId15" imgW="1879600" imgH="2921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4250" y="5257800"/>
                        <a:ext cx="3400425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47" name="Object 6"/>
          <p:cNvGraphicFramePr>
            <a:graphicFrameLocks noChangeAspect="1"/>
          </p:cNvGraphicFramePr>
          <p:nvPr/>
        </p:nvGraphicFramePr>
        <p:xfrm>
          <a:off x="492125" y="5867400"/>
          <a:ext cx="39385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7" imgW="2235200" imgH="292100" progId="Equation.3">
                  <p:embed/>
                </p:oleObj>
              </mc:Choice>
              <mc:Fallback>
                <p:oleObj name="" r:id="rId17" imgW="2235200" imgH="2921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2125" y="5867400"/>
                        <a:ext cx="3938588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8" name="Rectangle 24"/>
          <p:cNvSpPr/>
          <p:nvPr/>
        </p:nvSpPr>
        <p:spPr>
          <a:xfrm>
            <a:off x="1763713" y="260350"/>
            <a:ext cx="1620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  <a:sym typeface="Monotype Sorts" pitchFamily="2" charset="2"/>
              </a:rPr>
              <a:t>电荷守恒</a:t>
            </a:r>
            <a:endParaRPr lang="zh-CN" altLang="en-US" sz="2800" dirty="0">
              <a:solidFill>
                <a:srgbClr val="000000"/>
              </a:solidFill>
              <a:latin typeface="Verdana" panose="020B0604030504040204" pitchFamily="34" charset="0"/>
              <a:sym typeface="Monotype Sorts" pitchFamily="2" charset="2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5345113" y="2101850"/>
            <a:ext cx="471487" cy="825500"/>
            <a:chOff x="3648" y="1324"/>
            <a:chExt cx="321" cy="520"/>
          </a:xfrm>
        </p:grpSpPr>
        <p:sp>
          <p:nvSpPr>
            <p:cNvPr id="48146" name="Text Box 26"/>
            <p:cNvSpPr txBox="1"/>
            <p:nvPr/>
          </p:nvSpPr>
          <p:spPr>
            <a:xfrm>
              <a:off x="3684" y="1324"/>
              <a:ext cx="20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•</a:t>
              </a:r>
              <a:endPara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8147" name="Text Box 27"/>
            <p:cNvSpPr txBox="1"/>
            <p:nvPr/>
          </p:nvSpPr>
          <p:spPr>
            <a:xfrm>
              <a:off x="3648" y="1556"/>
              <a:ext cx="3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1</a:t>
              </a:r>
              <a:endPara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Group 28"/>
          <p:cNvGrpSpPr/>
          <p:nvPr/>
        </p:nvGrpSpPr>
        <p:grpSpPr>
          <a:xfrm>
            <a:off x="7173913" y="2101850"/>
            <a:ext cx="471487" cy="825500"/>
            <a:chOff x="4896" y="1324"/>
            <a:chExt cx="321" cy="520"/>
          </a:xfrm>
        </p:grpSpPr>
        <p:sp>
          <p:nvSpPr>
            <p:cNvPr id="48144" name="Text Box 29"/>
            <p:cNvSpPr txBox="1"/>
            <p:nvPr/>
          </p:nvSpPr>
          <p:spPr>
            <a:xfrm>
              <a:off x="4940" y="1324"/>
              <a:ext cx="2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rgbClr val="000000"/>
                  </a:solidFill>
                  <a:latin typeface="Verdana" panose="020B0604030504040204" pitchFamily="34" charset="0"/>
                </a:rPr>
                <a:t>•</a:t>
              </a:r>
              <a:endPara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8145" name="Text Box 30"/>
            <p:cNvSpPr txBox="1"/>
            <p:nvPr/>
          </p:nvSpPr>
          <p:spPr>
            <a:xfrm>
              <a:off x="4896" y="1556"/>
              <a:ext cx="3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2</a:t>
              </a:r>
              <a:endPara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231455" name="Text Box 31"/>
          <p:cNvSpPr txBox="1"/>
          <p:nvPr/>
        </p:nvSpPr>
        <p:spPr>
          <a:xfrm>
            <a:off x="5378450" y="4014788"/>
            <a:ext cx="1108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解得：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31456" name="Object 7"/>
          <p:cNvGraphicFramePr>
            <a:graphicFrameLocks noChangeAspect="1"/>
          </p:cNvGraphicFramePr>
          <p:nvPr/>
        </p:nvGraphicFramePr>
        <p:xfrm>
          <a:off x="5495925" y="4652963"/>
          <a:ext cx="3216275" cy="197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19" imgW="1701800" imgH="1066800" progId="Equation.3">
                  <p:embed/>
                </p:oleObj>
              </mc:Choice>
              <mc:Fallback>
                <p:oleObj name="" r:id="rId19" imgW="1701800" imgH="10668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95925" y="4652963"/>
                        <a:ext cx="3216275" cy="1976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3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4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>
                                            <p:txEl>
                                              <p:charRg st="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1441">
                                            <p:txEl>
                                              <p:charRg st="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9" grpId="0"/>
      <p:bldP spid="231440" grpId="0"/>
      <p:bldP spid="231441" grpId="0" bldLvl="2" build="p"/>
      <p:bldP spid="231448" grpId="0"/>
      <p:bldP spid="23145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2450" name="Object 2"/>
          <p:cNvGraphicFramePr>
            <a:graphicFrameLocks noChangeAspect="1"/>
          </p:cNvGraphicFramePr>
          <p:nvPr/>
        </p:nvGraphicFramePr>
        <p:xfrm>
          <a:off x="422275" y="1447800"/>
          <a:ext cx="40798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" imgW="2679700" imgH="1168400" progId="Equation.3">
                  <p:embed/>
                </p:oleObj>
              </mc:Choice>
              <mc:Fallback>
                <p:oleObj name="" r:id="rId1" imgW="2679700" imgH="11684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275" y="1447800"/>
                        <a:ext cx="40798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1" name="Object 3"/>
          <p:cNvGraphicFramePr>
            <a:graphicFrameLocks noChangeAspect="1"/>
          </p:cNvGraphicFramePr>
          <p:nvPr/>
        </p:nvGraphicFramePr>
        <p:xfrm>
          <a:off x="422275" y="3921125"/>
          <a:ext cx="80883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4267200" imgH="584200" progId="Equation.3">
                  <p:embed/>
                </p:oleObj>
              </mc:Choice>
              <mc:Fallback>
                <p:oleObj name="" r:id="rId3" imgW="4267200" imgH="5842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275" y="3921125"/>
                        <a:ext cx="8088313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2" name="Object 4"/>
          <p:cNvGraphicFramePr>
            <a:graphicFrameLocks noChangeAspect="1"/>
          </p:cNvGraphicFramePr>
          <p:nvPr/>
        </p:nvGraphicFramePr>
        <p:xfrm>
          <a:off x="620713" y="5334000"/>
          <a:ext cx="7762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5" imgW="3962400" imgH="584200" progId="Equation.3">
                  <p:embed/>
                </p:oleObj>
              </mc:Choice>
              <mc:Fallback>
                <p:oleObj name="" r:id="rId5" imgW="3962400" imgH="5842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713" y="5334000"/>
                        <a:ext cx="77628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Text Box 5"/>
          <p:cNvSpPr txBox="1"/>
          <p:nvPr/>
        </p:nvSpPr>
        <p:spPr>
          <a:xfrm>
            <a:off x="611188" y="836613"/>
            <a:ext cx="1974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电场分布：</a:t>
            </a:r>
            <a:endParaRPr lang="zh-CN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49158" name="Group 6"/>
          <p:cNvGrpSpPr/>
          <p:nvPr/>
        </p:nvGrpSpPr>
        <p:grpSpPr>
          <a:xfrm>
            <a:off x="4572000" y="304800"/>
            <a:ext cx="4360863" cy="3124200"/>
            <a:chOff x="2928" y="2112"/>
            <a:chExt cx="2976" cy="1968"/>
          </a:xfrm>
        </p:grpSpPr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2928" y="2112"/>
              <a:ext cx="2976" cy="196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0" name="Text Box 8"/>
            <p:cNvSpPr txBox="1"/>
            <p:nvPr/>
          </p:nvSpPr>
          <p:spPr>
            <a:xfrm>
              <a:off x="3161" y="3227"/>
              <a:ext cx="2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Verdana" panose="020B0604030504040204" pitchFamily="34" charset="0"/>
                </a:rPr>
                <a:t>E</a:t>
              </a:r>
              <a:r>
                <a:rPr lang="en-US" altLang="zh-CN" sz="2400" baseline="-25000" dirty="0">
                  <a:latin typeface="Verdana" panose="020B0604030504040204" pitchFamily="34" charset="0"/>
                </a:rPr>
                <a:t>I</a:t>
              </a:r>
              <a:endParaRPr lang="en-US" altLang="zh-CN" sz="2400" baseline="-25000" dirty="0">
                <a:latin typeface="Verdana" panose="020B0604030504040204" pitchFamily="34" charset="0"/>
              </a:endParaRPr>
            </a:p>
          </p:txBody>
        </p:sp>
        <p:sp>
          <p:nvSpPr>
            <p:cNvPr id="49161" name="Text Box 9"/>
            <p:cNvSpPr txBox="1"/>
            <p:nvPr/>
          </p:nvSpPr>
          <p:spPr>
            <a:xfrm>
              <a:off x="4222" y="3234"/>
              <a:ext cx="3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Verdana" panose="020B0604030504040204" pitchFamily="34" charset="0"/>
                </a:rPr>
                <a:t>E</a:t>
              </a:r>
              <a:r>
                <a:rPr lang="en-US" altLang="zh-CN" sz="2400" baseline="-25000" dirty="0">
                  <a:latin typeface="Verdana" panose="020B0604030504040204" pitchFamily="34" charset="0"/>
                </a:rPr>
                <a:t>II</a:t>
              </a:r>
              <a:endParaRPr lang="en-US" altLang="zh-CN" sz="2400" baseline="-25000" dirty="0">
                <a:latin typeface="Verdana" panose="020B0604030504040204" pitchFamily="34" charset="0"/>
              </a:endParaRPr>
            </a:p>
          </p:txBody>
        </p:sp>
        <p:sp>
          <p:nvSpPr>
            <p:cNvPr id="49162" name="Text Box 10"/>
            <p:cNvSpPr txBox="1"/>
            <p:nvPr/>
          </p:nvSpPr>
          <p:spPr>
            <a:xfrm>
              <a:off x="5467" y="3234"/>
              <a:ext cx="39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Verdana" panose="020B0604030504040204" pitchFamily="34" charset="0"/>
                </a:rPr>
                <a:t>E</a:t>
              </a:r>
              <a:r>
                <a:rPr lang="en-US" altLang="zh-CN" sz="2400" baseline="-25000" dirty="0">
                  <a:latin typeface="Verdana" panose="020B0604030504040204" pitchFamily="34" charset="0"/>
                </a:rPr>
                <a:t>III</a:t>
              </a:r>
              <a:endParaRPr lang="en-US" altLang="zh-CN" sz="2400" baseline="-25000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49163" name="Object 5"/>
            <p:cNvGraphicFramePr>
              <a:graphicFrameLocks noChangeAspect="1"/>
            </p:cNvGraphicFramePr>
            <p:nvPr/>
          </p:nvGraphicFramePr>
          <p:xfrm>
            <a:off x="3216" y="2728"/>
            <a:ext cx="23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" r:id="rId7" imgW="190500" imgH="215900" progId="Equation.3">
                    <p:embed/>
                  </p:oleObj>
                </mc:Choice>
                <mc:Fallback>
                  <p:oleObj name="" r:id="rId7" imgW="190500" imgH="215900" progId="Equation.3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16" y="2728"/>
                          <a:ext cx="238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Text Box 12"/>
            <p:cNvSpPr txBox="1"/>
            <p:nvPr/>
          </p:nvSpPr>
          <p:spPr>
            <a:xfrm>
              <a:off x="3348" y="2304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Verdana" panose="020B0604030504040204" pitchFamily="34" charset="0"/>
                </a:rPr>
                <a:t>Q</a:t>
              </a:r>
              <a:r>
                <a:rPr lang="en-US" altLang="zh-CN" sz="2400" baseline="-25000" dirty="0">
                  <a:latin typeface="Verdana" panose="020B0604030504040204" pitchFamily="34" charset="0"/>
                </a:rPr>
                <a:t>1</a:t>
              </a:r>
              <a:endParaRPr lang="en-US" altLang="zh-CN" sz="2400" baseline="-25000" dirty="0">
                <a:latin typeface="Verdana" panose="020B0604030504040204" pitchFamily="34" charset="0"/>
              </a:endParaRPr>
            </a:p>
          </p:txBody>
        </p:sp>
        <p:sp>
          <p:nvSpPr>
            <p:cNvPr id="49165" name="Text Box 13"/>
            <p:cNvSpPr txBox="1"/>
            <p:nvPr/>
          </p:nvSpPr>
          <p:spPr>
            <a:xfrm>
              <a:off x="4638" y="2304"/>
              <a:ext cx="3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latin typeface="Verdana" panose="020B0604030504040204" pitchFamily="34" charset="0"/>
                </a:rPr>
                <a:t>Q</a:t>
              </a:r>
              <a:r>
                <a:rPr lang="en-US" altLang="zh-CN" sz="2400" baseline="-25000" dirty="0">
                  <a:latin typeface="Verdana" panose="020B0604030504040204" pitchFamily="34" charset="0"/>
                </a:rPr>
                <a:t>2</a:t>
              </a:r>
              <a:endParaRPr lang="en-US" altLang="zh-CN" sz="2400" baseline="-25000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49166" name="Object 6"/>
            <p:cNvGraphicFramePr>
              <a:graphicFrameLocks noChangeAspect="1"/>
            </p:cNvGraphicFramePr>
            <p:nvPr/>
          </p:nvGraphicFramePr>
          <p:xfrm>
            <a:off x="4468" y="27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" r:id="rId9" imgW="203200" imgH="228600" progId="Equation.3">
                    <p:embed/>
                  </p:oleObj>
                </mc:Choice>
                <mc:Fallback>
                  <p:oleObj name="" r:id="rId9" imgW="203200" imgH="228600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68" y="27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7" name="Rectangle 15"/>
            <p:cNvSpPr/>
            <p:nvPr/>
          </p:nvSpPr>
          <p:spPr>
            <a:xfrm>
              <a:off x="3454" y="2755"/>
              <a:ext cx="243" cy="1205"/>
            </a:xfrm>
            <a:prstGeom prst="rect">
              <a:avLst/>
            </a:prstGeom>
            <a:solidFill>
              <a:srgbClr val="EEFA02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30000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7DAA3A"/>
              </a:extrusionClr>
            </a:sp3d>
          </p:spPr>
          <p:txBody>
            <a:bodyPr wrap="none" anchor="ctr" anchorCtr="0">
              <a:flatTx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49168" name="Object 7"/>
            <p:cNvGraphicFramePr>
              <a:graphicFrameLocks noChangeAspect="1"/>
            </p:cNvGraphicFramePr>
            <p:nvPr/>
          </p:nvGraphicFramePr>
          <p:xfrm>
            <a:off x="3726" y="2728"/>
            <a:ext cx="25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11" imgW="254000" imgH="279400" progId="Equation.3">
                    <p:embed/>
                  </p:oleObj>
                </mc:Choice>
                <mc:Fallback>
                  <p:oleObj name="" r:id="rId11" imgW="254000" imgH="27940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6" y="2728"/>
                          <a:ext cx="25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Text Box 17"/>
            <p:cNvSpPr txBox="1"/>
            <p:nvPr/>
          </p:nvSpPr>
          <p:spPr>
            <a:xfrm>
              <a:off x="3492" y="3196"/>
              <a:ext cx="1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Verdana" panose="020B0604030504040204" pitchFamily="34" charset="0"/>
                </a:rPr>
                <a:t>•</a:t>
              </a:r>
              <a:endParaRPr lang="en-US" altLang="zh-CN" sz="2800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9170" name="Text Box 18"/>
            <p:cNvSpPr txBox="1"/>
            <p:nvPr/>
          </p:nvSpPr>
          <p:spPr>
            <a:xfrm>
              <a:off x="3456" y="342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zh-CN" sz="2400" baseline="-25000" dirty="0">
                  <a:solidFill>
                    <a:schemeClr val="bg1"/>
                  </a:solidFill>
                  <a:latin typeface="Verdana" panose="020B0604030504040204" pitchFamily="34" charset="0"/>
                </a:rPr>
                <a:t>1</a:t>
              </a:r>
              <a:endPara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9171" name="Rectangle 19"/>
            <p:cNvSpPr/>
            <p:nvPr/>
          </p:nvSpPr>
          <p:spPr>
            <a:xfrm>
              <a:off x="4708" y="2755"/>
              <a:ext cx="243" cy="1205"/>
            </a:xfrm>
            <a:prstGeom prst="rect">
              <a:avLst/>
            </a:prstGeom>
            <a:solidFill>
              <a:srgbClr val="EEFA02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30000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7DAA3A"/>
              </a:extrusionClr>
            </a:sp3d>
          </p:spPr>
          <p:txBody>
            <a:bodyPr wrap="none" anchor="ctr" anchorCtr="0">
              <a:flatTx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49172" name="Object 8"/>
            <p:cNvGraphicFramePr>
              <a:graphicFrameLocks noChangeAspect="1"/>
            </p:cNvGraphicFramePr>
            <p:nvPr/>
          </p:nvGraphicFramePr>
          <p:xfrm>
            <a:off x="4991" y="2714"/>
            <a:ext cx="25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13" imgW="254000" imgH="279400" progId="Equation.3">
                    <p:embed/>
                  </p:oleObj>
                </mc:Choice>
                <mc:Fallback>
                  <p:oleObj name="" r:id="rId13" imgW="254000" imgH="279400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1" y="2714"/>
                          <a:ext cx="25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3" name="Text Box 21"/>
            <p:cNvSpPr txBox="1"/>
            <p:nvPr/>
          </p:nvSpPr>
          <p:spPr>
            <a:xfrm>
              <a:off x="4748" y="3196"/>
              <a:ext cx="1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Verdana" panose="020B0604030504040204" pitchFamily="34" charset="0"/>
                </a:rPr>
                <a:t>•</a:t>
              </a:r>
              <a:endParaRPr lang="en-US" altLang="zh-CN" sz="2800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9174" name="Text Box 22"/>
            <p:cNvSpPr txBox="1"/>
            <p:nvPr/>
          </p:nvSpPr>
          <p:spPr>
            <a:xfrm>
              <a:off x="4704" y="3428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chemeClr val="bg1"/>
                  </a:solidFill>
                  <a:latin typeface="Verdana" panose="020B0604030504040204" pitchFamily="34" charset="0"/>
                </a:rPr>
                <a:t>P</a:t>
              </a:r>
              <a:r>
                <a:rPr lang="en-US" altLang="zh-CN" sz="2400" baseline="-25000" dirty="0">
                  <a:solidFill>
                    <a:schemeClr val="bg1"/>
                  </a:solidFill>
                  <a:latin typeface="Verdana" panose="020B0604030504040204" pitchFamily="34" charset="0"/>
                </a:rPr>
                <a:t>2</a:t>
              </a:r>
              <a:endParaRPr lang="en-US" altLang="zh-CN" sz="2400" dirty="0">
                <a:solidFill>
                  <a:schemeClr val="bg1"/>
                </a:solidFill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178" name="Group 2"/>
          <p:cNvGrpSpPr/>
          <p:nvPr/>
        </p:nvGrpSpPr>
        <p:grpSpPr>
          <a:xfrm>
            <a:off x="4572000" y="304800"/>
            <a:ext cx="4360863" cy="3124200"/>
            <a:chOff x="2928" y="2112"/>
            <a:chExt cx="2976" cy="1968"/>
          </a:xfrm>
        </p:grpSpPr>
        <p:sp>
          <p:nvSpPr>
            <p:cNvPr id="233475" name="Rectangle 3"/>
            <p:cNvSpPr>
              <a:spLocks noChangeArrowheads="1"/>
            </p:cNvSpPr>
            <p:nvPr/>
          </p:nvSpPr>
          <p:spPr bwMode="auto">
            <a:xfrm>
              <a:off x="2928" y="2112"/>
              <a:ext cx="2976" cy="1968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200" name="Text Box 4"/>
            <p:cNvSpPr txBox="1"/>
            <p:nvPr/>
          </p:nvSpPr>
          <p:spPr>
            <a:xfrm>
              <a:off x="3161" y="3227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E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0201" name="Text Box 5"/>
            <p:cNvSpPr txBox="1"/>
            <p:nvPr/>
          </p:nvSpPr>
          <p:spPr>
            <a:xfrm>
              <a:off x="4222" y="3234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E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II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0202" name="Text Box 6"/>
            <p:cNvSpPr txBox="1"/>
            <p:nvPr/>
          </p:nvSpPr>
          <p:spPr>
            <a:xfrm>
              <a:off x="5467" y="3234"/>
              <a:ext cx="42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E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III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graphicFrame>
          <p:nvGraphicFramePr>
            <p:cNvPr id="50203" name="Object 9"/>
            <p:cNvGraphicFramePr>
              <a:graphicFrameLocks noChangeAspect="1"/>
            </p:cNvGraphicFramePr>
            <p:nvPr/>
          </p:nvGraphicFramePr>
          <p:xfrm>
            <a:off x="3216" y="2728"/>
            <a:ext cx="23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" r:id="rId1" imgW="190500" imgH="215900" progId="Equation.3">
                    <p:embed/>
                  </p:oleObj>
                </mc:Choice>
                <mc:Fallback>
                  <p:oleObj name="" r:id="rId1" imgW="190500" imgH="21590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16" y="2728"/>
                          <a:ext cx="238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4" name="Text Box 8"/>
            <p:cNvSpPr txBox="1"/>
            <p:nvPr/>
          </p:nvSpPr>
          <p:spPr>
            <a:xfrm>
              <a:off x="3348" y="2304"/>
              <a:ext cx="3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1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0205" name="Text Box 9"/>
            <p:cNvSpPr txBox="1"/>
            <p:nvPr/>
          </p:nvSpPr>
          <p:spPr>
            <a:xfrm>
              <a:off x="4638" y="2304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latin typeface="Verdana" panose="020B0604030504040204" pitchFamily="34" charset="0"/>
                </a:rPr>
                <a:t>2</a:t>
              </a:r>
              <a:endParaRPr lang="en-US" altLang="zh-CN" sz="2400" baseline="-250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graphicFrame>
          <p:nvGraphicFramePr>
            <p:cNvPr id="50206" name="Object 10"/>
            <p:cNvGraphicFramePr>
              <a:graphicFrameLocks noChangeAspect="1"/>
            </p:cNvGraphicFramePr>
            <p:nvPr/>
          </p:nvGraphicFramePr>
          <p:xfrm>
            <a:off x="4468" y="27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" r:id="rId3" imgW="203200" imgH="228600" progId="Equation.3">
                    <p:embed/>
                  </p:oleObj>
                </mc:Choice>
                <mc:Fallback>
                  <p:oleObj name="" r:id="rId3" imgW="203200" imgH="22860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68" y="27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7" name="Rectangle 11"/>
            <p:cNvSpPr/>
            <p:nvPr/>
          </p:nvSpPr>
          <p:spPr>
            <a:xfrm>
              <a:off x="3454" y="2755"/>
              <a:ext cx="243" cy="1205"/>
            </a:xfrm>
            <a:prstGeom prst="rect">
              <a:avLst/>
            </a:prstGeom>
            <a:solidFill>
              <a:srgbClr val="EEFA02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30000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7DAA3A"/>
              </a:extrusionClr>
            </a:sp3d>
          </p:spPr>
          <p:txBody>
            <a:bodyPr wrap="none" anchor="ctr" anchorCtr="0">
              <a:flatTx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50208" name="Object 11"/>
            <p:cNvGraphicFramePr>
              <a:graphicFrameLocks noChangeAspect="1"/>
            </p:cNvGraphicFramePr>
            <p:nvPr/>
          </p:nvGraphicFramePr>
          <p:xfrm>
            <a:off x="3726" y="2728"/>
            <a:ext cx="25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name="" r:id="rId5" imgW="254000" imgH="279400" progId="Equation.3">
                    <p:embed/>
                  </p:oleObj>
                </mc:Choice>
                <mc:Fallback>
                  <p:oleObj name="" r:id="rId5" imgW="254000" imgH="27940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6" y="2728"/>
                          <a:ext cx="25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9" name="Text Box 13"/>
            <p:cNvSpPr txBox="1"/>
            <p:nvPr/>
          </p:nvSpPr>
          <p:spPr>
            <a:xfrm>
              <a:off x="3492" y="3182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0210" name="Text Box 14"/>
            <p:cNvSpPr txBox="1"/>
            <p:nvPr/>
          </p:nvSpPr>
          <p:spPr>
            <a:xfrm>
              <a:off x="3456" y="3415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24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0211" name="Rectangle 15"/>
            <p:cNvSpPr/>
            <p:nvPr/>
          </p:nvSpPr>
          <p:spPr>
            <a:xfrm>
              <a:off x="4708" y="2755"/>
              <a:ext cx="243" cy="1205"/>
            </a:xfrm>
            <a:prstGeom prst="rect">
              <a:avLst/>
            </a:prstGeom>
            <a:solidFill>
              <a:srgbClr val="EEFA02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300000" rev="0"/>
              </a:camera>
              <a:lightRig rig="legacyFlat4" dir="b"/>
            </a:scene3d>
            <a:sp3d extrusionH="1801800" prstMaterial="legacyMatte">
              <a:bevelT w="13500" h="13500" prst="angle"/>
              <a:bevelB w="13500" h="13500" prst="angle"/>
              <a:extrusionClr>
                <a:srgbClr val="7DAA3A"/>
              </a:extrusionClr>
            </a:sp3d>
          </p:spPr>
          <p:txBody>
            <a:bodyPr wrap="none" anchor="ctr" anchorCtr="0">
              <a:flatTx/>
            </a:bodyPr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50212" name="Object 12"/>
            <p:cNvGraphicFramePr>
              <a:graphicFrameLocks noChangeAspect="1"/>
            </p:cNvGraphicFramePr>
            <p:nvPr/>
          </p:nvGraphicFramePr>
          <p:xfrm>
            <a:off x="4991" y="2714"/>
            <a:ext cx="25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7" imgW="254000" imgH="279400" progId="Equation.3">
                    <p:embed/>
                  </p:oleObj>
                </mc:Choice>
                <mc:Fallback>
                  <p:oleObj name="" r:id="rId7" imgW="254000" imgH="27940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1" y="2714"/>
                          <a:ext cx="254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3" name="Text Box 17"/>
            <p:cNvSpPr txBox="1"/>
            <p:nvPr/>
          </p:nvSpPr>
          <p:spPr>
            <a:xfrm>
              <a:off x="4748" y="3182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28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50214" name="Text Box 18"/>
            <p:cNvSpPr txBox="1"/>
            <p:nvPr/>
          </p:nvSpPr>
          <p:spPr>
            <a:xfrm>
              <a:off x="4704" y="3415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zh-CN" altLang="zh-CN" sz="24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7948613" y="2805113"/>
            <a:ext cx="457200" cy="471487"/>
            <a:chOff x="5592" y="1584"/>
            <a:chExt cx="312" cy="297"/>
          </a:xfrm>
        </p:grpSpPr>
        <p:sp>
          <p:nvSpPr>
            <p:cNvPr id="50194" name="Freeform 20"/>
            <p:cNvSpPr/>
            <p:nvPr/>
          </p:nvSpPr>
          <p:spPr>
            <a:xfrm>
              <a:off x="5592" y="1584"/>
              <a:ext cx="15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6" y="0"/>
                </a:cxn>
                <a:cxn ang="0">
                  <a:pos x="156" y="144"/>
                </a:cxn>
              </a:cxnLst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5" name="Line 21"/>
            <p:cNvSpPr/>
            <p:nvPr/>
          </p:nvSpPr>
          <p:spPr>
            <a:xfrm>
              <a:off x="5644" y="1728"/>
              <a:ext cx="2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6" name="Line 22"/>
            <p:cNvSpPr/>
            <p:nvPr/>
          </p:nvSpPr>
          <p:spPr>
            <a:xfrm>
              <a:off x="5678" y="1776"/>
              <a:ext cx="16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7" name="Line 23"/>
            <p:cNvSpPr/>
            <p:nvPr/>
          </p:nvSpPr>
          <p:spPr>
            <a:xfrm>
              <a:off x="5696" y="1824"/>
              <a:ext cx="1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8" name="Line 24"/>
            <p:cNvSpPr/>
            <p:nvPr/>
          </p:nvSpPr>
          <p:spPr>
            <a:xfrm>
              <a:off x="5712" y="1872"/>
              <a:ext cx="56" cy="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33497" name="Text Box 25"/>
          <p:cNvSpPr txBox="1"/>
          <p:nvPr/>
        </p:nvSpPr>
        <p:spPr>
          <a:xfrm>
            <a:off x="611188" y="620713"/>
            <a:ext cx="3836987" cy="1289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  <a:sym typeface="Monotype Sorts" pitchFamily="2" charset="2"/>
              </a:rPr>
              <a:t>如果第二块坂接地，则</a:t>
            </a:r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  <a:sym typeface="Monotype Sorts" pitchFamily="2" charset="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Verdana" panose="020B0604030504040204" pitchFamily="34" charset="0"/>
              <a:sym typeface="Monotype Sorts" pitchFamily="2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  <a:sym typeface="Monotype Sorts" pitchFamily="2" charset="2"/>
              </a:rPr>
              <a:t>        </a:t>
            </a:r>
            <a:r>
              <a:rPr lang="zh-CN" altLang="en-US" sz="2800" dirty="0">
                <a:solidFill>
                  <a:srgbClr val="0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</a:t>
            </a:r>
            <a:r>
              <a:rPr lang="en-US" altLang="zh-CN" sz="2800" baseline="-25000" dirty="0">
                <a:solidFill>
                  <a:srgbClr val="0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4 </a:t>
            </a:r>
            <a:r>
              <a:rPr lang="en-US" altLang="zh-CN" sz="2800" dirty="0">
                <a:solidFill>
                  <a:srgbClr val="00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= 0</a:t>
            </a:r>
            <a:endParaRPr lang="en-US" altLang="zh-CN" sz="2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33498" name="Text Box 26"/>
          <p:cNvSpPr txBox="1"/>
          <p:nvPr/>
        </p:nvSpPr>
        <p:spPr>
          <a:xfrm>
            <a:off x="593725" y="212407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电荷守恒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33499" name="Object 2"/>
          <p:cNvGraphicFramePr>
            <a:graphicFrameLocks noChangeAspect="1"/>
          </p:cNvGraphicFramePr>
          <p:nvPr/>
        </p:nvGraphicFramePr>
        <p:xfrm>
          <a:off x="2181225" y="2000250"/>
          <a:ext cx="1898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9" imgW="1371600" imgH="279400" progId="Equation.3">
                  <p:embed/>
                </p:oleObj>
              </mc:Choice>
              <mc:Fallback>
                <p:oleObj name="" r:id="rId9" imgW="1371600" imgH="2794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1225" y="2000250"/>
                        <a:ext cx="18986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0" name="Text Box 28"/>
          <p:cNvSpPr txBox="1"/>
          <p:nvPr/>
        </p:nvSpPr>
        <p:spPr>
          <a:xfrm>
            <a:off x="561975" y="3038475"/>
            <a:ext cx="1416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高斯定理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33501" name="Object 3"/>
          <p:cNvGraphicFramePr>
            <a:graphicFrameLocks noChangeAspect="1"/>
          </p:cNvGraphicFramePr>
          <p:nvPr/>
        </p:nvGraphicFramePr>
        <p:xfrm>
          <a:off x="2109788" y="2952750"/>
          <a:ext cx="19018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1" imgW="1041400" imgH="292100" progId="Equation.3">
                  <p:embed/>
                </p:oleObj>
              </mc:Choice>
              <mc:Fallback>
                <p:oleObj name="" r:id="rId11" imgW="1041400" imgH="2921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09788" y="2952750"/>
                        <a:ext cx="190182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2" name="Text Box 30"/>
          <p:cNvSpPr txBox="1"/>
          <p:nvPr/>
        </p:nvSpPr>
        <p:spPr>
          <a:xfrm>
            <a:off x="593725" y="4105275"/>
            <a:ext cx="2025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静电平衡条件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33503" name="Object 4"/>
          <p:cNvGraphicFramePr>
            <a:graphicFrameLocks noChangeAspect="1"/>
          </p:cNvGraphicFramePr>
          <p:nvPr/>
        </p:nvGraphicFramePr>
        <p:xfrm>
          <a:off x="1001713" y="4870450"/>
          <a:ext cx="12493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3" imgW="609600" imgH="304800" progId="Equation.3">
                  <p:embed/>
                </p:oleObj>
              </mc:Choice>
              <mc:Fallback>
                <p:oleObj name="" r:id="rId13" imgW="609600" imgH="3048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1713" y="4870450"/>
                        <a:ext cx="1249362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4" name="Object 5"/>
          <p:cNvGraphicFramePr>
            <a:graphicFrameLocks noChangeAspect="1"/>
          </p:cNvGraphicFramePr>
          <p:nvPr/>
        </p:nvGraphicFramePr>
        <p:xfrm>
          <a:off x="984250" y="5597525"/>
          <a:ext cx="31654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15" imgW="1460500" imgH="292100" progId="Equation.3">
                  <p:embed/>
                </p:oleObj>
              </mc:Choice>
              <mc:Fallback>
                <p:oleObj name="" r:id="rId15" imgW="1460500" imgH="2921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4250" y="5597525"/>
                        <a:ext cx="316547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5" name="Rectangle 33"/>
          <p:cNvSpPr/>
          <p:nvPr/>
        </p:nvSpPr>
        <p:spPr>
          <a:xfrm>
            <a:off x="5556250" y="1371600"/>
            <a:ext cx="1828800" cy="533400"/>
          </a:xfrm>
          <a:prstGeom prst="rect">
            <a:avLst/>
          </a:prstGeom>
          <a:noFill/>
          <a:ln w="28575" cap="flat" cmpd="sng">
            <a:solidFill>
              <a:srgbClr val="FF5050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33506" name="Text Box 34"/>
          <p:cNvSpPr txBox="1"/>
          <p:nvPr/>
        </p:nvSpPr>
        <p:spPr>
          <a:xfrm>
            <a:off x="4924425" y="3595688"/>
            <a:ext cx="1265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解得：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33507" name="Object 6"/>
          <p:cNvGraphicFramePr>
            <a:graphicFrameLocks noChangeAspect="1"/>
          </p:cNvGraphicFramePr>
          <p:nvPr/>
        </p:nvGraphicFramePr>
        <p:xfrm>
          <a:off x="4994275" y="4205288"/>
          <a:ext cx="1797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7" imgW="1054100" imgH="279400" progId="Equation.3">
                  <p:embed/>
                </p:oleObj>
              </mc:Choice>
              <mc:Fallback>
                <p:oleObj name="" r:id="rId17" imgW="1054100" imgH="2794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94275" y="4205288"/>
                        <a:ext cx="179705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8" name="Object 7"/>
          <p:cNvGraphicFramePr>
            <a:graphicFrameLocks noChangeAspect="1"/>
          </p:cNvGraphicFramePr>
          <p:nvPr/>
        </p:nvGraphicFramePr>
        <p:xfrm>
          <a:off x="4994275" y="4624388"/>
          <a:ext cx="27368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19" imgW="1346200" imgH="533400" progId="Equation.3">
                  <p:embed/>
                </p:oleObj>
              </mc:Choice>
              <mc:Fallback>
                <p:oleObj name="" r:id="rId19" imgW="1346200" imgH="5334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94275" y="4624388"/>
                        <a:ext cx="2736850" cy="938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9" name="Object 8"/>
          <p:cNvGraphicFramePr>
            <a:graphicFrameLocks noChangeAspect="1"/>
          </p:cNvGraphicFramePr>
          <p:nvPr/>
        </p:nvGraphicFramePr>
        <p:xfrm>
          <a:off x="4924425" y="5562600"/>
          <a:ext cx="40084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21" imgW="2209800" imgH="584200" progId="Equation.3">
                  <p:embed/>
                </p:oleObj>
              </mc:Choice>
              <mc:Fallback>
                <p:oleObj name="" r:id="rId21" imgW="2209800" imgH="5842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24425" y="5562600"/>
                        <a:ext cx="4008438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10" name="Rectangle 38"/>
          <p:cNvSpPr/>
          <p:nvPr/>
        </p:nvSpPr>
        <p:spPr>
          <a:xfrm>
            <a:off x="7145338" y="2057400"/>
            <a:ext cx="396875" cy="8842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2800" dirty="0">
                <a:solidFill>
                  <a:srgbClr val="000000"/>
                </a:solidFill>
                <a:latin typeface="Verdana" panose="020B0604030504040204" pitchFamily="34" charset="0"/>
              </a:rPr>
              <a:t>• </a:t>
            </a:r>
            <a:endParaRPr lang="en-US" altLang="zh-CN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/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P</a:t>
            </a:r>
            <a:endParaRPr lang="en-US" altLang="zh-CN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23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7" grpId="0"/>
      <p:bldP spid="233498" grpId="0"/>
      <p:bldP spid="233500" grpId="0"/>
      <p:bldP spid="233502" grpId="0"/>
      <p:bldP spid="233505" grpId="0" animBg="1"/>
      <p:bldP spid="233506" grpId="0"/>
      <p:bldP spid="2335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Group 2"/>
          <p:cNvGrpSpPr/>
          <p:nvPr/>
        </p:nvGrpSpPr>
        <p:grpSpPr>
          <a:xfrm>
            <a:off x="685800" y="1628775"/>
            <a:ext cx="7558088" cy="4391025"/>
            <a:chOff x="432" y="864"/>
            <a:chExt cx="5088" cy="2928"/>
          </a:xfrm>
        </p:grpSpPr>
        <p:sp>
          <p:nvSpPr>
            <p:cNvPr id="8212" name="Rectangle 3"/>
            <p:cNvSpPr/>
            <p:nvPr/>
          </p:nvSpPr>
          <p:spPr>
            <a:xfrm>
              <a:off x="432" y="864"/>
              <a:ext cx="5088" cy="29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sm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grpSp>
          <p:nvGrpSpPr>
            <p:cNvPr id="8213" name="Group 4"/>
            <p:cNvGrpSpPr/>
            <p:nvPr/>
          </p:nvGrpSpPr>
          <p:grpSpPr>
            <a:xfrm>
              <a:off x="1920" y="1440"/>
              <a:ext cx="1680" cy="1872"/>
              <a:chOff x="1920" y="1440"/>
              <a:chExt cx="1680" cy="1872"/>
            </a:xfrm>
          </p:grpSpPr>
          <p:sp>
            <p:nvSpPr>
              <p:cNvPr id="8214" name="Rectangle 5"/>
              <p:cNvSpPr/>
              <p:nvPr/>
            </p:nvSpPr>
            <p:spPr>
              <a:xfrm>
                <a:off x="1920" y="1440"/>
                <a:ext cx="1680" cy="1872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  <a:tileRect/>
              </a:gra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/>
                <a:endParaRPr lang="zh-CN" altLang="en-US" dirty="0">
                  <a:solidFill>
                    <a:srgbClr val="000000"/>
                  </a:solidFill>
                  <a:latin typeface="Verdana" panose="020B0604030504040204" pitchFamily="34" charset="0"/>
                </a:endParaRPr>
              </a:p>
            </p:txBody>
          </p:sp>
          <p:grpSp>
            <p:nvGrpSpPr>
              <p:cNvPr id="8215" name="Group 6"/>
              <p:cNvGrpSpPr/>
              <p:nvPr/>
            </p:nvGrpSpPr>
            <p:grpSpPr>
              <a:xfrm>
                <a:off x="1983" y="1632"/>
                <a:ext cx="192" cy="192"/>
                <a:chOff x="5088" y="2592"/>
                <a:chExt cx="192" cy="192"/>
              </a:xfrm>
            </p:grpSpPr>
            <p:sp>
              <p:nvSpPr>
                <p:cNvPr id="8285" name="Oval 7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86" name="Line 8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16" name="Group 9"/>
              <p:cNvGrpSpPr/>
              <p:nvPr/>
            </p:nvGrpSpPr>
            <p:grpSpPr>
              <a:xfrm>
                <a:off x="2079" y="1584"/>
                <a:ext cx="241" cy="305"/>
                <a:chOff x="5295" y="2784"/>
                <a:chExt cx="241" cy="305"/>
              </a:xfrm>
            </p:grpSpPr>
            <p:sp>
              <p:nvSpPr>
                <p:cNvPr id="8283" name="Oval 10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84" name="Text Box 11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7" name="Group 12"/>
              <p:cNvGrpSpPr/>
              <p:nvPr/>
            </p:nvGrpSpPr>
            <p:grpSpPr>
              <a:xfrm>
                <a:off x="2607" y="1632"/>
                <a:ext cx="192" cy="192"/>
                <a:chOff x="5088" y="2592"/>
                <a:chExt cx="192" cy="192"/>
              </a:xfrm>
            </p:grpSpPr>
            <p:sp>
              <p:nvSpPr>
                <p:cNvPr id="8281" name="Oval 13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82" name="Line 14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18" name="Group 15"/>
              <p:cNvGrpSpPr/>
              <p:nvPr/>
            </p:nvGrpSpPr>
            <p:grpSpPr>
              <a:xfrm>
                <a:off x="2703" y="1584"/>
                <a:ext cx="241" cy="305"/>
                <a:chOff x="5295" y="2784"/>
                <a:chExt cx="241" cy="305"/>
              </a:xfrm>
            </p:grpSpPr>
            <p:sp>
              <p:nvSpPr>
                <p:cNvPr id="8279" name="Oval 16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80" name="Text Box 17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9" name="Group 18"/>
              <p:cNvGrpSpPr/>
              <p:nvPr/>
            </p:nvGrpSpPr>
            <p:grpSpPr>
              <a:xfrm>
                <a:off x="3231" y="1632"/>
                <a:ext cx="192" cy="192"/>
                <a:chOff x="5088" y="2592"/>
                <a:chExt cx="192" cy="192"/>
              </a:xfrm>
            </p:grpSpPr>
            <p:sp>
              <p:nvSpPr>
                <p:cNvPr id="8277" name="Oval 19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78" name="Line 20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20" name="Group 21"/>
              <p:cNvGrpSpPr/>
              <p:nvPr/>
            </p:nvGrpSpPr>
            <p:grpSpPr>
              <a:xfrm>
                <a:off x="3327" y="1584"/>
                <a:ext cx="241" cy="305"/>
                <a:chOff x="5295" y="2784"/>
                <a:chExt cx="241" cy="305"/>
              </a:xfrm>
            </p:grpSpPr>
            <p:sp>
              <p:nvSpPr>
                <p:cNvPr id="8275" name="Oval 22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76" name="Text Box 23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1" name="Group 24"/>
              <p:cNvGrpSpPr/>
              <p:nvPr/>
            </p:nvGrpSpPr>
            <p:grpSpPr>
              <a:xfrm>
                <a:off x="1983" y="2112"/>
                <a:ext cx="192" cy="192"/>
                <a:chOff x="5088" y="2592"/>
                <a:chExt cx="192" cy="192"/>
              </a:xfrm>
            </p:grpSpPr>
            <p:sp>
              <p:nvSpPr>
                <p:cNvPr id="8273" name="Oval 25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74" name="Line 26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22" name="Group 27"/>
              <p:cNvGrpSpPr/>
              <p:nvPr/>
            </p:nvGrpSpPr>
            <p:grpSpPr>
              <a:xfrm>
                <a:off x="2079" y="2064"/>
                <a:ext cx="241" cy="305"/>
                <a:chOff x="5295" y="2784"/>
                <a:chExt cx="241" cy="305"/>
              </a:xfrm>
            </p:grpSpPr>
            <p:sp>
              <p:nvSpPr>
                <p:cNvPr id="8271" name="Oval 28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72" name="Text Box 29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3" name="Group 30"/>
              <p:cNvGrpSpPr/>
              <p:nvPr/>
            </p:nvGrpSpPr>
            <p:grpSpPr>
              <a:xfrm>
                <a:off x="2607" y="2112"/>
                <a:ext cx="192" cy="192"/>
                <a:chOff x="5088" y="2592"/>
                <a:chExt cx="192" cy="192"/>
              </a:xfrm>
            </p:grpSpPr>
            <p:sp>
              <p:nvSpPr>
                <p:cNvPr id="8269" name="Oval 31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70" name="Line 32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24" name="Group 33"/>
              <p:cNvGrpSpPr/>
              <p:nvPr/>
            </p:nvGrpSpPr>
            <p:grpSpPr>
              <a:xfrm>
                <a:off x="2703" y="2064"/>
                <a:ext cx="241" cy="305"/>
                <a:chOff x="5295" y="2784"/>
                <a:chExt cx="241" cy="305"/>
              </a:xfrm>
            </p:grpSpPr>
            <p:sp>
              <p:nvSpPr>
                <p:cNvPr id="8267" name="Oval 34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68" name="Text Box 35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5" name="Group 36"/>
              <p:cNvGrpSpPr/>
              <p:nvPr/>
            </p:nvGrpSpPr>
            <p:grpSpPr>
              <a:xfrm>
                <a:off x="3231" y="2112"/>
                <a:ext cx="192" cy="192"/>
                <a:chOff x="5088" y="2592"/>
                <a:chExt cx="192" cy="192"/>
              </a:xfrm>
            </p:grpSpPr>
            <p:sp>
              <p:nvSpPr>
                <p:cNvPr id="8265" name="Oval 37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66" name="Line 38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26" name="Group 39"/>
              <p:cNvGrpSpPr/>
              <p:nvPr/>
            </p:nvGrpSpPr>
            <p:grpSpPr>
              <a:xfrm>
                <a:off x="3327" y="2064"/>
                <a:ext cx="241" cy="305"/>
                <a:chOff x="5295" y="2784"/>
                <a:chExt cx="241" cy="305"/>
              </a:xfrm>
            </p:grpSpPr>
            <p:sp>
              <p:nvSpPr>
                <p:cNvPr id="8263" name="Oval 40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64" name="Text Box 41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7" name="Group 42"/>
              <p:cNvGrpSpPr/>
              <p:nvPr/>
            </p:nvGrpSpPr>
            <p:grpSpPr>
              <a:xfrm>
                <a:off x="1968" y="2544"/>
                <a:ext cx="192" cy="192"/>
                <a:chOff x="5088" y="2592"/>
                <a:chExt cx="192" cy="192"/>
              </a:xfrm>
            </p:grpSpPr>
            <p:sp>
              <p:nvSpPr>
                <p:cNvPr id="8261" name="Oval 43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62" name="Line 44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28" name="Group 45"/>
              <p:cNvGrpSpPr/>
              <p:nvPr/>
            </p:nvGrpSpPr>
            <p:grpSpPr>
              <a:xfrm>
                <a:off x="2064" y="2496"/>
                <a:ext cx="241" cy="305"/>
                <a:chOff x="5295" y="2784"/>
                <a:chExt cx="241" cy="305"/>
              </a:xfrm>
            </p:grpSpPr>
            <p:sp>
              <p:nvSpPr>
                <p:cNvPr id="8259" name="Oval 46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60" name="Text Box 47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29" name="Group 48"/>
              <p:cNvGrpSpPr/>
              <p:nvPr/>
            </p:nvGrpSpPr>
            <p:grpSpPr>
              <a:xfrm>
                <a:off x="2592" y="2544"/>
                <a:ext cx="192" cy="192"/>
                <a:chOff x="5088" y="2592"/>
                <a:chExt cx="192" cy="192"/>
              </a:xfrm>
            </p:grpSpPr>
            <p:sp>
              <p:nvSpPr>
                <p:cNvPr id="8257" name="Oval 49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58" name="Line 50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30" name="Group 51"/>
              <p:cNvGrpSpPr/>
              <p:nvPr/>
            </p:nvGrpSpPr>
            <p:grpSpPr>
              <a:xfrm>
                <a:off x="2688" y="2496"/>
                <a:ext cx="241" cy="305"/>
                <a:chOff x="5295" y="2784"/>
                <a:chExt cx="241" cy="305"/>
              </a:xfrm>
            </p:grpSpPr>
            <p:sp>
              <p:nvSpPr>
                <p:cNvPr id="8255" name="Oval 52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56" name="Text Box 53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1" name="Group 54"/>
              <p:cNvGrpSpPr/>
              <p:nvPr/>
            </p:nvGrpSpPr>
            <p:grpSpPr>
              <a:xfrm>
                <a:off x="3216" y="2544"/>
                <a:ext cx="192" cy="192"/>
                <a:chOff x="5088" y="2592"/>
                <a:chExt cx="192" cy="192"/>
              </a:xfrm>
            </p:grpSpPr>
            <p:sp>
              <p:nvSpPr>
                <p:cNvPr id="8253" name="Oval 55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54" name="Line 56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32" name="Group 57"/>
              <p:cNvGrpSpPr/>
              <p:nvPr/>
            </p:nvGrpSpPr>
            <p:grpSpPr>
              <a:xfrm>
                <a:off x="3312" y="2496"/>
                <a:ext cx="241" cy="305"/>
                <a:chOff x="5295" y="2784"/>
                <a:chExt cx="241" cy="305"/>
              </a:xfrm>
            </p:grpSpPr>
            <p:sp>
              <p:nvSpPr>
                <p:cNvPr id="8251" name="Oval 58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52" name="Text Box 59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3" name="Group 60"/>
              <p:cNvGrpSpPr/>
              <p:nvPr/>
            </p:nvGrpSpPr>
            <p:grpSpPr>
              <a:xfrm>
                <a:off x="1968" y="2976"/>
                <a:ext cx="192" cy="192"/>
                <a:chOff x="5088" y="2592"/>
                <a:chExt cx="192" cy="192"/>
              </a:xfrm>
            </p:grpSpPr>
            <p:sp>
              <p:nvSpPr>
                <p:cNvPr id="8249" name="Oval 61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50" name="Line 62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34" name="Group 63"/>
              <p:cNvGrpSpPr/>
              <p:nvPr/>
            </p:nvGrpSpPr>
            <p:grpSpPr>
              <a:xfrm>
                <a:off x="2064" y="2928"/>
                <a:ext cx="241" cy="305"/>
                <a:chOff x="5295" y="2784"/>
                <a:chExt cx="241" cy="305"/>
              </a:xfrm>
            </p:grpSpPr>
            <p:sp>
              <p:nvSpPr>
                <p:cNvPr id="8247" name="Oval 64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48" name="Text Box 65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5" name="Group 66"/>
              <p:cNvGrpSpPr/>
              <p:nvPr/>
            </p:nvGrpSpPr>
            <p:grpSpPr>
              <a:xfrm>
                <a:off x="2592" y="2976"/>
                <a:ext cx="192" cy="192"/>
                <a:chOff x="5088" y="2592"/>
                <a:chExt cx="192" cy="192"/>
              </a:xfrm>
            </p:grpSpPr>
            <p:sp>
              <p:nvSpPr>
                <p:cNvPr id="8245" name="Oval 67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46" name="Line 68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36" name="Group 69"/>
              <p:cNvGrpSpPr/>
              <p:nvPr/>
            </p:nvGrpSpPr>
            <p:grpSpPr>
              <a:xfrm>
                <a:off x="2688" y="2928"/>
                <a:ext cx="241" cy="305"/>
                <a:chOff x="5295" y="2784"/>
                <a:chExt cx="241" cy="305"/>
              </a:xfrm>
            </p:grpSpPr>
            <p:sp>
              <p:nvSpPr>
                <p:cNvPr id="8243" name="Oval 70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44" name="Text Box 71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37" name="Group 72"/>
              <p:cNvGrpSpPr/>
              <p:nvPr/>
            </p:nvGrpSpPr>
            <p:grpSpPr>
              <a:xfrm>
                <a:off x="3216" y="2976"/>
                <a:ext cx="192" cy="192"/>
                <a:chOff x="5088" y="2592"/>
                <a:chExt cx="192" cy="192"/>
              </a:xfrm>
            </p:grpSpPr>
            <p:sp>
              <p:nvSpPr>
                <p:cNvPr id="8241" name="Oval 73"/>
                <p:cNvSpPr/>
                <p:nvPr/>
              </p:nvSpPr>
              <p:spPr>
                <a:xfrm>
                  <a:off x="5088" y="259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42" name="Line 74"/>
                <p:cNvSpPr/>
                <p:nvPr/>
              </p:nvSpPr>
              <p:spPr>
                <a:xfrm>
                  <a:off x="5121" y="2688"/>
                  <a:ext cx="12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238" name="Group 75"/>
              <p:cNvGrpSpPr/>
              <p:nvPr/>
            </p:nvGrpSpPr>
            <p:grpSpPr>
              <a:xfrm>
                <a:off x="3312" y="2928"/>
                <a:ext cx="241" cy="305"/>
                <a:chOff x="5295" y="2784"/>
                <a:chExt cx="241" cy="305"/>
              </a:xfrm>
            </p:grpSpPr>
            <p:sp>
              <p:nvSpPr>
                <p:cNvPr id="8239" name="Oval 76"/>
                <p:cNvSpPr/>
                <p:nvPr/>
              </p:nvSpPr>
              <p:spPr>
                <a:xfrm>
                  <a:off x="5302" y="2832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FF999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1" hangingPunct="1"/>
                  <a:endParaRPr lang="zh-CN" altLang="en-US" dirty="0">
                    <a:solidFill>
                      <a:srgbClr val="000000"/>
                    </a:solidFill>
                    <a:latin typeface="Verdana" panose="020B0604030504040204" pitchFamily="34" charset="0"/>
                  </a:endParaRPr>
                </a:p>
              </p:txBody>
            </p:sp>
            <p:sp>
              <p:nvSpPr>
                <p:cNvPr id="8240" name="Text Box 77"/>
                <p:cNvSpPr txBox="1"/>
                <p:nvPr/>
              </p:nvSpPr>
              <p:spPr>
                <a:xfrm>
                  <a:off x="5295" y="2784"/>
                  <a:ext cx="241" cy="30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8" name="Group 78"/>
          <p:cNvGrpSpPr/>
          <p:nvPr/>
        </p:nvGrpSpPr>
        <p:grpSpPr>
          <a:xfrm>
            <a:off x="1295400" y="2133600"/>
            <a:ext cx="6732588" cy="3657600"/>
            <a:chOff x="816" y="1152"/>
            <a:chExt cx="4488" cy="2304"/>
          </a:xfrm>
        </p:grpSpPr>
        <p:graphicFrame>
          <p:nvGraphicFramePr>
            <p:cNvPr id="8200" name="Object 79"/>
            <p:cNvGraphicFramePr>
              <a:graphicFrameLocks noChangeAspect="1"/>
            </p:cNvGraphicFramePr>
            <p:nvPr/>
          </p:nvGraphicFramePr>
          <p:xfrm>
            <a:off x="4975" y="2129"/>
            <a:ext cx="32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254000" imgH="292100" progId="Equation.3">
                    <p:embed/>
                  </p:oleObj>
                </mc:Choice>
                <mc:Fallback>
                  <p:oleObj name="" r:id="rId1" imgW="254000" imgH="2921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75" y="2129"/>
                          <a:ext cx="329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01" name="Group 80"/>
            <p:cNvGrpSpPr/>
            <p:nvPr/>
          </p:nvGrpSpPr>
          <p:grpSpPr>
            <a:xfrm>
              <a:off x="816" y="1152"/>
              <a:ext cx="4032" cy="2304"/>
              <a:chOff x="816" y="864"/>
              <a:chExt cx="4032" cy="2304"/>
            </a:xfrm>
          </p:grpSpPr>
          <p:sp>
            <p:nvSpPr>
              <p:cNvPr id="8202" name="Line 81"/>
              <p:cNvSpPr/>
              <p:nvPr/>
            </p:nvSpPr>
            <p:spPr>
              <a:xfrm>
                <a:off x="816" y="1104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03" name="Line 82"/>
              <p:cNvSpPr/>
              <p:nvPr/>
            </p:nvSpPr>
            <p:spPr>
              <a:xfrm>
                <a:off x="816" y="864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04" name="Line 83"/>
              <p:cNvSpPr/>
              <p:nvPr/>
            </p:nvSpPr>
            <p:spPr>
              <a:xfrm>
                <a:off x="816" y="1344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05" name="Line 84"/>
              <p:cNvSpPr/>
              <p:nvPr/>
            </p:nvSpPr>
            <p:spPr>
              <a:xfrm>
                <a:off x="816" y="1584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06" name="Line 85"/>
              <p:cNvSpPr/>
              <p:nvPr/>
            </p:nvSpPr>
            <p:spPr>
              <a:xfrm>
                <a:off x="816" y="1824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07" name="Line 86"/>
              <p:cNvSpPr/>
              <p:nvPr/>
            </p:nvSpPr>
            <p:spPr>
              <a:xfrm>
                <a:off x="816" y="2064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08" name="Line 87"/>
              <p:cNvSpPr/>
              <p:nvPr/>
            </p:nvSpPr>
            <p:spPr>
              <a:xfrm>
                <a:off x="816" y="2304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09" name="Line 88"/>
              <p:cNvSpPr/>
              <p:nvPr/>
            </p:nvSpPr>
            <p:spPr>
              <a:xfrm>
                <a:off x="816" y="3168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10" name="Line 89"/>
              <p:cNvSpPr/>
              <p:nvPr/>
            </p:nvSpPr>
            <p:spPr>
              <a:xfrm>
                <a:off x="816" y="2592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8211" name="Line 90"/>
              <p:cNvSpPr/>
              <p:nvPr/>
            </p:nvSpPr>
            <p:spPr>
              <a:xfrm>
                <a:off x="816" y="2880"/>
                <a:ext cx="4032" cy="0"/>
              </a:xfrm>
              <a:prstGeom prst="line">
                <a:avLst/>
              </a:prstGeom>
              <a:ln w="17780" cap="flat" cmpd="sng">
                <a:solidFill>
                  <a:srgbClr val="CC00CC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</p:grpSp>
      <p:grpSp>
        <p:nvGrpSpPr>
          <p:cNvPr id="30" name="Group 91"/>
          <p:cNvGrpSpPr/>
          <p:nvPr/>
        </p:nvGrpSpPr>
        <p:grpSpPr>
          <a:xfrm>
            <a:off x="3419475" y="2924175"/>
            <a:ext cx="1447800" cy="0"/>
            <a:chOff x="2304" y="1728"/>
            <a:chExt cx="912" cy="0"/>
          </a:xfrm>
        </p:grpSpPr>
        <p:sp>
          <p:nvSpPr>
            <p:cNvPr id="8198" name="Line 92"/>
            <p:cNvSpPr/>
            <p:nvPr/>
          </p:nvSpPr>
          <p:spPr>
            <a:xfrm>
              <a:off x="2880" y="1728"/>
              <a:ext cx="3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8199" name="Line 93"/>
            <p:cNvSpPr/>
            <p:nvPr/>
          </p:nvSpPr>
          <p:spPr>
            <a:xfrm flipH="1">
              <a:off x="2304" y="1728"/>
              <a:ext cx="336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8197" name="Text Box 94"/>
          <p:cNvSpPr txBox="1"/>
          <p:nvPr/>
        </p:nvSpPr>
        <p:spPr>
          <a:xfrm>
            <a:off x="1071563" y="214313"/>
            <a:ext cx="3429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静电平衡</a:t>
            </a:r>
            <a:endParaRPr lang="zh-CN" altLang="en-US" sz="3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/>
          <p:nvPr/>
        </p:nvSpPr>
        <p:spPr>
          <a:xfrm>
            <a:off x="571500" y="1949450"/>
            <a:ext cx="8001000" cy="3962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219" name="Line 3"/>
          <p:cNvSpPr/>
          <p:nvPr/>
        </p:nvSpPr>
        <p:spPr>
          <a:xfrm>
            <a:off x="1219200" y="2587625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0" name="Line 4"/>
          <p:cNvSpPr/>
          <p:nvPr/>
        </p:nvSpPr>
        <p:spPr>
          <a:xfrm>
            <a:off x="1219200" y="2235200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1" name="Line 5"/>
          <p:cNvSpPr/>
          <p:nvPr/>
        </p:nvSpPr>
        <p:spPr>
          <a:xfrm>
            <a:off x="1219200" y="2941638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2" name="Line 6"/>
          <p:cNvSpPr/>
          <p:nvPr/>
        </p:nvSpPr>
        <p:spPr>
          <a:xfrm>
            <a:off x="1219200" y="3294063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3" name="Line 7"/>
          <p:cNvSpPr/>
          <p:nvPr/>
        </p:nvSpPr>
        <p:spPr>
          <a:xfrm>
            <a:off x="1219200" y="3646488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4" name="Line 8"/>
          <p:cNvSpPr/>
          <p:nvPr/>
        </p:nvSpPr>
        <p:spPr>
          <a:xfrm>
            <a:off x="1219200" y="3998913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5" name="Line 9"/>
          <p:cNvSpPr/>
          <p:nvPr/>
        </p:nvSpPr>
        <p:spPr>
          <a:xfrm>
            <a:off x="1219200" y="4351338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6" name="Line 10"/>
          <p:cNvSpPr/>
          <p:nvPr/>
        </p:nvSpPr>
        <p:spPr>
          <a:xfrm>
            <a:off x="1219200" y="5410200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7" name="Line 11"/>
          <p:cNvSpPr/>
          <p:nvPr/>
        </p:nvSpPr>
        <p:spPr>
          <a:xfrm>
            <a:off x="1219200" y="4705350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8" name="Line 12"/>
          <p:cNvSpPr/>
          <p:nvPr/>
        </p:nvSpPr>
        <p:spPr>
          <a:xfrm>
            <a:off x="1219200" y="5057775"/>
            <a:ext cx="6400800" cy="0"/>
          </a:xfrm>
          <a:prstGeom prst="line">
            <a:avLst/>
          </a:prstGeom>
          <a:ln w="17780" cap="flat" cmpd="sng">
            <a:solidFill>
              <a:srgbClr val="CC0099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29" name="Line 13"/>
          <p:cNvSpPr/>
          <p:nvPr/>
        </p:nvSpPr>
        <p:spPr>
          <a:xfrm>
            <a:off x="2819400" y="4705350"/>
            <a:ext cx="152400" cy="0"/>
          </a:xfrm>
          <a:prstGeom prst="line">
            <a:avLst/>
          </a:prstGeom>
          <a:ln w="17780" cap="flat" cmpd="sng">
            <a:solidFill>
              <a:srgbClr val="CC00CC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30" name="Line 14"/>
          <p:cNvSpPr/>
          <p:nvPr/>
        </p:nvSpPr>
        <p:spPr>
          <a:xfrm>
            <a:off x="2743200" y="4351338"/>
            <a:ext cx="228600" cy="0"/>
          </a:xfrm>
          <a:prstGeom prst="line">
            <a:avLst/>
          </a:prstGeom>
          <a:ln w="17780" cap="flat" cmpd="sng">
            <a:solidFill>
              <a:srgbClr val="CC00CC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31" name="Line 15"/>
          <p:cNvSpPr/>
          <p:nvPr/>
        </p:nvSpPr>
        <p:spPr>
          <a:xfrm>
            <a:off x="2743200" y="3998913"/>
            <a:ext cx="228600" cy="0"/>
          </a:xfrm>
          <a:prstGeom prst="line">
            <a:avLst/>
          </a:prstGeom>
          <a:ln w="17780" cap="flat" cmpd="sng">
            <a:solidFill>
              <a:srgbClr val="CC00CC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32" name="Line 16"/>
          <p:cNvSpPr/>
          <p:nvPr/>
        </p:nvSpPr>
        <p:spPr>
          <a:xfrm>
            <a:off x="2819400" y="3646488"/>
            <a:ext cx="152400" cy="0"/>
          </a:xfrm>
          <a:prstGeom prst="line">
            <a:avLst/>
          </a:prstGeom>
          <a:ln w="17780" cap="flat" cmpd="sng">
            <a:solidFill>
              <a:srgbClr val="CC00CC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33" name="Line 17"/>
          <p:cNvSpPr/>
          <p:nvPr/>
        </p:nvSpPr>
        <p:spPr>
          <a:xfrm>
            <a:off x="2819400" y="3294063"/>
            <a:ext cx="152400" cy="0"/>
          </a:xfrm>
          <a:prstGeom prst="line">
            <a:avLst/>
          </a:prstGeom>
          <a:ln w="17780" cap="flat" cmpd="sng">
            <a:solidFill>
              <a:srgbClr val="CC00CC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34" name="Line 18"/>
          <p:cNvSpPr/>
          <p:nvPr/>
        </p:nvSpPr>
        <p:spPr>
          <a:xfrm>
            <a:off x="2743200" y="2941638"/>
            <a:ext cx="228600" cy="0"/>
          </a:xfrm>
          <a:prstGeom prst="line">
            <a:avLst/>
          </a:prstGeom>
          <a:ln w="17780" cap="flat" cmpd="sng">
            <a:solidFill>
              <a:srgbClr val="CC00CC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35" name="Line 19"/>
          <p:cNvSpPr/>
          <p:nvPr/>
        </p:nvSpPr>
        <p:spPr>
          <a:xfrm>
            <a:off x="2743200" y="2587625"/>
            <a:ext cx="228600" cy="0"/>
          </a:xfrm>
          <a:prstGeom prst="line">
            <a:avLst/>
          </a:prstGeom>
          <a:ln w="17780" cap="flat" cmpd="sng">
            <a:solidFill>
              <a:srgbClr val="CC00CC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36" name="Line 20"/>
          <p:cNvSpPr/>
          <p:nvPr/>
        </p:nvSpPr>
        <p:spPr>
          <a:xfrm>
            <a:off x="2819400" y="5057775"/>
            <a:ext cx="152400" cy="0"/>
          </a:xfrm>
          <a:prstGeom prst="line">
            <a:avLst/>
          </a:prstGeom>
          <a:ln w="17780" cap="flat" cmpd="sng">
            <a:solidFill>
              <a:srgbClr val="CC00CC"/>
            </a:solidFill>
            <a:prstDash val="solid"/>
            <a:headEnd type="none" w="sm" len="lg"/>
            <a:tailEnd type="triangle" w="sm" len="lg"/>
          </a:ln>
        </p:spPr>
      </p:sp>
      <p:sp>
        <p:nvSpPr>
          <p:cNvPr id="9237" name="Rectangle 21"/>
          <p:cNvSpPr/>
          <p:nvPr/>
        </p:nvSpPr>
        <p:spPr>
          <a:xfrm>
            <a:off x="2971800" y="2362200"/>
            <a:ext cx="2667000" cy="289560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pSp>
        <p:nvGrpSpPr>
          <p:cNvPr id="9238" name="Group 22"/>
          <p:cNvGrpSpPr/>
          <p:nvPr/>
        </p:nvGrpSpPr>
        <p:grpSpPr>
          <a:xfrm>
            <a:off x="3071813" y="2830513"/>
            <a:ext cx="304800" cy="282575"/>
            <a:chOff x="5088" y="2592"/>
            <a:chExt cx="192" cy="192"/>
          </a:xfrm>
        </p:grpSpPr>
        <p:sp>
          <p:nvSpPr>
            <p:cNvPr id="9302" name="Oval 23"/>
            <p:cNvSpPr/>
            <p:nvPr/>
          </p:nvSpPr>
          <p:spPr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303" name="Line 24"/>
            <p:cNvSpPr/>
            <p:nvPr/>
          </p:nvSpPr>
          <p:spPr>
            <a:xfrm>
              <a:off x="5121" y="2688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9239" name="Group 25"/>
          <p:cNvGrpSpPr/>
          <p:nvPr/>
        </p:nvGrpSpPr>
        <p:grpSpPr>
          <a:xfrm>
            <a:off x="3071813" y="2478088"/>
            <a:ext cx="304800" cy="280987"/>
            <a:chOff x="5088" y="2592"/>
            <a:chExt cx="192" cy="192"/>
          </a:xfrm>
        </p:grpSpPr>
        <p:sp>
          <p:nvSpPr>
            <p:cNvPr id="9300" name="Oval 26"/>
            <p:cNvSpPr/>
            <p:nvPr/>
          </p:nvSpPr>
          <p:spPr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301" name="Line 27"/>
            <p:cNvSpPr/>
            <p:nvPr/>
          </p:nvSpPr>
          <p:spPr>
            <a:xfrm>
              <a:off x="5121" y="2688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9240" name="Group 28"/>
          <p:cNvGrpSpPr/>
          <p:nvPr/>
        </p:nvGrpSpPr>
        <p:grpSpPr>
          <a:xfrm>
            <a:off x="5205413" y="2406650"/>
            <a:ext cx="357187" cy="457200"/>
            <a:chOff x="5295" y="2784"/>
            <a:chExt cx="225" cy="311"/>
          </a:xfrm>
        </p:grpSpPr>
        <p:sp>
          <p:nvSpPr>
            <p:cNvPr id="9298" name="Oval 29"/>
            <p:cNvSpPr/>
            <p:nvPr/>
          </p:nvSpPr>
          <p:spPr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99" name="Text Box 30"/>
            <p:cNvSpPr txBox="1"/>
            <p:nvPr/>
          </p:nvSpPr>
          <p:spPr>
            <a:xfrm>
              <a:off x="5295" y="2784"/>
              <a:ext cx="225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41" name="Group 31"/>
          <p:cNvGrpSpPr/>
          <p:nvPr/>
        </p:nvGrpSpPr>
        <p:grpSpPr>
          <a:xfrm>
            <a:off x="5205413" y="2759075"/>
            <a:ext cx="357187" cy="457200"/>
            <a:chOff x="5295" y="2784"/>
            <a:chExt cx="225" cy="311"/>
          </a:xfrm>
        </p:grpSpPr>
        <p:sp>
          <p:nvSpPr>
            <p:cNvPr id="9296" name="Oval 32"/>
            <p:cNvSpPr/>
            <p:nvPr/>
          </p:nvSpPr>
          <p:spPr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97" name="Text Box 33"/>
            <p:cNvSpPr txBox="1"/>
            <p:nvPr/>
          </p:nvSpPr>
          <p:spPr>
            <a:xfrm>
              <a:off x="5295" y="2784"/>
              <a:ext cx="225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42" name="Group 34"/>
          <p:cNvGrpSpPr/>
          <p:nvPr/>
        </p:nvGrpSpPr>
        <p:grpSpPr>
          <a:xfrm>
            <a:off x="3071813" y="3535363"/>
            <a:ext cx="304800" cy="282575"/>
            <a:chOff x="5088" y="2592"/>
            <a:chExt cx="192" cy="192"/>
          </a:xfrm>
        </p:grpSpPr>
        <p:sp>
          <p:nvSpPr>
            <p:cNvPr id="9294" name="Oval 35"/>
            <p:cNvSpPr/>
            <p:nvPr/>
          </p:nvSpPr>
          <p:spPr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95" name="Line 36"/>
            <p:cNvSpPr/>
            <p:nvPr/>
          </p:nvSpPr>
          <p:spPr>
            <a:xfrm>
              <a:off x="5121" y="2688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9243" name="Group 37"/>
          <p:cNvGrpSpPr/>
          <p:nvPr/>
        </p:nvGrpSpPr>
        <p:grpSpPr>
          <a:xfrm>
            <a:off x="3071813" y="3182938"/>
            <a:ext cx="304800" cy="282575"/>
            <a:chOff x="5088" y="2592"/>
            <a:chExt cx="192" cy="192"/>
          </a:xfrm>
        </p:grpSpPr>
        <p:sp>
          <p:nvSpPr>
            <p:cNvPr id="9292" name="Oval 38"/>
            <p:cNvSpPr/>
            <p:nvPr/>
          </p:nvSpPr>
          <p:spPr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93" name="Line 39"/>
            <p:cNvSpPr/>
            <p:nvPr/>
          </p:nvSpPr>
          <p:spPr>
            <a:xfrm>
              <a:off x="5121" y="2688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9244" name="Group 40"/>
          <p:cNvGrpSpPr/>
          <p:nvPr/>
        </p:nvGrpSpPr>
        <p:grpSpPr>
          <a:xfrm>
            <a:off x="5205413" y="3113088"/>
            <a:ext cx="357187" cy="457200"/>
            <a:chOff x="5295" y="2784"/>
            <a:chExt cx="225" cy="312"/>
          </a:xfrm>
        </p:grpSpPr>
        <p:sp>
          <p:nvSpPr>
            <p:cNvPr id="9290" name="Oval 41"/>
            <p:cNvSpPr/>
            <p:nvPr/>
          </p:nvSpPr>
          <p:spPr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91" name="Text Box 42"/>
            <p:cNvSpPr txBox="1"/>
            <p:nvPr/>
          </p:nvSpPr>
          <p:spPr>
            <a:xfrm>
              <a:off x="5295" y="2784"/>
              <a:ext cx="225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45" name="Group 43"/>
          <p:cNvGrpSpPr/>
          <p:nvPr/>
        </p:nvGrpSpPr>
        <p:grpSpPr>
          <a:xfrm>
            <a:off x="5205413" y="3465513"/>
            <a:ext cx="357187" cy="457200"/>
            <a:chOff x="5295" y="2784"/>
            <a:chExt cx="225" cy="311"/>
          </a:xfrm>
        </p:grpSpPr>
        <p:sp>
          <p:nvSpPr>
            <p:cNvPr id="9288" name="Oval 44"/>
            <p:cNvSpPr/>
            <p:nvPr/>
          </p:nvSpPr>
          <p:spPr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89" name="Text Box 45"/>
            <p:cNvSpPr txBox="1"/>
            <p:nvPr/>
          </p:nvSpPr>
          <p:spPr>
            <a:xfrm>
              <a:off x="5295" y="2784"/>
              <a:ext cx="225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46" name="Group 46"/>
          <p:cNvGrpSpPr/>
          <p:nvPr/>
        </p:nvGrpSpPr>
        <p:grpSpPr>
          <a:xfrm>
            <a:off x="3071813" y="4241800"/>
            <a:ext cx="304800" cy="280988"/>
            <a:chOff x="5088" y="2592"/>
            <a:chExt cx="192" cy="192"/>
          </a:xfrm>
        </p:grpSpPr>
        <p:sp>
          <p:nvSpPr>
            <p:cNvPr id="9286" name="Oval 47"/>
            <p:cNvSpPr/>
            <p:nvPr/>
          </p:nvSpPr>
          <p:spPr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87" name="Line 48"/>
            <p:cNvSpPr/>
            <p:nvPr/>
          </p:nvSpPr>
          <p:spPr>
            <a:xfrm>
              <a:off x="5121" y="2688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9247" name="Group 49"/>
          <p:cNvGrpSpPr/>
          <p:nvPr/>
        </p:nvGrpSpPr>
        <p:grpSpPr>
          <a:xfrm>
            <a:off x="3071813" y="3887788"/>
            <a:ext cx="304800" cy="282575"/>
            <a:chOff x="5088" y="2592"/>
            <a:chExt cx="192" cy="192"/>
          </a:xfrm>
        </p:grpSpPr>
        <p:sp>
          <p:nvSpPr>
            <p:cNvPr id="9284" name="Oval 50"/>
            <p:cNvSpPr/>
            <p:nvPr/>
          </p:nvSpPr>
          <p:spPr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85" name="Line 51"/>
            <p:cNvSpPr/>
            <p:nvPr/>
          </p:nvSpPr>
          <p:spPr>
            <a:xfrm>
              <a:off x="5121" y="2688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9248" name="Group 52"/>
          <p:cNvGrpSpPr/>
          <p:nvPr/>
        </p:nvGrpSpPr>
        <p:grpSpPr>
          <a:xfrm>
            <a:off x="5205413" y="3817938"/>
            <a:ext cx="357187" cy="457200"/>
            <a:chOff x="5295" y="2784"/>
            <a:chExt cx="225" cy="311"/>
          </a:xfrm>
        </p:grpSpPr>
        <p:sp>
          <p:nvSpPr>
            <p:cNvPr id="9282" name="Oval 53"/>
            <p:cNvSpPr/>
            <p:nvPr/>
          </p:nvSpPr>
          <p:spPr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83" name="Text Box 54"/>
            <p:cNvSpPr txBox="1"/>
            <p:nvPr/>
          </p:nvSpPr>
          <p:spPr>
            <a:xfrm>
              <a:off x="5295" y="2784"/>
              <a:ext cx="225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49" name="Group 55"/>
          <p:cNvGrpSpPr/>
          <p:nvPr/>
        </p:nvGrpSpPr>
        <p:grpSpPr>
          <a:xfrm>
            <a:off x="5205413" y="4170363"/>
            <a:ext cx="357187" cy="457200"/>
            <a:chOff x="5295" y="2784"/>
            <a:chExt cx="225" cy="311"/>
          </a:xfrm>
        </p:grpSpPr>
        <p:sp>
          <p:nvSpPr>
            <p:cNvPr id="9280" name="Oval 56"/>
            <p:cNvSpPr/>
            <p:nvPr/>
          </p:nvSpPr>
          <p:spPr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81" name="Text Box 57"/>
            <p:cNvSpPr txBox="1"/>
            <p:nvPr/>
          </p:nvSpPr>
          <p:spPr>
            <a:xfrm>
              <a:off x="5295" y="2784"/>
              <a:ext cx="225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50" name="Group 58"/>
          <p:cNvGrpSpPr/>
          <p:nvPr/>
        </p:nvGrpSpPr>
        <p:grpSpPr>
          <a:xfrm>
            <a:off x="3071813" y="4946650"/>
            <a:ext cx="304800" cy="282575"/>
            <a:chOff x="5088" y="2592"/>
            <a:chExt cx="192" cy="192"/>
          </a:xfrm>
        </p:grpSpPr>
        <p:sp>
          <p:nvSpPr>
            <p:cNvPr id="9278" name="Oval 59"/>
            <p:cNvSpPr/>
            <p:nvPr/>
          </p:nvSpPr>
          <p:spPr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79" name="Line 60"/>
            <p:cNvSpPr/>
            <p:nvPr/>
          </p:nvSpPr>
          <p:spPr>
            <a:xfrm>
              <a:off x="5121" y="2688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9251" name="Group 61"/>
          <p:cNvGrpSpPr/>
          <p:nvPr/>
        </p:nvGrpSpPr>
        <p:grpSpPr>
          <a:xfrm>
            <a:off x="3071813" y="4594225"/>
            <a:ext cx="304800" cy="282575"/>
            <a:chOff x="5088" y="2592"/>
            <a:chExt cx="192" cy="192"/>
          </a:xfrm>
        </p:grpSpPr>
        <p:sp>
          <p:nvSpPr>
            <p:cNvPr id="9276" name="Oval 62"/>
            <p:cNvSpPr/>
            <p:nvPr/>
          </p:nvSpPr>
          <p:spPr>
            <a:xfrm>
              <a:off x="5088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77" name="Line 63"/>
            <p:cNvSpPr/>
            <p:nvPr/>
          </p:nvSpPr>
          <p:spPr>
            <a:xfrm>
              <a:off x="5121" y="2688"/>
              <a:ext cx="12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lg"/>
              <a:tailEnd type="none" w="sm" len="lg"/>
            </a:ln>
          </p:spPr>
        </p:sp>
      </p:grpSp>
      <p:grpSp>
        <p:nvGrpSpPr>
          <p:cNvPr id="9252" name="Group 64"/>
          <p:cNvGrpSpPr/>
          <p:nvPr/>
        </p:nvGrpSpPr>
        <p:grpSpPr>
          <a:xfrm>
            <a:off x="5205413" y="4522788"/>
            <a:ext cx="357187" cy="457200"/>
            <a:chOff x="5295" y="2784"/>
            <a:chExt cx="225" cy="311"/>
          </a:xfrm>
        </p:grpSpPr>
        <p:sp>
          <p:nvSpPr>
            <p:cNvPr id="9274" name="Oval 65"/>
            <p:cNvSpPr/>
            <p:nvPr/>
          </p:nvSpPr>
          <p:spPr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75" name="Text Box 66"/>
            <p:cNvSpPr txBox="1"/>
            <p:nvPr/>
          </p:nvSpPr>
          <p:spPr>
            <a:xfrm>
              <a:off x="5295" y="2784"/>
              <a:ext cx="225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53" name="Group 67"/>
          <p:cNvGrpSpPr/>
          <p:nvPr/>
        </p:nvGrpSpPr>
        <p:grpSpPr>
          <a:xfrm>
            <a:off x="5205413" y="4876800"/>
            <a:ext cx="357187" cy="457200"/>
            <a:chOff x="5295" y="2784"/>
            <a:chExt cx="225" cy="311"/>
          </a:xfrm>
        </p:grpSpPr>
        <p:sp>
          <p:nvSpPr>
            <p:cNvPr id="9272" name="Oval 68"/>
            <p:cNvSpPr/>
            <p:nvPr/>
          </p:nvSpPr>
          <p:spPr>
            <a:xfrm>
              <a:off x="5302" y="2832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9273" name="Text Box 69"/>
            <p:cNvSpPr txBox="1"/>
            <p:nvPr/>
          </p:nvSpPr>
          <p:spPr>
            <a:xfrm>
              <a:off x="5295" y="2784"/>
              <a:ext cx="225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" name="Group 70"/>
          <p:cNvGrpSpPr/>
          <p:nvPr/>
        </p:nvGrpSpPr>
        <p:grpSpPr>
          <a:xfrm>
            <a:off x="3429000" y="3810000"/>
            <a:ext cx="1676400" cy="584200"/>
            <a:chOff x="2160" y="2592"/>
            <a:chExt cx="1056" cy="368"/>
          </a:xfrm>
        </p:grpSpPr>
        <p:sp>
          <p:nvSpPr>
            <p:cNvPr id="9270" name="Line 71"/>
            <p:cNvSpPr/>
            <p:nvPr/>
          </p:nvSpPr>
          <p:spPr>
            <a:xfrm>
              <a:off x="2160" y="2592"/>
              <a:ext cx="1056" cy="0"/>
            </a:xfrm>
            <a:prstGeom prst="line">
              <a:avLst/>
            </a:prstGeom>
            <a:ln w="76200" cap="flat" cmpd="sng">
              <a:solidFill>
                <a:srgbClr val="0000FF"/>
              </a:solidFill>
              <a:prstDash val="solid"/>
              <a:headEnd type="triangle" w="sm" len="lg"/>
              <a:tailEnd type="none" w="sm" len="lg"/>
            </a:ln>
          </p:spPr>
        </p:sp>
        <p:graphicFrame>
          <p:nvGraphicFramePr>
            <p:cNvPr id="9271" name="Object 72"/>
            <p:cNvGraphicFramePr>
              <a:graphicFrameLocks noChangeAspect="1"/>
            </p:cNvGraphicFramePr>
            <p:nvPr/>
          </p:nvGraphicFramePr>
          <p:xfrm>
            <a:off x="2505" y="2642"/>
            <a:ext cx="31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177165" imgH="190500" progId="Equation.3">
                    <p:embed/>
                  </p:oleObj>
                </mc:Choice>
                <mc:Fallback>
                  <p:oleObj name="" r:id="rId1" imgW="177165" imgH="1905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05" y="2642"/>
                          <a:ext cx="318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73"/>
          <p:cNvGrpSpPr/>
          <p:nvPr/>
        </p:nvGrpSpPr>
        <p:grpSpPr>
          <a:xfrm>
            <a:off x="3505200" y="2590800"/>
            <a:ext cx="1676400" cy="609600"/>
            <a:chOff x="2208" y="384"/>
            <a:chExt cx="1056" cy="384"/>
          </a:xfrm>
        </p:grpSpPr>
        <p:sp>
          <p:nvSpPr>
            <p:cNvPr id="9268" name="Line 74"/>
            <p:cNvSpPr/>
            <p:nvPr/>
          </p:nvSpPr>
          <p:spPr>
            <a:xfrm>
              <a:off x="2208" y="768"/>
              <a:ext cx="1056" cy="0"/>
            </a:xfrm>
            <a:prstGeom prst="line">
              <a:avLst/>
            </a:prstGeom>
            <a:ln w="76200" cap="flat" cmpd="sng">
              <a:solidFill>
                <a:srgbClr val="CC00CC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9269" name="Object 75"/>
            <p:cNvGraphicFramePr>
              <a:graphicFrameLocks noChangeAspect="1"/>
            </p:cNvGraphicFramePr>
            <p:nvPr/>
          </p:nvGraphicFramePr>
          <p:xfrm>
            <a:off x="2544" y="384"/>
            <a:ext cx="36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3" imgW="241300" imgH="304800" progId="Equation.3">
                    <p:embed/>
                  </p:oleObj>
                </mc:Choice>
                <mc:Fallback>
                  <p:oleObj name="" r:id="rId3" imgW="241300" imgH="304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384"/>
                          <a:ext cx="36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76"/>
          <p:cNvGraphicFramePr>
            <a:graphicFrameLocks noChangeAspect="1"/>
          </p:cNvGraphicFramePr>
          <p:nvPr/>
        </p:nvGraphicFramePr>
        <p:xfrm>
          <a:off x="3733800" y="4495800"/>
          <a:ext cx="1066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495300" imgH="254000" progId="Equation.3">
                  <p:embed/>
                </p:oleObj>
              </mc:Choice>
              <mc:Fallback>
                <p:oleObj name="" r:id="rId5" imgW="495300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4495800"/>
                        <a:ext cx="106680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文本框 80901"/>
          <p:cNvSpPr txBox="1"/>
          <p:nvPr/>
        </p:nvSpPr>
        <p:spPr>
          <a:xfrm>
            <a:off x="223838" y="873125"/>
            <a:ext cx="8391525" cy="10763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       </a:t>
            </a:r>
            <a:r>
              <a:rPr lang="zh-CN" altLang="en-US" sz="32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导体内部和表面电荷</a:t>
            </a:r>
            <a:r>
              <a:rPr lang="zh-CN" altLang="en-US" sz="3200" b="1" dirty="0">
                <a:latin typeface="Century Schoolbook" panose="020406040505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Century Schoolbook" panose="02040604050505020304" pitchFamily="18" charset="0"/>
              </a:rPr>
              <a:t>宏观运动都停止</a:t>
            </a:r>
            <a:r>
              <a:rPr lang="zh-CN" altLang="en-US" sz="3200" b="1" dirty="0">
                <a:latin typeface="Century Schoolbook" panose="02040604050505020304" pitchFamily="18" charset="0"/>
              </a:rPr>
              <a:t>，</a:t>
            </a:r>
            <a:r>
              <a:rPr lang="zh-CN" altLang="en-US" sz="3200" b="1" dirty="0">
                <a:latin typeface="宋体" panose="02010600030101010101" pitchFamily="2" charset="-122"/>
              </a:rPr>
              <a:t>电荷和电场的分布重新达到</a:t>
            </a:r>
            <a:r>
              <a:rPr lang="zh-CN" altLang="en-US" sz="3200" b="1" dirty="0">
                <a:latin typeface="Century Schoolbook" panose="02040604050505020304" pitchFamily="18" charset="0"/>
              </a:rPr>
              <a:t>平衡状态</a:t>
            </a:r>
            <a:r>
              <a:rPr lang="en-US" altLang="zh-CN" sz="3200" b="1" dirty="0">
                <a:latin typeface="Century Schoolbook" panose="02040604050505020304" pitchFamily="18" charset="0"/>
              </a:rPr>
              <a:t>.</a:t>
            </a:r>
            <a:endParaRPr lang="en-US" altLang="zh-CN" sz="3200" b="1" dirty="0">
              <a:latin typeface="Century Schoolbook" panose="020406040505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377113" y="3505200"/>
            <a:ext cx="1131887" cy="1069975"/>
            <a:chOff x="11617" y="5520"/>
            <a:chExt cx="1782" cy="1684"/>
          </a:xfrm>
        </p:grpSpPr>
        <p:graphicFrame>
          <p:nvGraphicFramePr>
            <p:cNvPr id="9266" name="Object 78"/>
            <p:cNvGraphicFramePr>
              <a:graphicFrameLocks noChangeAspect="1"/>
            </p:cNvGraphicFramePr>
            <p:nvPr/>
          </p:nvGraphicFramePr>
          <p:xfrm>
            <a:off x="12240" y="5520"/>
            <a:ext cx="908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7" imgW="241300" imgH="304800" progId="Equation.3">
                    <p:embed/>
                  </p:oleObj>
                </mc:Choice>
                <mc:Fallback>
                  <p:oleObj name="" r:id="rId7" imgW="241300" imgH="3048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240" y="5520"/>
                          <a:ext cx="908" cy="9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7" name="Text Box 94"/>
            <p:cNvSpPr txBox="1"/>
            <p:nvPr/>
          </p:nvSpPr>
          <p:spPr>
            <a:xfrm>
              <a:off x="11617" y="6480"/>
              <a:ext cx="1782" cy="72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外电场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4375" y="6007100"/>
            <a:ext cx="2517775" cy="504825"/>
            <a:chOff x="1125" y="9461"/>
            <a:chExt cx="3965" cy="794"/>
          </a:xfrm>
        </p:grpSpPr>
        <p:sp>
          <p:nvSpPr>
            <p:cNvPr id="9264" name="Text Box 94"/>
            <p:cNvSpPr txBox="1"/>
            <p:nvPr/>
          </p:nvSpPr>
          <p:spPr>
            <a:xfrm>
              <a:off x="2118" y="9531"/>
              <a:ext cx="2972" cy="72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感应电场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65" name="Object 72"/>
            <p:cNvGraphicFramePr>
              <a:graphicFrameLocks noChangeAspect="1"/>
            </p:cNvGraphicFramePr>
            <p:nvPr/>
          </p:nvGraphicFramePr>
          <p:xfrm>
            <a:off x="1125" y="9461"/>
            <a:ext cx="795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9" imgW="177165" imgH="190500" progId="Equation.3">
                    <p:embed/>
                  </p:oleObj>
                </mc:Choice>
                <mc:Fallback>
                  <p:oleObj name="" r:id="rId9" imgW="177165" imgH="1905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25" y="9461"/>
                          <a:ext cx="795" cy="7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4614863" y="6000750"/>
            <a:ext cx="3733800" cy="488950"/>
            <a:chOff x="7268" y="9451"/>
            <a:chExt cx="5880" cy="770"/>
          </a:xfrm>
        </p:grpSpPr>
        <p:sp>
          <p:nvSpPr>
            <p:cNvPr id="9262" name="Text Box 94"/>
            <p:cNvSpPr txBox="1"/>
            <p:nvPr/>
          </p:nvSpPr>
          <p:spPr>
            <a:xfrm>
              <a:off x="7889" y="9496"/>
              <a:ext cx="5259" cy="72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导体内部的合电场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63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68" y="9451"/>
            <a:ext cx="596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0" imgW="152400" imgH="190500" progId="Equation.KSEE3">
                    <p:embed/>
                  </p:oleObj>
                </mc:Choice>
                <mc:Fallback>
                  <p:oleObj name="" r:id="rId10" imgW="152400" imgH="190500" progId="Equation.KSEE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268" y="9451"/>
                          <a:ext cx="596" cy="7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/>
          <p:nvPr/>
        </p:nvSpPr>
        <p:spPr>
          <a:xfrm>
            <a:off x="1187450" y="116840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静电平衡条件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4195" name="Rectangle 3"/>
          <p:cNvSpPr/>
          <p:nvPr/>
        </p:nvSpPr>
        <p:spPr>
          <a:xfrm>
            <a:off x="522288" y="1576388"/>
            <a:ext cx="6786562" cy="1203325"/>
          </a:xfrm>
          <a:prstGeom prst="rect">
            <a:avLst/>
          </a:prstGeom>
          <a:noFill/>
          <a:ln w="7938">
            <a:noFill/>
          </a:ln>
        </p:spPr>
        <p:txBody>
          <a:bodyPr>
            <a:spAutoFit/>
          </a:bodyPr>
          <a:p>
            <a:pPr eaLnBrk="1" latin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导体内部的场强处处为零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latinLnBrk="1" hangingPunct="1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导体表面的场强处处垂直于导体表面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04197" name="Text Box 5"/>
          <p:cNvSpPr txBox="1"/>
          <p:nvPr/>
        </p:nvSpPr>
        <p:spPr>
          <a:xfrm>
            <a:off x="571500" y="996950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3600" tIns="46800" rIns="93600" bIns="46800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场强特征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4198" name="Rectangle 6"/>
          <p:cNvSpPr/>
          <p:nvPr/>
        </p:nvSpPr>
        <p:spPr>
          <a:xfrm>
            <a:off x="779463" y="4926013"/>
            <a:ext cx="6154737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defTabSz="762000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导体表面为一等势面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04199" name="Text Box 7"/>
          <p:cNvSpPr txBox="1"/>
          <p:nvPr/>
        </p:nvSpPr>
        <p:spPr>
          <a:xfrm>
            <a:off x="395288" y="3630613"/>
            <a:ext cx="2495550" cy="519112"/>
          </a:xfrm>
          <a:prstGeom prst="rect">
            <a:avLst/>
          </a:prstGeom>
          <a:noFill/>
          <a:ln w="9525">
            <a:noFill/>
          </a:ln>
        </p:spPr>
        <p:txBody>
          <a:bodyPr lIns="93600" tIns="46800" rIns="93600" bIns="4680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电势特征：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4200" name="Text Box 8"/>
          <p:cNvSpPr txBox="1"/>
          <p:nvPr/>
        </p:nvSpPr>
        <p:spPr>
          <a:xfrm>
            <a:off x="771525" y="4349750"/>
            <a:ext cx="5172075" cy="519113"/>
          </a:xfrm>
          <a:prstGeom prst="rect">
            <a:avLst/>
          </a:prstGeom>
          <a:noFill/>
          <a:ln w="9525">
            <a:noFill/>
          </a:ln>
        </p:spPr>
        <p:txBody>
          <a:bodyPr lIns="93600" tIns="46800" rIns="93600" bIns="4680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导体为一等势体；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248" name="Group 5"/>
          <p:cNvGrpSpPr/>
          <p:nvPr/>
        </p:nvGrpSpPr>
        <p:grpSpPr>
          <a:xfrm>
            <a:off x="4192588" y="3402013"/>
            <a:ext cx="4595812" cy="2725737"/>
            <a:chOff x="1488" y="2016"/>
            <a:chExt cx="2880" cy="1920"/>
          </a:xfrm>
        </p:grpSpPr>
        <p:sp>
          <p:nvSpPr>
            <p:cNvPr id="10254" name="Rectangle 6"/>
            <p:cNvSpPr/>
            <p:nvPr/>
          </p:nvSpPr>
          <p:spPr>
            <a:xfrm>
              <a:off x="1488" y="2016"/>
              <a:ext cx="2880" cy="192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10255" name="Object 7"/>
            <p:cNvGraphicFramePr>
              <a:graphicFrameLocks noChangeAspect="1"/>
            </p:cNvGraphicFramePr>
            <p:nvPr/>
          </p:nvGraphicFramePr>
          <p:xfrm>
            <a:off x="3984" y="2784"/>
            <a:ext cx="20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" imgW="215900" imgH="266065" progId="Equation.3">
                    <p:embed/>
                  </p:oleObj>
                </mc:Choice>
                <mc:Fallback>
                  <p:oleObj name="" r:id="rId1" imgW="215900" imgH="26606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984" y="2784"/>
                          <a:ext cx="20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AutoShape 8"/>
            <p:cNvSpPr>
              <a:spLocks noChangeArrowheads="1"/>
            </p:cNvSpPr>
            <p:nvPr/>
          </p:nvSpPr>
          <p:spPr bwMode="auto">
            <a:xfrm rot="-2459627">
              <a:off x="2264" y="2791"/>
              <a:ext cx="1146" cy="585"/>
            </a:xfrm>
            <a:custGeom>
              <a:avLst/>
              <a:gdLst>
                <a:gd name="G0" fmla="+- 10800 0 0"/>
                <a:gd name="G1" fmla="+- 21600 0 10800"/>
                <a:gd name="G2" fmla="+- 21600 0 108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800" y="10800"/>
                  </a:move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ubicBezTo>
                    <a:pt x="10800" y="10800"/>
                    <a:pt x="10800" y="10800"/>
                    <a:pt x="10800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/>
                </a:gs>
                <a:gs pos="50000">
                  <a:srgbClr val="DDDDDD"/>
                </a:gs>
                <a:gs pos="100000">
                  <a:schemeClr val="tx1"/>
                </a:gs>
              </a:gsLst>
              <a:lin ang="2700000" scaled="1"/>
            </a:gradFill>
            <a:ln w="19050">
              <a:solidFill>
                <a:srgbClr val="6633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57" name="Line 9"/>
            <p:cNvSpPr/>
            <p:nvPr/>
          </p:nvSpPr>
          <p:spPr>
            <a:xfrm>
              <a:off x="2687" y="2829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258" name="Line 10"/>
            <p:cNvSpPr/>
            <p:nvPr/>
          </p:nvSpPr>
          <p:spPr>
            <a:xfrm>
              <a:off x="2834" y="2733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259" name="Line 11"/>
            <p:cNvSpPr/>
            <p:nvPr/>
          </p:nvSpPr>
          <p:spPr>
            <a:xfrm>
              <a:off x="2591" y="2925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260" name="Line 12"/>
            <p:cNvSpPr/>
            <p:nvPr/>
          </p:nvSpPr>
          <p:spPr>
            <a:xfrm>
              <a:off x="2495" y="3021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261" name="Line 13"/>
            <p:cNvSpPr/>
            <p:nvPr/>
          </p:nvSpPr>
          <p:spPr>
            <a:xfrm>
              <a:off x="2447" y="3117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262" name="Line 14"/>
            <p:cNvSpPr/>
            <p:nvPr/>
          </p:nvSpPr>
          <p:spPr>
            <a:xfrm>
              <a:off x="2399" y="3213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10263" name="Line 15"/>
            <p:cNvSpPr/>
            <p:nvPr/>
          </p:nvSpPr>
          <p:spPr>
            <a:xfrm>
              <a:off x="2399" y="3309"/>
              <a:ext cx="9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sm" len="lg"/>
            </a:ln>
          </p:spPr>
        </p:sp>
        <p:grpSp>
          <p:nvGrpSpPr>
            <p:cNvPr id="10264" name="Group 16"/>
            <p:cNvGrpSpPr/>
            <p:nvPr/>
          </p:nvGrpSpPr>
          <p:grpSpPr>
            <a:xfrm>
              <a:off x="3077" y="2592"/>
              <a:ext cx="93" cy="93"/>
              <a:chOff x="2688" y="2544"/>
              <a:chExt cx="96" cy="96"/>
            </a:xfrm>
          </p:grpSpPr>
          <p:sp>
            <p:nvSpPr>
              <p:cNvPr id="10303" name="Line 17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0304" name="Line 18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10265" name="Group 19"/>
            <p:cNvGrpSpPr/>
            <p:nvPr/>
          </p:nvGrpSpPr>
          <p:grpSpPr>
            <a:xfrm>
              <a:off x="3215" y="2688"/>
              <a:ext cx="93" cy="93"/>
              <a:chOff x="2688" y="2544"/>
              <a:chExt cx="96" cy="96"/>
            </a:xfrm>
          </p:grpSpPr>
          <p:sp>
            <p:nvSpPr>
              <p:cNvPr id="10301" name="Line 20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0302" name="Line 21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10266" name="Group 22"/>
            <p:cNvGrpSpPr/>
            <p:nvPr/>
          </p:nvGrpSpPr>
          <p:grpSpPr>
            <a:xfrm>
              <a:off x="3215" y="2832"/>
              <a:ext cx="93" cy="93"/>
              <a:chOff x="2688" y="2544"/>
              <a:chExt cx="96" cy="96"/>
            </a:xfrm>
          </p:grpSpPr>
          <p:sp>
            <p:nvSpPr>
              <p:cNvPr id="10299" name="Line 23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0300" name="Line 24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10267" name="Group 25"/>
            <p:cNvGrpSpPr/>
            <p:nvPr/>
          </p:nvGrpSpPr>
          <p:grpSpPr>
            <a:xfrm>
              <a:off x="3167" y="2976"/>
              <a:ext cx="93" cy="93"/>
              <a:chOff x="2688" y="2544"/>
              <a:chExt cx="96" cy="96"/>
            </a:xfrm>
          </p:grpSpPr>
          <p:sp>
            <p:nvSpPr>
              <p:cNvPr id="10297" name="Line 26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0298" name="Line 27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10268" name="Group 28"/>
            <p:cNvGrpSpPr/>
            <p:nvPr/>
          </p:nvGrpSpPr>
          <p:grpSpPr>
            <a:xfrm>
              <a:off x="3023" y="3120"/>
              <a:ext cx="93" cy="93"/>
              <a:chOff x="2688" y="2544"/>
              <a:chExt cx="96" cy="96"/>
            </a:xfrm>
          </p:grpSpPr>
          <p:sp>
            <p:nvSpPr>
              <p:cNvPr id="10295" name="Line 29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0296" name="Line 30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10269" name="Group 31"/>
            <p:cNvGrpSpPr/>
            <p:nvPr/>
          </p:nvGrpSpPr>
          <p:grpSpPr>
            <a:xfrm>
              <a:off x="2879" y="3264"/>
              <a:ext cx="93" cy="93"/>
              <a:chOff x="2688" y="2544"/>
              <a:chExt cx="96" cy="96"/>
            </a:xfrm>
          </p:grpSpPr>
          <p:sp>
            <p:nvSpPr>
              <p:cNvPr id="10293" name="Line 32"/>
              <p:cNvSpPr/>
              <p:nvPr/>
            </p:nvSpPr>
            <p:spPr>
              <a:xfrm>
                <a:off x="2688" y="2592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10294" name="Line 33"/>
              <p:cNvSpPr/>
              <p:nvPr/>
            </p:nvSpPr>
            <p:spPr>
              <a:xfrm>
                <a:off x="2736" y="2544"/>
                <a:ext cx="0" cy="96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grpSp>
          <p:nvGrpSpPr>
            <p:cNvPr id="10270" name="Group 34"/>
            <p:cNvGrpSpPr/>
            <p:nvPr/>
          </p:nvGrpSpPr>
          <p:grpSpPr>
            <a:xfrm>
              <a:off x="1968" y="2208"/>
              <a:ext cx="1928" cy="1519"/>
              <a:chOff x="2972" y="1428"/>
              <a:chExt cx="1928" cy="1519"/>
            </a:xfrm>
          </p:grpSpPr>
          <p:sp>
            <p:nvSpPr>
              <p:cNvPr id="10271" name="Freeform 35"/>
              <p:cNvSpPr/>
              <p:nvPr/>
            </p:nvSpPr>
            <p:spPr>
              <a:xfrm>
                <a:off x="2976" y="1428"/>
                <a:ext cx="1920" cy="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8" y="12"/>
                  </a:cxn>
                  <a:cxn ang="0">
                    <a:pos x="792" y="36"/>
                  </a:cxn>
                  <a:cxn ang="0">
                    <a:pos x="948" y="44"/>
                  </a:cxn>
                  <a:cxn ang="0">
                    <a:pos x="1136" y="32"/>
                  </a:cxn>
                  <a:cxn ang="0">
                    <a:pos x="1360" y="12"/>
                  </a:cxn>
                  <a:cxn ang="0">
                    <a:pos x="1920" y="1"/>
                  </a:cxn>
                </a:cxnLst>
                <a:pathLst>
                  <a:path w="1920" h="44">
                    <a:moveTo>
                      <a:pt x="0" y="0"/>
                    </a:moveTo>
                    <a:lnTo>
                      <a:pt x="548" y="12"/>
                    </a:lnTo>
                    <a:lnTo>
                      <a:pt x="792" y="36"/>
                    </a:lnTo>
                    <a:lnTo>
                      <a:pt x="948" y="44"/>
                    </a:lnTo>
                    <a:lnTo>
                      <a:pt x="1136" y="32"/>
                    </a:lnTo>
                    <a:lnTo>
                      <a:pt x="1360" y="12"/>
                    </a:lnTo>
                    <a:lnTo>
                      <a:pt x="1920" y="1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72" name="Freeform 36"/>
              <p:cNvSpPr/>
              <p:nvPr/>
            </p:nvSpPr>
            <p:spPr>
              <a:xfrm>
                <a:off x="2976" y="1548"/>
                <a:ext cx="1924" cy="16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360" y="36"/>
                  </a:cxn>
                  <a:cxn ang="0">
                    <a:pos x="532" y="52"/>
                  </a:cxn>
                  <a:cxn ang="0">
                    <a:pos x="696" y="84"/>
                  </a:cxn>
                  <a:cxn ang="0">
                    <a:pos x="824" y="124"/>
                  </a:cxn>
                  <a:cxn ang="0">
                    <a:pos x="912" y="160"/>
                  </a:cxn>
                  <a:cxn ang="0">
                    <a:pos x="996" y="160"/>
                  </a:cxn>
                  <a:cxn ang="0">
                    <a:pos x="1076" y="140"/>
                  </a:cxn>
                  <a:cxn ang="0">
                    <a:pos x="1220" y="92"/>
                  </a:cxn>
                  <a:cxn ang="0">
                    <a:pos x="1384" y="60"/>
                  </a:cxn>
                  <a:cxn ang="0">
                    <a:pos x="1556" y="32"/>
                  </a:cxn>
                  <a:cxn ang="0">
                    <a:pos x="1924" y="0"/>
                  </a:cxn>
                </a:cxnLst>
                <a:pathLst>
                  <a:path w="1924" h="160">
                    <a:moveTo>
                      <a:pt x="0" y="6"/>
                    </a:moveTo>
                    <a:lnTo>
                      <a:pt x="360" y="36"/>
                    </a:lnTo>
                    <a:lnTo>
                      <a:pt x="532" y="52"/>
                    </a:lnTo>
                    <a:lnTo>
                      <a:pt x="696" y="84"/>
                    </a:lnTo>
                    <a:lnTo>
                      <a:pt x="824" y="124"/>
                    </a:lnTo>
                    <a:lnTo>
                      <a:pt x="912" y="160"/>
                    </a:lnTo>
                    <a:lnTo>
                      <a:pt x="996" y="160"/>
                    </a:lnTo>
                    <a:lnTo>
                      <a:pt x="1076" y="140"/>
                    </a:lnTo>
                    <a:lnTo>
                      <a:pt x="1220" y="92"/>
                    </a:lnTo>
                    <a:lnTo>
                      <a:pt x="1384" y="60"/>
                    </a:lnTo>
                    <a:lnTo>
                      <a:pt x="1556" y="32"/>
                    </a:lnTo>
                    <a:lnTo>
                      <a:pt x="1924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73" name="Freeform 37"/>
              <p:cNvSpPr/>
              <p:nvPr/>
            </p:nvSpPr>
            <p:spPr>
              <a:xfrm>
                <a:off x="2976" y="1681"/>
                <a:ext cx="876" cy="23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40" y="23"/>
                  </a:cxn>
                  <a:cxn ang="0">
                    <a:pos x="416" y="43"/>
                  </a:cxn>
                  <a:cxn ang="0">
                    <a:pos x="596" y="83"/>
                  </a:cxn>
                  <a:cxn ang="0">
                    <a:pos x="744" y="131"/>
                  </a:cxn>
                  <a:cxn ang="0">
                    <a:pos x="816" y="171"/>
                  </a:cxn>
                  <a:cxn ang="0">
                    <a:pos x="876" y="239"/>
                  </a:cxn>
                </a:cxnLst>
                <a:pathLst>
                  <a:path w="876" h="239">
                    <a:moveTo>
                      <a:pt x="0" y="0"/>
                    </a:moveTo>
                    <a:lnTo>
                      <a:pt x="240" y="23"/>
                    </a:lnTo>
                    <a:lnTo>
                      <a:pt x="416" y="43"/>
                    </a:lnTo>
                    <a:lnTo>
                      <a:pt x="596" y="83"/>
                    </a:lnTo>
                    <a:lnTo>
                      <a:pt x="744" y="131"/>
                    </a:lnTo>
                    <a:lnTo>
                      <a:pt x="816" y="171"/>
                    </a:lnTo>
                    <a:lnTo>
                      <a:pt x="876" y="239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74" name="Freeform 38"/>
              <p:cNvSpPr/>
              <p:nvPr/>
            </p:nvSpPr>
            <p:spPr>
              <a:xfrm>
                <a:off x="2976" y="1808"/>
                <a:ext cx="764" cy="1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4" y="40"/>
                  </a:cxn>
                  <a:cxn ang="0">
                    <a:pos x="468" y="60"/>
                  </a:cxn>
                  <a:cxn ang="0">
                    <a:pos x="564" y="88"/>
                  </a:cxn>
                  <a:cxn ang="0">
                    <a:pos x="764" y="176"/>
                  </a:cxn>
                </a:cxnLst>
                <a:pathLst>
                  <a:path w="764" h="176">
                    <a:moveTo>
                      <a:pt x="0" y="0"/>
                    </a:moveTo>
                    <a:lnTo>
                      <a:pt x="364" y="40"/>
                    </a:lnTo>
                    <a:lnTo>
                      <a:pt x="468" y="60"/>
                    </a:lnTo>
                    <a:lnTo>
                      <a:pt x="564" y="88"/>
                    </a:lnTo>
                    <a:lnTo>
                      <a:pt x="764" y="176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75" name="Freeform 39"/>
              <p:cNvSpPr/>
              <p:nvPr/>
            </p:nvSpPr>
            <p:spPr>
              <a:xfrm>
                <a:off x="2976" y="1934"/>
                <a:ext cx="684" cy="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2" y="14"/>
                  </a:cxn>
                  <a:cxn ang="0">
                    <a:pos x="372" y="38"/>
                  </a:cxn>
                  <a:cxn ang="0">
                    <a:pos x="528" y="74"/>
                  </a:cxn>
                  <a:cxn ang="0">
                    <a:pos x="684" y="138"/>
                  </a:cxn>
                </a:cxnLst>
                <a:pathLst>
                  <a:path w="684" h="138">
                    <a:moveTo>
                      <a:pt x="0" y="0"/>
                    </a:moveTo>
                    <a:lnTo>
                      <a:pt x="192" y="14"/>
                    </a:lnTo>
                    <a:lnTo>
                      <a:pt x="372" y="38"/>
                    </a:lnTo>
                    <a:lnTo>
                      <a:pt x="528" y="74"/>
                    </a:lnTo>
                    <a:lnTo>
                      <a:pt x="684" y="138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76" name="Freeform 40"/>
              <p:cNvSpPr/>
              <p:nvPr/>
            </p:nvSpPr>
            <p:spPr>
              <a:xfrm>
                <a:off x="2976" y="2060"/>
                <a:ext cx="612" cy="84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184" y="0"/>
                  </a:cxn>
                  <a:cxn ang="0">
                    <a:pos x="408" y="24"/>
                  </a:cxn>
                  <a:cxn ang="0">
                    <a:pos x="612" y="84"/>
                  </a:cxn>
                </a:cxnLst>
                <a:pathLst>
                  <a:path w="612" h="84">
                    <a:moveTo>
                      <a:pt x="0" y="1"/>
                    </a:moveTo>
                    <a:lnTo>
                      <a:pt x="184" y="0"/>
                    </a:lnTo>
                    <a:lnTo>
                      <a:pt x="408" y="24"/>
                    </a:lnTo>
                    <a:lnTo>
                      <a:pt x="612" y="84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77" name="Freeform 41"/>
              <p:cNvSpPr/>
              <p:nvPr/>
            </p:nvSpPr>
            <p:spPr>
              <a:xfrm>
                <a:off x="2976" y="2184"/>
                <a:ext cx="544" cy="52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64" y="0"/>
                  </a:cxn>
                  <a:cxn ang="0">
                    <a:pos x="368" y="12"/>
                  </a:cxn>
                  <a:cxn ang="0">
                    <a:pos x="544" y="52"/>
                  </a:cxn>
                </a:cxnLst>
                <a:pathLst>
                  <a:path w="544" h="52">
                    <a:moveTo>
                      <a:pt x="0" y="3"/>
                    </a:moveTo>
                    <a:lnTo>
                      <a:pt x="164" y="0"/>
                    </a:lnTo>
                    <a:lnTo>
                      <a:pt x="368" y="12"/>
                    </a:lnTo>
                    <a:lnTo>
                      <a:pt x="544" y="52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78" name="Freeform 42"/>
              <p:cNvSpPr/>
              <p:nvPr/>
            </p:nvSpPr>
            <p:spPr>
              <a:xfrm>
                <a:off x="2976" y="2304"/>
                <a:ext cx="480" cy="12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44" y="0"/>
                  </a:cxn>
                  <a:cxn ang="0">
                    <a:pos x="480" y="12"/>
                  </a:cxn>
                </a:cxnLst>
                <a:pathLst>
                  <a:path w="480" h="12">
                    <a:moveTo>
                      <a:pt x="0" y="9"/>
                    </a:moveTo>
                    <a:lnTo>
                      <a:pt x="144" y="0"/>
                    </a:lnTo>
                    <a:lnTo>
                      <a:pt x="480" y="12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79" name="Freeform 43"/>
              <p:cNvSpPr/>
              <p:nvPr/>
            </p:nvSpPr>
            <p:spPr>
              <a:xfrm>
                <a:off x="2972" y="2684"/>
                <a:ext cx="1924" cy="136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172" y="124"/>
                  </a:cxn>
                  <a:cxn ang="0">
                    <a:pos x="360" y="112"/>
                  </a:cxn>
                  <a:cxn ang="0">
                    <a:pos x="580" y="88"/>
                  </a:cxn>
                  <a:cxn ang="0">
                    <a:pos x="752" y="52"/>
                  </a:cxn>
                  <a:cxn ang="0">
                    <a:pos x="880" y="24"/>
                  </a:cxn>
                  <a:cxn ang="0">
                    <a:pos x="956" y="0"/>
                  </a:cxn>
                  <a:cxn ang="0">
                    <a:pos x="1032" y="8"/>
                  </a:cxn>
                  <a:cxn ang="0">
                    <a:pos x="1124" y="44"/>
                  </a:cxn>
                  <a:cxn ang="0">
                    <a:pos x="1268" y="72"/>
                  </a:cxn>
                  <a:cxn ang="0">
                    <a:pos x="1532" y="100"/>
                  </a:cxn>
                  <a:cxn ang="0">
                    <a:pos x="1924" y="136"/>
                  </a:cxn>
                </a:cxnLst>
                <a:pathLst>
                  <a:path w="1924" h="136">
                    <a:moveTo>
                      <a:pt x="0" y="128"/>
                    </a:moveTo>
                    <a:lnTo>
                      <a:pt x="172" y="124"/>
                    </a:lnTo>
                    <a:lnTo>
                      <a:pt x="360" y="112"/>
                    </a:lnTo>
                    <a:lnTo>
                      <a:pt x="580" y="88"/>
                    </a:lnTo>
                    <a:lnTo>
                      <a:pt x="752" y="52"/>
                    </a:lnTo>
                    <a:lnTo>
                      <a:pt x="880" y="24"/>
                    </a:lnTo>
                    <a:lnTo>
                      <a:pt x="956" y="0"/>
                    </a:lnTo>
                    <a:lnTo>
                      <a:pt x="1032" y="8"/>
                    </a:lnTo>
                    <a:lnTo>
                      <a:pt x="1124" y="44"/>
                    </a:lnTo>
                    <a:lnTo>
                      <a:pt x="1268" y="72"/>
                    </a:lnTo>
                    <a:lnTo>
                      <a:pt x="1532" y="100"/>
                    </a:lnTo>
                    <a:lnTo>
                      <a:pt x="1924" y="136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0" name="Freeform 44"/>
              <p:cNvSpPr/>
              <p:nvPr/>
            </p:nvSpPr>
            <p:spPr>
              <a:xfrm>
                <a:off x="2976" y="2888"/>
                <a:ext cx="1920" cy="59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92" y="28"/>
                  </a:cxn>
                  <a:cxn ang="0">
                    <a:pos x="844" y="12"/>
                  </a:cxn>
                  <a:cxn ang="0">
                    <a:pos x="964" y="0"/>
                  </a:cxn>
                  <a:cxn ang="0">
                    <a:pos x="1072" y="12"/>
                  </a:cxn>
                  <a:cxn ang="0">
                    <a:pos x="1208" y="24"/>
                  </a:cxn>
                  <a:cxn ang="0">
                    <a:pos x="1408" y="36"/>
                  </a:cxn>
                  <a:cxn ang="0">
                    <a:pos x="1920" y="59"/>
                  </a:cxn>
                </a:cxnLst>
                <a:pathLst>
                  <a:path w="1920" h="59">
                    <a:moveTo>
                      <a:pt x="0" y="58"/>
                    </a:moveTo>
                    <a:lnTo>
                      <a:pt x="592" y="28"/>
                    </a:lnTo>
                    <a:lnTo>
                      <a:pt x="844" y="12"/>
                    </a:lnTo>
                    <a:lnTo>
                      <a:pt x="964" y="0"/>
                    </a:lnTo>
                    <a:lnTo>
                      <a:pt x="1072" y="12"/>
                    </a:lnTo>
                    <a:lnTo>
                      <a:pt x="1208" y="24"/>
                    </a:lnTo>
                    <a:lnTo>
                      <a:pt x="1408" y="36"/>
                    </a:lnTo>
                    <a:lnTo>
                      <a:pt x="1920" y="59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1" name="Freeform 45"/>
              <p:cNvSpPr/>
              <p:nvPr/>
            </p:nvSpPr>
            <p:spPr>
              <a:xfrm>
                <a:off x="4176" y="1664"/>
                <a:ext cx="720" cy="160"/>
              </a:xfrm>
              <a:custGeom>
                <a:avLst/>
                <a:gdLst/>
                <a:ahLst/>
                <a:cxnLst>
                  <a:cxn ang="0">
                    <a:pos x="0" y="160"/>
                  </a:cxn>
                  <a:cxn ang="0">
                    <a:pos x="69" y="113"/>
                  </a:cxn>
                  <a:cxn ang="0">
                    <a:pos x="131" y="83"/>
                  </a:cxn>
                  <a:cxn ang="0">
                    <a:pos x="227" y="57"/>
                  </a:cxn>
                  <a:cxn ang="0">
                    <a:pos x="317" y="40"/>
                  </a:cxn>
                  <a:cxn ang="0">
                    <a:pos x="417" y="27"/>
                  </a:cxn>
                  <a:cxn ang="0">
                    <a:pos x="720" y="0"/>
                  </a:cxn>
                </a:cxnLst>
                <a:pathLst>
                  <a:path w="836" h="192">
                    <a:moveTo>
                      <a:pt x="0" y="192"/>
                    </a:moveTo>
                    <a:lnTo>
                      <a:pt x="80" y="136"/>
                    </a:lnTo>
                    <a:lnTo>
                      <a:pt x="152" y="100"/>
                    </a:lnTo>
                    <a:lnTo>
                      <a:pt x="264" y="68"/>
                    </a:lnTo>
                    <a:lnTo>
                      <a:pt x="368" y="48"/>
                    </a:lnTo>
                    <a:lnTo>
                      <a:pt x="484" y="32"/>
                    </a:lnTo>
                    <a:lnTo>
                      <a:pt x="836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2" name="Freeform 46"/>
              <p:cNvSpPr/>
              <p:nvPr/>
            </p:nvSpPr>
            <p:spPr>
              <a:xfrm>
                <a:off x="4320" y="1784"/>
                <a:ext cx="572" cy="88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86" y="56"/>
                  </a:cxn>
                  <a:cxn ang="0">
                    <a:pos x="195" y="32"/>
                  </a:cxn>
                  <a:cxn ang="0">
                    <a:pos x="572" y="0"/>
                  </a:cxn>
                </a:cxnLst>
                <a:pathLst>
                  <a:path w="668" h="100">
                    <a:moveTo>
                      <a:pt x="0" y="100"/>
                    </a:moveTo>
                    <a:lnTo>
                      <a:pt x="100" y="64"/>
                    </a:lnTo>
                    <a:lnTo>
                      <a:pt x="228" y="36"/>
                    </a:lnTo>
                    <a:lnTo>
                      <a:pt x="668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3" name="Freeform 47"/>
              <p:cNvSpPr/>
              <p:nvPr/>
            </p:nvSpPr>
            <p:spPr>
              <a:xfrm>
                <a:off x="4368" y="1904"/>
                <a:ext cx="528" cy="64"/>
              </a:xfrm>
              <a:custGeom>
                <a:avLst/>
                <a:gdLst/>
                <a:ahLst/>
                <a:cxnLst>
                  <a:cxn ang="0">
                    <a:pos x="0" y="64"/>
                  </a:cxn>
                  <a:cxn ang="0">
                    <a:pos x="91" y="42"/>
                  </a:cxn>
                  <a:cxn ang="0">
                    <a:pos x="185" y="29"/>
                  </a:cxn>
                  <a:cxn ang="0">
                    <a:pos x="528" y="0"/>
                  </a:cxn>
                </a:cxnLst>
                <a:pathLst>
                  <a:path w="604" h="80">
                    <a:moveTo>
                      <a:pt x="0" y="80"/>
                    </a:moveTo>
                    <a:lnTo>
                      <a:pt x="104" y="52"/>
                    </a:lnTo>
                    <a:lnTo>
                      <a:pt x="212" y="36"/>
                    </a:lnTo>
                    <a:lnTo>
                      <a:pt x="604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4" name="Freeform 48"/>
              <p:cNvSpPr/>
              <p:nvPr/>
            </p:nvSpPr>
            <p:spPr>
              <a:xfrm>
                <a:off x="4368" y="2028"/>
                <a:ext cx="524" cy="47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16" y="21"/>
                  </a:cxn>
                  <a:cxn ang="0">
                    <a:pos x="524" y="0"/>
                  </a:cxn>
                </a:cxnLst>
                <a:pathLst>
                  <a:path w="620" h="72">
                    <a:moveTo>
                      <a:pt x="0" y="72"/>
                    </a:moveTo>
                    <a:lnTo>
                      <a:pt x="256" y="32"/>
                    </a:lnTo>
                    <a:lnTo>
                      <a:pt x="620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5" name="Freeform 49"/>
              <p:cNvSpPr/>
              <p:nvPr/>
            </p:nvSpPr>
            <p:spPr>
              <a:xfrm>
                <a:off x="4332" y="2160"/>
                <a:ext cx="560" cy="20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560" y="0"/>
                  </a:cxn>
                </a:cxnLst>
                <a:pathLst>
                  <a:path w="560" h="20">
                    <a:moveTo>
                      <a:pt x="0" y="20"/>
                    </a:moveTo>
                    <a:lnTo>
                      <a:pt x="560" y="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6" name="Freeform 50"/>
              <p:cNvSpPr/>
              <p:nvPr/>
            </p:nvSpPr>
            <p:spPr>
              <a:xfrm>
                <a:off x="4272" y="2256"/>
                <a:ext cx="624" cy="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9" y="21"/>
                  </a:cxn>
                  <a:cxn ang="0">
                    <a:pos x="249" y="37"/>
                  </a:cxn>
                  <a:cxn ang="0">
                    <a:pos x="375" y="43"/>
                  </a:cxn>
                  <a:cxn ang="0">
                    <a:pos x="624" y="48"/>
                  </a:cxn>
                </a:cxnLst>
                <a:pathLst>
                  <a:path w="712" h="36">
                    <a:moveTo>
                      <a:pt x="0" y="0"/>
                    </a:moveTo>
                    <a:lnTo>
                      <a:pt x="136" y="16"/>
                    </a:lnTo>
                    <a:lnTo>
                      <a:pt x="284" y="28"/>
                    </a:lnTo>
                    <a:lnTo>
                      <a:pt x="428" y="32"/>
                    </a:lnTo>
                    <a:lnTo>
                      <a:pt x="712" y="36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7" name="Freeform 51"/>
              <p:cNvSpPr/>
              <p:nvPr/>
            </p:nvSpPr>
            <p:spPr>
              <a:xfrm>
                <a:off x="4208" y="2348"/>
                <a:ext cx="684" cy="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30"/>
                  </a:cxn>
                  <a:cxn ang="0">
                    <a:pos x="282" y="54"/>
                  </a:cxn>
                  <a:cxn ang="0">
                    <a:pos x="460" y="77"/>
                  </a:cxn>
                  <a:cxn ang="0">
                    <a:pos x="684" y="100"/>
                  </a:cxn>
                </a:cxnLst>
                <a:pathLst>
                  <a:path w="684" h="100">
                    <a:moveTo>
                      <a:pt x="0" y="0"/>
                    </a:moveTo>
                    <a:lnTo>
                      <a:pt x="142" y="30"/>
                    </a:lnTo>
                    <a:lnTo>
                      <a:pt x="282" y="54"/>
                    </a:lnTo>
                    <a:lnTo>
                      <a:pt x="460" y="77"/>
                    </a:lnTo>
                    <a:lnTo>
                      <a:pt x="684" y="10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8" name="Freeform 52"/>
              <p:cNvSpPr/>
              <p:nvPr/>
            </p:nvSpPr>
            <p:spPr>
              <a:xfrm>
                <a:off x="4132" y="2432"/>
                <a:ext cx="764" cy="1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28"/>
                  </a:cxn>
                  <a:cxn ang="0">
                    <a:pos x="240" y="60"/>
                  </a:cxn>
                  <a:cxn ang="0">
                    <a:pos x="420" y="84"/>
                  </a:cxn>
                  <a:cxn ang="0">
                    <a:pos x="764" y="124"/>
                  </a:cxn>
                </a:cxnLst>
                <a:pathLst>
                  <a:path w="764" h="124">
                    <a:moveTo>
                      <a:pt x="0" y="0"/>
                    </a:moveTo>
                    <a:lnTo>
                      <a:pt x="80" y="28"/>
                    </a:lnTo>
                    <a:lnTo>
                      <a:pt x="240" y="60"/>
                    </a:lnTo>
                    <a:lnTo>
                      <a:pt x="420" y="84"/>
                    </a:lnTo>
                    <a:lnTo>
                      <a:pt x="764" y="124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89" name="Freeform 53"/>
              <p:cNvSpPr/>
              <p:nvPr/>
            </p:nvSpPr>
            <p:spPr>
              <a:xfrm>
                <a:off x="4056" y="2512"/>
                <a:ext cx="836" cy="1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8" y="32"/>
                  </a:cxn>
                  <a:cxn ang="0">
                    <a:pos x="164" y="68"/>
                  </a:cxn>
                  <a:cxn ang="0">
                    <a:pos x="259" y="89"/>
                  </a:cxn>
                  <a:cxn ang="0">
                    <a:pos x="421" y="121"/>
                  </a:cxn>
                  <a:cxn ang="0">
                    <a:pos x="580" y="145"/>
                  </a:cxn>
                  <a:cxn ang="0">
                    <a:pos x="836" y="180"/>
                  </a:cxn>
                </a:cxnLst>
                <a:pathLst>
                  <a:path w="836" h="180">
                    <a:moveTo>
                      <a:pt x="0" y="0"/>
                    </a:moveTo>
                    <a:lnTo>
                      <a:pt x="68" y="32"/>
                    </a:lnTo>
                    <a:lnTo>
                      <a:pt x="164" y="68"/>
                    </a:lnTo>
                    <a:lnTo>
                      <a:pt x="259" y="89"/>
                    </a:lnTo>
                    <a:lnTo>
                      <a:pt x="421" y="121"/>
                    </a:lnTo>
                    <a:lnTo>
                      <a:pt x="580" y="145"/>
                    </a:lnTo>
                    <a:lnTo>
                      <a:pt x="836" y="180"/>
                    </a:ln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90" name="Freeform 54"/>
              <p:cNvSpPr/>
              <p:nvPr/>
            </p:nvSpPr>
            <p:spPr>
              <a:xfrm>
                <a:off x="2976" y="2641"/>
                <a:ext cx="481" cy="57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241" y="49"/>
                  </a:cxn>
                  <a:cxn ang="0">
                    <a:pos x="481" y="0"/>
                  </a:cxn>
                </a:cxnLst>
                <a:pathLst>
                  <a:path w="480" h="56">
                    <a:moveTo>
                      <a:pt x="0" y="48"/>
                    </a:moveTo>
                    <a:cubicBezTo>
                      <a:pt x="80" y="52"/>
                      <a:pt x="160" y="56"/>
                      <a:pt x="240" y="48"/>
                    </a:cubicBezTo>
                    <a:cubicBezTo>
                      <a:pt x="320" y="40"/>
                      <a:pt x="400" y="20"/>
                      <a:pt x="480" y="0"/>
                    </a:cubicBez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sm" len="lg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91" name="Freeform 55"/>
              <p:cNvSpPr/>
              <p:nvPr/>
            </p:nvSpPr>
            <p:spPr>
              <a:xfrm>
                <a:off x="2976" y="2544"/>
                <a:ext cx="432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0" y="8"/>
                  </a:cxn>
                  <a:cxn ang="0">
                    <a:pos x="432" y="0"/>
                  </a:cxn>
                </a:cxnLst>
                <a:pathLst>
                  <a:path w="432" h="8">
                    <a:moveTo>
                      <a:pt x="0" y="0"/>
                    </a:moveTo>
                    <a:cubicBezTo>
                      <a:pt x="33" y="1"/>
                      <a:pt x="128" y="8"/>
                      <a:pt x="200" y="8"/>
                    </a:cubicBezTo>
                    <a:cubicBezTo>
                      <a:pt x="272" y="8"/>
                      <a:pt x="384" y="2"/>
                      <a:pt x="432" y="0"/>
                    </a:cubicBez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sm" len="lg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92" name="Freeform 56"/>
              <p:cNvSpPr/>
              <p:nvPr/>
            </p:nvSpPr>
            <p:spPr>
              <a:xfrm>
                <a:off x="2980" y="2428"/>
                <a:ext cx="44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28" y="12"/>
                  </a:cxn>
                  <a:cxn ang="0">
                    <a:pos x="256" y="8"/>
                  </a:cxn>
                  <a:cxn ang="0">
                    <a:pos x="448" y="0"/>
                  </a:cxn>
                </a:cxnLst>
                <a:pathLst>
                  <a:path w="448" h="12">
                    <a:moveTo>
                      <a:pt x="0" y="8"/>
                    </a:moveTo>
                    <a:cubicBezTo>
                      <a:pt x="21" y="9"/>
                      <a:pt x="85" y="12"/>
                      <a:pt x="128" y="12"/>
                    </a:cubicBezTo>
                    <a:cubicBezTo>
                      <a:pt x="171" y="12"/>
                      <a:pt x="203" y="10"/>
                      <a:pt x="256" y="8"/>
                    </a:cubicBezTo>
                    <a:cubicBezTo>
                      <a:pt x="309" y="6"/>
                      <a:pt x="408" y="2"/>
                      <a:pt x="448" y="0"/>
                    </a:cubicBezTo>
                  </a:path>
                </a:pathLst>
              </a:custGeom>
              <a:noFill/>
              <a:ln w="15875" cap="flat" cmpd="sng">
                <a:solidFill>
                  <a:srgbClr val="009900">
                    <a:alpha val="100000"/>
                  </a:srgbClr>
                </a:solidFill>
                <a:prstDash val="solid"/>
                <a:round/>
                <a:headEnd type="none" w="sm" len="lg"/>
                <a:tailEnd type="triangl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10" name="Group 57"/>
          <p:cNvGrpSpPr/>
          <p:nvPr/>
        </p:nvGrpSpPr>
        <p:grpSpPr>
          <a:xfrm>
            <a:off x="6751638" y="5118100"/>
            <a:ext cx="677862" cy="622300"/>
            <a:chOff x="3905" y="3174"/>
            <a:chExt cx="542" cy="365"/>
          </a:xfrm>
        </p:grpSpPr>
        <p:sp>
          <p:nvSpPr>
            <p:cNvPr id="10252" name="Line 58"/>
            <p:cNvSpPr/>
            <p:nvPr/>
          </p:nvSpPr>
          <p:spPr>
            <a:xfrm>
              <a:off x="3905" y="3174"/>
              <a:ext cx="290" cy="165"/>
            </a:xfrm>
            <a:prstGeom prst="line">
              <a:avLst/>
            </a:prstGeom>
            <a:ln w="38100" cap="flat" cmpd="sng">
              <a:solidFill>
                <a:srgbClr val="FF505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253" name="Object 59"/>
            <p:cNvGraphicFramePr>
              <a:graphicFrameLocks noChangeAspect="1"/>
            </p:cNvGraphicFramePr>
            <p:nvPr/>
          </p:nvGraphicFramePr>
          <p:xfrm>
            <a:off x="4195" y="3203"/>
            <a:ext cx="2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" imgW="190500" imgH="254000" progId="Equation.3">
                    <p:embed/>
                  </p:oleObj>
                </mc:Choice>
                <mc:Fallback>
                  <p:oleObj name="" r:id="rId3" imgW="190500" imgH="254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5" y="3203"/>
                          <a:ext cx="25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5" name="对象 49164"/>
          <p:cNvGraphicFramePr/>
          <p:nvPr/>
        </p:nvGraphicFramePr>
        <p:xfrm>
          <a:off x="5382895" y="1484313"/>
          <a:ext cx="1579563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558165" imgH="266065" progId="Equation.3">
                  <p:embed/>
                </p:oleObj>
              </mc:Choice>
              <mc:Fallback>
                <p:oleObj name="" r:id="rId5" imgW="558165" imgH="2660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2895" y="1484313"/>
                        <a:ext cx="1579563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对象 49165"/>
          <p:cNvGraphicFramePr/>
          <p:nvPr/>
        </p:nvGraphicFramePr>
        <p:xfrm>
          <a:off x="7077075" y="2112963"/>
          <a:ext cx="18002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812800" imgH="241300" progId="Equation.3">
                  <p:embed/>
                </p:oleObj>
              </mc:Choice>
              <mc:Fallback>
                <p:oleObj name="" r:id="rId7" imgW="812800" imgH="2413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77075" y="2112963"/>
                        <a:ext cx="1800225" cy="706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97"/>
          <p:cNvSpPr txBox="1">
            <a:spLocks noChangeArrowheads="1"/>
          </p:cNvSpPr>
          <p:nvPr/>
        </p:nvSpPr>
        <p:spPr bwMode="auto">
          <a:xfrm>
            <a:off x="1518011" y="188680"/>
            <a:ext cx="49706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静电平衡条件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041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419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4195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90419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90420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0419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7" grpId="0" build="p"/>
      <p:bldP spid="904198" grpId="0" build="p"/>
      <p:bldP spid="904199" grpId="0" build="p"/>
      <p:bldP spid="9042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395288" y="2492375"/>
            <a:ext cx="48958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</a:pPr>
            <a:r>
              <a:rPr lang="zh-CN" altLang="zh-CN" sz="2800" b="1" dirty="0">
                <a:latin typeface="Times New Roman" panose="02020603050405020304" pitchFamily="18" charset="0"/>
              </a:rPr>
              <a:t>导体内任取两点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4027488" y="3657600"/>
          <a:ext cx="647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41300" imgH="177800" progId="Equation.3">
                  <p:embed/>
                </p:oleObj>
              </mc:Choice>
              <mc:Fallback>
                <p:oleObj name="" r:id="rId1" imgW="241300" imgH="177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7488" y="3657600"/>
                        <a:ext cx="6477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795463" y="2938463"/>
          <a:ext cx="12255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508000" imgH="203200" progId="Equation.3">
                  <p:embed/>
                </p:oleObj>
              </mc:Choice>
              <mc:Fallback>
                <p:oleObj name="" r:id="rId3" imgW="50800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463" y="2938463"/>
                        <a:ext cx="1225550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6"/>
          <p:cNvSpPr/>
          <p:nvPr/>
        </p:nvSpPr>
        <p:spPr>
          <a:xfrm>
            <a:off x="500063" y="1785938"/>
            <a:ext cx="3219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导体为等势体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292725" y="2149475"/>
            <a:ext cx="3581400" cy="3657600"/>
            <a:chOff x="3168" y="1296"/>
            <a:chExt cx="2256" cy="2304"/>
          </a:xfrm>
        </p:grpSpPr>
        <p:sp>
          <p:nvSpPr>
            <p:cNvPr id="11296" name="Rectangle 8"/>
            <p:cNvSpPr/>
            <p:nvPr/>
          </p:nvSpPr>
          <p:spPr>
            <a:xfrm>
              <a:off x="3168" y="1296"/>
              <a:ext cx="2256" cy="23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sm" len="lg"/>
              <a:tailEnd type="none" w="sm" len="lg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297" name="Freeform 9"/>
            <p:cNvSpPr/>
            <p:nvPr/>
          </p:nvSpPr>
          <p:spPr>
            <a:xfrm>
              <a:off x="3216" y="2496"/>
              <a:ext cx="2183" cy="979"/>
            </a:xfrm>
            <a:custGeom>
              <a:avLst/>
              <a:gdLst/>
              <a:ahLst/>
              <a:cxnLst>
                <a:cxn ang="0">
                  <a:pos x="254" y="375"/>
                </a:cxn>
                <a:cxn ang="0">
                  <a:pos x="647" y="54"/>
                </a:cxn>
                <a:cxn ang="0">
                  <a:pos x="1349" y="54"/>
                </a:cxn>
                <a:cxn ang="0">
                  <a:pos x="2099" y="378"/>
                </a:cxn>
                <a:cxn ang="0">
                  <a:pos x="1854" y="395"/>
                </a:cxn>
                <a:cxn ang="0">
                  <a:pos x="1217" y="596"/>
                </a:cxn>
                <a:cxn ang="0">
                  <a:pos x="594" y="690"/>
                </a:cxn>
                <a:cxn ang="0">
                  <a:pos x="231" y="801"/>
                </a:cxn>
                <a:cxn ang="0">
                  <a:pos x="18" y="959"/>
                </a:cxn>
                <a:cxn ang="0">
                  <a:pos x="120" y="682"/>
                </a:cxn>
                <a:cxn ang="0">
                  <a:pos x="254" y="375"/>
                </a:cxn>
              </a:cxnLst>
              <a:pathLst>
                <a:path w="2183" h="979">
                  <a:moveTo>
                    <a:pt x="254" y="375"/>
                  </a:moveTo>
                  <a:cubicBezTo>
                    <a:pt x="342" y="270"/>
                    <a:pt x="465" y="107"/>
                    <a:pt x="647" y="54"/>
                  </a:cubicBezTo>
                  <a:cubicBezTo>
                    <a:pt x="829" y="1"/>
                    <a:pt x="1107" y="0"/>
                    <a:pt x="1349" y="54"/>
                  </a:cubicBezTo>
                  <a:cubicBezTo>
                    <a:pt x="1591" y="108"/>
                    <a:pt x="2015" y="321"/>
                    <a:pt x="2099" y="378"/>
                  </a:cubicBezTo>
                  <a:cubicBezTo>
                    <a:pt x="2183" y="435"/>
                    <a:pt x="2001" y="359"/>
                    <a:pt x="1854" y="395"/>
                  </a:cubicBezTo>
                  <a:cubicBezTo>
                    <a:pt x="1707" y="431"/>
                    <a:pt x="1427" y="547"/>
                    <a:pt x="1217" y="596"/>
                  </a:cubicBezTo>
                  <a:cubicBezTo>
                    <a:pt x="1007" y="645"/>
                    <a:pt x="758" y="656"/>
                    <a:pt x="594" y="690"/>
                  </a:cubicBezTo>
                  <a:cubicBezTo>
                    <a:pt x="430" y="724"/>
                    <a:pt x="327" y="756"/>
                    <a:pt x="231" y="801"/>
                  </a:cubicBezTo>
                  <a:cubicBezTo>
                    <a:pt x="135" y="846"/>
                    <a:pt x="36" y="979"/>
                    <a:pt x="18" y="959"/>
                  </a:cubicBezTo>
                  <a:cubicBezTo>
                    <a:pt x="0" y="939"/>
                    <a:pt x="81" y="779"/>
                    <a:pt x="120" y="682"/>
                  </a:cubicBezTo>
                  <a:cubicBezTo>
                    <a:pt x="159" y="585"/>
                    <a:pt x="166" y="480"/>
                    <a:pt x="254" y="37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rgbClr val="C0C0C0">
                    <a:alpha val="100000"/>
                  </a:srgbClr>
                </a:gs>
              </a:gsLst>
              <a:path path="rect">
                <a:fillToRect l="50000" t="50000" r="50000" b="50000"/>
              </a:path>
              <a:tileRect/>
            </a:gra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8" name="Text Box 10"/>
            <p:cNvSpPr txBox="1"/>
            <p:nvPr/>
          </p:nvSpPr>
          <p:spPr>
            <a:xfrm>
              <a:off x="3792" y="2448"/>
              <a:ext cx="2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9" name="Rectangle 11"/>
            <p:cNvSpPr/>
            <p:nvPr/>
          </p:nvSpPr>
          <p:spPr>
            <a:xfrm>
              <a:off x="3504" y="2640"/>
              <a:ext cx="27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 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0" name="Rectangle 12"/>
            <p:cNvSpPr/>
            <p:nvPr/>
          </p:nvSpPr>
          <p:spPr>
            <a:xfrm>
              <a:off x="4168" y="2448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1" name="Rectangle 13"/>
            <p:cNvSpPr/>
            <p:nvPr/>
          </p:nvSpPr>
          <p:spPr>
            <a:xfrm>
              <a:off x="3328" y="2928"/>
              <a:ext cx="2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2" name="Rectangle 14"/>
            <p:cNvSpPr/>
            <p:nvPr/>
          </p:nvSpPr>
          <p:spPr>
            <a:xfrm>
              <a:off x="4862" y="2640"/>
              <a:ext cx="2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03" name="Rectangle 15"/>
            <p:cNvSpPr/>
            <p:nvPr/>
          </p:nvSpPr>
          <p:spPr>
            <a:xfrm>
              <a:off x="4512" y="2496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6227763" y="4581525"/>
            <a:ext cx="982662" cy="203200"/>
            <a:chOff x="3901" y="2865"/>
            <a:chExt cx="619" cy="128"/>
          </a:xfrm>
        </p:grpSpPr>
        <p:sp>
          <p:nvSpPr>
            <p:cNvPr id="11294" name="Arc 17"/>
            <p:cNvSpPr/>
            <p:nvPr/>
          </p:nvSpPr>
          <p:spPr>
            <a:xfrm flipV="1">
              <a:off x="3901" y="2865"/>
              <a:ext cx="619" cy="1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9" y="102"/>
                </a:cxn>
                <a:cxn ang="0">
                  <a:pos x="0" y="0"/>
                </a:cxn>
                <a:cxn ang="0">
                  <a:pos x="619" y="102"/>
                </a:cxn>
                <a:cxn ang="0">
                  <a:pos x="0" y="128"/>
                </a:cxn>
                <a:cxn ang="0">
                  <a:pos x="0" y="0"/>
                </a:cxn>
              </a:cxnLst>
              <a:pathLst>
                <a:path w="21153" h="21600" fill="none">
                  <a:moveTo>
                    <a:pt x="-1" y="0"/>
                  </a:moveTo>
                  <a:cubicBezTo>
                    <a:pt x="10243" y="0"/>
                    <a:pt x="19078" y="7195"/>
                    <a:pt x="21152" y="17227"/>
                  </a:cubicBezTo>
                </a:path>
                <a:path w="21153" h="21600" stroke="0">
                  <a:moveTo>
                    <a:pt x="-1" y="0"/>
                  </a:moveTo>
                  <a:cubicBezTo>
                    <a:pt x="10243" y="0"/>
                    <a:pt x="19078" y="7195"/>
                    <a:pt x="21152" y="1722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CC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95" name="Line 18"/>
            <p:cNvSpPr/>
            <p:nvPr/>
          </p:nvSpPr>
          <p:spPr>
            <a:xfrm flipV="1">
              <a:off x="4128" y="2968"/>
              <a:ext cx="144" cy="8"/>
            </a:xfrm>
            <a:prstGeom prst="line">
              <a:avLst/>
            </a:prstGeom>
            <a:ln w="952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9"/>
          <p:cNvGrpSpPr/>
          <p:nvPr/>
        </p:nvGrpSpPr>
        <p:grpSpPr>
          <a:xfrm>
            <a:off x="5772150" y="4451350"/>
            <a:ext cx="1752600" cy="557213"/>
            <a:chOff x="3648" y="2784"/>
            <a:chExt cx="1104" cy="351"/>
          </a:xfrm>
        </p:grpSpPr>
        <p:graphicFrame>
          <p:nvGraphicFramePr>
            <p:cNvPr id="11290" name="Object 20"/>
            <p:cNvGraphicFramePr>
              <a:graphicFrameLocks noChangeAspect="1"/>
            </p:cNvGraphicFramePr>
            <p:nvPr/>
          </p:nvGraphicFramePr>
          <p:xfrm>
            <a:off x="3648" y="2880"/>
            <a:ext cx="21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190500" imgH="203200" progId="Equation.3">
                    <p:embed/>
                  </p:oleObj>
                </mc:Choice>
                <mc:Fallback>
                  <p:oleObj name="" r:id="rId5" imgW="190500" imgH="203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8" y="2880"/>
                          <a:ext cx="213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1"/>
            <p:cNvGraphicFramePr>
              <a:graphicFrameLocks noChangeAspect="1"/>
            </p:cNvGraphicFramePr>
            <p:nvPr/>
          </p:nvGraphicFramePr>
          <p:xfrm>
            <a:off x="4547" y="278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7" imgW="190500" imgH="203200" progId="Equation.3">
                    <p:embed/>
                  </p:oleObj>
                </mc:Choice>
                <mc:Fallback>
                  <p:oleObj name="" r:id="rId7" imgW="190500" imgH="203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47" y="2784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Oval 22"/>
            <p:cNvSpPr/>
            <p:nvPr/>
          </p:nvSpPr>
          <p:spPr>
            <a:xfrm>
              <a:off x="3899" y="2950"/>
              <a:ext cx="100" cy="8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8FCCD1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11293" name="Oval 23"/>
            <p:cNvSpPr/>
            <p:nvPr/>
          </p:nvSpPr>
          <p:spPr>
            <a:xfrm>
              <a:off x="4451" y="2865"/>
              <a:ext cx="100" cy="8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8FCCD1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</p:grpSp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715963" y="3586163"/>
          <a:ext cx="33305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1536700" imgH="292100" progId="Equation.3">
                  <p:embed/>
                </p:oleObj>
              </mc:Choice>
              <mc:Fallback>
                <p:oleObj name="" r:id="rId9" imgW="1536700" imgH="292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63" y="3586163"/>
                        <a:ext cx="33305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26"/>
          <p:cNvSpPr/>
          <p:nvPr/>
        </p:nvSpPr>
        <p:spPr>
          <a:xfrm>
            <a:off x="539750" y="981075"/>
            <a:ext cx="7991475" cy="588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证明：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导体为等势体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导体表面是一等势面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6022975" y="2582863"/>
            <a:ext cx="2282825" cy="1738312"/>
            <a:chOff x="3840" y="864"/>
            <a:chExt cx="1438" cy="1095"/>
          </a:xfrm>
        </p:grpSpPr>
        <p:sp>
          <p:nvSpPr>
            <p:cNvPr id="11286" name="Line 29"/>
            <p:cNvSpPr/>
            <p:nvPr/>
          </p:nvSpPr>
          <p:spPr>
            <a:xfrm>
              <a:off x="4128" y="1833"/>
              <a:ext cx="864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1287" name="Line 30"/>
            <p:cNvSpPr/>
            <p:nvPr/>
          </p:nvSpPr>
          <p:spPr>
            <a:xfrm flipV="1">
              <a:off x="4128" y="1008"/>
              <a:ext cx="0" cy="825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solid"/>
              <a:headEnd type="none" w="sm" len="lg"/>
              <a:tailEnd type="triangle" w="sm" len="lg"/>
            </a:ln>
          </p:spPr>
        </p:sp>
        <p:graphicFrame>
          <p:nvGraphicFramePr>
            <p:cNvPr id="6" name="Object 31"/>
            <p:cNvGraphicFramePr>
              <a:graphicFrameLocks noChangeAspect="1"/>
            </p:cNvGraphicFramePr>
            <p:nvPr/>
          </p:nvGraphicFramePr>
          <p:xfrm>
            <a:off x="3840" y="864"/>
            <a:ext cx="29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1" imgW="203200" imgH="279400" progId="Equation.3">
                    <p:embed/>
                  </p:oleObj>
                </mc:Choice>
                <mc:Fallback>
                  <p:oleObj name="" r:id="rId11" imgW="203200" imgH="2794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0" y="864"/>
                          <a:ext cx="29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32"/>
            <p:cNvGraphicFramePr>
              <a:graphicFrameLocks noChangeAspect="1"/>
            </p:cNvGraphicFramePr>
            <p:nvPr/>
          </p:nvGraphicFramePr>
          <p:xfrm>
            <a:off x="4992" y="1584"/>
            <a:ext cx="28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3" imgW="203200" imgH="279400" progId="Equation.3">
                    <p:embed/>
                  </p:oleObj>
                </mc:Choice>
                <mc:Fallback>
                  <p:oleObj name="" r:id="rId13" imgW="203200" imgH="2794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2" y="1584"/>
                          <a:ext cx="286" cy="3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3"/>
          <p:cNvGrpSpPr/>
          <p:nvPr/>
        </p:nvGrpSpPr>
        <p:grpSpPr>
          <a:xfrm>
            <a:off x="6480175" y="3103563"/>
            <a:ext cx="431800" cy="1016000"/>
            <a:chOff x="4128" y="1872"/>
            <a:chExt cx="272" cy="640"/>
          </a:xfrm>
        </p:grpSpPr>
        <p:sp>
          <p:nvSpPr>
            <p:cNvPr id="11284" name="Line 34"/>
            <p:cNvSpPr/>
            <p:nvPr/>
          </p:nvSpPr>
          <p:spPr>
            <a:xfrm flipV="1">
              <a:off x="4128" y="1920"/>
              <a:ext cx="0" cy="5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1285" name="Object 35"/>
            <p:cNvGraphicFramePr>
              <a:graphicFrameLocks noChangeAspect="1"/>
            </p:cNvGraphicFramePr>
            <p:nvPr/>
          </p:nvGraphicFramePr>
          <p:xfrm>
            <a:off x="4206" y="1872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5" imgW="279400" imgH="342900" progId="Equation.3">
                    <p:embed/>
                  </p:oleObj>
                </mc:Choice>
                <mc:Fallback>
                  <p:oleObj name="" r:id="rId15" imgW="279400" imgH="342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06" y="1872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6"/>
          <p:cNvGrpSpPr/>
          <p:nvPr/>
        </p:nvGrpSpPr>
        <p:grpSpPr>
          <a:xfrm>
            <a:off x="6480175" y="3586163"/>
            <a:ext cx="914400" cy="546100"/>
            <a:chOff x="4128" y="2160"/>
            <a:chExt cx="576" cy="344"/>
          </a:xfrm>
        </p:grpSpPr>
        <p:sp>
          <p:nvSpPr>
            <p:cNvPr id="11282" name="Line 37"/>
            <p:cNvSpPr/>
            <p:nvPr/>
          </p:nvSpPr>
          <p:spPr>
            <a:xfrm flipV="1">
              <a:off x="4128" y="2496"/>
              <a:ext cx="384" cy="8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triangle" w="sm" len="lg"/>
            </a:ln>
          </p:spPr>
        </p:sp>
        <p:graphicFrame>
          <p:nvGraphicFramePr>
            <p:cNvPr id="11283" name="Object 38"/>
            <p:cNvGraphicFramePr>
              <a:graphicFrameLocks noChangeAspect="1"/>
            </p:cNvGraphicFramePr>
            <p:nvPr/>
          </p:nvGraphicFramePr>
          <p:xfrm>
            <a:off x="4416" y="216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7" imgW="381000" imgH="381000" progId="Equation.3">
                    <p:embed/>
                  </p:oleObj>
                </mc:Choice>
                <mc:Fallback>
                  <p:oleObj name="" r:id="rId17" imgW="381000" imgH="3810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2160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39"/>
          <p:cNvSpPr txBox="1"/>
          <p:nvPr/>
        </p:nvSpPr>
        <p:spPr>
          <a:xfrm>
            <a:off x="500063" y="4322763"/>
            <a:ext cx="47498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0000CC"/>
                </a:solidFill>
                <a:latin typeface="宋体" panose="02010600030101010101" pitchFamily="2" charset="-122"/>
              </a:rPr>
              <a:t>导体表面为等势面</a:t>
            </a:r>
            <a:endParaRPr lang="zh-CN" altLang="en-US" sz="2800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304" name="Object 40"/>
          <p:cNvGraphicFramePr>
            <a:graphicFrameLocks noChangeAspect="1"/>
          </p:cNvGraphicFramePr>
          <p:nvPr/>
        </p:nvGraphicFramePr>
        <p:xfrm>
          <a:off x="1363663" y="4899025"/>
          <a:ext cx="18732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9" imgW="596900" imgH="203200" progId="Equation.3">
                  <p:embed/>
                </p:oleObj>
              </mc:Choice>
              <mc:Fallback>
                <p:oleObj name="" r:id="rId19" imgW="596900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63663" y="4899025"/>
                        <a:ext cx="1873250" cy="639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3956050" y="5619750"/>
          <a:ext cx="6477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241300" imgH="177800" progId="Equation.3">
                  <p:embed/>
                </p:oleObj>
              </mc:Choice>
              <mc:Fallback>
                <p:oleObj name="" r:id="rId21" imgW="241300" imgH="177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0" y="5619750"/>
                        <a:ext cx="647700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Object 42"/>
          <p:cNvGraphicFramePr>
            <a:graphicFrameLocks noChangeAspect="1"/>
          </p:cNvGraphicFramePr>
          <p:nvPr/>
        </p:nvGraphicFramePr>
        <p:xfrm>
          <a:off x="1076325" y="5546725"/>
          <a:ext cx="2592388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2" imgW="1078865" imgH="254000" progId="Equation.3">
                  <p:embed/>
                </p:oleObj>
              </mc:Choice>
              <mc:Fallback>
                <p:oleObj name="" r:id="rId22" imgW="1078865" imgH="254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76325" y="5546725"/>
                        <a:ext cx="2592388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6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1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Freeform 2"/>
          <p:cNvSpPr/>
          <p:nvPr/>
        </p:nvSpPr>
        <p:spPr bwMode="auto">
          <a:xfrm>
            <a:off x="4356100" y="2170113"/>
            <a:ext cx="2484438" cy="1446213"/>
          </a:xfrm>
          <a:custGeom>
            <a:avLst/>
            <a:gdLst/>
            <a:ahLst/>
            <a:cxnLst>
              <a:cxn ang="0">
                <a:pos x="20" y="401"/>
              </a:cxn>
              <a:cxn ang="0">
                <a:pos x="304" y="133"/>
              </a:cxn>
              <a:cxn ang="0">
                <a:pos x="864" y="30"/>
              </a:cxn>
              <a:cxn ang="0">
                <a:pos x="1432" y="314"/>
              </a:cxn>
              <a:cxn ang="0">
                <a:pos x="1448" y="827"/>
              </a:cxn>
              <a:cxn ang="0">
                <a:pos x="730" y="819"/>
              </a:cxn>
              <a:cxn ang="0">
                <a:pos x="186" y="669"/>
              </a:cxn>
              <a:cxn ang="0">
                <a:pos x="20" y="401"/>
              </a:cxn>
            </a:cxnLst>
            <a:rect l="0" t="0" r="r" b="b"/>
            <a:pathLst>
              <a:path w="1565" h="911">
                <a:moveTo>
                  <a:pt x="20" y="401"/>
                </a:moveTo>
                <a:cubicBezTo>
                  <a:pt x="40" y="312"/>
                  <a:pt x="163" y="195"/>
                  <a:pt x="304" y="133"/>
                </a:cubicBezTo>
                <a:cubicBezTo>
                  <a:pt x="445" y="71"/>
                  <a:pt x="676" y="0"/>
                  <a:pt x="864" y="30"/>
                </a:cubicBezTo>
                <a:cubicBezTo>
                  <a:pt x="1052" y="60"/>
                  <a:pt x="1335" y="181"/>
                  <a:pt x="1432" y="314"/>
                </a:cubicBezTo>
                <a:cubicBezTo>
                  <a:pt x="1529" y="447"/>
                  <a:pt x="1565" y="743"/>
                  <a:pt x="1448" y="827"/>
                </a:cubicBezTo>
                <a:cubicBezTo>
                  <a:pt x="1331" y="911"/>
                  <a:pt x="940" y="845"/>
                  <a:pt x="730" y="819"/>
                </a:cubicBezTo>
                <a:cubicBezTo>
                  <a:pt x="520" y="793"/>
                  <a:pt x="304" y="739"/>
                  <a:pt x="186" y="669"/>
                </a:cubicBezTo>
                <a:cubicBezTo>
                  <a:pt x="68" y="599"/>
                  <a:pt x="0" y="490"/>
                  <a:pt x="20" y="401"/>
                </a:cubicBez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76078"/>
                  <a:invGamma/>
                </a:schemeClr>
              </a:gs>
            </a:gsLst>
            <a:lin ang="5400000" scaled="1"/>
          </a:gradFill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303713" y="2093913"/>
            <a:ext cx="2555875" cy="1600200"/>
            <a:chOff x="3936" y="624"/>
            <a:chExt cx="1562" cy="1008"/>
          </a:xfrm>
        </p:grpSpPr>
        <p:sp>
          <p:nvSpPr>
            <p:cNvPr id="12359" name="Text Box 5"/>
            <p:cNvSpPr txBox="1"/>
            <p:nvPr/>
          </p:nvSpPr>
          <p:spPr>
            <a:xfrm>
              <a:off x="4320" y="672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60" name="Rectangle 6"/>
            <p:cNvSpPr/>
            <p:nvPr/>
          </p:nvSpPr>
          <p:spPr>
            <a:xfrm>
              <a:off x="4704" y="624"/>
              <a:ext cx="2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61" name="Rectangle 7"/>
            <p:cNvSpPr/>
            <p:nvPr/>
          </p:nvSpPr>
          <p:spPr>
            <a:xfrm>
              <a:off x="5088" y="816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62" name="Rectangle 8"/>
            <p:cNvSpPr/>
            <p:nvPr/>
          </p:nvSpPr>
          <p:spPr>
            <a:xfrm>
              <a:off x="5232" y="1008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63" name="Rectangle 9"/>
            <p:cNvSpPr/>
            <p:nvPr/>
          </p:nvSpPr>
          <p:spPr>
            <a:xfrm>
              <a:off x="5280" y="1248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64" name="Rectangle 10"/>
            <p:cNvSpPr/>
            <p:nvPr/>
          </p:nvSpPr>
          <p:spPr>
            <a:xfrm>
              <a:off x="5040" y="1344"/>
              <a:ext cx="2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65" name="Rectangle 11"/>
            <p:cNvSpPr/>
            <p:nvPr/>
          </p:nvSpPr>
          <p:spPr>
            <a:xfrm>
              <a:off x="4464" y="1248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66" name="Rectangle 12"/>
            <p:cNvSpPr/>
            <p:nvPr/>
          </p:nvSpPr>
          <p:spPr>
            <a:xfrm>
              <a:off x="4080" y="768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67" name="Rectangle 13"/>
            <p:cNvSpPr/>
            <p:nvPr/>
          </p:nvSpPr>
          <p:spPr>
            <a:xfrm>
              <a:off x="3936" y="960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68" name="Rectangle 14"/>
            <p:cNvSpPr/>
            <p:nvPr/>
          </p:nvSpPr>
          <p:spPr>
            <a:xfrm>
              <a:off x="4080" y="1104"/>
              <a:ext cx="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8383" name="Text Box 15"/>
          <p:cNvSpPr txBox="1"/>
          <p:nvPr/>
        </p:nvSpPr>
        <p:spPr>
          <a:xfrm>
            <a:off x="165100" y="5260975"/>
            <a:ext cx="4592638" cy="1125538"/>
          </a:xfrm>
          <a:prstGeom prst="rect">
            <a:avLst/>
          </a:prstGeom>
          <a:noFill/>
          <a:ln w="1270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结论：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导体内部无净电荷，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　　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电荷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只分布在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导体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</a:rPr>
              <a:t>表面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2214563" y="2857500"/>
          <a:ext cx="14366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533400" imgH="457200" progId="Equation.3">
                  <p:embed/>
                </p:oleObj>
              </mc:Choice>
              <mc:Fallback>
                <p:oleObj name="" r:id="rId1" imgW="533400" imgH="457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563" y="2857500"/>
                        <a:ext cx="1436687" cy="131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785813" y="2214563"/>
          <a:ext cx="15843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508000" imgH="203200" progId="Equation.3">
                  <p:embed/>
                </p:oleObj>
              </mc:Choice>
              <mc:Fallback>
                <p:oleObj name="" r:id="rId3" imgW="508000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2214563"/>
                        <a:ext cx="158432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Text Box 18"/>
          <p:cNvSpPr txBox="1"/>
          <p:nvPr/>
        </p:nvSpPr>
        <p:spPr>
          <a:xfrm>
            <a:off x="539750" y="1052513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　实心导体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611188" y="4256088"/>
          <a:ext cx="2292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748665" imgH="266700" progId="Equation.3">
                  <p:embed/>
                </p:oleObj>
              </mc:Choice>
              <mc:Fallback>
                <p:oleObj name="" r:id="rId5" imgW="748665" imgH="266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188" y="4256088"/>
                        <a:ext cx="2292350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/>
          <p:nvPr/>
        </p:nvGrpSpPr>
        <p:grpSpPr>
          <a:xfrm>
            <a:off x="5043488" y="1331913"/>
            <a:ext cx="2436812" cy="1828800"/>
            <a:chOff x="3793" y="1296"/>
            <a:chExt cx="1535" cy="1152"/>
          </a:xfrm>
        </p:grpSpPr>
        <p:grpSp>
          <p:nvGrpSpPr>
            <p:cNvPr id="12355" name="Group 21"/>
            <p:cNvGrpSpPr/>
            <p:nvPr/>
          </p:nvGrpSpPr>
          <p:grpSpPr>
            <a:xfrm>
              <a:off x="3793" y="2114"/>
              <a:ext cx="763" cy="334"/>
              <a:chOff x="3793" y="2114"/>
              <a:chExt cx="763" cy="334"/>
            </a:xfrm>
          </p:grpSpPr>
          <p:graphicFrame>
            <p:nvGraphicFramePr>
              <p:cNvPr id="12357" name="Object 22"/>
              <p:cNvGraphicFramePr>
                <a:graphicFrameLocks noChangeAspect="1"/>
              </p:cNvGraphicFramePr>
              <p:nvPr/>
            </p:nvGraphicFramePr>
            <p:xfrm>
              <a:off x="4368" y="2208"/>
              <a:ext cx="18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7" imgW="177800" imgH="228600" progId="Equation.3">
                      <p:embed/>
                    </p:oleObj>
                  </mc:Choice>
                  <mc:Fallback>
                    <p:oleObj name="" r:id="rId7" imgW="177800" imgH="2286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68" y="2208"/>
                            <a:ext cx="18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58" name="Freeform 23" descr="宽下对角线"/>
              <p:cNvSpPr/>
              <p:nvPr/>
            </p:nvSpPr>
            <p:spPr>
              <a:xfrm>
                <a:off x="3793" y="2114"/>
                <a:ext cx="562" cy="307"/>
              </a:xfrm>
              <a:custGeom>
                <a:avLst/>
                <a:gdLst/>
                <a:ahLst/>
                <a:cxnLst>
                  <a:cxn ang="0">
                    <a:pos x="89" y="56"/>
                  </a:cxn>
                  <a:cxn ang="0">
                    <a:pos x="294" y="9"/>
                  </a:cxn>
                  <a:cxn ang="0">
                    <a:pos x="531" y="111"/>
                  </a:cxn>
                  <a:cxn ang="0">
                    <a:pos x="479" y="286"/>
                  </a:cxn>
                  <a:cxn ang="0">
                    <a:pos x="65" y="237"/>
                  </a:cxn>
                  <a:cxn ang="0">
                    <a:pos x="89" y="56"/>
                  </a:cxn>
                </a:cxnLst>
                <a:pathLst>
                  <a:path w="562" h="307">
                    <a:moveTo>
                      <a:pt x="89" y="56"/>
                    </a:moveTo>
                    <a:cubicBezTo>
                      <a:pt x="127" y="18"/>
                      <a:pt x="220" y="0"/>
                      <a:pt x="294" y="9"/>
                    </a:cubicBezTo>
                    <a:cubicBezTo>
                      <a:pt x="368" y="18"/>
                      <a:pt x="500" y="65"/>
                      <a:pt x="531" y="111"/>
                    </a:cubicBezTo>
                    <a:cubicBezTo>
                      <a:pt x="562" y="157"/>
                      <a:pt x="557" y="265"/>
                      <a:pt x="479" y="286"/>
                    </a:cubicBezTo>
                    <a:cubicBezTo>
                      <a:pt x="401" y="307"/>
                      <a:pt x="130" y="275"/>
                      <a:pt x="65" y="237"/>
                    </a:cubicBezTo>
                    <a:cubicBezTo>
                      <a:pt x="0" y="199"/>
                      <a:pt x="44" y="96"/>
                      <a:pt x="89" y="56"/>
                    </a:cubicBezTo>
                    <a:close/>
                  </a:path>
                </a:pathLst>
              </a:custGeom>
              <a:pattFill prst="wdDnDiag">
                <a:fgClr>
                  <a:srgbClr val="0000FF">
                    <a:alpha val="100000"/>
                  </a:srgbClr>
                </a:fgClr>
                <a:bgClr>
                  <a:srgbClr val="EAEAEA">
                    <a:alpha val="100000"/>
                  </a:srgbClr>
                </a:bgClr>
              </a:pattFill>
              <a:ln w="19050" cap="flat" cmpd="sng">
                <a:solidFill>
                  <a:srgbClr val="0000FF">
                    <a:alpha val="100000"/>
                  </a:srgbClr>
                </a:solidFill>
                <a:prstDash val="dash"/>
                <a:round/>
                <a:headEnd type="none" w="sm" len="lg"/>
                <a:tailEnd type="none" w="sm" len="lg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8392" name="AutoShape 24"/>
            <p:cNvSpPr>
              <a:spLocks noChangeArrowheads="1"/>
            </p:cNvSpPr>
            <p:nvPr/>
          </p:nvSpPr>
          <p:spPr bwMode="auto">
            <a:xfrm>
              <a:off x="4130" y="1296"/>
              <a:ext cx="1198" cy="432"/>
            </a:xfrm>
            <a:prstGeom prst="wedgeEllipseCallout">
              <a:avLst>
                <a:gd name="adj1" fmla="val -56250"/>
                <a:gd name="adj2" fmla="val 138194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高斯面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2298" name="Rectangle 25"/>
          <p:cNvSpPr/>
          <p:nvPr/>
        </p:nvSpPr>
        <p:spPr>
          <a:xfrm>
            <a:off x="4117975" y="800100"/>
            <a:ext cx="4735513" cy="30480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sm" len="lg"/>
            <a:tailEnd type="none" w="sm" len="lg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58394" name="Text Box 26"/>
          <p:cNvSpPr txBox="1"/>
          <p:nvPr/>
        </p:nvSpPr>
        <p:spPr>
          <a:xfrm>
            <a:off x="7275513" y="1403350"/>
            <a:ext cx="1655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5050"/>
                </a:solidFill>
                <a:latin typeface="Arial" panose="020B0604020202020204" pitchFamily="34" charset="0"/>
              </a:rPr>
              <a:t>（任意）</a:t>
            </a:r>
            <a:endParaRPr lang="zh-CN" altLang="en-US" sz="2800" dirty="0">
              <a:solidFill>
                <a:srgbClr val="FF505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500063" y="3143250"/>
          <a:ext cx="17002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711200" imgH="292100" progId="Equation.3">
                  <p:embed/>
                </p:oleObj>
              </mc:Choice>
              <mc:Fallback>
                <p:oleObj name="" r:id="rId9" imgW="711200" imgH="292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0063" y="3143250"/>
                        <a:ext cx="1700212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Text Box 28"/>
          <p:cNvSpPr txBox="1"/>
          <p:nvPr/>
        </p:nvSpPr>
        <p:spPr>
          <a:xfrm>
            <a:off x="642938" y="1643063"/>
            <a:ext cx="2736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</a:rPr>
              <a:t>任取高斯面</a:t>
            </a:r>
            <a:r>
              <a:rPr lang="en-US" altLang="zh-CN" sz="2800" b="1" dirty="0">
                <a:latin typeface="Arial" panose="020B0604020202020204" pitchFamily="34" charset="0"/>
              </a:rPr>
              <a:t>S</a:t>
            </a:r>
            <a:endParaRPr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13326" name="Text Box 29"/>
          <p:cNvSpPr txBox="1">
            <a:spLocks noChangeArrowheads="1"/>
          </p:cNvSpPr>
          <p:nvPr/>
        </p:nvSpPr>
        <p:spPr bwMode="auto">
          <a:xfrm>
            <a:off x="1187450" y="188595"/>
            <a:ext cx="80645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静电平衡状态时导体上的电荷分布</a:t>
            </a:r>
            <a:endParaRPr lang="zh-CN" altLang="en-US" sz="28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" name="Group 5"/>
          <p:cNvGrpSpPr/>
          <p:nvPr/>
        </p:nvGrpSpPr>
        <p:grpSpPr bwMode="auto">
          <a:xfrm>
            <a:off x="5167630" y="4076700"/>
            <a:ext cx="3636645" cy="2208530"/>
            <a:chOff x="2653" y="300"/>
            <a:chExt cx="2600" cy="1270"/>
          </a:xfrm>
        </p:grpSpPr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2653" y="300"/>
              <a:ext cx="2600" cy="127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00"/>
            </a:p>
          </p:txBody>
        </p:sp>
        <p:sp>
          <p:nvSpPr>
            <p:cNvPr id="83" name="Freeform 7"/>
            <p:cNvSpPr/>
            <p:nvPr/>
          </p:nvSpPr>
          <p:spPr bwMode="auto">
            <a:xfrm>
              <a:off x="2901" y="492"/>
              <a:ext cx="984" cy="928"/>
            </a:xfrm>
            <a:custGeom>
              <a:avLst/>
              <a:gdLst>
                <a:gd name="T0" fmla="*/ 104 w 984"/>
                <a:gd name="T1" fmla="*/ 176 h 928"/>
                <a:gd name="T2" fmla="*/ 152 w 984"/>
                <a:gd name="T3" fmla="*/ 80 h 928"/>
                <a:gd name="T4" fmla="*/ 488 w 984"/>
                <a:gd name="T5" fmla="*/ 80 h 928"/>
                <a:gd name="T6" fmla="*/ 968 w 984"/>
                <a:gd name="T7" fmla="*/ 560 h 928"/>
                <a:gd name="T8" fmla="*/ 392 w 984"/>
                <a:gd name="T9" fmla="*/ 896 h 928"/>
                <a:gd name="T10" fmla="*/ 56 w 984"/>
                <a:gd name="T11" fmla="*/ 752 h 928"/>
                <a:gd name="T12" fmla="*/ 56 w 984"/>
                <a:gd name="T13" fmla="*/ 368 h 928"/>
                <a:gd name="T14" fmla="*/ 104 w 984"/>
                <a:gd name="T15" fmla="*/ 176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4" h="928">
                  <a:moveTo>
                    <a:pt x="104" y="176"/>
                  </a:moveTo>
                  <a:cubicBezTo>
                    <a:pt x="120" y="128"/>
                    <a:pt x="88" y="96"/>
                    <a:pt x="152" y="80"/>
                  </a:cubicBezTo>
                  <a:cubicBezTo>
                    <a:pt x="216" y="64"/>
                    <a:pt x="352" y="0"/>
                    <a:pt x="488" y="80"/>
                  </a:cubicBezTo>
                  <a:cubicBezTo>
                    <a:pt x="624" y="160"/>
                    <a:pt x="984" y="424"/>
                    <a:pt x="968" y="560"/>
                  </a:cubicBezTo>
                  <a:cubicBezTo>
                    <a:pt x="952" y="696"/>
                    <a:pt x="544" y="864"/>
                    <a:pt x="392" y="896"/>
                  </a:cubicBezTo>
                  <a:cubicBezTo>
                    <a:pt x="240" y="928"/>
                    <a:pt x="112" y="840"/>
                    <a:pt x="56" y="752"/>
                  </a:cubicBezTo>
                  <a:cubicBezTo>
                    <a:pt x="0" y="664"/>
                    <a:pt x="48" y="464"/>
                    <a:pt x="56" y="368"/>
                  </a:cubicBezTo>
                  <a:cubicBezTo>
                    <a:pt x="64" y="272"/>
                    <a:pt x="88" y="224"/>
                    <a:pt x="104" y="17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28575" cap="flat" cmpd="sng">
              <a:solidFill>
                <a:srgbClr val="000000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00"/>
            </a:p>
          </p:txBody>
        </p:sp>
        <p:graphicFrame>
          <p:nvGraphicFramePr>
            <p:cNvPr id="84" name="Object 8"/>
            <p:cNvGraphicFramePr>
              <a:graphicFrameLocks noChangeAspect="1"/>
            </p:cNvGraphicFramePr>
            <p:nvPr/>
          </p:nvGraphicFramePr>
          <p:xfrm>
            <a:off x="3045" y="444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1" name="公式" r:id="rId11" imgW="238125" imgH="77470" progId="Equation.3">
                    <p:embed/>
                  </p:oleObj>
                </mc:Choice>
                <mc:Fallback>
                  <p:oleObj name="公式" r:id="rId11" imgW="238125" imgH="7747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444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9"/>
            <p:cNvGraphicFramePr>
              <a:graphicFrameLocks noChangeAspect="1"/>
            </p:cNvGraphicFramePr>
            <p:nvPr/>
          </p:nvGraphicFramePr>
          <p:xfrm>
            <a:off x="3861" y="972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2" name="公式" r:id="rId13" imgW="238125" imgH="77470" progId="Equation.3">
                    <p:embed/>
                  </p:oleObj>
                </mc:Choice>
                <mc:Fallback>
                  <p:oleObj name="公式" r:id="rId13" imgW="238125" imgH="7747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972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10"/>
            <p:cNvGraphicFramePr>
              <a:graphicFrameLocks noChangeAspect="1"/>
            </p:cNvGraphicFramePr>
            <p:nvPr/>
          </p:nvGraphicFramePr>
          <p:xfrm>
            <a:off x="3189" y="492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3" name="公式" r:id="rId15" imgW="238125" imgH="77470" progId="Equation.3">
                    <p:embed/>
                  </p:oleObj>
                </mc:Choice>
                <mc:Fallback>
                  <p:oleObj name="公式" r:id="rId15" imgW="238125" imgH="7747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9" y="492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11"/>
            <p:cNvGraphicFramePr>
              <a:graphicFrameLocks noChangeAspect="1"/>
            </p:cNvGraphicFramePr>
            <p:nvPr/>
          </p:nvGraphicFramePr>
          <p:xfrm>
            <a:off x="3477" y="636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4" name="公式" r:id="rId17" imgW="238125" imgH="77470" progId="Equation.3">
                    <p:embed/>
                  </p:oleObj>
                </mc:Choice>
                <mc:Fallback>
                  <p:oleObj name="公式" r:id="rId17" imgW="238125" imgH="7747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7" y="636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12"/>
            <p:cNvGraphicFramePr>
              <a:graphicFrameLocks noChangeAspect="1"/>
            </p:cNvGraphicFramePr>
            <p:nvPr/>
          </p:nvGraphicFramePr>
          <p:xfrm>
            <a:off x="3669" y="780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5" name="公式" r:id="rId19" imgW="238125" imgH="77470" progId="Equation.3">
                    <p:embed/>
                  </p:oleObj>
                </mc:Choice>
                <mc:Fallback>
                  <p:oleObj name="公式" r:id="rId19" imgW="238125" imgH="7747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780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13"/>
            <p:cNvGraphicFramePr>
              <a:graphicFrameLocks noChangeAspect="1"/>
            </p:cNvGraphicFramePr>
            <p:nvPr/>
          </p:nvGraphicFramePr>
          <p:xfrm>
            <a:off x="3861" y="1068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6" name="公式" r:id="rId21" imgW="238125" imgH="77470" progId="Equation.3">
                    <p:embed/>
                  </p:oleObj>
                </mc:Choice>
                <mc:Fallback>
                  <p:oleObj name="公式" r:id="rId21" imgW="238125" imgH="7747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1" y="1068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14"/>
            <p:cNvGraphicFramePr>
              <a:graphicFrameLocks noChangeAspect="1"/>
            </p:cNvGraphicFramePr>
            <p:nvPr/>
          </p:nvGraphicFramePr>
          <p:xfrm>
            <a:off x="3813" y="1164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7" name="公式" r:id="rId23" imgW="238125" imgH="77470" progId="Equation.3">
                    <p:embed/>
                  </p:oleObj>
                </mc:Choice>
                <mc:Fallback>
                  <p:oleObj name="公式" r:id="rId23" imgW="238125" imgH="7747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3" y="1164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15"/>
            <p:cNvGraphicFramePr>
              <a:graphicFrameLocks noChangeAspect="1"/>
            </p:cNvGraphicFramePr>
            <p:nvPr/>
          </p:nvGraphicFramePr>
          <p:xfrm>
            <a:off x="2901" y="492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8" name="公式" r:id="rId25" imgW="238125" imgH="77470" progId="Equation.3">
                    <p:embed/>
                  </p:oleObj>
                </mc:Choice>
                <mc:Fallback>
                  <p:oleObj name="公式" r:id="rId25" imgW="238125" imgH="7747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1" y="492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16"/>
            <p:cNvGraphicFramePr>
              <a:graphicFrameLocks noChangeAspect="1"/>
            </p:cNvGraphicFramePr>
            <p:nvPr/>
          </p:nvGraphicFramePr>
          <p:xfrm>
            <a:off x="3573" y="1308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99" name="公式" r:id="rId27" imgW="238125" imgH="77470" progId="Equation.3">
                    <p:embed/>
                  </p:oleObj>
                </mc:Choice>
                <mc:Fallback>
                  <p:oleObj name="公式" r:id="rId27" imgW="238125" imgH="7747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1308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17"/>
            <p:cNvGraphicFramePr>
              <a:graphicFrameLocks noChangeAspect="1"/>
            </p:cNvGraphicFramePr>
            <p:nvPr/>
          </p:nvGraphicFramePr>
          <p:xfrm>
            <a:off x="2853" y="588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0" name="公式" r:id="rId29" imgW="238125" imgH="77470" progId="Equation.3">
                    <p:embed/>
                  </p:oleObj>
                </mc:Choice>
                <mc:Fallback>
                  <p:oleObj name="公式" r:id="rId29" imgW="238125" imgH="7747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3" y="588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18"/>
            <p:cNvGraphicFramePr>
              <a:graphicFrameLocks noChangeAspect="1"/>
            </p:cNvGraphicFramePr>
            <p:nvPr/>
          </p:nvGraphicFramePr>
          <p:xfrm>
            <a:off x="2757" y="972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1" name="公式" r:id="rId31" imgW="238125" imgH="77470" progId="Equation.3">
                    <p:embed/>
                  </p:oleObj>
                </mc:Choice>
                <mc:Fallback>
                  <p:oleObj name="公式" r:id="rId31" imgW="238125" imgH="7747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7" y="972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19"/>
            <p:cNvGraphicFramePr>
              <a:graphicFrameLocks noChangeAspect="1"/>
            </p:cNvGraphicFramePr>
            <p:nvPr/>
          </p:nvGraphicFramePr>
          <p:xfrm>
            <a:off x="2805" y="1260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2" name="公式" r:id="rId33" imgW="238125" imgH="77470" progId="Equation.3">
                    <p:embed/>
                  </p:oleObj>
                </mc:Choice>
                <mc:Fallback>
                  <p:oleObj name="公式" r:id="rId33" imgW="238125" imgH="7747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1260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20"/>
            <p:cNvGraphicFramePr>
              <a:graphicFrameLocks noChangeAspect="1"/>
            </p:cNvGraphicFramePr>
            <p:nvPr/>
          </p:nvGraphicFramePr>
          <p:xfrm>
            <a:off x="2949" y="1356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3" name="公式" r:id="rId35" imgW="238125" imgH="77470" progId="Equation.3">
                    <p:embed/>
                  </p:oleObj>
                </mc:Choice>
                <mc:Fallback>
                  <p:oleObj name="公式" r:id="rId35" imgW="238125" imgH="7747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1356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21"/>
            <p:cNvGraphicFramePr>
              <a:graphicFrameLocks noChangeAspect="1"/>
            </p:cNvGraphicFramePr>
            <p:nvPr/>
          </p:nvGraphicFramePr>
          <p:xfrm>
            <a:off x="2805" y="732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4" name="公式" r:id="rId37" imgW="238125" imgH="77470" progId="Equation.3">
                    <p:embed/>
                  </p:oleObj>
                </mc:Choice>
                <mc:Fallback>
                  <p:oleObj name="公式" r:id="rId37" imgW="238125" imgH="7747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732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22"/>
            <p:cNvGraphicFramePr>
              <a:graphicFrameLocks noChangeAspect="1"/>
            </p:cNvGraphicFramePr>
            <p:nvPr/>
          </p:nvGraphicFramePr>
          <p:xfrm>
            <a:off x="3141" y="1452"/>
            <a:ext cx="150" cy="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5" name="公式" r:id="rId39" imgW="238125" imgH="77470" progId="Equation.3">
                    <p:embed/>
                  </p:oleObj>
                </mc:Choice>
                <mc:Fallback>
                  <p:oleObj name="公式" r:id="rId39" imgW="238125" imgH="7747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1" y="1452"/>
                          <a:ext cx="150" cy="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23"/>
            <p:cNvGraphicFramePr>
              <a:graphicFrameLocks noChangeAspect="1"/>
            </p:cNvGraphicFramePr>
            <p:nvPr/>
          </p:nvGraphicFramePr>
          <p:xfrm>
            <a:off x="3061" y="845"/>
            <a:ext cx="4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6" name="公式" r:id="rId41" imgW="393700" imgH="203200" progId="Equation.3">
                    <p:embed/>
                  </p:oleObj>
                </mc:Choice>
                <mc:Fallback>
                  <p:oleObj name="公式" r:id="rId41" imgW="393700" imgH="203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845"/>
                          <a:ext cx="49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" name="Freeform 24"/>
            <p:cNvSpPr/>
            <p:nvPr/>
          </p:nvSpPr>
          <p:spPr bwMode="auto">
            <a:xfrm>
              <a:off x="4286" y="527"/>
              <a:ext cx="784" cy="696"/>
            </a:xfrm>
            <a:custGeom>
              <a:avLst/>
              <a:gdLst>
                <a:gd name="T0" fmla="*/ 216 w 784"/>
                <a:gd name="T1" fmla="*/ 56 h 696"/>
                <a:gd name="T2" fmla="*/ 504 w 784"/>
                <a:gd name="T3" fmla="*/ 8 h 696"/>
                <a:gd name="T4" fmla="*/ 696 w 784"/>
                <a:gd name="T5" fmla="*/ 104 h 696"/>
                <a:gd name="T6" fmla="*/ 696 w 784"/>
                <a:gd name="T7" fmla="*/ 584 h 696"/>
                <a:gd name="T8" fmla="*/ 168 w 784"/>
                <a:gd name="T9" fmla="*/ 680 h 696"/>
                <a:gd name="T10" fmla="*/ 24 w 784"/>
                <a:gd name="T11" fmla="*/ 488 h 696"/>
                <a:gd name="T12" fmla="*/ 24 w 784"/>
                <a:gd name="T13" fmla="*/ 248 h 696"/>
                <a:gd name="T14" fmla="*/ 72 w 784"/>
                <a:gd name="T15" fmla="*/ 104 h 696"/>
                <a:gd name="T16" fmla="*/ 216 w 784"/>
                <a:gd name="T17" fmla="*/ 56 h 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4" h="696">
                  <a:moveTo>
                    <a:pt x="216" y="56"/>
                  </a:moveTo>
                  <a:cubicBezTo>
                    <a:pt x="288" y="40"/>
                    <a:pt x="424" y="0"/>
                    <a:pt x="504" y="8"/>
                  </a:cubicBezTo>
                  <a:cubicBezTo>
                    <a:pt x="584" y="16"/>
                    <a:pt x="664" y="8"/>
                    <a:pt x="696" y="104"/>
                  </a:cubicBezTo>
                  <a:cubicBezTo>
                    <a:pt x="728" y="200"/>
                    <a:pt x="784" y="488"/>
                    <a:pt x="696" y="584"/>
                  </a:cubicBezTo>
                  <a:cubicBezTo>
                    <a:pt x="608" y="680"/>
                    <a:pt x="280" y="696"/>
                    <a:pt x="168" y="680"/>
                  </a:cubicBezTo>
                  <a:cubicBezTo>
                    <a:pt x="56" y="664"/>
                    <a:pt x="48" y="560"/>
                    <a:pt x="24" y="488"/>
                  </a:cubicBezTo>
                  <a:cubicBezTo>
                    <a:pt x="0" y="416"/>
                    <a:pt x="16" y="312"/>
                    <a:pt x="24" y="248"/>
                  </a:cubicBezTo>
                  <a:cubicBezTo>
                    <a:pt x="32" y="184"/>
                    <a:pt x="40" y="136"/>
                    <a:pt x="72" y="104"/>
                  </a:cubicBezTo>
                  <a:cubicBezTo>
                    <a:pt x="104" y="72"/>
                    <a:pt x="144" y="72"/>
                    <a:pt x="216" y="56"/>
                  </a:cubicBezTo>
                  <a:close/>
                </a:path>
              </a:pathLst>
            </a:custGeom>
            <a:gradFill rotWithShape="0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28575" cap="flat" cmpd="sng">
              <a:solidFill>
                <a:srgbClr val="000000"/>
              </a:solidFill>
              <a:prstDash val="solid"/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 sz="100"/>
            </a:p>
          </p:txBody>
        </p:sp>
        <p:graphicFrame>
          <p:nvGraphicFramePr>
            <p:cNvPr id="101" name="Object 25"/>
            <p:cNvGraphicFramePr>
              <a:graphicFrameLocks noChangeAspect="1"/>
            </p:cNvGraphicFramePr>
            <p:nvPr/>
          </p:nvGraphicFramePr>
          <p:xfrm>
            <a:off x="5013" y="92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7" name="公式" r:id="rId43" imgW="238125" imgH="238125" progId="Equation.3">
                    <p:embed/>
                  </p:oleObj>
                </mc:Choice>
                <mc:Fallback>
                  <p:oleObj name="公式" r:id="rId43" imgW="238125" imgH="23812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3" y="92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26"/>
            <p:cNvGraphicFramePr>
              <a:graphicFrameLocks noChangeAspect="1"/>
            </p:cNvGraphicFramePr>
            <p:nvPr/>
          </p:nvGraphicFramePr>
          <p:xfrm>
            <a:off x="4422" y="799"/>
            <a:ext cx="54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8" name="公式" r:id="rId45" imgW="393700" imgH="203200" progId="Equation.3">
                    <p:embed/>
                  </p:oleObj>
                </mc:Choice>
                <mc:Fallback>
                  <p:oleObj name="公式" r:id="rId45" imgW="3937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799"/>
                          <a:ext cx="54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Object 27"/>
            <p:cNvGraphicFramePr>
              <a:graphicFrameLocks noChangeAspect="1"/>
            </p:cNvGraphicFramePr>
            <p:nvPr/>
          </p:nvGraphicFramePr>
          <p:xfrm>
            <a:off x="4149" y="73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09" name="公式" r:id="rId46" imgW="238125" imgH="238125" progId="Equation.3">
                    <p:embed/>
                  </p:oleObj>
                </mc:Choice>
                <mc:Fallback>
                  <p:oleObj name="公式" r:id="rId46" imgW="238125" imgH="23812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73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Object 28"/>
            <p:cNvGraphicFramePr>
              <a:graphicFrameLocks noChangeAspect="1"/>
            </p:cNvGraphicFramePr>
            <p:nvPr/>
          </p:nvGraphicFramePr>
          <p:xfrm>
            <a:off x="4965" y="5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10" name="公式" r:id="rId48" imgW="238125" imgH="238125" progId="Equation.3">
                    <p:embed/>
                  </p:oleObj>
                </mc:Choice>
                <mc:Fallback>
                  <p:oleObj name="公式" r:id="rId48" imgW="238125" imgH="23812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5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" name="Object 29"/>
            <p:cNvGraphicFramePr>
              <a:graphicFrameLocks noChangeAspect="1"/>
            </p:cNvGraphicFramePr>
            <p:nvPr/>
          </p:nvGraphicFramePr>
          <p:xfrm>
            <a:off x="4965" y="106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11" name="公式" r:id="rId50" imgW="238125" imgH="238125" progId="Equation.3">
                    <p:embed/>
                  </p:oleObj>
                </mc:Choice>
                <mc:Fallback>
                  <p:oleObj name="公式" r:id="rId50" imgW="238125" imgH="23812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106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30"/>
            <p:cNvGraphicFramePr>
              <a:graphicFrameLocks noChangeAspect="1"/>
            </p:cNvGraphicFramePr>
            <p:nvPr/>
          </p:nvGraphicFramePr>
          <p:xfrm>
            <a:off x="4785" y="1207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12" name="公式" r:id="rId52" imgW="238125" imgH="238125" progId="Equation.3">
                    <p:embed/>
                  </p:oleObj>
                </mc:Choice>
                <mc:Fallback>
                  <p:oleObj name="公式" r:id="rId52" imgW="238125" imgH="23812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207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31"/>
            <p:cNvGraphicFramePr>
              <a:graphicFrameLocks noChangeAspect="1"/>
            </p:cNvGraphicFramePr>
            <p:nvPr/>
          </p:nvGraphicFramePr>
          <p:xfrm>
            <a:off x="4821" y="4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13" name="公式" r:id="rId54" imgW="238125" imgH="238125" progId="Equation.3">
                    <p:embed/>
                  </p:oleObj>
                </mc:Choice>
                <mc:Fallback>
                  <p:oleObj name="公式" r:id="rId54" imgW="238125" imgH="23812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1" y="4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Object 32"/>
            <p:cNvGraphicFramePr>
              <a:graphicFrameLocks noChangeAspect="1"/>
            </p:cNvGraphicFramePr>
            <p:nvPr/>
          </p:nvGraphicFramePr>
          <p:xfrm>
            <a:off x="4485" y="44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14" name="公式" r:id="rId56" imgW="238125" imgH="238125" progId="Equation.3">
                    <p:embed/>
                  </p:oleObj>
                </mc:Choice>
                <mc:Fallback>
                  <p:oleObj name="公式" r:id="rId56" imgW="238125" imgH="23812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444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33"/>
            <p:cNvGraphicFramePr>
              <a:graphicFrameLocks noChangeAspect="1"/>
            </p:cNvGraphicFramePr>
            <p:nvPr/>
          </p:nvGraphicFramePr>
          <p:xfrm>
            <a:off x="4437" y="121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15" name="公式" r:id="rId58" imgW="238125" imgH="238125" progId="Equation.3">
                    <p:embed/>
                  </p:oleObj>
                </mc:Choice>
                <mc:Fallback>
                  <p:oleObj name="公式" r:id="rId58" imgW="238125" imgH="238125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7" y="1212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34"/>
            <p:cNvGraphicFramePr>
              <a:graphicFrameLocks noChangeAspect="1"/>
            </p:cNvGraphicFramePr>
            <p:nvPr/>
          </p:nvGraphicFramePr>
          <p:xfrm>
            <a:off x="4197" y="11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16" name="公式" r:id="rId60" imgW="238125" imgH="238125" progId="Equation.3">
                    <p:embed/>
                  </p:oleObj>
                </mc:Choice>
                <mc:Fallback>
                  <p:oleObj name="公式" r:id="rId60" imgW="238125" imgH="238125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11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35"/>
            <p:cNvGraphicFramePr>
              <a:graphicFrameLocks noChangeAspect="1"/>
            </p:cNvGraphicFramePr>
            <p:nvPr/>
          </p:nvGraphicFramePr>
          <p:xfrm>
            <a:off x="4245" y="54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217" name="公式" r:id="rId62" imgW="238125" imgH="238125" progId="Equation.3">
                    <p:embed/>
                  </p:oleObj>
                </mc:Choice>
                <mc:Fallback>
                  <p:oleObj name="公式" r:id="rId62" imgW="238125" imgH="23812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" y="54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bject 19"/>
              <p:cNvSpPr txBox="1"/>
              <p:nvPr/>
            </p:nvSpPr>
            <p:spPr bwMode="auto">
              <a:xfrm>
                <a:off x="2987358" y="4292283"/>
                <a:ext cx="1788245" cy="655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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2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358" y="4292283"/>
                <a:ext cx="1788245" cy="655086"/>
              </a:xfrm>
              <a:prstGeom prst="rect">
                <a:avLst/>
              </a:prstGeom>
              <a:blipFill rotWithShape="1">
                <a:blip r:embed="rId64"/>
                <a:stretch>
                  <a:fillRect l="-18" t="-49" r="23" b="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3" grpId="0" bldLvl="0" animBg="1"/>
      <p:bldP spid="58386" grpId="0"/>
      <p:bldP spid="58394" grpId="0"/>
      <p:bldP spid="58396" grpId="0"/>
      <p:bldP spid="112" grpId="0"/>
      <p:bldP spid="112" grpId="1"/>
    </p:bldLst>
  </p:timing>
</p:sld>
</file>

<file path=ppt/tags/tag1.xml><?xml version="1.0" encoding="utf-8"?>
<p:tagLst xmlns:p="http://schemas.openxmlformats.org/presentationml/2006/main">
  <p:tag name="TIMING" val="|2.1|3.6"/>
</p:tagLst>
</file>

<file path=ppt/tags/tag2.xml><?xml version="1.0" encoding="utf-8"?>
<p:tagLst xmlns:p="http://schemas.openxmlformats.org/presentationml/2006/main">
  <p:tag name="TIMING" val="|0.1|3.1"/>
</p:tagLst>
</file>

<file path=ppt/tags/tag3.xml><?xml version="1.0" encoding="utf-8"?>
<p:tagLst xmlns:p="http://schemas.openxmlformats.org/presentationml/2006/main">
  <p:tag name="TIMING" val="|1|8.5|16.4|9.500002"/>
</p:tagLst>
</file>

<file path=ppt/tags/tag4.xml><?xml version="1.0" encoding="utf-8"?>
<p:tagLst xmlns:p="http://schemas.openxmlformats.org/presentationml/2006/main">
  <p:tag name="TIMING" val="|4.4|35.4|4.600002|48.299|3.700005|28.601|4"/>
</p:tagLst>
</file>

<file path=ppt/tags/tag5.xml><?xml version="1.0" encoding="utf-8"?>
<p:tagLst xmlns:p="http://schemas.openxmlformats.org/presentationml/2006/main">
  <p:tag name="commondata" val="eyJoZGlkIjoiMmZkZDFhOTg5MmNmNzAzN2IxOTFlYzcyOWY3OWI2MzgifQ=="/>
</p:tagLst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3349</Words>
  <Application>WPS 演示</Application>
  <PresentationFormat>全屏显示(4:3)</PresentationFormat>
  <Paragraphs>766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300</vt:i4>
      </vt:variant>
      <vt:variant>
        <vt:lpstr>幻灯片标题</vt:lpstr>
      </vt:variant>
      <vt:variant>
        <vt:i4>47</vt:i4>
      </vt:variant>
    </vt:vector>
  </HeadingPairs>
  <TitlesOfParts>
    <vt:vector size="369" baseType="lpstr">
      <vt:lpstr>Arial</vt:lpstr>
      <vt:lpstr>宋体</vt:lpstr>
      <vt:lpstr>Wingdings</vt:lpstr>
      <vt:lpstr>Verdana</vt:lpstr>
      <vt:lpstr>楷体_GB2312</vt:lpstr>
      <vt:lpstr>新宋体</vt:lpstr>
      <vt:lpstr>黑体</vt:lpstr>
      <vt:lpstr>Times New Roman</vt:lpstr>
      <vt:lpstr>Symbol</vt:lpstr>
      <vt:lpstr>Tahoma</vt:lpstr>
      <vt:lpstr>华文中宋</vt:lpstr>
      <vt:lpstr>Bookman Old Style</vt:lpstr>
      <vt:lpstr>Century Schoolbook</vt:lpstr>
      <vt:lpstr>华文新魏</vt:lpstr>
      <vt:lpstr>Monotype Sorts</vt:lpstr>
      <vt:lpstr>Wingdings</vt:lpstr>
      <vt:lpstr>微软雅黑</vt:lpstr>
      <vt:lpstr>Arial Unicode MS</vt:lpstr>
      <vt:lpstr>Cambria Math</vt:lpstr>
      <vt:lpstr>Cambria</vt:lpstr>
      <vt:lpstr>主题4</vt:lpstr>
      <vt:lpstr>1_主题4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  静电场中的导体</dc:title>
  <dc:creator>MC SYSTEM</dc:creator>
  <cp:lastModifiedBy>井华</cp:lastModifiedBy>
  <cp:revision>74</cp:revision>
  <dcterms:created xsi:type="dcterms:W3CDTF">2014-04-29T05:17:00Z</dcterms:created>
  <dcterms:modified xsi:type="dcterms:W3CDTF">2024-05-14T15:17:00Z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29D6A5F491184BAEA964A0D5F9BF1A5D_12</vt:lpwstr>
  </property>
</Properties>
</file>